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5.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7.xml" ContentType="application/vnd.openxmlformats-officedocument.presentationml.notesSlide+xml"/>
  <Override PartName="/ppt/charts/chart3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3.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11.xml" ContentType="application/vnd.openxmlformats-officedocument.presentationml.notesSlide+xml"/>
  <Override PartName="/ppt/charts/chart38.xml" ContentType="application/vnd.openxmlformats-officedocument.drawingml.chart+xml"/>
  <Override PartName="/ppt/theme/themeOverride5.xml" ContentType="application/vnd.openxmlformats-officedocument.themeOverride+xml"/>
  <Override PartName="/ppt/charts/chart39.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14.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notesSlides/notesSlide18.xml" ContentType="application/vnd.openxmlformats-officedocument.presentationml.notesSlide+xml"/>
  <Override PartName="/ppt/charts/chart97.xml" ContentType="application/vnd.openxmlformats-officedocument.drawingml.chart+xml"/>
  <Override PartName="/ppt/theme/themeOverride7.xml" ContentType="application/vnd.openxmlformats-officedocument.themeOverride+xml"/>
  <Override PartName="/ppt/charts/chart98.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9.xml" ContentType="application/vnd.openxmlformats-officedocument.drawingml.chart+xml"/>
  <Override PartName="/ppt/theme/themeOverride9.xml" ContentType="application/vnd.openxmlformats-officedocument.themeOverride+xml"/>
  <Override PartName="/ppt/charts/chart10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01.xml" ContentType="application/vnd.openxmlformats-officedocument.drawingml.chart+xml"/>
  <Override PartName="/ppt/theme/themeOverride11.xml" ContentType="application/vnd.openxmlformats-officedocument.themeOverride+xml"/>
  <Override PartName="/ppt/charts/chart102.xml" ContentType="application/vnd.openxmlformats-officedocument.drawingml.chart+xml"/>
  <Override PartName="/ppt/theme/themeOverride12.xml" ContentType="application/vnd.openxmlformats-officedocument.themeOverride+xml"/>
  <Override PartName="/ppt/notesSlides/notesSlide24.xml" ContentType="application/vnd.openxmlformats-officedocument.presentationml.notesSlide+xml"/>
  <Override PartName="/ppt/charts/chart103.xml" ContentType="application/vnd.openxmlformats-officedocument.drawingml.chart+xml"/>
  <Override PartName="/ppt/theme/themeOverride13.xml" ContentType="application/vnd.openxmlformats-officedocument.themeOverride+xml"/>
  <Override PartName="/ppt/charts/chart104.xml" ContentType="application/vnd.openxmlformats-officedocument.drawingml.chart+xml"/>
  <Override PartName="/ppt/theme/themeOverride14.xml" ContentType="application/vnd.openxmlformats-officedocument.themeOverride+xml"/>
  <Override PartName="/ppt/notesSlides/notesSlide25.xml" ContentType="application/vnd.openxmlformats-officedocument.presentationml.notesSlide+xml"/>
  <Override PartName="/ppt/charts/chart105.xml" ContentType="application/vnd.openxmlformats-officedocument.drawingml.chart+xml"/>
  <Override PartName="/ppt/theme/themeOverride15.xml" ContentType="application/vnd.openxmlformats-officedocument.themeOverride+xml"/>
  <Override PartName="/ppt/charts/chart106.xml" ContentType="application/vnd.openxmlformats-officedocument.drawingml.chart+xml"/>
  <Override PartName="/ppt/theme/themeOverride16.xml" ContentType="application/vnd.openxmlformats-officedocument.themeOverride+xml"/>
  <Override PartName="/ppt/notesSlides/notesSlide26.xml" ContentType="application/vnd.openxmlformats-officedocument.presentationml.notesSlide+xml"/>
  <Override PartName="/ppt/charts/chart107.xml" ContentType="application/vnd.openxmlformats-officedocument.drawingml.chart+xml"/>
  <Override PartName="/ppt/theme/themeOverride17.xml" ContentType="application/vnd.openxmlformats-officedocument.themeOverride+xml"/>
  <Override PartName="/ppt/charts/chart108.xml" ContentType="application/vnd.openxmlformats-officedocument.drawingml.chart+xml"/>
  <Override PartName="/ppt/theme/themeOverride18.xml" ContentType="application/vnd.openxmlformats-officedocument.themeOverride+xml"/>
  <Override PartName="/ppt/notesSlides/notesSlide27.xml" ContentType="application/vnd.openxmlformats-officedocument.presentationml.notesSlide+xml"/>
  <Override PartName="/ppt/charts/chart109.xml" ContentType="application/vnd.openxmlformats-officedocument.drawingml.chart+xml"/>
  <Override PartName="/ppt/theme/themeOverride19.xml" ContentType="application/vnd.openxmlformats-officedocument.themeOverride+xml"/>
  <Override PartName="/ppt/charts/chart110.xml" ContentType="application/vnd.openxmlformats-officedocument.drawingml.chart+xml"/>
  <Override PartName="/ppt/theme/themeOverride20.xml" ContentType="application/vnd.openxmlformats-officedocument.themeOverride+xml"/>
  <Override PartName="/ppt/notesSlides/notesSlide28.xml" ContentType="application/vnd.openxmlformats-officedocument.presentationml.notesSlide+xml"/>
  <Override PartName="/ppt/charts/chart111.xml" ContentType="application/vnd.openxmlformats-officedocument.drawingml.chart+xml"/>
  <Override PartName="/ppt/theme/themeOverride21.xml" ContentType="application/vnd.openxmlformats-officedocument.themeOverride+xml"/>
  <Override PartName="/ppt/charts/chart112.xml" ContentType="application/vnd.openxmlformats-officedocument.drawingml.chart+xml"/>
  <Override PartName="/ppt/theme/themeOverride22.xml" ContentType="application/vnd.openxmlformats-officedocument.themeOverride+xml"/>
  <Override PartName="/ppt/notesSlides/notesSlide29.xml" ContentType="application/vnd.openxmlformats-officedocument.presentationml.notesSlide+xml"/>
  <Override PartName="/ppt/charts/chart113.xml" ContentType="application/vnd.openxmlformats-officedocument.drawingml.chart+xml"/>
  <Override PartName="/ppt/theme/themeOverride23.xml" ContentType="application/vnd.openxmlformats-officedocument.themeOverride+xml"/>
  <Override PartName="/ppt/charts/chart114.xml" ContentType="application/vnd.openxmlformats-officedocument.drawingml.chart+xml"/>
  <Override PartName="/ppt/theme/themeOverride24.xml" ContentType="application/vnd.openxmlformats-officedocument.themeOverride+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notesSlides/notesSlide30.xml" ContentType="application/vnd.openxmlformats-officedocument.presentationml.notesSlide+xml"/>
  <Override PartName="/ppt/charts/chart119.xml" ContentType="application/vnd.openxmlformats-officedocument.drawingml.chart+xml"/>
  <Override PartName="/ppt/charts/chart120.xml" ContentType="application/vnd.openxmlformats-officedocument.drawingml.chart+xml"/>
  <Override PartName="/ppt/notesSlides/notesSlide31.xml" ContentType="application/vnd.openxmlformats-officedocument.presentationml.notesSlide+xml"/>
  <Override PartName="/ppt/charts/chart121.xml" ContentType="application/vnd.openxmlformats-officedocument.drawingml.chart+xml"/>
  <Override PartName="/ppt/notesSlides/notesSlide32.xml" ContentType="application/vnd.openxmlformats-officedocument.presentationml.notesSlide+xml"/>
  <Override PartName="/ppt/charts/chart122.xml" ContentType="application/vnd.openxmlformats-officedocument.drawingml.chart+xml"/>
  <Override PartName="/ppt/theme/themeOverride25.xml" ContentType="application/vnd.openxmlformats-officedocument.themeOverr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theme/themeOverride26.xml" ContentType="application/vnd.openxmlformats-officedocument.themeOverride+xml"/>
  <Override PartName="/ppt/drawings/drawing1.xml" ContentType="application/vnd.openxmlformats-officedocument.drawingml.chartshapes+xml"/>
  <Override PartName="/ppt/charts/chart127.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ppt/charts/chart128.xml" ContentType="application/vnd.openxmlformats-officedocument.drawingml.chart+xml"/>
  <Override PartName="/ppt/theme/themeOverride28.xml" ContentType="application/vnd.openxmlformats-officedocument.themeOverride+xml"/>
  <Override PartName="/ppt/drawings/drawing3.xml" ContentType="application/vnd.openxmlformats-officedocument.drawingml.chartshapes+xml"/>
  <Override PartName="/ppt/charts/chart129.xml" ContentType="application/vnd.openxmlformats-officedocument.drawingml.chart+xml"/>
  <Override PartName="/ppt/theme/themeOverride29.xml" ContentType="application/vnd.openxmlformats-officedocument.themeOverride+xml"/>
  <Override PartName="/ppt/drawings/drawing4.xml" ContentType="application/vnd.openxmlformats-officedocument.drawingml.chartshapes+xml"/>
  <Override PartName="/ppt/charts/chart130.xml" ContentType="application/vnd.openxmlformats-officedocument.drawingml.chart+xml"/>
  <Override PartName="/ppt/theme/themeOverride30.xml" ContentType="application/vnd.openxmlformats-officedocument.themeOverride+xml"/>
  <Override PartName="/ppt/drawings/drawing5.xml" ContentType="application/vnd.openxmlformats-officedocument.drawingml.chartshapes+xml"/>
  <Override PartName="/ppt/charts/chart131.xml" ContentType="application/vnd.openxmlformats-officedocument.drawingml.chart+xml"/>
  <Override PartName="/ppt/theme/themeOverride31.xml" ContentType="application/vnd.openxmlformats-officedocument.themeOverride+xml"/>
  <Override PartName="/ppt/drawings/drawing6.xml" ContentType="application/vnd.openxmlformats-officedocument.drawingml.chartshapes+xml"/>
  <Override PartName="/ppt/charts/chart132.xml" ContentType="application/vnd.openxmlformats-officedocument.drawingml.chart+xml"/>
  <Override PartName="/ppt/theme/themeOverride32.xml" ContentType="application/vnd.openxmlformats-officedocument.themeOverride+xml"/>
  <Override PartName="/ppt/drawings/drawing7.xml" ContentType="application/vnd.openxmlformats-officedocument.drawingml.chartshapes+xml"/>
  <Override PartName="/ppt/charts/chart133.xml" ContentType="application/vnd.openxmlformats-officedocument.drawingml.chart+xml"/>
  <Override PartName="/ppt/theme/themeOverride33.xml" ContentType="application/vnd.openxmlformats-officedocument.themeOverride+xml"/>
  <Override PartName="/ppt/drawings/drawing8.xml" ContentType="application/vnd.openxmlformats-officedocument.drawingml.chartshapes+xml"/>
  <Override PartName="/ppt/charts/chart134.xml" ContentType="application/vnd.openxmlformats-officedocument.drawingml.chart+xml"/>
  <Override PartName="/ppt/theme/themeOverride34.xml" ContentType="application/vnd.openxmlformats-officedocument.themeOverride+xml"/>
  <Override PartName="/ppt/drawings/drawing9.xml" ContentType="application/vnd.openxmlformats-officedocument.drawingml.chartshapes+xml"/>
  <Override PartName="/ppt/charts/chart135.xml" ContentType="application/vnd.openxmlformats-officedocument.drawingml.chart+xml"/>
  <Override PartName="/ppt/theme/themeOverride35.xml" ContentType="application/vnd.openxmlformats-officedocument.themeOverride+xml"/>
  <Override PartName="/ppt/drawings/drawing10.xml" ContentType="application/vnd.openxmlformats-officedocument.drawingml.chartshapes+xml"/>
  <Override PartName="/ppt/charts/chart136.xml" ContentType="application/vnd.openxmlformats-officedocument.drawingml.chart+xml"/>
  <Override PartName="/ppt/theme/themeOverride36.xml" ContentType="application/vnd.openxmlformats-officedocument.themeOverride+xml"/>
  <Override PartName="/ppt/drawings/drawing11.xml" ContentType="application/vnd.openxmlformats-officedocument.drawingml.chartshapes+xml"/>
  <Override PartName="/ppt/charts/chart137.xml" ContentType="application/vnd.openxmlformats-officedocument.drawingml.chart+xml"/>
  <Override PartName="/ppt/theme/themeOverride37.xml" ContentType="application/vnd.openxmlformats-officedocument.themeOverride+xml"/>
  <Override PartName="/ppt/drawings/drawing12.xml" ContentType="application/vnd.openxmlformats-officedocument.drawingml.chartshapes+xml"/>
  <Override PartName="/ppt/charts/chart138.xml" ContentType="application/vnd.openxmlformats-officedocument.drawingml.chart+xml"/>
  <Override PartName="/ppt/theme/themeOverride38.xml" ContentType="application/vnd.openxmlformats-officedocument.themeOverride+xml"/>
  <Override PartName="/ppt/drawings/drawing13.xml" ContentType="application/vnd.openxmlformats-officedocument.drawingml.chartshapes+xml"/>
  <Override PartName="/ppt/charts/chart139.xml" ContentType="application/vnd.openxmlformats-officedocument.drawingml.chart+xml"/>
  <Override PartName="/ppt/theme/themeOverride39.xml" ContentType="application/vnd.openxmlformats-officedocument.themeOverride+xml"/>
  <Override PartName="/ppt/drawings/drawing14.xml" ContentType="application/vnd.openxmlformats-officedocument.drawingml.chartshapes+xml"/>
  <Override PartName="/ppt/charts/chart140.xml" ContentType="application/vnd.openxmlformats-officedocument.drawingml.chart+xml"/>
  <Override PartName="/ppt/theme/themeOverride40.xml" ContentType="application/vnd.openxmlformats-officedocument.themeOverride+xml"/>
  <Override PartName="/ppt/drawings/drawing15.xml" ContentType="application/vnd.openxmlformats-officedocument.drawingml.chartshapes+xml"/>
  <Override PartName="/ppt/charts/chart141.xml" ContentType="application/vnd.openxmlformats-officedocument.drawingml.chart+xml"/>
  <Override PartName="/ppt/theme/themeOverride41.xml" ContentType="application/vnd.openxmlformats-officedocument.themeOverride+xml"/>
  <Override PartName="/ppt/drawings/drawing16.xml" ContentType="application/vnd.openxmlformats-officedocument.drawingml.chartshapes+xml"/>
  <Override PartName="/ppt/charts/chart142.xml" ContentType="application/vnd.openxmlformats-officedocument.drawingml.chart+xml"/>
  <Override PartName="/ppt/theme/themeOverride42.xml" ContentType="application/vnd.openxmlformats-officedocument.themeOverride+xml"/>
  <Override PartName="/ppt/drawings/drawing17.xml" ContentType="application/vnd.openxmlformats-officedocument.drawingml.chartshapes+xml"/>
  <Override PartName="/ppt/charts/chart143.xml" ContentType="application/vnd.openxmlformats-officedocument.drawingml.chart+xml"/>
  <Override PartName="/ppt/theme/themeOverride43.xml" ContentType="application/vnd.openxmlformats-officedocument.themeOverride+xml"/>
  <Override PartName="/ppt/drawings/drawing18.xml" ContentType="application/vnd.openxmlformats-officedocument.drawingml.chartshapes+xml"/>
  <Override PartName="/ppt/notesSlides/notesSlide33.xml" ContentType="application/vnd.openxmlformats-officedocument.presentationml.notesSlide+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notesSlides/notesSlide34.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theme/themeOverride44.xml" ContentType="application/vnd.openxmlformats-officedocument.themeOverride+xml"/>
  <Override PartName="/ppt/drawings/drawing19.xml" ContentType="application/vnd.openxmlformats-officedocument.drawingml.chartshapes+xml"/>
  <Override PartName="/ppt/charts/chart181.xml" ContentType="application/vnd.openxmlformats-officedocument.drawingml.chart+xml"/>
  <Override PartName="/ppt/theme/themeOverride45.xml" ContentType="application/vnd.openxmlformats-officedocument.themeOverride+xml"/>
  <Override PartName="/ppt/drawings/drawing20.xml" ContentType="application/vnd.openxmlformats-officedocument.drawingml.chartshapes+xml"/>
  <Override PartName="/ppt/charts/chart182.xml" ContentType="application/vnd.openxmlformats-officedocument.drawingml.chart+xml"/>
  <Override PartName="/ppt/theme/themeOverride46.xml" ContentType="application/vnd.openxmlformats-officedocument.themeOverride+xml"/>
  <Override PartName="/ppt/drawings/drawing21.xml" ContentType="application/vnd.openxmlformats-officedocument.drawingml.chartshapes+xml"/>
  <Override PartName="/ppt/charts/chart183.xml" ContentType="application/vnd.openxmlformats-officedocument.drawingml.chart+xml"/>
  <Override PartName="/ppt/theme/themeOverride47.xml" ContentType="application/vnd.openxmlformats-officedocument.themeOverride+xml"/>
  <Override PartName="/ppt/drawings/drawing22.xml" ContentType="application/vnd.openxmlformats-officedocument.drawingml.chartshapes+xml"/>
  <Override PartName="/ppt/charts/chart184.xml" ContentType="application/vnd.openxmlformats-officedocument.drawingml.chart+xml"/>
  <Override PartName="/ppt/theme/themeOverride48.xml" ContentType="application/vnd.openxmlformats-officedocument.themeOverride+xml"/>
  <Override PartName="/ppt/drawings/drawing23.xml" ContentType="application/vnd.openxmlformats-officedocument.drawingml.chartshapes+xml"/>
  <Override PartName="/ppt/charts/chart185.xml" ContentType="application/vnd.openxmlformats-officedocument.drawingml.chart+xml"/>
  <Override PartName="/ppt/theme/themeOverride49.xml" ContentType="application/vnd.openxmlformats-officedocument.themeOverride+xml"/>
  <Override PartName="/ppt/drawings/drawing24.xml" ContentType="application/vnd.openxmlformats-officedocument.drawingml.chartshapes+xml"/>
  <Override PartName="/ppt/charts/chart186.xml" ContentType="application/vnd.openxmlformats-officedocument.drawingml.chart+xml"/>
  <Override PartName="/ppt/theme/themeOverride50.xml" ContentType="application/vnd.openxmlformats-officedocument.themeOverride+xml"/>
  <Override PartName="/ppt/drawings/drawing25.xml" ContentType="application/vnd.openxmlformats-officedocument.drawingml.chartshapes+xml"/>
  <Override PartName="/ppt/charts/chart187.xml" ContentType="application/vnd.openxmlformats-officedocument.drawingml.chart+xml"/>
  <Override PartName="/ppt/theme/themeOverride51.xml" ContentType="application/vnd.openxmlformats-officedocument.themeOverride+xml"/>
  <Override PartName="/ppt/drawings/drawing26.xml" ContentType="application/vnd.openxmlformats-officedocument.drawingml.chartshapes+xml"/>
  <Override PartName="/ppt/charts/chart188.xml" ContentType="application/vnd.openxmlformats-officedocument.drawingml.chart+xml"/>
  <Override PartName="/ppt/theme/themeOverride52.xml" ContentType="application/vnd.openxmlformats-officedocument.themeOverride+xml"/>
  <Override PartName="/ppt/drawings/drawing27.xml" ContentType="application/vnd.openxmlformats-officedocument.drawingml.chartshapes+xml"/>
  <Override PartName="/ppt/charts/chart189.xml" ContentType="application/vnd.openxmlformats-officedocument.drawingml.chart+xml"/>
  <Override PartName="/ppt/theme/themeOverride53.xml" ContentType="application/vnd.openxmlformats-officedocument.themeOverride+xml"/>
  <Override PartName="/ppt/drawings/drawing28.xml" ContentType="application/vnd.openxmlformats-officedocument.drawingml.chartshapes+xml"/>
  <Override PartName="/ppt/charts/chart190.xml" ContentType="application/vnd.openxmlformats-officedocument.drawingml.chart+xml"/>
  <Override PartName="/ppt/theme/themeOverride54.xml" ContentType="application/vnd.openxmlformats-officedocument.themeOverride+xml"/>
  <Override PartName="/ppt/drawings/drawing29.xml" ContentType="application/vnd.openxmlformats-officedocument.drawingml.chartshapes+xml"/>
  <Override PartName="/ppt/charts/chart191.xml" ContentType="application/vnd.openxmlformats-officedocument.drawingml.chart+xml"/>
  <Override PartName="/ppt/theme/themeOverride55.xml" ContentType="application/vnd.openxmlformats-officedocument.themeOverride+xml"/>
  <Override PartName="/ppt/drawings/drawing30.xml" ContentType="application/vnd.openxmlformats-officedocument.drawingml.chartshapes+xml"/>
  <Override PartName="/ppt/charts/chart192.xml" ContentType="application/vnd.openxmlformats-officedocument.drawingml.chart+xml"/>
  <Override PartName="/ppt/theme/themeOverride56.xml" ContentType="application/vnd.openxmlformats-officedocument.themeOverride+xml"/>
  <Override PartName="/ppt/charts/chart193.xml" ContentType="application/vnd.openxmlformats-officedocument.drawingml.chart+xml"/>
  <Override PartName="/ppt/theme/themeOverride57.xml" ContentType="application/vnd.openxmlformats-officedocument.themeOverride+xml"/>
  <Override PartName="/ppt/charts/chart194.xml" ContentType="application/vnd.openxmlformats-officedocument.drawingml.chart+xml"/>
  <Override PartName="/ppt/theme/themeOverride58.xml" ContentType="application/vnd.openxmlformats-officedocument.themeOverride+xml"/>
  <Override PartName="/ppt/notesSlides/notesSlide35.xml" ContentType="application/vnd.openxmlformats-officedocument.presentationml.notesSlide+xml"/>
  <Override PartName="/ppt/charts/chart195.xml" ContentType="application/vnd.openxmlformats-officedocument.drawingml.chart+xml"/>
  <Override PartName="/ppt/theme/themeOverride59.xml" ContentType="application/vnd.openxmlformats-officedocument.themeOverride+xml"/>
  <Override PartName="/ppt/charts/chart196.xml" ContentType="application/vnd.openxmlformats-officedocument.drawingml.chart+xml"/>
  <Override PartName="/ppt/theme/themeOverride60.xml" ContentType="application/vnd.openxmlformats-officedocument.themeOverride+xml"/>
  <Override PartName="/ppt/notesSlides/notesSlide36.xml" ContentType="application/vnd.openxmlformats-officedocument.presentationml.notesSlide+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notesSlides/notesSlide37.xml" ContentType="application/vnd.openxmlformats-officedocument.presentationml.notesSlide+xml"/>
  <Override PartName="/ppt/charts/chart209.xml" ContentType="application/vnd.openxmlformats-officedocument.drawingml.chart+xml"/>
  <Override PartName="/ppt/theme/themeOverride61.xml" ContentType="application/vnd.openxmlformats-officedocument.themeOverride+xml"/>
  <Override PartName="/ppt/charts/chart210.xml" ContentType="application/vnd.openxmlformats-officedocument.drawingml.chart+xml"/>
  <Override PartName="/ppt/theme/themeOverride62.xml" ContentType="application/vnd.openxmlformats-officedocument.themeOverride+xml"/>
  <Override PartName="/ppt/notesSlides/notesSlide38.xml" ContentType="application/vnd.openxmlformats-officedocument.presentationml.notesSlide+xml"/>
  <Override PartName="/ppt/charts/chart211.xml" ContentType="application/vnd.openxmlformats-officedocument.drawingml.chart+xml"/>
  <Override PartName="/ppt/theme/themeOverride63.xml" ContentType="application/vnd.openxmlformats-officedocument.themeOverride+xml"/>
  <Override PartName="/ppt/charts/chart212.xml" ContentType="application/vnd.openxmlformats-officedocument.drawingml.chart+xml"/>
  <Override PartName="/ppt/theme/themeOverride6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charts/chart216.xml" ContentType="application/vnd.openxmlformats-officedocument.drawingml.chart+xml"/>
  <Override PartName="/ppt/theme/themeOverride65.xml" ContentType="application/vnd.openxmlformats-officedocument.themeOverride+xml"/>
  <Override PartName="/ppt/charts/chart217.xml" ContentType="application/vnd.openxmlformats-officedocument.drawingml.chart+xml"/>
  <Override PartName="/ppt/theme/themeOverride66.xml" ContentType="application/vnd.openxmlformats-officedocument.themeOverride+xml"/>
  <Override PartName="/ppt/charts/chart218.xml" ContentType="application/vnd.openxmlformats-officedocument.drawingml.chart+xml"/>
  <Override PartName="/ppt/theme/themeOverride67.xml" ContentType="application/vnd.openxmlformats-officedocument.themeOverride+xml"/>
  <Override PartName="/ppt/charts/chart219.xml" ContentType="application/vnd.openxmlformats-officedocument.drawingml.chart+xml"/>
  <Override PartName="/ppt/theme/themeOverride68.xml" ContentType="application/vnd.openxmlformats-officedocument.themeOverride+xml"/>
  <Override PartName="/ppt/charts/chart220.xml" ContentType="application/vnd.openxmlformats-officedocument.drawingml.chart+xml"/>
  <Override PartName="/ppt/theme/themeOverride69.xml" ContentType="application/vnd.openxmlformats-officedocument.themeOverride+xml"/>
  <Override PartName="/ppt/charts/chart221.xml" ContentType="application/vnd.openxmlformats-officedocument.drawingml.chart+xml"/>
  <Override PartName="/ppt/theme/themeOverride70.xml" ContentType="application/vnd.openxmlformats-officedocument.themeOverride+xml"/>
  <Override PartName="/ppt/charts/chart222.xml" ContentType="application/vnd.openxmlformats-officedocument.drawingml.chart+xml"/>
  <Override PartName="/ppt/theme/themeOverride71.xml" ContentType="application/vnd.openxmlformats-officedocument.themeOverride+xml"/>
  <Override PartName="/ppt/charts/chart223.xml" ContentType="application/vnd.openxmlformats-officedocument.drawingml.chart+xml"/>
  <Override PartName="/ppt/theme/themeOverride72.xml" ContentType="application/vnd.openxmlformats-officedocument.themeOverride+xml"/>
  <Override PartName="/ppt/charts/chart224.xml" ContentType="application/vnd.openxmlformats-officedocument.drawingml.chart+xml"/>
  <Override PartName="/ppt/theme/themeOverride73.xml" ContentType="application/vnd.openxmlformats-officedocument.themeOverride+xml"/>
  <Override PartName="/ppt/charts/chart225.xml" ContentType="application/vnd.openxmlformats-officedocument.drawingml.chart+xml"/>
  <Override PartName="/ppt/theme/themeOverride74.xml" ContentType="application/vnd.openxmlformats-officedocument.themeOverride+xml"/>
  <Override PartName="/ppt/charts/chart226.xml" ContentType="application/vnd.openxmlformats-officedocument.drawingml.chart+xml"/>
  <Override PartName="/ppt/charts/chart227.xml" ContentType="application/vnd.openxmlformats-officedocument.drawingml.chart+xml"/>
  <Override PartName="/ppt/charts/chart228.xml" ContentType="application/vnd.openxmlformats-officedocument.drawingml.chart+xml"/>
  <Override PartName="/ppt/charts/chart229.xml" ContentType="application/vnd.openxmlformats-officedocument.drawingml.chart+xml"/>
  <Override PartName="/ppt/charts/chart230.xml" ContentType="application/vnd.openxmlformats-officedocument.drawingml.chart+xml"/>
  <Override PartName="/ppt/charts/chart231.xml" ContentType="application/vnd.openxmlformats-officedocument.drawingml.chart+xml"/>
  <Override PartName="/ppt/charts/chart232.xml" ContentType="application/vnd.openxmlformats-officedocument.drawingml.chart+xml"/>
  <Override PartName="/ppt/charts/chart233.xml" ContentType="application/vnd.openxmlformats-officedocument.drawingml.chart+xml"/>
  <Override PartName="/ppt/charts/chart234.xml" ContentType="application/vnd.openxmlformats-officedocument.drawingml.chart+xml"/>
  <Override PartName="/ppt/charts/chart235.xml" ContentType="application/vnd.openxmlformats-officedocument.drawingml.chart+xml"/>
  <Override PartName="/ppt/charts/chart236.xml" ContentType="application/vnd.openxmlformats-officedocument.drawingml.chart+xml"/>
  <Override PartName="/ppt/charts/chart237.xml" ContentType="application/vnd.openxmlformats-officedocument.drawingml.chart+xml"/>
  <Override PartName="/ppt/charts/chart238.xml" ContentType="application/vnd.openxmlformats-officedocument.drawingml.chart+xml"/>
  <Override PartName="/ppt/charts/chart239.xml" ContentType="application/vnd.openxmlformats-officedocument.drawingml.chart+xml"/>
  <Override PartName="/ppt/charts/chart240.xml" ContentType="application/vnd.openxmlformats-officedocument.drawingml.chart+xml"/>
  <Override PartName="/ppt/charts/chart241.xml" ContentType="application/vnd.openxmlformats-officedocument.drawingml.chart+xml"/>
  <Override PartName="/ppt/charts/chart242.xml" ContentType="application/vnd.openxmlformats-officedocument.drawingml.chart+xml"/>
  <Override PartName="/ppt/charts/chart243.xml" ContentType="application/vnd.openxmlformats-officedocument.drawingml.chart+xml"/>
  <Override PartName="/ppt/charts/chart244.xml" ContentType="application/vnd.openxmlformats-officedocument.drawingml.chart+xml"/>
  <Override PartName="/ppt/charts/chart245.xml" ContentType="application/vnd.openxmlformats-officedocument.drawingml.chart+xml"/>
  <Override PartName="/ppt/charts/chart246.xml" ContentType="application/vnd.openxmlformats-officedocument.drawingml.chart+xml"/>
  <Override PartName="/ppt/charts/chart247.xml" ContentType="application/vnd.openxmlformats-officedocument.drawingml.chart+xml"/>
  <Override PartName="/ppt/charts/chart248.xml" ContentType="application/vnd.openxmlformats-officedocument.drawingml.chart+xml"/>
  <Override PartName="/ppt/charts/chart249.xml" ContentType="application/vnd.openxmlformats-officedocument.drawingml.chart+xml"/>
  <Override PartName="/ppt/charts/chart25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charts/chart252.xml" ContentType="application/vnd.openxmlformats-officedocument.drawingml.chart+xml"/>
  <Override PartName="/ppt/charts/chart253.xml" ContentType="application/vnd.openxmlformats-officedocument.drawingml.chart+xml"/>
  <Override PartName="/ppt/charts/chart254.xml" ContentType="application/vnd.openxmlformats-officedocument.drawingml.chart+xml"/>
  <Override PartName="/ppt/charts/chart255.xml" ContentType="application/vnd.openxmlformats-officedocument.drawingml.chart+xml"/>
  <Override PartName="/ppt/charts/chart256.xml" ContentType="application/vnd.openxmlformats-officedocument.drawingml.chart+xml"/>
  <Override PartName="/ppt/charts/chart257.xml" ContentType="application/vnd.openxmlformats-officedocument.drawingml.chart+xml"/>
  <Override PartName="/ppt/charts/chart258.xml" ContentType="application/vnd.openxmlformats-officedocument.drawingml.chart+xml"/>
  <Override PartName="/ppt/charts/chart259.xml" ContentType="application/vnd.openxmlformats-officedocument.drawingml.chart+xml"/>
  <Override PartName="/ppt/charts/chart260.xml" ContentType="application/vnd.openxmlformats-officedocument.drawingml.chart+xml"/>
  <Override PartName="/ppt/charts/chart261.xml" ContentType="application/vnd.openxmlformats-officedocument.drawingml.chart+xml"/>
  <Override PartName="/ppt/charts/chart262.xml" ContentType="application/vnd.openxmlformats-officedocument.drawingml.chart+xml"/>
  <Override PartName="/ppt/charts/chart263.xml" ContentType="application/vnd.openxmlformats-officedocument.drawingml.chart+xml"/>
  <Override PartName="/ppt/charts/chart264.xml" ContentType="application/vnd.openxmlformats-officedocument.drawingml.chart+xml"/>
  <Override PartName="/ppt/charts/chart265.xml" ContentType="application/vnd.openxmlformats-officedocument.drawingml.chart+xml"/>
  <Override PartName="/ppt/charts/chart266.xml" ContentType="application/vnd.openxmlformats-officedocument.drawingml.chart+xml"/>
  <Override PartName="/ppt/charts/chart267.xml" ContentType="application/vnd.openxmlformats-officedocument.drawingml.chart+xml"/>
  <Override PartName="/ppt/charts/style5.xml" ContentType="application/vnd.ms-office.chartstyle+xml"/>
  <Override PartName="/ppt/charts/colors5.xml" ContentType="application/vnd.ms-office.chartcolorstyle+xml"/>
  <Override PartName="/ppt/charts/chart268.xml" ContentType="application/vnd.openxmlformats-officedocument.drawingml.chart+xml"/>
  <Override PartName="/ppt/charts/chart269.xml" ContentType="application/vnd.openxmlformats-officedocument.drawingml.chart+xml"/>
  <Override PartName="/ppt/charts/chart270.xml" ContentType="application/vnd.openxmlformats-officedocument.drawingml.chart+xml"/>
  <Override PartName="/ppt/charts/chart271.xml" ContentType="application/vnd.openxmlformats-officedocument.drawingml.chart+xml"/>
  <Override PartName="/ppt/charts/chart272.xml" ContentType="application/vnd.openxmlformats-officedocument.drawingml.chart+xml"/>
  <Override PartName="/ppt/charts/chart273.xml" ContentType="application/vnd.openxmlformats-officedocument.drawingml.chart+xml"/>
  <Override PartName="/ppt/charts/chart274.xml" ContentType="application/vnd.openxmlformats-officedocument.drawingml.chart+xml"/>
  <Override PartName="/ppt/charts/chart275.xml" ContentType="application/vnd.openxmlformats-officedocument.drawingml.chart+xml"/>
  <Override PartName="/ppt/charts/chart276.xml" ContentType="application/vnd.openxmlformats-officedocument.drawingml.chart+xml"/>
  <Override PartName="/ppt/charts/chart277.xml" ContentType="application/vnd.openxmlformats-officedocument.drawingml.chart+xml"/>
  <Override PartName="/ppt/charts/chart278.xml" ContentType="application/vnd.openxmlformats-officedocument.drawingml.chart+xml"/>
  <Override PartName="/ppt/charts/chart279.xml" ContentType="application/vnd.openxmlformats-officedocument.drawingml.chart+xml"/>
  <Override PartName="/ppt/charts/chart280.xml" ContentType="application/vnd.openxmlformats-officedocument.drawingml.chart+xml"/>
  <Override PartName="/ppt/theme/themeOverride75.xml" ContentType="application/vnd.openxmlformats-officedocument.themeOverride+xml"/>
  <Override PartName="/ppt/charts/chart281.xml" ContentType="application/vnd.openxmlformats-officedocument.drawingml.chart+xml"/>
  <Override PartName="/ppt/charts/chart282.xml" ContentType="application/vnd.openxmlformats-officedocument.drawingml.chart+xml"/>
  <Override PartName="/ppt/charts/chart283.xml" ContentType="application/vnd.openxmlformats-officedocument.drawingml.chart+xml"/>
  <Override PartName="/ppt/charts/chart284.xml" ContentType="application/vnd.openxmlformats-officedocument.drawingml.chart+xml"/>
  <Override PartName="/ppt/theme/themeOverride7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650" r:id="rId2"/>
    <p:sldMasterId id="2147483854" r:id="rId3"/>
    <p:sldMasterId id="2147483694" r:id="rId4"/>
    <p:sldMasterId id="2147483858" r:id="rId5"/>
    <p:sldMasterId id="2147483842" r:id="rId6"/>
    <p:sldMasterId id="2147483929" r:id="rId7"/>
  </p:sldMasterIdLst>
  <p:notesMasterIdLst>
    <p:notesMasterId r:id="rId90"/>
  </p:notesMasterIdLst>
  <p:handoutMasterIdLst>
    <p:handoutMasterId r:id="rId91"/>
  </p:handoutMasterIdLst>
  <p:sldIdLst>
    <p:sldId id="291" r:id="rId8"/>
    <p:sldId id="307" r:id="rId9"/>
    <p:sldId id="324" r:id="rId10"/>
    <p:sldId id="559" r:id="rId11"/>
    <p:sldId id="520" r:id="rId12"/>
    <p:sldId id="326" r:id="rId13"/>
    <p:sldId id="508" r:id="rId14"/>
    <p:sldId id="451" r:id="rId15"/>
    <p:sldId id="531" r:id="rId16"/>
    <p:sldId id="452" r:id="rId17"/>
    <p:sldId id="533" r:id="rId18"/>
    <p:sldId id="495" r:id="rId19"/>
    <p:sldId id="525" r:id="rId20"/>
    <p:sldId id="535" r:id="rId21"/>
    <p:sldId id="537" r:id="rId22"/>
    <p:sldId id="536" r:id="rId23"/>
    <p:sldId id="538" r:id="rId24"/>
    <p:sldId id="539" r:id="rId25"/>
    <p:sldId id="540" r:id="rId26"/>
    <p:sldId id="560" r:id="rId27"/>
    <p:sldId id="526" r:id="rId28"/>
    <p:sldId id="518" r:id="rId29"/>
    <p:sldId id="522" r:id="rId30"/>
    <p:sldId id="523" r:id="rId31"/>
    <p:sldId id="498" r:id="rId32"/>
    <p:sldId id="458" r:id="rId33"/>
    <p:sldId id="499" r:id="rId34"/>
    <p:sldId id="434" r:id="rId35"/>
    <p:sldId id="502" r:id="rId36"/>
    <p:sldId id="527" r:id="rId37"/>
    <p:sldId id="460" r:id="rId38"/>
    <p:sldId id="516" r:id="rId39"/>
    <p:sldId id="529" r:id="rId40"/>
    <p:sldId id="464" r:id="rId41"/>
    <p:sldId id="509" r:id="rId42"/>
    <p:sldId id="547" r:id="rId43"/>
    <p:sldId id="465" r:id="rId44"/>
    <p:sldId id="546" r:id="rId45"/>
    <p:sldId id="548" r:id="rId46"/>
    <p:sldId id="549" r:id="rId47"/>
    <p:sldId id="550" r:id="rId48"/>
    <p:sldId id="551" r:id="rId49"/>
    <p:sldId id="552" r:id="rId50"/>
    <p:sldId id="553" r:id="rId51"/>
    <p:sldId id="543" r:id="rId52"/>
    <p:sldId id="544" r:id="rId53"/>
    <p:sldId id="554" r:id="rId54"/>
    <p:sldId id="472" r:id="rId55"/>
    <p:sldId id="505" r:id="rId56"/>
    <p:sldId id="556" r:id="rId57"/>
    <p:sldId id="557" r:id="rId58"/>
    <p:sldId id="558" r:id="rId59"/>
    <p:sldId id="507" r:id="rId60"/>
    <p:sldId id="561" r:id="rId61"/>
    <p:sldId id="562" r:id="rId62"/>
    <p:sldId id="563" r:id="rId63"/>
    <p:sldId id="564" r:id="rId64"/>
    <p:sldId id="565" r:id="rId65"/>
    <p:sldId id="566" r:id="rId66"/>
    <p:sldId id="567" r:id="rId67"/>
    <p:sldId id="568" r:id="rId68"/>
    <p:sldId id="569" r:id="rId69"/>
    <p:sldId id="530" r:id="rId70"/>
    <p:sldId id="519" r:id="rId71"/>
    <p:sldId id="570" r:id="rId72"/>
    <p:sldId id="571" r:id="rId73"/>
    <p:sldId id="572" r:id="rId74"/>
    <p:sldId id="573" r:id="rId75"/>
    <p:sldId id="574" r:id="rId76"/>
    <p:sldId id="575" r:id="rId77"/>
    <p:sldId id="576" r:id="rId78"/>
    <p:sldId id="577" r:id="rId79"/>
    <p:sldId id="578" r:id="rId80"/>
    <p:sldId id="579" r:id="rId81"/>
    <p:sldId id="486" r:id="rId82"/>
    <p:sldId id="461" r:id="rId83"/>
    <p:sldId id="504" r:id="rId84"/>
    <p:sldId id="462" r:id="rId85"/>
    <p:sldId id="463" r:id="rId86"/>
    <p:sldId id="581" r:id="rId87"/>
    <p:sldId id="582" r:id="rId88"/>
    <p:sldId id="583" r:id="rId89"/>
  </p:sldIdLst>
  <p:sldSz cx="9144000" cy="5143500" type="screen16x9"/>
  <p:notesSz cx="6797675" cy="9926638"/>
  <p:defaultTex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
          <p15:clr>
            <a:srgbClr val="A4A3A4"/>
          </p15:clr>
        </p15:guide>
        <p15:guide id="2" orient="horz" pos="3117">
          <p15:clr>
            <a:srgbClr val="A4A3A4"/>
          </p15:clr>
        </p15:guide>
        <p15:guide id="3" pos="249">
          <p15:clr>
            <a:srgbClr val="A4A3A4"/>
          </p15:clr>
        </p15:guide>
        <p15:guide id="4" pos="5420">
          <p15:clr>
            <a:srgbClr val="A4A3A4"/>
          </p15:clr>
        </p15:guide>
        <p15:guide id="5" orient="horz" pos="2527">
          <p15:clr>
            <a:srgbClr val="A4A3A4"/>
          </p15:clr>
        </p15:guide>
        <p15:guide id="6" pos="1066">
          <p15:clr>
            <a:srgbClr val="A4A3A4"/>
          </p15:clr>
        </p15:guide>
        <p15:guide id="7" pos="460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ese" initials="E"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B7BF12"/>
    <a:srgbClr val="58595B"/>
    <a:srgbClr val="D9D9D9"/>
    <a:srgbClr val="2E95C8"/>
    <a:srgbClr val="2D90C1"/>
    <a:srgbClr val="25779F"/>
    <a:srgbClr val="404040"/>
    <a:srgbClr val="1F497D"/>
    <a:srgbClr val="F1B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8" autoAdjust="0"/>
    <p:restoredTop sz="96370" autoAdjust="0"/>
  </p:normalViewPr>
  <p:slideViewPr>
    <p:cSldViewPr showGuides="1">
      <p:cViewPr varScale="1">
        <p:scale>
          <a:sx n="93" d="100"/>
          <a:sy n="93" d="100"/>
        </p:scale>
        <p:origin x="708" y="90"/>
      </p:cViewPr>
      <p:guideLst>
        <p:guide orient="horz" pos="169"/>
        <p:guide orient="horz" pos="3117"/>
        <p:guide pos="249"/>
        <p:guide pos="5420"/>
        <p:guide orient="horz" pos="2527"/>
        <p:guide pos="1066"/>
        <p:guide pos="460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10" d="100"/>
        <a:sy n="110" d="100"/>
      </p:scale>
      <p:origin x="0" y="-19866"/>
    </p:cViewPr>
  </p:sorterViewPr>
  <p:notesViewPr>
    <p:cSldViewPr showGuides="1">
      <p:cViewPr varScale="1">
        <p:scale>
          <a:sx n="50" d="100"/>
          <a:sy n="50" d="100"/>
        </p:scale>
        <p:origin x="2898" y="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munkalap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munkalap10.xlsx"/></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munkalap100.xlsx"/><Relationship Id="rId1" Type="http://schemas.openxmlformats.org/officeDocument/2006/relationships/themeOverride" Target="../theme/themeOverride10.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munkalap101.xlsx"/><Relationship Id="rId1" Type="http://schemas.openxmlformats.org/officeDocument/2006/relationships/themeOverride" Target="../theme/themeOverride11.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munkalap102.xlsx"/><Relationship Id="rId1" Type="http://schemas.openxmlformats.org/officeDocument/2006/relationships/themeOverride" Target="../theme/themeOverride12.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munkalap103.xlsx"/><Relationship Id="rId1" Type="http://schemas.openxmlformats.org/officeDocument/2006/relationships/themeOverride" Target="../theme/themeOverride13.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munkalap104.xlsx"/><Relationship Id="rId1" Type="http://schemas.openxmlformats.org/officeDocument/2006/relationships/themeOverride" Target="../theme/themeOverride14.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munkalap105.xlsx"/><Relationship Id="rId1" Type="http://schemas.openxmlformats.org/officeDocument/2006/relationships/themeOverride" Target="../theme/themeOverride15.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munkalap106.xlsx"/><Relationship Id="rId1" Type="http://schemas.openxmlformats.org/officeDocument/2006/relationships/themeOverride" Target="../theme/themeOverride16.xml"/></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munkalap107.xlsx"/><Relationship Id="rId1" Type="http://schemas.openxmlformats.org/officeDocument/2006/relationships/themeOverride" Target="../theme/themeOverride17.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munkalap108.xlsx"/><Relationship Id="rId1" Type="http://schemas.openxmlformats.org/officeDocument/2006/relationships/themeOverride" Target="../theme/themeOverride18.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munkalap109.xlsx"/><Relationship Id="rId1" Type="http://schemas.openxmlformats.org/officeDocument/2006/relationships/themeOverride" Target="../theme/themeOverrid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munkalap11.xlsx"/></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munkalap110.xlsx"/><Relationship Id="rId1" Type="http://schemas.openxmlformats.org/officeDocument/2006/relationships/themeOverride" Target="../theme/themeOverride20.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munkalap111.xlsx"/><Relationship Id="rId1" Type="http://schemas.openxmlformats.org/officeDocument/2006/relationships/themeOverride" Target="../theme/themeOverride21.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munkalap112.xlsx"/><Relationship Id="rId1" Type="http://schemas.openxmlformats.org/officeDocument/2006/relationships/themeOverride" Target="../theme/themeOverride22.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munkalap113.xlsx"/><Relationship Id="rId1" Type="http://schemas.openxmlformats.org/officeDocument/2006/relationships/themeOverride" Target="../theme/themeOverride23.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munkalap114.xlsx"/><Relationship Id="rId1" Type="http://schemas.openxmlformats.org/officeDocument/2006/relationships/themeOverride" Target="../theme/themeOverride24.xml"/></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munkalap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munkalap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munkalap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munkalap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munkalap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munkalap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munkalap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munkalap121.xlsx"/></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munkalap122.xlsx"/><Relationship Id="rId1" Type="http://schemas.openxmlformats.org/officeDocument/2006/relationships/themeOverride" Target="../theme/themeOverride25.xml"/></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munkalap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munkalap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munkalap125.xlsx"/></Relationships>
</file>

<file path=ppt/charts/_rels/chart12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munkalap126.xlsx"/><Relationship Id="rId1" Type="http://schemas.openxmlformats.org/officeDocument/2006/relationships/themeOverride" Target="../theme/themeOverride26.xml"/></Relationships>
</file>

<file path=ppt/charts/_rels/chart12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munkalap127.xlsx"/><Relationship Id="rId1" Type="http://schemas.openxmlformats.org/officeDocument/2006/relationships/themeOverride" Target="../theme/themeOverride27.xml"/></Relationships>
</file>

<file path=ppt/charts/_rels/chart12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munkalap128.xlsx"/><Relationship Id="rId1" Type="http://schemas.openxmlformats.org/officeDocument/2006/relationships/themeOverride" Target="../theme/themeOverride28.xml"/></Relationships>
</file>

<file path=ppt/charts/_rels/chart12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munkalap129.xlsx"/><Relationship Id="rId1" Type="http://schemas.openxmlformats.org/officeDocument/2006/relationships/themeOverride" Target="../theme/themeOverride2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munkalap13.xlsx"/></Relationships>
</file>

<file path=ppt/charts/_rels/chart13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munkalap130.xlsx"/><Relationship Id="rId1" Type="http://schemas.openxmlformats.org/officeDocument/2006/relationships/themeOverride" Target="../theme/themeOverride30.xml"/></Relationships>
</file>

<file path=ppt/charts/_rels/chart13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munkalap131.xlsx"/><Relationship Id="rId1" Type="http://schemas.openxmlformats.org/officeDocument/2006/relationships/themeOverride" Target="../theme/themeOverride31.xml"/></Relationships>
</file>

<file path=ppt/charts/_rels/chart13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munkalap132.xlsx"/><Relationship Id="rId1" Type="http://schemas.openxmlformats.org/officeDocument/2006/relationships/themeOverride" Target="../theme/themeOverride32.xml"/></Relationships>
</file>

<file path=ppt/charts/_rels/chart13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munkalap133.xlsx"/><Relationship Id="rId1" Type="http://schemas.openxmlformats.org/officeDocument/2006/relationships/themeOverride" Target="../theme/themeOverride33.xml"/></Relationships>
</file>

<file path=ppt/charts/_rels/chart13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munkalap134.xlsx"/><Relationship Id="rId1" Type="http://schemas.openxmlformats.org/officeDocument/2006/relationships/themeOverride" Target="../theme/themeOverride34.xml"/></Relationships>
</file>

<file path=ppt/charts/_rels/chart135.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munkalap135.xlsx"/><Relationship Id="rId1" Type="http://schemas.openxmlformats.org/officeDocument/2006/relationships/themeOverride" Target="../theme/themeOverride35.xml"/></Relationships>
</file>

<file path=ppt/charts/_rels/chart136.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munkalap136.xlsx"/><Relationship Id="rId1" Type="http://schemas.openxmlformats.org/officeDocument/2006/relationships/themeOverride" Target="../theme/themeOverride36.xml"/></Relationships>
</file>

<file path=ppt/charts/_rels/chart137.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munkalap137.xlsx"/><Relationship Id="rId1" Type="http://schemas.openxmlformats.org/officeDocument/2006/relationships/themeOverride" Target="../theme/themeOverride37.xml"/></Relationships>
</file>

<file path=ppt/charts/_rels/chart138.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munkalap138.xlsx"/><Relationship Id="rId1" Type="http://schemas.openxmlformats.org/officeDocument/2006/relationships/themeOverride" Target="../theme/themeOverride38.xml"/></Relationships>
</file>

<file path=ppt/charts/_rels/chart139.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munkalap139.xlsx"/><Relationship Id="rId1" Type="http://schemas.openxmlformats.org/officeDocument/2006/relationships/themeOverride" Target="../theme/themeOverride3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munkalap14.xlsx"/></Relationships>
</file>

<file path=ppt/charts/_rels/chart140.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munkalap140.xlsx"/><Relationship Id="rId1" Type="http://schemas.openxmlformats.org/officeDocument/2006/relationships/themeOverride" Target="../theme/themeOverride40.xml"/></Relationships>
</file>

<file path=ppt/charts/_rels/chart14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munkalap141.xlsx"/><Relationship Id="rId1" Type="http://schemas.openxmlformats.org/officeDocument/2006/relationships/themeOverride" Target="../theme/themeOverride41.xml"/></Relationships>
</file>

<file path=ppt/charts/_rels/chart14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munkalap142.xlsx"/><Relationship Id="rId1" Type="http://schemas.openxmlformats.org/officeDocument/2006/relationships/themeOverride" Target="../theme/themeOverride42.xml"/></Relationships>
</file>

<file path=ppt/charts/_rels/chart14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munkalap143.xlsx"/><Relationship Id="rId1" Type="http://schemas.openxmlformats.org/officeDocument/2006/relationships/themeOverride" Target="../theme/themeOverride43.xml"/></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munkalap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munkalap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munkalap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munkalap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munkalap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munkalap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munkalap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munkalap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munkalap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munkalap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munkalap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munkalap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munkalap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munkalap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munkalap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munkalap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munkalap159.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munkalap16.xlsx"/><Relationship Id="rId2" Type="http://schemas.microsoft.com/office/2011/relationships/chartColorStyle" Target="colors1.xml"/><Relationship Id="rId1" Type="http://schemas.microsoft.com/office/2011/relationships/chartStyle" Target="style1.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munkalap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munkalap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munkalap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munkalap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munkalap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munkalap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munkalap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munkalap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munkalap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munkalap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munkalap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munkalap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munkalap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munkalap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munkalap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munkalap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munkalap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munkalap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munkalap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munkalap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munkalap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munkalap18.xlsx"/></Relationships>
</file>

<file path=ppt/charts/_rels/chart18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munkalap180.xlsx"/><Relationship Id="rId1" Type="http://schemas.openxmlformats.org/officeDocument/2006/relationships/themeOverride" Target="../theme/themeOverride44.xml"/></Relationships>
</file>

<file path=ppt/charts/_rels/chart181.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munkalap181.xlsx"/><Relationship Id="rId1" Type="http://schemas.openxmlformats.org/officeDocument/2006/relationships/themeOverride" Target="../theme/themeOverride45.xml"/></Relationships>
</file>

<file path=ppt/charts/_rels/chart182.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munkalap182.xlsx"/><Relationship Id="rId1" Type="http://schemas.openxmlformats.org/officeDocument/2006/relationships/themeOverride" Target="../theme/themeOverride46.xml"/></Relationships>
</file>

<file path=ppt/charts/_rels/chart183.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munkalap183.xlsx"/><Relationship Id="rId1" Type="http://schemas.openxmlformats.org/officeDocument/2006/relationships/themeOverride" Target="../theme/themeOverride47.xml"/></Relationships>
</file>

<file path=ppt/charts/_rels/chart184.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munkalap184.xlsx"/><Relationship Id="rId1" Type="http://schemas.openxmlformats.org/officeDocument/2006/relationships/themeOverride" Target="../theme/themeOverride48.xml"/></Relationships>
</file>

<file path=ppt/charts/_rels/chart185.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munkalap185.xlsx"/><Relationship Id="rId1" Type="http://schemas.openxmlformats.org/officeDocument/2006/relationships/themeOverride" Target="../theme/themeOverride49.xml"/></Relationships>
</file>

<file path=ppt/charts/_rels/chart186.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munkalap186.xlsx"/><Relationship Id="rId1" Type="http://schemas.openxmlformats.org/officeDocument/2006/relationships/themeOverride" Target="../theme/themeOverride50.xml"/></Relationships>
</file>

<file path=ppt/charts/_rels/chart187.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munkalap187.xlsx"/><Relationship Id="rId1" Type="http://schemas.openxmlformats.org/officeDocument/2006/relationships/themeOverride" Target="../theme/themeOverride51.xml"/></Relationships>
</file>

<file path=ppt/charts/_rels/chart188.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munkalap188.xlsx"/><Relationship Id="rId1" Type="http://schemas.openxmlformats.org/officeDocument/2006/relationships/themeOverride" Target="../theme/themeOverride52.xml"/></Relationships>
</file>

<file path=ppt/charts/_rels/chart189.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munkalap189.xlsx"/><Relationship Id="rId1" Type="http://schemas.openxmlformats.org/officeDocument/2006/relationships/themeOverride" Target="../theme/themeOverride5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munkalap19.xlsx"/></Relationships>
</file>

<file path=ppt/charts/_rels/chart190.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munkalap190.xlsx"/><Relationship Id="rId1" Type="http://schemas.openxmlformats.org/officeDocument/2006/relationships/themeOverride" Target="../theme/themeOverride54.xml"/></Relationships>
</file>

<file path=ppt/charts/_rels/chart191.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Microsoft_Excel-munkalap191.xlsx"/><Relationship Id="rId1" Type="http://schemas.openxmlformats.org/officeDocument/2006/relationships/themeOverride" Target="../theme/themeOverride55.xml"/></Relationships>
</file>

<file path=ppt/charts/_rels/chart192.xml.rels><?xml version="1.0" encoding="UTF-8" standalone="yes"?>
<Relationships xmlns="http://schemas.openxmlformats.org/package/2006/relationships"><Relationship Id="rId2" Type="http://schemas.openxmlformats.org/officeDocument/2006/relationships/package" Target="../embeddings/Microsoft_Excel-munkalap192.xlsx"/><Relationship Id="rId1" Type="http://schemas.openxmlformats.org/officeDocument/2006/relationships/themeOverride" Target="../theme/themeOverride56.xml"/></Relationships>
</file>

<file path=ppt/charts/_rels/chart193.xml.rels><?xml version="1.0" encoding="UTF-8" standalone="yes"?>
<Relationships xmlns="http://schemas.openxmlformats.org/package/2006/relationships"><Relationship Id="rId2" Type="http://schemas.openxmlformats.org/officeDocument/2006/relationships/package" Target="../embeddings/Microsoft_Excel-munkalap193.xlsx"/><Relationship Id="rId1" Type="http://schemas.openxmlformats.org/officeDocument/2006/relationships/themeOverride" Target="../theme/themeOverride57.xml"/></Relationships>
</file>

<file path=ppt/charts/_rels/chart194.xml.rels><?xml version="1.0" encoding="UTF-8" standalone="yes"?>
<Relationships xmlns="http://schemas.openxmlformats.org/package/2006/relationships"><Relationship Id="rId2" Type="http://schemas.openxmlformats.org/officeDocument/2006/relationships/package" Target="../embeddings/Microsoft_Excel-munkalap194.xlsx"/><Relationship Id="rId1" Type="http://schemas.openxmlformats.org/officeDocument/2006/relationships/themeOverride" Target="../theme/themeOverride58.xml"/></Relationships>
</file>

<file path=ppt/charts/_rels/chart195.xml.rels><?xml version="1.0" encoding="UTF-8" standalone="yes"?>
<Relationships xmlns="http://schemas.openxmlformats.org/package/2006/relationships"><Relationship Id="rId2" Type="http://schemas.openxmlformats.org/officeDocument/2006/relationships/package" Target="../embeddings/Microsoft_Excel-munkalap195.xlsx"/><Relationship Id="rId1" Type="http://schemas.openxmlformats.org/officeDocument/2006/relationships/themeOverride" Target="../theme/themeOverride59.xml"/></Relationships>
</file>

<file path=ppt/charts/_rels/chart196.xml.rels><?xml version="1.0" encoding="UTF-8" standalone="yes"?>
<Relationships xmlns="http://schemas.openxmlformats.org/package/2006/relationships"><Relationship Id="rId2" Type="http://schemas.openxmlformats.org/officeDocument/2006/relationships/package" Target="../embeddings/Microsoft_Excel-munkalap196.xlsx"/><Relationship Id="rId1" Type="http://schemas.openxmlformats.org/officeDocument/2006/relationships/themeOverride" Target="../theme/themeOverride60.xml"/></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munkalap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munkalap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munkalap19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munkalap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munkalap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munkalap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munkalap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munkalap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munkalap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munkalap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munkalap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munkalap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munkalap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munkalap208.xlsx"/></Relationships>
</file>

<file path=ppt/charts/_rels/chart209.xml.rels><?xml version="1.0" encoding="UTF-8" standalone="yes"?>
<Relationships xmlns="http://schemas.openxmlformats.org/package/2006/relationships"><Relationship Id="rId2" Type="http://schemas.openxmlformats.org/officeDocument/2006/relationships/package" Target="../embeddings/Microsoft_Excel-munkalap209.xlsx"/><Relationship Id="rId1" Type="http://schemas.openxmlformats.org/officeDocument/2006/relationships/themeOverride" Target="../theme/themeOverride6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munkalap21.xlsx"/></Relationships>
</file>

<file path=ppt/charts/_rels/chart210.xml.rels><?xml version="1.0" encoding="UTF-8" standalone="yes"?>
<Relationships xmlns="http://schemas.openxmlformats.org/package/2006/relationships"><Relationship Id="rId2" Type="http://schemas.openxmlformats.org/officeDocument/2006/relationships/package" Target="../embeddings/Microsoft_Excel-munkalap210.xlsx"/><Relationship Id="rId1" Type="http://schemas.openxmlformats.org/officeDocument/2006/relationships/themeOverride" Target="../theme/themeOverride62.xml"/></Relationships>
</file>

<file path=ppt/charts/_rels/chart211.xml.rels><?xml version="1.0" encoding="UTF-8" standalone="yes"?>
<Relationships xmlns="http://schemas.openxmlformats.org/package/2006/relationships"><Relationship Id="rId2" Type="http://schemas.openxmlformats.org/officeDocument/2006/relationships/package" Target="../embeddings/Microsoft_Excel-munkalap211.xlsx"/><Relationship Id="rId1" Type="http://schemas.openxmlformats.org/officeDocument/2006/relationships/themeOverride" Target="../theme/themeOverride63.xml"/></Relationships>
</file>

<file path=ppt/charts/_rels/chart212.xml.rels><?xml version="1.0" encoding="UTF-8" standalone="yes"?>
<Relationships xmlns="http://schemas.openxmlformats.org/package/2006/relationships"><Relationship Id="rId2" Type="http://schemas.openxmlformats.org/officeDocument/2006/relationships/package" Target="../embeddings/Microsoft_Excel-munkalap212.xlsx"/><Relationship Id="rId1" Type="http://schemas.openxmlformats.org/officeDocument/2006/relationships/themeOverride" Target="../theme/themeOverride64.xml"/></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munkalap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munkalap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munkalap215.xlsx"/></Relationships>
</file>

<file path=ppt/charts/_rels/chart216.xml.rels><?xml version="1.0" encoding="UTF-8" standalone="yes"?>
<Relationships xmlns="http://schemas.openxmlformats.org/package/2006/relationships"><Relationship Id="rId2" Type="http://schemas.openxmlformats.org/officeDocument/2006/relationships/package" Target="../embeddings/Microsoft_Excel-munkalap216.xlsx"/><Relationship Id="rId1" Type="http://schemas.openxmlformats.org/officeDocument/2006/relationships/themeOverride" Target="../theme/themeOverride65.xml"/></Relationships>
</file>

<file path=ppt/charts/_rels/chart217.xml.rels><?xml version="1.0" encoding="UTF-8" standalone="yes"?>
<Relationships xmlns="http://schemas.openxmlformats.org/package/2006/relationships"><Relationship Id="rId2" Type="http://schemas.openxmlformats.org/officeDocument/2006/relationships/package" Target="../embeddings/Microsoft_Excel-munkalap217.xlsx"/><Relationship Id="rId1" Type="http://schemas.openxmlformats.org/officeDocument/2006/relationships/themeOverride" Target="../theme/themeOverride66.xml"/></Relationships>
</file>

<file path=ppt/charts/_rels/chart218.xml.rels><?xml version="1.0" encoding="UTF-8" standalone="yes"?>
<Relationships xmlns="http://schemas.openxmlformats.org/package/2006/relationships"><Relationship Id="rId2" Type="http://schemas.openxmlformats.org/officeDocument/2006/relationships/package" Target="../embeddings/Microsoft_Excel-munkalap218.xlsx"/><Relationship Id="rId1" Type="http://schemas.openxmlformats.org/officeDocument/2006/relationships/themeOverride" Target="../theme/themeOverride67.xml"/></Relationships>
</file>

<file path=ppt/charts/_rels/chart219.xml.rels><?xml version="1.0" encoding="UTF-8" standalone="yes"?>
<Relationships xmlns="http://schemas.openxmlformats.org/package/2006/relationships"><Relationship Id="rId2" Type="http://schemas.openxmlformats.org/officeDocument/2006/relationships/package" Target="../embeddings/Microsoft_Excel-munkalap219.xlsx"/><Relationship Id="rId1" Type="http://schemas.openxmlformats.org/officeDocument/2006/relationships/themeOverride" Target="../theme/themeOverride68.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munkalap22.xlsx"/></Relationships>
</file>

<file path=ppt/charts/_rels/chart220.xml.rels><?xml version="1.0" encoding="UTF-8" standalone="yes"?>
<Relationships xmlns="http://schemas.openxmlformats.org/package/2006/relationships"><Relationship Id="rId2" Type="http://schemas.openxmlformats.org/officeDocument/2006/relationships/package" Target="../embeddings/Microsoft_Excel-munkalap220.xlsx"/><Relationship Id="rId1" Type="http://schemas.openxmlformats.org/officeDocument/2006/relationships/themeOverride" Target="../theme/themeOverride69.xml"/></Relationships>
</file>

<file path=ppt/charts/_rels/chart221.xml.rels><?xml version="1.0" encoding="UTF-8" standalone="yes"?>
<Relationships xmlns="http://schemas.openxmlformats.org/package/2006/relationships"><Relationship Id="rId2" Type="http://schemas.openxmlformats.org/officeDocument/2006/relationships/package" Target="../embeddings/Microsoft_Excel-munkalap221.xlsx"/><Relationship Id="rId1" Type="http://schemas.openxmlformats.org/officeDocument/2006/relationships/themeOverride" Target="../theme/themeOverride70.xml"/></Relationships>
</file>

<file path=ppt/charts/_rels/chart222.xml.rels><?xml version="1.0" encoding="UTF-8" standalone="yes"?>
<Relationships xmlns="http://schemas.openxmlformats.org/package/2006/relationships"><Relationship Id="rId2" Type="http://schemas.openxmlformats.org/officeDocument/2006/relationships/package" Target="../embeddings/Microsoft_Excel-munkalap222.xlsx"/><Relationship Id="rId1" Type="http://schemas.openxmlformats.org/officeDocument/2006/relationships/themeOverride" Target="../theme/themeOverride71.xml"/></Relationships>
</file>

<file path=ppt/charts/_rels/chart223.xml.rels><?xml version="1.0" encoding="UTF-8" standalone="yes"?>
<Relationships xmlns="http://schemas.openxmlformats.org/package/2006/relationships"><Relationship Id="rId2" Type="http://schemas.openxmlformats.org/officeDocument/2006/relationships/package" Target="../embeddings/Microsoft_Excel-munkalap223.xlsx"/><Relationship Id="rId1" Type="http://schemas.openxmlformats.org/officeDocument/2006/relationships/themeOverride" Target="../theme/themeOverride72.xml"/></Relationships>
</file>

<file path=ppt/charts/_rels/chart224.xml.rels><?xml version="1.0" encoding="UTF-8" standalone="yes"?>
<Relationships xmlns="http://schemas.openxmlformats.org/package/2006/relationships"><Relationship Id="rId2" Type="http://schemas.openxmlformats.org/officeDocument/2006/relationships/package" Target="../embeddings/Microsoft_Excel-munkalap224.xlsx"/><Relationship Id="rId1" Type="http://schemas.openxmlformats.org/officeDocument/2006/relationships/themeOverride" Target="../theme/themeOverride73.xml"/></Relationships>
</file>

<file path=ppt/charts/_rels/chart225.xml.rels><?xml version="1.0" encoding="UTF-8" standalone="yes"?>
<Relationships xmlns="http://schemas.openxmlformats.org/package/2006/relationships"><Relationship Id="rId2" Type="http://schemas.openxmlformats.org/officeDocument/2006/relationships/package" Target="../embeddings/Microsoft_Excel-munkalap225.xlsx"/><Relationship Id="rId1" Type="http://schemas.openxmlformats.org/officeDocument/2006/relationships/themeOverride" Target="../theme/themeOverride74.xml"/></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munkalap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munkalap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munkalap228.xlsx"/></Relationships>
</file>

<file path=ppt/charts/_rels/chart229.xml.rels><?xml version="1.0" encoding="UTF-8" standalone="yes"?>
<Relationships xmlns="http://schemas.openxmlformats.org/package/2006/relationships"><Relationship Id="rId1" Type="http://schemas.openxmlformats.org/officeDocument/2006/relationships/package" Target="../embeddings/Microsoft_Excel-munkalap22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munkalap23.xlsx"/></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munkalap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munkalap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munkalap232.xlsx"/></Relationships>
</file>

<file path=ppt/charts/_rels/chart233.xml.rels><?xml version="1.0" encoding="UTF-8" standalone="yes"?>
<Relationships xmlns="http://schemas.openxmlformats.org/package/2006/relationships"><Relationship Id="rId1" Type="http://schemas.openxmlformats.org/officeDocument/2006/relationships/package" Target="../embeddings/Microsoft_Excel-munkalap233.xlsx"/></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munkalap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munkalap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munkalap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munkalap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munkalap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munkalap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munkalap24.xlsx"/></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munkalap240.xlsx"/></Relationships>
</file>

<file path=ppt/charts/_rels/chart241.xml.rels><?xml version="1.0" encoding="UTF-8" standalone="yes"?>
<Relationships xmlns="http://schemas.openxmlformats.org/package/2006/relationships"><Relationship Id="rId1" Type="http://schemas.openxmlformats.org/officeDocument/2006/relationships/package" Target="../embeddings/Microsoft_Excel-munkalap241.xlsx"/></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munkalap242.xlsx"/></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munkalap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munkalap244.xlsx"/></Relationships>
</file>

<file path=ppt/charts/_rels/chart245.xml.rels><?xml version="1.0" encoding="UTF-8" standalone="yes"?>
<Relationships xmlns="http://schemas.openxmlformats.org/package/2006/relationships"><Relationship Id="rId1" Type="http://schemas.openxmlformats.org/officeDocument/2006/relationships/package" Target="../embeddings/Microsoft_Excel-munkalap245.xlsx"/></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munkalap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munkalap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munkalap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munkalap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munkalap25.xlsx"/></Relationships>
</file>

<file path=ppt/charts/_rels/chart250.xml.rels><?xml version="1.0" encoding="UTF-8" standalone="yes"?>
<Relationships xmlns="http://schemas.openxmlformats.org/package/2006/relationships"><Relationship Id="rId3" Type="http://schemas.openxmlformats.org/officeDocument/2006/relationships/package" Target="../embeddings/Microsoft_Excel-munkalap250.xlsx"/><Relationship Id="rId2" Type="http://schemas.microsoft.com/office/2011/relationships/chartColorStyle" Target="colors3.xml"/><Relationship Id="rId1" Type="http://schemas.microsoft.com/office/2011/relationships/chartStyle" Target="style3.xml"/></Relationships>
</file>

<file path=ppt/charts/_rels/chart251.xml.rels><?xml version="1.0" encoding="UTF-8" standalone="yes"?>
<Relationships xmlns="http://schemas.openxmlformats.org/package/2006/relationships"><Relationship Id="rId3" Type="http://schemas.openxmlformats.org/officeDocument/2006/relationships/package" Target="../embeddings/Microsoft_Excel-munkalap251.xlsx"/><Relationship Id="rId2" Type="http://schemas.microsoft.com/office/2011/relationships/chartColorStyle" Target="colors4.xml"/><Relationship Id="rId1" Type="http://schemas.microsoft.com/office/2011/relationships/chartStyle" Target="style4.xml"/></Relationships>
</file>

<file path=ppt/charts/_rels/chart252.xml.rels><?xml version="1.0" encoding="UTF-8" standalone="yes"?>
<Relationships xmlns="http://schemas.openxmlformats.org/package/2006/relationships"><Relationship Id="rId1" Type="http://schemas.openxmlformats.org/officeDocument/2006/relationships/package" Target="../embeddings/Microsoft_Excel-munkalap252.xlsx"/></Relationships>
</file>

<file path=ppt/charts/_rels/chart253.xml.rels><?xml version="1.0" encoding="UTF-8" standalone="yes"?>
<Relationships xmlns="http://schemas.openxmlformats.org/package/2006/relationships"><Relationship Id="rId1" Type="http://schemas.openxmlformats.org/officeDocument/2006/relationships/package" Target="../embeddings/Microsoft_Excel-munkalap253.xlsx"/></Relationships>
</file>

<file path=ppt/charts/_rels/chart254.xml.rels><?xml version="1.0" encoding="UTF-8" standalone="yes"?>
<Relationships xmlns="http://schemas.openxmlformats.org/package/2006/relationships"><Relationship Id="rId1" Type="http://schemas.openxmlformats.org/officeDocument/2006/relationships/package" Target="../embeddings/Microsoft_Excel-munkalap254.xlsx"/></Relationships>
</file>

<file path=ppt/charts/_rels/chart255.xml.rels><?xml version="1.0" encoding="UTF-8" standalone="yes"?>
<Relationships xmlns="http://schemas.openxmlformats.org/package/2006/relationships"><Relationship Id="rId1" Type="http://schemas.openxmlformats.org/officeDocument/2006/relationships/package" Target="../embeddings/Microsoft_Excel-munkalap255.xlsx"/></Relationships>
</file>

<file path=ppt/charts/_rels/chart256.xml.rels><?xml version="1.0" encoding="UTF-8" standalone="yes"?>
<Relationships xmlns="http://schemas.openxmlformats.org/package/2006/relationships"><Relationship Id="rId1" Type="http://schemas.openxmlformats.org/officeDocument/2006/relationships/package" Target="../embeddings/Microsoft_Excel-munkalap256.xlsx"/></Relationships>
</file>

<file path=ppt/charts/_rels/chart257.xml.rels><?xml version="1.0" encoding="UTF-8" standalone="yes"?>
<Relationships xmlns="http://schemas.openxmlformats.org/package/2006/relationships"><Relationship Id="rId1" Type="http://schemas.openxmlformats.org/officeDocument/2006/relationships/package" Target="../embeddings/Microsoft_Excel-munkalap257.xlsx"/></Relationships>
</file>

<file path=ppt/charts/_rels/chart258.xml.rels><?xml version="1.0" encoding="UTF-8" standalone="yes"?>
<Relationships xmlns="http://schemas.openxmlformats.org/package/2006/relationships"><Relationship Id="rId1" Type="http://schemas.openxmlformats.org/officeDocument/2006/relationships/package" Target="../embeddings/Microsoft_Excel-munkalap258.xlsx"/></Relationships>
</file>

<file path=ppt/charts/_rels/chart259.xml.rels><?xml version="1.0" encoding="UTF-8" standalone="yes"?>
<Relationships xmlns="http://schemas.openxmlformats.org/package/2006/relationships"><Relationship Id="rId1" Type="http://schemas.openxmlformats.org/officeDocument/2006/relationships/package" Target="../embeddings/Microsoft_Excel-munkalap25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munkalap26.xlsx"/></Relationships>
</file>

<file path=ppt/charts/_rels/chart260.xml.rels><?xml version="1.0" encoding="UTF-8" standalone="yes"?>
<Relationships xmlns="http://schemas.openxmlformats.org/package/2006/relationships"><Relationship Id="rId1" Type="http://schemas.openxmlformats.org/officeDocument/2006/relationships/package" Target="../embeddings/Microsoft_Excel-munkalap260.xlsx"/></Relationships>
</file>

<file path=ppt/charts/_rels/chart261.xml.rels><?xml version="1.0" encoding="UTF-8" standalone="yes"?>
<Relationships xmlns="http://schemas.openxmlformats.org/package/2006/relationships"><Relationship Id="rId1" Type="http://schemas.openxmlformats.org/officeDocument/2006/relationships/package" Target="../embeddings/Microsoft_Excel-munkalap261.xlsx"/></Relationships>
</file>

<file path=ppt/charts/_rels/chart262.xml.rels><?xml version="1.0" encoding="UTF-8" standalone="yes"?>
<Relationships xmlns="http://schemas.openxmlformats.org/package/2006/relationships"><Relationship Id="rId1" Type="http://schemas.openxmlformats.org/officeDocument/2006/relationships/package" Target="../embeddings/Microsoft_Excel-munkalap262.xlsx"/></Relationships>
</file>

<file path=ppt/charts/_rels/chart263.xml.rels><?xml version="1.0" encoding="UTF-8" standalone="yes"?>
<Relationships xmlns="http://schemas.openxmlformats.org/package/2006/relationships"><Relationship Id="rId1" Type="http://schemas.openxmlformats.org/officeDocument/2006/relationships/package" Target="../embeddings/Microsoft_Excel-munkalap263.xlsx"/></Relationships>
</file>

<file path=ppt/charts/_rels/chart264.xml.rels><?xml version="1.0" encoding="UTF-8" standalone="yes"?>
<Relationships xmlns="http://schemas.openxmlformats.org/package/2006/relationships"><Relationship Id="rId1" Type="http://schemas.openxmlformats.org/officeDocument/2006/relationships/package" Target="../embeddings/Microsoft_Excel-munkalap264.xlsx"/></Relationships>
</file>

<file path=ppt/charts/_rels/chart265.xml.rels><?xml version="1.0" encoding="UTF-8" standalone="yes"?>
<Relationships xmlns="http://schemas.openxmlformats.org/package/2006/relationships"><Relationship Id="rId1" Type="http://schemas.openxmlformats.org/officeDocument/2006/relationships/package" Target="../embeddings/Microsoft_Excel-munkalap265.xlsx"/></Relationships>
</file>

<file path=ppt/charts/_rels/chart266.xml.rels><?xml version="1.0" encoding="UTF-8" standalone="yes"?>
<Relationships xmlns="http://schemas.openxmlformats.org/package/2006/relationships"><Relationship Id="rId1" Type="http://schemas.openxmlformats.org/officeDocument/2006/relationships/package" Target="../embeddings/Microsoft_Excel-munkalap266.xlsx"/></Relationships>
</file>

<file path=ppt/charts/_rels/chart267.xml.rels><?xml version="1.0" encoding="UTF-8" standalone="yes"?>
<Relationships xmlns="http://schemas.openxmlformats.org/package/2006/relationships"><Relationship Id="rId3" Type="http://schemas.openxmlformats.org/officeDocument/2006/relationships/package" Target="../embeddings/Microsoft_Excel-munkalap267.xlsx"/><Relationship Id="rId2" Type="http://schemas.microsoft.com/office/2011/relationships/chartColorStyle" Target="colors5.xml"/><Relationship Id="rId1" Type="http://schemas.microsoft.com/office/2011/relationships/chartStyle" Target="style5.xml"/></Relationships>
</file>

<file path=ppt/charts/_rels/chart268.xml.rels><?xml version="1.0" encoding="UTF-8" standalone="yes"?>
<Relationships xmlns="http://schemas.openxmlformats.org/package/2006/relationships"><Relationship Id="rId1" Type="http://schemas.openxmlformats.org/officeDocument/2006/relationships/package" Target="../embeddings/Microsoft_Excel-munkalap268.xlsx"/></Relationships>
</file>

<file path=ppt/charts/_rels/chart269.xml.rels><?xml version="1.0" encoding="UTF-8" standalone="yes"?>
<Relationships xmlns="http://schemas.openxmlformats.org/package/2006/relationships"><Relationship Id="rId1" Type="http://schemas.openxmlformats.org/officeDocument/2006/relationships/package" Target="../embeddings/Microsoft_Excel-munkalap26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munkalap27.xlsx"/></Relationships>
</file>

<file path=ppt/charts/_rels/chart270.xml.rels><?xml version="1.0" encoding="UTF-8" standalone="yes"?>
<Relationships xmlns="http://schemas.openxmlformats.org/package/2006/relationships"><Relationship Id="rId1" Type="http://schemas.openxmlformats.org/officeDocument/2006/relationships/package" Target="../embeddings/Microsoft_Excel-munkalap270.xlsx"/></Relationships>
</file>

<file path=ppt/charts/_rels/chart271.xml.rels><?xml version="1.0" encoding="UTF-8" standalone="yes"?>
<Relationships xmlns="http://schemas.openxmlformats.org/package/2006/relationships"><Relationship Id="rId1" Type="http://schemas.openxmlformats.org/officeDocument/2006/relationships/package" Target="../embeddings/Microsoft_Excel-munkalap271.xlsx"/></Relationships>
</file>

<file path=ppt/charts/_rels/chart272.xml.rels><?xml version="1.0" encoding="UTF-8" standalone="yes"?>
<Relationships xmlns="http://schemas.openxmlformats.org/package/2006/relationships"><Relationship Id="rId1" Type="http://schemas.openxmlformats.org/officeDocument/2006/relationships/package" Target="../embeddings/Microsoft_Excel-munkalap272.xlsx"/></Relationships>
</file>

<file path=ppt/charts/_rels/chart273.xml.rels><?xml version="1.0" encoding="UTF-8" standalone="yes"?>
<Relationships xmlns="http://schemas.openxmlformats.org/package/2006/relationships"><Relationship Id="rId1" Type="http://schemas.openxmlformats.org/officeDocument/2006/relationships/package" Target="../embeddings/Microsoft_Excel-munkalap273.xlsx"/></Relationships>
</file>

<file path=ppt/charts/_rels/chart274.xml.rels><?xml version="1.0" encoding="UTF-8" standalone="yes"?>
<Relationships xmlns="http://schemas.openxmlformats.org/package/2006/relationships"><Relationship Id="rId1" Type="http://schemas.openxmlformats.org/officeDocument/2006/relationships/package" Target="../embeddings/Microsoft_Excel-munkalap274.xlsx"/></Relationships>
</file>

<file path=ppt/charts/_rels/chart275.xml.rels><?xml version="1.0" encoding="UTF-8" standalone="yes"?>
<Relationships xmlns="http://schemas.openxmlformats.org/package/2006/relationships"><Relationship Id="rId1" Type="http://schemas.openxmlformats.org/officeDocument/2006/relationships/package" Target="../embeddings/Microsoft_Excel-munkalap275.xlsx"/></Relationships>
</file>

<file path=ppt/charts/_rels/chart276.xml.rels><?xml version="1.0" encoding="UTF-8" standalone="yes"?>
<Relationships xmlns="http://schemas.openxmlformats.org/package/2006/relationships"><Relationship Id="rId1" Type="http://schemas.openxmlformats.org/officeDocument/2006/relationships/package" Target="../embeddings/Microsoft_Excel-munkalap276.xlsx"/></Relationships>
</file>

<file path=ppt/charts/_rels/chart277.xml.rels><?xml version="1.0" encoding="UTF-8" standalone="yes"?>
<Relationships xmlns="http://schemas.openxmlformats.org/package/2006/relationships"><Relationship Id="rId1" Type="http://schemas.openxmlformats.org/officeDocument/2006/relationships/package" Target="../embeddings/Microsoft_Excel-munkalap277.xlsx"/></Relationships>
</file>

<file path=ppt/charts/_rels/chart278.xml.rels><?xml version="1.0" encoding="UTF-8" standalone="yes"?>
<Relationships xmlns="http://schemas.openxmlformats.org/package/2006/relationships"><Relationship Id="rId1" Type="http://schemas.openxmlformats.org/officeDocument/2006/relationships/package" Target="../embeddings/Microsoft_Excel-munkalap278.xlsx"/></Relationships>
</file>

<file path=ppt/charts/_rels/chart279.xml.rels><?xml version="1.0" encoding="UTF-8" standalone="yes"?>
<Relationships xmlns="http://schemas.openxmlformats.org/package/2006/relationships"><Relationship Id="rId1" Type="http://schemas.openxmlformats.org/officeDocument/2006/relationships/package" Target="../embeddings/Microsoft_Excel-munkalap279.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munkalap28.xlsx"/></Relationships>
</file>

<file path=ppt/charts/_rels/chart280.xml.rels><?xml version="1.0" encoding="UTF-8" standalone="yes"?>
<Relationships xmlns="http://schemas.openxmlformats.org/package/2006/relationships"><Relationship Id="rId2" Type="http://schemas.openxmlformats.org/officeDocument/2006/relationships/package" Target="../embeddings/Microsoft_Excel-munkalap280.xlsx"/><Relationship Id="rId1" Type="http://schemas.openxmlformats.org/officeDocument/2006/relationships/themeOverride" Target="../theme/themeOverride75.xml"/></Relationships>
</file>

<file path=ppt/charts/_rels/chart281.xml.rels><?xml version="1.0" encoding="UTF-8" standalone="yes"?>
<Relationships xmlns="http://schemas.openxmlformats.org/package/2006/relationships"><Relationship Id="rId1" Type="http://schemas.openxmlformats.org/officeDocument/2006/relationships/package" Target="../embeddings/Microsoft_Excel-munkalap281.xlsx"/></Relationships>
</file>

<file path=ppt/charts/_rels/chart282.xml.rels><?xml version="1.0" encoding="UTF-8" standalone="yes"?>
<Relationships xmlns="http://schemas.openxmlformats.org/package/2006/relationships"><Relationship Id="rId1" Type="http://schemas.openxmlformats.org/officeDocument/2006/relationships/package" Target="../embeddings/Microsoft_Excel-munkalap282.xlsx"/></Relationships>
</file>

<file path=ppt/charts/_rels/chart283.xml.rels><?xml version="1.0" encoding="UTF-8" standalone="yes"?>
<Relationships xmlns="http://schemas.openxmlformats.org/package/2006/relationships"><Relationship Id="rId1" Type="http://schemas.openxmlformats.org/officeDocument/2006/relationships/package" Target="../embeddings/Microsoft_Excel-munkalap283.xlsx"/></Relationships>
</file>

<file path=ppt/charts/_rels/chart284.xml.rels><?xml version="1.0" encoding="UTF-8" standalone="yes"?>
<Relationships xmlns="http://schemas.openxmlformats.org/package/2006/relationships"><Relationship Id="rId2" Type="http://schemas.openxmlformats.org/officeDocument/2006/relationships/package" Target="../embeddings/Microsoft_Excel-munkalap284.xlsx"/><Relationship Id="rId1" Type="http://schemas.openxmlformats.org/officeDocument/2006/relationships/themeOverride" Target="../theme/themeOverride76.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munkalap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munkalap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munkalap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munkalap31.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munkalap32.xlsx"/><Relationship Id="rId2" Type="http://schemas.microsoft.com/office/2011/relationships/chartColorStyle" Target="colors2.xml"/><Relationship Id="rId1" Type="http://schemas.microsoft.com/office/2011/relationships/chartStyle" Target="style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munkalap33.xlsx"/><Relationship Id="rId1" Type="http://schemas.openxmlformats.org/officeDocument/2006/relationships/themeOverride" Target="../theme/themeOverride4.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munkalap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munkalap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munkalap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munkalap37.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munkalap38.xlsx"/><Relationship Id="rId1" Type="http://schemas.openxmlformats.org/officeDocument/2006/relationships/themeOverride" Target="../theme/themeOverride5.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munkalap39.xlsx"/><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munkalap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munkalap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munkalap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munkalap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munkalap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munkalap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munkalap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munkalap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munkalap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munkalap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munkalap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munkalap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munkalap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munkalap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munkalap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munkalap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munkalap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munkalap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munkalap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munkalap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munkalap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munkalap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munkalap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munkalap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munkalap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munkalap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munkalap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munkalap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munkalap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munkalap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munkalap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munkalap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munkalap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munkalap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munkalap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munkalap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munkalap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munkalap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munkalap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munkalap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munkalap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munkalap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munkalap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munkalap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munkalap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munkalap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munkalap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munkalap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munkalap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munkalap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munkalap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munkalap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munkalap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munkalap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munkalap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munkalap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munkalap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munkalap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munkalap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munkalap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munkalap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munkalap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munkalap96.xlsx"/></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munkalap97.xlsx"/><Relationship Id="rId1" Type="http://schemas.openxmlformats.org/officeDocument/2006/relationships/themeOverride" Target="../theme/themeOverride7.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munkalap98.xlsx"/><Relationship Id="rId1" Type="http://schemas.openxmlformats.org/officeDocument/2006/relationships/themeOverride" Target="../theme/themeOverride8.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munkalap9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78E0-48A5-BE02-671526CF5BD8}"/>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78E0-48A5-BE02-671526CF5BD8}"/>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78E0-48A5-BE02-671526CF5BD8}"/>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78E0-48A5-BE02-671526CF5BD8}"/>
              </c:ext>
            </c:extLst>
          </c:dPt>
          <c:dLbls>
            <c:delete val="1"/>
          </c:dLbls>
          <c:cat>
            <c:numRef>
              <c:f>Sheet1!$A$2:$A$6</c:f>
              <c:numCache>
                <c:formatCode>General</c:formatCode>
                <c:ptCount val="5"/>
              </c:numCache>
            </c:numRef>
          </c:cat>
          <c:val>
            <c:numRef>
              <c:f>Sheet1!$B$2:$B$6</c:f>
              <c:numCache>
                <c:formatCode>General</c:formatCode>
                <c:ptCount val="5"/>
                <c:pt idx="0">
                  <c:v>46</c:v>
                </c:pt>
                <c:pt idx="1">
                  <c:v>2</c:v>
                </c:pt>
                <c:pt idx="2">
                  <c:v>0.5</c:v>
                </c:pt>
                <c:pt idx="3">
                  <c:v>0.5</c:v>
                </c:pt>
                <c:pt idx="4">
                  <c:v>51</c:v>
                </c:pt>
              </c:numCache>
            </c:numRef>
          </c:val>
          <c:extLst xmlns:c16r2="http://schemas.microsoft.com/office/drawing/2015/06/chart">
            <c:ext xmlns:c16="http://schemas.microsoft.com/office/drawing/2014/chart" uri="{C3380CC4-5D6E-409C-BE32-E72D297353CC}">
              <c16:uniqueId val="{00000006-78E0-48A5-BE02-671526CF5BD8}"/>
            </c:ext>
          </c:extLst>
        </c:ser>
        <c:dLbls>
          <c:showLegendKey val="0"/>
          <c:showVal val="1"/>
          <c:showCatName val="0"/>
          <c:showSerName val="0"/>
          <c:showPercent val="0"/>
          <c:showBubbleSize val="0"/>
          <c:showLeaderLines val="1"/>
        </c:dLbls>
        <c:firstSliceAng val="128"/>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209E-404B-8E50-CFEC6D57E43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09E-404B-8E50-CFEC6D57E435}"/>
              </c:ext>
            </c:extLst>
          </c:dPt>
          <c:dLbls>
            <c:delete val="1"/>
          </c:dLbls>
          <c:cat>
            <c:numRef>
              <c:f>Sheet1!$A$2:$A$3</c:f>
              <c:numCache>
                <c:formatCode>General</c:formatCode>
                <c:ptCount val="2"/>
              </c:numCache>
            </c:numRef>
          </c:cat>
          <c:val>
            <c:numRef>
              <c:f>Sheet1!$B$2:$B$3</c:f>
              <c:numCache>
                <c:formatCode>General</c:formatCode>
                <c:ptCount val="2"/>
                <c:pt idx="0">
                  <c:v>29</c:v>
                </c:pt>
                <c:pt idx="1">
                  <c:v>71</c:v>
                </c:pt>
              </c:numCache>
            </c:numRef>
          </c:val>
          <c:extLst xmlns:c16r2="http://schemas.microsoft.com/office/drawing/2015/06/chart">
            <c:ext xmlns:c16="http://schemas.microsoft.com/office/drawing/2014/chart" uri="{C3380CC4-5D6E-409C-BE32-E72D297353CC}">
              <c16:uniqueId val="{00000004-209E-404B-8E50-CFEC6D57E43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10</c:v>
                </c:pt>
                <c:pt idx="1">
                  <c:v>28</c:v>
                </c:pt>
                <c:pt idx="2">
                  <c:v>25</c:v>
                </c:pt>
                <c:pt idx="3">
                  <c:v>19</c:v>
                </c:pt>
                <c:pt idx="4">
                  <c:v>18</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0.15000000000000005</c:v>
                </c:pt>
                <c:pt idx="1">
                  <c:v>8.0000000000000029E-2</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0.3600000000000001</c:v>
                </c:pt>
                <c:pt idx="1">
                  <c:v>0.27</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0.27</c:v>
                </c:pt>
                <c:pt idx="1">
                  <c:v>0.26</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0.14000000000000001</c:v>
                </c:pt>
                <c:pt idx="1">
                  <c:v>0.18000000000000005</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7.0000000000000021E-2</c:v>
                </c:pt>
                <c:pt idx="1">
                  <c:v>0.2</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221866272"/>
        <c:axId val="225718552"/>
      </c:barChart>
      <c:catAx>
        <c:axId val="22186627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5718552"/>
        <c:crosses val="autoZero"/>
        <c:auto val="1"/>
        <c:lblAlgn val="ctr"/>
        <c:lblOffset val="100"/>
        <c:noMultiLvlLbl val="0"/>
      </c:catAx>
      <c:valAx>
        <c:axId val="225718552"/>
        <c:scaling>
          <c:orientation val="minMax"/>
          <c:max val="1"/>
        </c:scaling>
        <c:delete val="0"/>
        <c:axPos val="b"/>
        <c:numFmt formatCode="0%" sourceLinked="0"/>
        <c:majorTickMark val="out"/>
        <c:minorTickMark val="none"/>
        <c:tickLblPos val="nextTo"/>
        <c:txPr>
          <a:bodyPr/>
          <a:lstStyle/>
          <a:p>
            <a:pPr>
              <a:defRPr sz="1200"/>
            </a:pPr>
            <a:endParaRPr lang="hu-HU"/>
          </a:p>
        </c:txPr>
        <c:crossAx val="221866272"/>
        <c:crosses val="max"/>
        <c:crossBetween val="between"/>
      </c:valAx>
    </c:plotArea>
    <c:legend>
      <c:legendPos val="b"/>
      <c:layout>
        <c:manualLayout>
          <c:xMode val="edge"/>
          <c:yMode val="edge"/>
          <c:x val="8.5372626583475712E-3"/>
          <c:y val="0.86614582380595262"/>
          <c:w val="0.98825959291313159"/>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0.19</c:v>
                </c:pt>
                <c:pt idx="1">
                  <c:v>0.11</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0.4300000000000001</c:v>
                </c:pt>
                <c:pt idx="1">
                  <c:v>0.29000000000000009</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0.19</c:v>
                </c:pt>
                <c:pt idx="1">
                  <c:v>0.23</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0.13</c:v>
                </c:pt>
                <c:pt idx="1">
                  <c:v>0.2</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6.0000000000000019E-2</c:v>
                </c:pt>
                <c:pt idx="1">
                  <c:v>0.17</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25718944"/>
        <c:axId val="225719336"/>
      </c:barChart>
      <c:catAx>
        <c:axId val="22571894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5719336"/>
        <c:crosses val="autoZero"/>
        <c:auto val="1"/>
        <c:lblAlgn val="ctr"/>
        <c:lblOffset val="100"/>
        <c:noMultiLvlLbl val="0"/>
      </c:catAx>
      <c:valAx>
        <c:axId val="225719336"/>
        <c:scaling>
          <c:orientation val="minMax"/>
          <c:max val="1"/>
        </c:scaling>
        <c:delete val="0"/>
        <c:axPos val="b"/>
        <c:numFmt formatCode="0%" sourceLinked="0"/>
        <c:majorTickMark val="out"/>
        <c:minorTickMark val="none"/>
        <c:tickLblPos val="nextTo"/>
        <c:txPr>
          <a:bodyPr/>
          <a:lstStyle/>
          <a:p>
            <a:pPr>
              <a:defRPr sz="1200"/>
            </a:pPr>
            <a:endParaRPr lang="hu-HU"/>
          </a:p>
        </c:txPr>
        <c:crossAx val="225718944"/>
        <c:crosses val="max"/>
        <c:crossBetween val="between"/>
      </c:valAx>
    </c:plotArea>
    <c:legend>
      <c:legendPos val="b"/>
      <c:layout>
        <c:manualLayout>
          <c:xMode val="edge"/>
          <c:yMode val="edge"/>
          <c:x val="0"/>
          <c:y val="0.86614582380595262"/>
          <c:w val="0.99786902619869511"/>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numRef>
              <c:f>Sheet1!$A$2:$A$6</c:f>
              <c:numCache>
                <c:formatCode>General</c:formatCode>
                <c:ptCount val="5"/>
              </c:numCache>
            </c:numRef>
          </c:cat>
          <c:val>
            <c:numRef>
              <c:f>Sheet1!$B$2:$B$6</c:f>
              <c:numCache>
                <c:formatCode>General</c:formatCode>
                <c:ptCount val="5"/>
                <c:pt idx="0">
                  <c:v>16</c:v>
                </c:pt>
                <c:pt idx="1">
                  <c:v>33</c:v>
                </c:pt>
                <c:pt idx="2">
                  <c:v>29</c:v>
                </c:pt>
                <c:pt idx="3">
                  <c:v>14</c:v>
                </c:pt>
                <c:pt idx="4">
                  <c:v>7</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13</c:v>
                </c:pt>
                <c:pt idx="1">
                  <c:v>29</c:v>
                </c:pt>
                <c:pt idx="2">
                  <c:v>26</c:v>
                </c:pt>
                <c:pt idx="3">
                  <c:v>17</c:v>
                </c:pt>
                <c:pt idx="4">
                  <c:v>14</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0.13</c:v>
                </c:pt>
                <c:pt idx="1">
                  <c:v>0.1</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0.29000000000000009</c:v>
                </c:pt>
                <c:pt idx="1">
                  <c:v>0.27</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0.32000000000000012</c:v>
                </c:pt>
                <c:pt idx="1">
                  <c:v>0.24000000000000005</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0.18000000000000005</c:v>
                </c:pt>
                <c:pt idx="1">
                  <c:v>0.2</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7.0000000000000021E-2</c:v>
                </c:pt>
                <c:pt idx="1">
                  <c:v>0.17</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225720904"/>
        <c:axId val="169881288"/>
      </c:barChart>
      <c:catAx>
        <c:axId val="22572090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169881288"/>
        <c:crosses val="autoZero"/>
        <c:auto val="1"/>
        <c:lblAlgn val="ctr"/>
        <c:lblOffset val="100"/>
        <c:noMultiLvlLbl val="0"/>
      </c:catAx>
      <c:valAx>
        <c:axId val="169881288"/>
        <c:scaling>
          <c:orientation val="minMax"/>
          <c:max val="1"/>
        </c:scaling>
        <c:delete val="0"/>
        <c:axPos val="b"/>
        <c:numFmt formatCode="0%" sourceLinked="0"/>
        <c:majorTickMark val="out"/>
        <c:minorTickMark val="none"/>
        <c:tickLblPos val="nextTo"/>
        <c:txPr>
          <a:bodyPr/>
          <a:lstStyle/>
          <a:p>
            <a:pPr>
              <a:defRPr sz="1200"/>
            </a:pPr>
            <a:endParaRPr lang="hu-HU"/>
          </a:p>
        </c:txPr>
        <c:crossAx val="225720904"/>
        <c:crosses val="max"/>
        <c:crossBetween val="between"/>
      </c:valAx>
    </c:plotArea>
    <c:legend>
      <c:legendPos val="b"/>
      <c:layout>
        <c:manualLayout>
          <c:xMode val="edge"/>
          <c:yMode val="edge"/>
          <c:x val="8.5372626583475712E-3"/>
          <c:y val="0.86614582380595262"/>
          <c:w val="0.98825959291313159"/>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0.19</c:v>
                </c:pt>
                <c:pt idx="1">
                  <c:v>0.15000000000000005</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0.37000000000000011</c:v>
                </c:pt>
                <c:pt idx="1">
                  <c:v>0.31000000000000011</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0.25</c:v>
                </c:pt>
                <c:pt idx="1">
                  <c:v>0.28000000000000008</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0.1</c:v>
                </c:pt>
                <c:pt idx="1">
                  <c:v>0.15000000000000005</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6.0000000000000019E-2</c:v>
                </c:pt>
                <c:pt idx="1">
                  <c:v>0.1</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24470040"/>
        <c:axId val="224470432"/>
      </c:barChart>
      <c:catAx>
        <c:axId val="224470040"/>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470432"/>
        <c:crosses val="autoZero"/>
        <c:auto val="1"/>
        <c:lblAlgn val="ctr"/>
        <c:lblOffset val="100"/>
        <c:noMultiLvlLbl val="0"/>
      </c:catAx>
      <c:valAx>
        <c:axId val="224470432"/>
        <c:scaling>
          <c:orientation val="minMax"/>
          <c:max val="1"/>
        </c:scaling>
        <c:delete val="0"/>
        <c:axPos val="b"/>
        <c:numFmt formatCode="0%" sourceLinked="0"/>
        <c:majorTickMark val="out"/>
        <c:minorTickMark val="none"/>
        <c:tickLblPos val="nextTo"/>
        <c:txPr>
          <a:bodyPr/>
          <a:lstStyle/>
          <a:p>
            <a:pPr>
              <a:defRPr sz="1200"/>
            </a:pPr>
            <a:endParaRPr lang="hu-HU"/>
          </a:p>
        </c:txPr>
        <c:crossAx val="224470040"/>
        <c:crosses val="max"/>
        <c:crossBetween val="between"/>
      </c:valAx>
    </c:plotArea>
    <c:legend>
      <c:legendPos val="b"/>
      <c:layout>
        <c:manualLayout>
          <c:xMode val="edge"/>
          <c:yMode val="edge"/>
          <c:x val="0"/>
          <c:y val="0.86614582380595262"/>
          <c:w val="0.99786902619869511"/>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numRef>
              <c:f>Sheet1!$A$2:$A$6</c:f>
              <c:numCache>
                <c:formatCode>General</c:formatCode>
                <c:ptCount val="5"/>
              </c:numCache>
            </c:numRef>
          </c:cat>
          <c:val>
            <c:numRef>
              <c:f>Sheet1!$B$2:$B$6</c:f>
              <c:numCache>
                <c:formatCode>General</c:formatCode>
                <c:ptCount val="5"/>
                <c:pt idx="0">
                  <c:v>9</c:v>
                </c:pt>
                <c:pt idx="1">
                  <c:v>21</c:v>
                </c:pt>
                <c:pt idx="2">
                  <c:v>30</c:v>
                </c:pt>
                <c:pt idx="3">
                  <c:v>31</c:v>
                </c:pt>
                <c:pt idx="4">
                  <c:v>7</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4</c:v>
                </c:pt>
                <c:pt idx="1">
                  <c:v>10</c:v>
                </c:pt>
                <c:pt idx="2">
                  <c:v>22</c:v>
                </c:pt>
                <c:pt idx="3">
                  <c:v>42</c:v>
                </c:pt>
                <c:pt idx="4">
                  <c:v>20</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8.0000000000000029E-2</c:v>
                </c:pt>
                <c:pt idx="1">
                  <c:v>4.0000000000000015E-2</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0.19</c:v>
                </c:pt>
                <c:pt idx="1">
                  <c:v>0.1</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0.3000000000000001</c:v>
                </c:pt>
                <c:pt idx="1">
                  <c:v>0.21000000000000005</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0.33000000000000013</c:v>
                </c:pt>
                <c:pt idx="1">
                  <c:v>0.4300000000000001</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8.0000000000000029E-2</c:v>
                </c:pt>
                <c:pt idx="1">
                  <c:v>0.2</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227038192"/>
        <c:axId val="227038584"/>
      </c:barChart>
      <c:catAx>
        <c:axId val="22703819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7038584"/>
        <c:crosses val="autoZero"/>
        <c:auto val="1"/>
        <c:lblAlgn val="ctr"/>
        <c:lblOffset val="100"/>
        <c:noMultiLvlLbl val="0"/>
      </c:catAx>
      <c:valAx>
        <c:axId val="227038584"/>
        <c:scaling>
          <c:orientation val="minMax"/>
          <c:max val="1"/>
        </c:scaling>
        <c:delete val="0"/>
        <c:axPos val="b"/>
        <c:numFmt formatCode="0%" sourceLinked="0"/>
        <c:majorTickMark val="out"/>
        <c:minorTickMark val="none"/>
        <c:tickLblPos val="nextTo"/>
        <c:txPr>
          <a:bodyPr/>
          <a:lstStyle/>
          <a:p>
            <a:pPr>
              <a:defRPr sz="1200"/>
            </a:pPr>
            <a:endParaRPr lang="hu-HU"/>
          </a:p>
        </c:txPr>
        <c:crossAx val="227038192"/>
        <c:crosses val="max"/>
        <c:crossBetween val="between"/>
      </c:valAx>
    </c:plotArea>
    <c:legend>
      <c:legendPos val="b"/>
      <c:layout>
        <c:manualLayout>
          <c:xMode val="edge"/>
          <c:yMode val="edge"/>
          <c:x val="8.5372626583475712E-3"/>
          <c:y val="0.86614582380595262"/>
          <c:w val="0.98825959291313159"/>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2C1-4023-9BBC-90CD2C89FD9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2C1-4023-9BBC-90CD2C89FD9F}"/>
              </c:ext>
            </c:extLst>
          </c:dPt>
          <c:dLbls>
            <c:delete val="1"/>
          </c:dLbls>
          <c:cat>
            <c:numRef>
              <c:f>Sheet1!$A$2:$A$3</c:f>
              <c:numCache>
                <c:formatCode>General</c:formatCode>
                <c:ptCount val="2"/>
              </c:numCache>
            </c:numRef>
          </c:cat>
          <c:val>
            <c:numRef>
              <c:f>Sheet1!$B$2:$B$3</c:f>
              <c:numCache>
                <c:formatCode>General</c:formatCode>
                <c:ptCount val="2"/>
                <c:pt idx="0">
                  <c:v>4</c:v>
                </c:pt>
                <c:pt idx="1">
                  <c:v>96</c:v>
                </c:pt>
              </c:numCache>
            </c:numRef>
          </c:val>
          <c:extLst xmlns:c16r2="http://schemas.microsoft.com/office/drawing/2015/06/chart">
            <c:ext xmlns:c16="http://schemas.microsoft.com/office/drawing/2014/chart" uri="{C3380CC4-5D6E-409C-BE32-E72D297353CC}">
              <c16:uniqueId val="{00000004-E2C1-4023-9BBC-90CD2C89FD9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9.0000000000000024E-2</c:v>
                </c:pt>
                <c:pt idx="1">
                  <c:v>4.0000000000000015E-2</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0.23</c:v>
                </c:pt>
                <c:pt idx="1">
                  <c:v>0.11</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0.3000000000000001</c:v>
                </c:pt>
                <c:pt idx="1">
                  <c:v>0.23</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0.3000000000000001</c:v>
                </c:pt>
                <c:pt idx="1">
                  <c:v>0.4200000000000001</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6.0000000000000019E-2</c:v>
                </c:pt>
                <c:pt idx="1">
                  <c:v>0.2</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27041328"/>
        <c:axId val="227041720"/>
      </c:barChart>
      <c:catAx>
        <c:axId val="22704132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7041720"/>
        <c:crosses val="autoZero"/>
        <c:auto val="1"/>
        <c:lblAlgn val="ctr"/>
        <c:lblOffset val="100"/>
        <c:noMultiLvlLbl val="0"/>
      </c:catAx>
      <c:valAx>
        <c:axId val="227041720"/>
        <c:scaling>
          <c:orientation val="minMax"/>
          <c:max val="1"/>
        </c:scaling>
        <c:delete val="0"/>
        <c:axPos val="b"/>
        <c:numFmt formatCode="0%" sourceLinked="0"/>
        <c:majorTickMark val="out"/>
        <c:minorTickMark val="none"/>
        <c:tickLblPos val="nextTo"/>
        <c:txPr>
          <a:bodyPr/>
          <a:lstStyle/>
          <a:p>
            <a:pPr>
              <a:defRPr sz="1200"/>
            </a:pPr>
            <a:endParaRPr lang="hu-HU"/>
          </a:p>
        </c:txPr>
        <c:crossAx val="227041328"/>
        <c:crosses val="max"/>
        <c:crossBetween val="between"/>
      </c:valAx>
    </c:plotArea>
    <c:legend>
      <c:legendPos val="b"/>
      <c:layout>
        <c:manualLayout>
          <c:xMode val="edge"/>
          <c:yMode val="edge"/>
          <c:x val="0"/>
          <c:y val="0.86614582380595262"/>
          <c:w val="0.99786902619869511"/>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numRef>
              <c:f>Sheet1!$A$2:$A$6</c:f>
              <c:numCache>
                <c:formatCode>General</c:formatCode>
                <c:ptCount val="5"/>
              </c:numCache>
            </c:numRef>
          </c:cat>
          <c:val>
            <c:numRef>
              <c:f>Sheet1!$B$2:$B$6</c:f>
              <c:numCache>
                <c:formatCode>General</c:formatCode>
                <c:ptCount val="5"/>
                <c:pt idx="0">
                  <c:v>63</c:v>
                </c:pt>
                <c:pt idx="1">
                  <c:v>28</c:v>
                </c:pt>
                <c:pt idx="2">
                  <c:v>6</c:v>
                </c:pt>
                <c:pt idx="3">
                  <c:v>3</c:v>
                </c:pt>
                <c:pt idx="4">
                  <c:v>0</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72</c:v>
                </c:pt>
                <c:pt idx="1">
                  <c:v>26</c:v>
                </c:pt>
                <c:pt idx="2">
                  <c:v>1</c:v>
                </c:pt>
                <c:pt idx="3">
                  <c:v>1</c:v>
                </c:pt>
                <c:pt idx="4">
                  <c:v>0</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0.68</c:v>
                </c:pt>
                <c:pt idx="1">
                  <c:v>0.79</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0.21000000000000005</c:v>
                </c:pt>
                <c:pt idx="1">
                  <c:v>0.19</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7.0000000000000021E-2</c:v>
                </c:pt>
                <c:pt idx="1">
                  <c:v>1.0000000000000004E-2</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3.0000000000000002E-2</c:v>
                </c:pt>
                <c:pt idx="1">
                  <c:v>1.3999999999999999E-2</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0</c:v>
                </c:pt>
                <c:pt idx="1">
                  <c:v>0</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169881680"/>
        <c:axId val="227896328"/>
      </c:barChart>
      <c:catAx>
        <c:axId val="169881680"/>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7896328"/>
        <c:crosses val="autoZero"/>
        <c:auto val="1"/>
        <c:lblAlgn val="ctr"/>
        <c:lblOffset val="100"/>
        <c:noMultiLvlLbl val="0"/>
      </c:catAx>
      <c:valAx>
        <c:axId val="227896328"/>
        <c:scaling>
          <c:orientation val="minMax"/>
          <c:max val="1"/>
        </c:scaling>
        <c:delete val="0"/>
        <c:axPos val="b"/>
        <c:numFmt formatCode="0%" sourceLinked="0"/>
        <c:majorTickMark val="out"/>
        <c:minorTickMark val="none"/>
        <c:tickLblPos val="nextTo"/>
        <c:txPr>
          <a:bodyPr/>
          <a:lstStyle/>
          <a:p>
            <a:pPr>
              <a:defRPr sz="1200"/>
            </a:pPr>
            <a:endParaRPr lang="hu-HU"/>
          </a:p>
        </c:txPr>
        <c:crossAx val="169881680"/>
        <c:crosses val="max"/>
        <c:crossBetween val="between"/>
      </c:valAx>
    </c:plotArea>
    <c:legend>
      <c:legendPos val="b"/>
      <c:layout>
        <c:manualLayout>
          <c:xMode val="edge"/>
          <c:yMode val="edge"/>
          <c:x val="8.5372626583475712E-3"/>
          <c:y val="0.86614582380595262"/>
          <c:w val="0.98825959291313159"/>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Naponta többször</c:v>
                </c:pt>
              </c:strCache>
            </c:strRef>
          </c:tx>
          <c:spPr>
            <a:solidFill>
              <a:srgbClr val="A1C46B"/>
            </a:solidFill>
            <a:ln>
              <a:solidFill>
                <a:srgbClr val="FFFFFF"/>
              </a:solidFill>
            </a:ln>
          </c:spPr>
          <c:invertIfNegative val="0"/>
          <c:cat>
            <c:strRef>
              <c:f>Sheet1!$A$2:$A$3</c:f>
              <c:strCache>
                <c:ptCount val="2"/>
                <c:pt idx="0">
                  <c:v>A kiköltözés előtt</c:v>
                </c:pt>
                <c:pt idx="1">
                  <c:v>Jelenleg</c:v>
                </c:pt>
              </c:strCache>
            </c:strRef>
          </c:cat>
          <c:val>
            <c:numRef>
              <c:f>Sheet1!$B$2:$B$3</c:f>
              <c:numCache>
                <c:formatCode>General</c:formatCode>
                <c:ptCount val="2"/>
                <c:pt idx="0">
                  <c:v>0.58000000000000007</c:v>
                </c:pt>
                <c:pt idx="1">
                  <c:v>0.66000000000000025</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Minden nap</c:v>
                </c:pt>
              </c:strCache>
            </c:strRef>
          </c:tx>
          <c:spPr>
            <a:solidFill>
              <a:srgbClr val="008BCA"/>
            </a:solidFill>
            <a:ln>
              <a:solidFill>
                <a:srgbClr val="FFFFFF"/>
              </a:solidFill>
            </a:ln>
          </c:spPr>
          <c:invertIfNegative val="0"/>
          <c:cat>
            <c:strRef>
              <c:f>Sheet1!$A$2:$A$3</c:f>
              <c:strCache>
                <c:ptCount val="2"/>
                <c:pt idx="0">
                  <c:v>A kiköltözés előtt</c:v>
                </c:pt>
                <c:pt idx="1">
                  <c:v>Jelenleg</c:v>
                </c:pt>
              </c:strCache>
            </c:strRef>
          </c:cat>
          <c:val>
            <c:numRef>
              <c:f>Sheet1!$C$2:$C$3</c:f>
              <c:numCache>
                <c:formatCode>General</c:formatCode>
                <c:ptCount val="2"/>
                <c:pt idx="0">
                  <c:v>0.34</c:v>
                </c:pt>
                <c:pt idx="1">
                  <c:v>0.33000000000000013</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Hetente többször</c:v>
                </c:pt>
              </c:strCache>
            </c:strRef>
          </c:tx>
          <c:spPr>
            <a:solidFill>
              <a:srgbClr val="FBB040"/>
            </a:solidFill>
            <a:ln>
              <a:solidFill>
                <a:srgbClr val="FFFFFF"/>
              </a:solidFill>
            </a:ln>
          </c:spPr>
          <c:invertIfNegative val="0"/>
          <c:cat>
            <c:strRef>
              <c:f>Sheet1!$A$2:$A$3</c:f>
              <c:strCache>
                <c:ptCount val="2"/>
                <c:pt idx="0">
                  <c:v>A kiköltözés előtt</c:v>
                </c:pt>
                <c:pt idx="1">
                  <c:v>Jelenleg</c:v>
                </c:pt>
              </c:strCache>
            </c:strRef>
          </c:cat>
          <c:val>
            <c:numRef>
              <c:f>Sheet1!$D$2:$D$3</c:f>
              <c:numCache>
                <c:formatCode>General</c:formatCode>
                <c:ptCount val="2"/>
                <c:pt idx="0">
                  <c:v>4.0000000000000015E-2</c:v>
                </c:pt>
                <c:pt idx="1">
                  <c:v>1.0000000000000004E-2</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Sheet1!$A$2:$A$3</c:f>
              <c:strCache>
                <c:ptCount val="2"/>
                <c:pt idx="0">
                  <c:v>A kiköltözés előtt</c:v>
                </c:pt>
                <c:pt idx="1">
                  <c:v>Jelenleg</c:v>
                </c:pt>
              </c:strCache>
            </c:strRef>
          </c:cat>
          <c:val>
            <c:numRef>
              <c:f>Sheet1!$E$2:$E$3</c:f>
              <c:numCache>
                <c:formatCode>General</c:formatCode>
                <c:ptCount val="2"/>
                <c:pt idx="0">
                  <c:v>4.0000000000000015E-2</c:v>
                </c:pt>
                <c:pt idx="1">
                  <c:v>5.0000000000000018E-3</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Sheet1!$A$2:$A$3</c:f>
              <c:strCache>
                <c:ptCount val="2"/>
                <c:pt idx="0">
                  <c:v>A kiköltözés előtt</c:v>
                </c:pt>
                <c:pt idx="1">
                  <c:v>Jelenleg</c:v>
                </c:pt>
              </c:strCache>
            </c:strRef>
          </c:cat>
          <c:val>
            <c:numRef>
              <c:f>Sheet1!$F$2:$F$3</c:f>
              <c:numCache>
                <c:formatCode>General</c:formatCode>
                <c:ptCount val="2"/>
                <c:pt idx="0">
                  <c:v>0</c:v>
                </c:pt>
                <c:pt idx="1">
                  <c:v>0</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27897112"/>
        <c:axId val="227897504"/>
      </c:barChart>
      <c:catAx>
        <c:axId val="22789711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7897504"/>
        <c:crosses val="autoZero"/>
        <c:auto val="1"/>
        <c:lblAlgn val="ctr"/>
        <c:lblOffset val="100"/>
        <c:noMultiLvlLbl val="0"/>
      </c:catAx>
      <c:valAx>
        <c:axId val="227897504"/>
        <c:scaling>
          <c:orientation val="minMax"/>
          <c:max val="1"/>
        </c:scaling>
        <c:delete val="0"/>
        <c:axPos val="b"/>
        <c:numFmt formatCode="0%" sourceLinked="0"/>
        <c:majorTickMark val="out"/>
        <c:minorTickMark val="none"/>
        <c:tickLblPos val="nextTo"/>
        <c:txPr>
          <a:bodyPr/>
          <a:lstStyle/>
          <a:p>
            <a:pPr>
              <a:defRPr sz="1200"/>
            </a:pPr>
            <a:endParaRPr lang="hu-HU"/>
          </a:p>
        </c:txPr>
        <c:crossAx val="227897112"/>
        <c:crosses val="max"/>
        <c:crossBetween val="between"/>
      </c:valAx>
    </c:plotArea>
    <c:legend>
      <c:legendPos val="b"/>
      <c:layout>
        <c:manualLayout>
          <c:xMode val="edge"/>
          <c:yMode val="edge"/>
          <c:x val="0"/>
          <c:y val="0.86614582380595262"/>
          <c:w val="0.99786902619869511"/>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CC5-4820-9C33-55481C99C27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CC5-4820-9C33-55481C99C273}"/>
              </c:ext>
            </c:extLst>
          </c:dPt>
          <c:dLbls>
            <c:delete val="1"/>
          </c:dLbls>
          <c:cat>
            <c:numRef>
              <c:f>Sheet1!$A$2:$A$4</c:f>
              <c:numCache>
                <c:formatCode>General</c:formatCode>
                <c:ptCount val="3"/>
              </c:numCache>
            </c:numRef>
          </c:cat>
          <c:val>
            <c:numRef>
              <c:f>Sheet1!$B$2:$B$4</c:f>
              <c:numCache>
                <c:formatCode>General</c:formatCode>
                <c:ptCount val="3"/>
                <c:pt idx="0">
                  <c:v>11</c:v>
                </c:pt>
                <c:pt idx="1">
                  <c:v>44</c:v>
                </c:pt>
                <c:pt idx="2">
                  <c:v>45</c:v>
                </c:pt>
              </c:numCache>
            </c:numRef>
          </c:val>
          <c:extLst xmlns:c16r2="http://schemas.microsoft.com/office/drawing/2015/06/chart">
            <c:ext xmlns:c16="http://schemas.microsoft.com/office/drawing/2014/chart" uri="{C3380CC4-5D6E-409C-BE32-E72D297353CC}">
              <c16:uniqueId val="{00000004-2CC5-4820-9C33-55481C99C27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97F-489B-9BB1-34E6DA67601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97F-489B-9BB1-34E6DA67601D}"/>
              </c:ext>
            </c:extLst>
          </c:dPt>
          <c:dLbls>
            <c:delete val="1"/>
          </c:dLbls>
          <c:cat>
            <c:numRef>
              <c:f>Sheet1!$A$2:$A$4</c:f>
              <c:numCache>
                <c:formatCode>General</c:formatCode>
                <c:ptCount val="3"/>
              </c:numCache>
            </c:numRef>
          </c:cat>
          <c:val>
            <c:numRef>
              <c:f>Sheet1!$B$2:$B$4</c:f>
              <c:numCache>
                <c:formatCode>General</c:formatCode>
                <c:ptCount val="3"/>
                <c:pt idx="0">
                  <c:v>21</c:v>
                </c:pt>
                <c:pt idx="1">
                  <c:v>42</c:v>
                </c:pt>
                <c:pt idx="2">
                  <c:v>37</c:v>
                </c:pt>
              </c:numCache>
            </c:numRef>
          </c:val>
          <c:extLst xmlns:c16r2="http://schemas.microsoft.com/office/drawing/2015/06/chart">
            <c:ext xmlns:c16="http://schemas.microsoft.com/office/drawing/2014/chart" uri="{C3380CC4-5D6E-409C-BE32-E72D297353CC}">
              <c16:uniqueId val="{00000004-F97F-489B-9BB1-34E6DA67601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D666-4E85-A232-ADD69AEC789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666-4E85-A232-ADD69AEC7893}"/>
              </c:ext>
            </c:extLst>
          </c:dPt>
          <c:dLbls>
            <c:delete val="1"/>
          </c:dLbls>
          <c:cat>
            <c:numRef>
              <c:f>Sheet1!$A$2:$A$4</c:f>
              <c:numCache>
                <c:formatCode>General</c:formatCode>
                <c:ptCount val="3"/>
              </c:numCache>
            </c:numRef>
          </c:cat>
          <c:val>
            <c:numRef>
              <c:f>Sheet1!$B$2:$B$4</c:f>
              <c:numCache>
                <c:formatCode>General</c:formatCode>
                <c:ptCount val="3"/>
                <c:pt idx="0">
                  <c:v>13</c:v>
                </c:pt>
                <c:pt idx="1">
                  <c:v>35</c:v>
                </c:pt>
                <c:pt idx="2">
                  <c:v>53</c:v>
                </c:pt>
              </c:numCache>
            </c:numRef>
          </c:val>
          <c:extLst xmlns:c16r2="http://schemas.microsoft.com/office/drawing/2015/06/chart">
            <c:ext xmlns:c16="http://schemas.microsoft.com/office/drawing/2014/chart" uri="{C3380CC4-5D6E-409C-BE32-E72D297353CC}">
              <c16:uniqueId val="{00000004-D666-4E85-A232-ADD69AEC789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A99-41F3-87E5-FFF763AA500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A99-41F3-87E5-FFF763AA5008}"/>
              </c:ext>
            </c:extLst>
          </c:dPt>
          <c:dLbls>
            <c:delete val="1"/>
          </c:dLbls>
          <c:cat>
            <c:numRef>
              <c:f>Sheet1!$A$2:$A$4</c:f>
              <c:numCache>
                <c:formatCode>General</c:formatCode>
                <c:ptCount val="3"/>
              </c:numCache>
            </c:numRef>
          </c:cat>
          <c:val>
            <c:numRef>
              <c:f>Sheet1!$B$2:$B$4</c:f>
              <c:numCache>
                <c:formatCode>General</c:formatCode>
                <c:ptCount val="3"/>
                <c:pt idx="0">
                  <c:v>15</c:v>
                </c:pt>
                <c:pt idx="1">
                  <c:v>81</c:v>
                </c:pt>
                <c:pt idx="2">
                  <c:v>4</c:v>
                </c:pt>
              </c:numCache>
            </c:numRef>
          </c:val>
          <c:extLst xmlns:c16r2="http://schemas.microsoft.com/office/drawing/2015/06/chart">
            <c:ext xmlns:c16="http://schemas.microsoft.com/office/drawing/2014/chart" uri="{C3380CC4-5D6E-409C-BE32-E72D297353CC}">
              <c16:uniqueId val="{00000004-6A99-41F3-87E5-FFF763AA500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83856407668466"/>
          <c:y val="9.4699568904556691E-2"/>
          <c:w val="0.35688831184482361"/>
          <c:h val="0.87176149403332193"/>
        </c:manualLayout>
      </c:layout>
      <c:barChart>
        <c:barDir val="bar"/>
        <c:grouping val="clustered"/>
        <c:varyColors val="0"/>
        <c:ser>
          <c:idx val="0"/>
          <c:order val="0"/>
          <c:tx>
            <c:strRef>
              <c:f>Sheet1!$B$1</c:f>
              <c:strCache>
                <c:ptCount val="1"/>
                <c:pt idx="0">
                  <c:v>Total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Full-HD vagy HD-Ready flat TV</c:v>
                </c:pt>
                <c:pt idx="1">
                  <c:v>Smart TV</c:v>
                </c:pt>
                <c:pt idx="2">
                  <c:v>Nem HD-képes flat TV</c:v>
                </c:pt>
                <c:pt idx="3">
                  <c:v>Képcsöves TV</c:v>
                </c:pt>
                <c:pt idx="4">
                  <c:v>Digitális beltéri egység</c:v>
                </c:pt>
              </c:strCache>
            </c:strRef>
          </c:cat>
          <c:val>
            <c:numRef>
              <c:f>Sheet1!$B$2:$B$6</c:f>
              <c:numCache>
                <c:formatCode>General</c:formatCode>
                <c:ptCount val="5"/>
                <c:pt idx="0">
                  <c:v>46</c:v>
                </c:pt>
                <c:pt idx="1">
                  <c:v>44</c:v>
                </c:pt>
                <c:pt idx="2">
                  <c:v>14</c:v>
                </c:pt>
                <c:pt idx="3">
                  <c:v>11</c:v>
                </c:pt>
                <c:pt idx="4">
                  <c:v>35</c:v>
                </c:pt>
              </c:numCache>
            </c:numRef>
          </c:val>
          <c:extLst xmlns:c16r2="http://schemas.microsoft.com/office/drawing/2015/06/chart">
            <c:ext xmlns:c16="http://schemas.microsoft.com/office/drawing/2014/chart" uri="{C3380CC4-5D6E-409C-BE32-E72D297353CC}">
              <c16:uniqueId val="{00000000-0021-4AE3-A2C1-DA866F090DBC}"/>
            </c:ext>
          </c:extLst>
        </c:ser>
        <c:ser>
          <c:idx val="1"/>
          <c:order val="1"/>
          <c:tx>
            <c:strRef>
              <c:f>Sheet1!$C$1</c:f>
              <c:strCache>
                <c:ptCount val="1"/>
                <c:pt idx="0">
                  <c:v>Nagy-Britannia</c:v>
                </c:pt>
              </c:strCache>
            </c:strRef>
          </c:tx>
          <c:spPr>
            <a:solidFill>
              <a:schemeClr val="accent2"/>
            </a:solidFill>
            <a:ln>
              <a:solidFill>
                <a:srgbClr val="FFFFFF"/>
              </a:solidFill>
            </a:ln>
            <a:effectLst/>
          </c:spPr>
          <c:invertIfNegative val="0"/>
          <c:cat>
            <c:strRef>
              <c:f>Sheet1!$A$2:$A$6</c:f>
              <c:strCache>
                <c:ptCount val="5"/>
                <c:pt idx="0">
                  <c:v>Full-HD vagy HD-Ready flat TV</c:v>
                </c:pt>
                <c:pt idx="1">
                  <c:v>Smart TV</c:v>
                </c:pt>
                <c:pt idx="2">
                  <c:v>Nem HD-képes flat TV</c:v>
                </c:pt>
                <c:pt idx="3">
                  <c:v>Képcsöves TV</c:v>
                </c:pt>
                <c:pt idx="4">
                  <c:v>Digitális beltéri egység</c:v>
                </c:pt>
              </c:strCache>
            </c:strRef>
          </c:cat>
          <c:val>
            <c:numRef>
              <c:f>Sheet1!$C$2:$C$6</c:f>
              <c:numCache>
                <c:formatCode>General</c:formatCode>
                <c:ptCount val="5"/>
                <c:pt idx="0">
                  <c:v>50</c:v>
                </c:pt>
                <c:pt idx="1">
                  <c:v>42</c:v>
                </c:pt>
                <c:pt idx="2">
                  <c:v>12</c:v>
                </c:pt>
                <c:pt idx="3">
                  <c:v>6</c:v>
                </c:pt>
                <c:pt idx="4">
                  <c:v>35</c:v>
                </c:pt>
              </c:numCache>
            </c:numRef>
          </c:val>
          <c:extLst xmlns:c16r2="http://schemas.microsoft.com/office/drawing/2015/06/chart">
            <c:ext xmlns:c16="http://schemas.microsoft.com/office/drawing/2014/chart" uri="{C3380CC4-5D6E-409C-BE32-E72D297353CC}">
              <c16:uniqueId val="{00000001-0021-4AE3-A2C1-DA866F090DBC}"/>
            </c:ext>
          </c:extLst>
        </c:ser>
        <c:ser>
          <c:idx val="2"/>
          <c:order val="2"/>
          <c:tx>
            <c:strRef>
              <c:f>Sheet1!$D$1</c:f>
              <c:strCache>
                <c:ptCount val="1"/>
                <c:pt idx="0">
                  <c:v>Németország</c:v>
                </c:pt>
              </c:strCache>
            </c:strRef>
          </c:tx>
          <c:spPr>
            <a:solidFill>
              <a:schemeClr val="accent5"/>
            </a:solidFill>
            <a:ln>
              <a:solidFill>
                <a:srgbClr val="FFFFFF"/>
              </a:solidFill>
            </a:ln>
            <a:effectLst/>
          </c:spPr>
          <c:invertIfNegative val="0"/>
          <c:cat>
            <c:strRef>
              <c:f>Sheet1!$A$2:$A$6</c:f>
              <c:strCache>
                <c:ptCount val="5"/>
                <c:pt idx="0">
                  <c:v>Full-HD vagy HD-Ready flat TV</c:v>
                </c:pt>
                <c:pt idx="1">
                  <c:v>Smart TV</c:v>
                </c:pt>
                <c:pt idx="2">
                  <c:v>Nem HD-képes flat TV</c:v>
                </c:pt>
                <c:pt idx="3">
                  <c:v>Képcsöves TV</c:v>
                </c:pt>
                <c:pt idx="4">
                  <c:v>Digitális beltéri egység</c:v>
                </c:pt>
              </c:strCache>
            </c:strRef>
          </c:cat>
          <c:val>
            <c:numRef>
              <c:f>Sheet1!$D$2:$D$6</c:f>
              <c:numCache>
                <c:formatCode>General</c:formatCode>
                <c:ptCount val="5"/>
                <c:pt idx="0">
                  <c:v>42</c:v>
                </c:pt>
                <c:pt idx="1">
                  <c:v>46</c:v>
                </c:pt>
                <c:pt idx="2">
                  <c:v>16</c:v>
                </c:pt>
                <c:pt idx="3">
                  <c:v>15</c:v>
                </c:pt>
                <c:pt idx="4">
                  <c:v>34</c:v>
                </c:pt>
              </c:numCache>
            </c:numRef>
          </c:val>
          <c:extLst xmlns:c16r2="http://schemas.microsoft.com/office/drawing/2015/06/chart">
            <c:ext xmlns:c16="http://schemas.microsoft.com/office/drawing/2014/chart" uri="{C3380CC4-5D6E-409C-BE32-E72D297353CC}">
              <c16:uniqueId val="{00000002-0021-4AE3-A2C1-DA866F090DBC}"/>
            </c:ext>
          </c:extLst>
        </c:ser>
        <c:dLbls>
          <c:showLegendKey val="0"/>
          <c:showVal val="0"/>
          <c:showCatName val="0"/>
          <c:showSerName val="0"/>
          <c:showPercent val="0"/>
          <c:showBubbleSize val="0"/>
        </c:dLbls>
        <c:gapWidth val="219"/>
        <c:axId val="229036840"/>
        <c:axId val="229037624"/>
      </c:barChart>
      <c:catAx>
        <c:axId val="229036840"/>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29037624"/>
        <c:crosses val="autoZero"/>
        <c:auto val="1"/>
        <c:lblAlgn val="ctr"/>
        <c:lblOffset val="100"/>
        <c:noMultiLvlLbl val="0"/>
      </c:catAx>
      <c:valAx>
        <c:axId val="229037624"/>
        <c:scaling>
          <c:orientation val="minMax"/>
        </c:scaling>
        <c:delete val="1"/>
        <c:axPos val="t"/>
        <c:numFmt formatCode="General" sourceLinked="1"/>
        <c:majorTickMark val="none"/>
        <c:minorTickMark val="none"/>
        <c:tickLblPos val="none"/>
        <c:crossAx val="229036840"/>
        <c:crosses val="autoZero"/>
        <c:crossBetween val="between"/>
      </c:valAx>
      <c:spPr>
        <a:noFill/>
        <a:ln>
          <a:noFill/>
        </a:ln>
        <a:effectLst/>
      </c:spPr>
    </c:plotArea>
    <c:legend>
      <c:legendPos val="b"/>
      <c:layout>
        <c:manualLayout>
          <c:xMode val="edge"/>
          <c:yMode val="edge"/>
          <c:x val="0.72611258824349068"/>
          <c:y val="0.72433888658994594"/>
          <c:w val="0.19317604070357522"/>
          <c:h val="0.13845569093128141"/>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9F6A-4915-ABFC-803782DEECB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6A-4915-ABFC-803782DEECBE}"/>
              </c:ext>
            </c:extLst>
          </c:dPt>
          <c:dLbls>
            <c:delete val="1"/>
          </c:dLbls>
          <c:cat>
            <c:numRef>
              <c:f>Sheet1!$A$2:$A$3</c:f>
              <c:numCache>
                <c:formatCode>General</c:formatCode>
                <c:ptCount val="2"/>
              </c:numCache>
            </c:numRef>
          </c:cat>
          <c:val>
            <c:numRef>
              <c:f>Sheet1!$B$2:$B$3</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9F6A-4915-ABFC-803782DEECB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03216333829461"/>
          <c:y val="4.1547162249126877E-2"/>
          <c:w val="0.53140415053657042"/>
          <c:h val="0.92491372293948149"/>
        </c:manualLayout>
      </c:layout>
      <c:barChart>
        <c:barDir val="bar"/>
        <c:grouping val="clustered"/>
        <c:varyColors val="0"/>
        <c:ser>
          <c:idx val="0"/>
          <c:order val="0"/>
          <c:tx>
            <c:strRef>
              <c:f>Sheet1!$B$1</c:f>
              <c:strCache>
                <c:ptCount val="1"/>
                <c:pt idx="0">
                  <c:v>Total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Okostelefon</c:v>
                </c:pt>
                <c:pt idx="1">
                  <c:v>Laptop vagy notebook</c:v>
                </c:pt>
                <c:pt idx="2">
                  <c:v>Tablet</c:v>
                </c:pt>
                <c:pt idx="3">
                  <c:v>Asztali számítógép</c:v>
                </c:pt>
                <c:pt idx="4">
                  <c:v>Otthoni vezetékes internetkapcsolat</c:v>
                </c:pt>
                <c:pt idx="5">
                  <c:v>Internetelőfizetés okostelefonra</c:v>
                </c:pt>
                <c:pt idx="6">
                  <c:v>Stickes mobilinternet kapcsolat</c:v>
                </c:pt>
              </c:strCache>
            </c:strRef>
          </c:cat>
          <c:val>
            <c:numRef>
              <c:f>Sheet1!$B$2:$B$8</c:f>
              <c:numCache>
                <c:formatCode>General</c:formatCode>
                <c:ptCount val="7"/>
                <c:pt idx="0">
                  <c:v>92</c:v>
                </c:pt>
                <c:pt idx="1">
                  <c:v>87</c:v>
                </c:pt>
                <c:pt idx="2">
                  <c:v>57</c:v>
                </c:pt>
                <c:pt idx="3">
                  <c:v>36</c:v>
                </c:pt>
                <c:pt idx="4">
                  <c:v>79</c:v>
                </c:pt>
                <c:pt idx="5">
                  <c:v>66</c:v>
                </c:pt>
                <c:pt idx="6">
                  <c:v>9</c:v>
                </c:pt>
              </c:numCache>
            </c:numRef>
          </c:val>
          <c:extLst xmlns:c16r2="http://schemas.microsoft.com/office/drawing/2015/06/chart">
            <c:ext xmlns:c16="http://schemas.microsoft.com/office/drawing/2014/chart" uri="{C3380CC4-5D6E-409C-BE32-E72D297353CC}">
              <c16:uniqueId val="{00000000-1AE3-4005-80AA-432599C881F1}"/>
            </c:ext>
          </c:extLst>
        </c:ser>
        <c:ser>
          <c:idx val="1"/>
          <c:order val="1"/>
          <c:tx>
            <c:strRef>
              <c:f>Sheet1!$C$1</c:f>
              <c:strCache>
                <c:ptCount val="1"/>
                <c:pt idx="0">
                  <c:v>Nagy-Britannia</c:v>
                </c:pt>
              </c:strCache>
            </c:strRef>
          </c:tx>
          <c:spPr>
            <a:solidFill>
              <a:schemeClr val="accent2"/>
            </a:solidFill>
            <a:ln>
              <a:solidFill>
                <a:srgbClr val="FFFFFF"/>
              </a:solidFill>
            </a:ln>
            <a:effectLst/>
          </c:spPr>
          <c:invertIfNegative val="0"/>
          <c:cat>
            <c:strRef>
              <c:f>Sheet1!$A$2:$A$8</c:f>
              <c:strCache>
                <c:ptCount val="7"/>
                <c:pt idx="0">
                  <c:v>Okostelefon</c:v>
                </c:pt>
                <c:pt idx="1">
                  <c:v>Laptop vagy notebook</c:v>
                </c:pt>
                <c:pt idx="2">
                  <c:v>Tablet</c:v>
                </c:pt>
                <c:pt idx="3">
                  <c:v>Asztali számítógép</c:v>
                </c:pt>
                <c:pt idx="4">
                  <c:v>Otthoni vezetékes internetkapcsolat</c:v>
                </c:pt>
                <c:pt idx="5">
                  <c:v>Internetelőfizetés okostelefonra</c:v>
                </c:pt>
                <c:pt idx="6">
                  <c:v>Stickes mobilinternet kapcsolat</c:v>
                </c:pt>
              </c:strCache>
            </c:strRef>
          </c:cat>
          <c:val>
            <c:numRef>
              <c:f>Sheet1!$C$2:$C$8</c:f>
              <c:numCache>
                <c:formatCode>General</c:formatCode>
                <c:ptCount val="7"/>
                <c:pt idx="0">
                  <c:v>94</c:v>
                </c:pt>
                <c:pt idx="1">
                  <c:v>89</c:v>
                </c:pt>
                <c:pt idx="2">
                  <c:v>63</c:v>
                </c:pt>
                <c:pt idx="3">
                  <c:v>37</c:v>
                </c:pt>
                <c:pt idx="4">
                  <c:v>79</c:v>
                </c:pt>
                <c:pt idx="5">
                  <c:v>75</c:v>
                </c:pt>
                <c:pt idx="6">
                  <c:v>8</c:v>
                </c:pt>
              </c:numCache>
            </c:numRef>
          </c:val>
          <c:extLst xmlns:c16r2="http://schemas.microsoft.com/office/drawing/2015/06/chart">
            <c:ext xmlns:c16="http://schemas.microsoft.com/office/drawing/2014/chart" uri="{C3380CC4-5D6E-409C-BE32-E72D297353CC}">
              <c16:uniqueId val="{00000001-1AE3-4005-80AA-432599C881F1}"/>
            </c:ext>
          </c:extLst>
        </c:ser>
        <c:ser>
          <c:idx val="2"/>
          <c:order val="2"/>
          <c:tx>
            <c:strRef>
              <c:f>Sheet1!$D$1</c:f>
              <c:strCache>
                <c:ptCount val="1"/>
                <c:pt idx="0">
                  <c:v>Németország</c:v>
                </c:pt>
              </c:strCache>
            </c:strRef>
          </c:tx>
          <c:spPr>
            <a:solidFill>
              <a:schemeClr val="accent5"/>
            </a:solidFill>
            <a:ln>
              <a:solidFill>
                <a:srgbClr val="FFFFFF"/>
              </a:solidFill>
            </a:ln>
            <a:effectLst/>
          </c:spPr>
          <c:invertIfNegative val="0"/>
          <c:cat>
            <c:strRef>
              <c:f>Sheet1!$A$2:$A$8</c:f>
              <c:strCache>
                <c:ptCount val="7"/>
                <c:pt idx="0">
                  <c:v>Okostelefon</c:v>
                </c:pt>
                <c:pt idx="1">
                  <c:v>Laptop vagy notebook</c:v>
                </c:pt>
                <c:pt idx="2">
                  <c:v>Tablet</c:v>
                </c:pt>
                <c:pt idx="3">
                  <c:v>Asztali számítógép</c:v>
                </c:pt>
                <c:pt idx="4">
                  <c:v>Otthoni vezetékes internetkapcsolat</c:v>
                </c:pt>
                <c:pt idx="5">
                  <c:v>Internetelőfizetés okostelefonra</c:v>
                </c:pt>
                <c:pt idx="6">
                  <c:v>Stickes mobilinternet kapcsolat</c:v>
                </c:pt>
              </c:strCache>
            </c:strRef>
          </c:cat>
          <c:val>
            <c:numRef>
              <c:f>Sheet1!$D$2:$D$8</c:f>
              <c:numCache>
                <c:formatCode>General</c:formatCode>
                <c:ptCount val="7"/>
                <c:pt idx="0">
                  <c:v>90</c:v>
                </c:pt>
                <c:pt idx="1">
                  <c:v>86</c:v>
                </c:pt>
                <c:pt idx="2">
                  <c:v>51</c:v>
                </c:pt>
                <c:pt idx="3">
                  <c:v>36</c:v>
                </c:pt>
                <c:pt idx="4">
                  <c:v>80</c:v>
                </c:pt>
                <c:pt idx="5">
                  <c:v>57</c:v>
                </c:pt>
                <c:pt idx="6">
                  <c:v>10</c:v>
                </c:pt>
              </c:numCache>
            </c:numRef>
          </c:val>
          <c:extLst xmlns:c16r2="http://schemas.microsoft.com/office/drawing/2015/06/chart">
            <c:ext xmlns:c16="http://schemas.microsoft.com/office/drawing/2014/chart" uri="{C3380CC4-5D6E-409C-BE32-E72D297353CC}">
              <c16:uniqueId val="{00000002-1AE3-4005-80AA-432599C881F1}"/>
            </c:ext>
          </c:extLst>
        </c:ser>
        <c:dLbls>
          <c:showLegendKey val="0"/>
          <c:showVal val="0"/>
          <c:showCatName val="0"/>
          <c:showSerName val="0"/>
          <c:showPercent val="0"/>
          <c:showBubbleSize val="0"/>
        </c:dLbls>
        <c:gapWidth val="219"/>
        <c:axId val="229039584"/>
        <c:axId val="229039976"/>
      </c:barChart>
      <c:catAx>
        <c:axId val="229039584"/>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29039976"/>
        <c:crosses val="autoZero"/>
        <c:auto val="1"/>
        <c:lblAlgn val="ctr"/>
        <c:lblOffset val="100"/>
        <c:noMultiLvlLbl val="0"/>
      </c:catAx>
      <c:valAx>
        <c:axId val="229039976"/>
        <c:scaling>
          <c:orientation val="minMax"/>
        </c:scaling>
        <c:delete val="1"/>
        <c:axPos val="t"/>
        <c:numFmt formatCode="General" sourceLinked="1"/>
        <c:majorTickMark val="none"/>
        <c:minorTickMark val="none"/>
        <c:tickLblPos val="none"/>
        <c:crossAx val="22903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35798098135628"/>
          <c:y val="6.1143421370523032E-2"/>
          <c:w val="0.61963124365913003"/>
          <c:h val="0.83569378306624942"/>
        </c:manualLayout>
      </c:layout>
      <c:barChart>
        <c:barDir val="bar"/>
        <c:grouping val="clustered"/>
        <c:varyColors val="0"/>
        <c:ser>
          <c:idx val="0"/>
          <c:order val="0"/>
          <c:tx>
            <c:strRef>
              <c:f>Sheet1!$B$1</c:f>
              <c:strCache>
                <c:ptCount val="1"/>
                <c:pt idx="0">
                  <c:v>Total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Digitális földi vétel</c:v>
                </c:pt>
                <c:pt idx="1">
                  <c:v>Digitális kábel / IPTV</c:v>
                </c:pt>
                <c:pt idx="2">
                  <c:v>Szolgáltatói műholdvevő</c:v>
                </c:pt>
                <c:pt idx="3">
                  <c:v>Saját műholdvevő</c:v>
                </c:pt>
                <c:pt idx="4">
                  <c:v>Analóg kábel</c:v>
                </c:pt>
                <c:pt idx="5">
                  <c:v>Nem tudja</c:v>
                </c:pt>
                <c:pt idx="6">
                  <c:v>Nincs TV hozzáférése</c:v>
                </c:pt>
              </c:strCache>
            </c:strRef>
          </c:cat>
          <c:val>
            <c:numRef>
              <c:f>Sheet1!$B$2:$B$8</c:f>
              <c:numCache>
                <c:formatCode>0</c:formatCode>
                <c:ptCount val="7"/>
                <c:pt idx="0">
                  <c:v>43.146417445482854</c:v>
                </c:pt>
                <c:pt idx="1">
                  <c:v>28.037383177570092</c:v>
                </c:pt>
                <c:pt idx="2">
                  <c:v>21.183800623052967</c:v>
                </c:pt>
                <c:pt idx="3">
                  <c:v>16.666666666666668</c:v>
                </c:pt>
                <c:pt idx="4">
                  <c:v>10.903426791277262</c:v>
                </c:pt>
                <c:pt idx="5">
                  <c:v>10.280373831775698</c:v>
                </c:pt>
                <c:pt idx="6">
                  <c:v>7.0093457943925275</c:v>
                </c:pt>
              </c:numCache>
            </c:numRef>
          </c:val>
          <c:extLst xmlns:c16r2="http://schemas.microsoft.com/office/drawing/2015/06/chart">
            <c:ext xmlns:c16="http://schemas.microsoft.com/office/drawing/2014/chart" uri="{C3380CC4-5D6E-409C-BE32-E72D297353CC}">
              <c16:uniqueId val="{00000000-DA97-4E0D-8DF8-77783E083BD9}"/>
            </c:ext>
          </c:extLst>
        </c:ser>
        <c:ser>
          <c:idx val="1"/>
          <c:order val="1"/>
          <c:tx>
            <c:strRef>
              <c:f>Sheet1!$C$1</c:f>
              <c:strCache>
                <c:ptCount val="1"/>
                <c:pt idx="0">
                  <c:v>Nagy-Britannia</c:v>
                </c:pt>
              </c:strCache>
            </c:strRef>
          </c:tx>
          <c:spPr>
            <a:solidFill>
              <a:schemeClr val="accent2"/>
            </a:solidFill>
            <a:ln>
              <a:solidFill>
                <a:srgbClr val="FFFFFF"/>
              </a:solidFill>
            </a:ln>
            <a:effectLst/>
          </c:spPr>
          <c:invertIfNegative val="0"/>
          <c:cat>
            <c:strRef>
              <c:f>Sheet1!$A$2:$A$8</c:f>
              <c:strCache>
                <c:ptCount val="7"/>
                <c:pt idx="0">
                  <c:v>Digitális földi vétel</c:v>
                </c:pt>
                <c:pt idx="1">
                  <c:v>Digitális kábel / IPTV</c:v>
                </c:pt>
                <c:pt idx="2">
                  <c:v>Szolgáltatói műholdvevő</c:v>
                </c:pt>
                <c:pt idx="3">
                  <c:v>Saját műholdvevő</c:v>
                </c:pt>
                <c:pt idx="4">
                  <c:v>Analóg kábel</c:v>
                </c:pt>
                <c:pt idx="5">
                  <c:v>Nem tudja</c:v>
                </c:pt>
                <c:pt idx="6">
                  <c:v>Nincs TV hozzáférése</c:v>
                </c:pt>
              </c:strCache>
            </c:strRef>
          </c:cat>
          <c:val>
            <c:numRef>
              <c:f>Sheet1!$C$2:$C$8</c:f>
              <c:numCache>
                <c:formatCode>0</c:formatCode>
                <c:ptCount val="7"/>
                <c:pt idx="0">
                  <c:v>51.815181518151817</c:v>
                </c:pt>
                <c:pt idx="1">
                  <c:v>25.74257425742573</c:v>
                </c:pt>
                <c:pt idx="2">
                  <c:v>20.13201320132012</c:v>
                </c:pt>
                <c:pt idx="3">
                  <c:v>12.541254125412536</c:v>
                </c:pt>
                <c:pt idx="4">
                  <c:v>6.9306930693069324</c:v>
                </c:pt>
                <c:pt idx="5">
                  <c:v>10.231023102310225</c:v>
                </c:pt>
                <c:pt idx="6">
                  <c:v>9.5709570957095718</c:v>
                </c:pt>
              </c:numCache>
            </c:numRef>
          </c:val>
          <c:extLst xmlns:c16r2="http://schemas.microsoft.com/office/drawing/2015/06/chart">
            <c:ext xmlns:c16="http://schemas.microsoft.com/office/drawing/2014/chart" uri="{C3380CC4-5D6E-409C-BE32-E72D297353CC}">
              <c16:uniqueId val="{00000001-DA97-4E0D-8DF8-77783E083BD9}"/>
            </c:ext>
          </c:extLst>
        </c:ser>
        <c:ser>
          <c:idx val="2"/>
          <c:order val="2"/>
          <c:tx>
            <c:strRef>
              <c:f>Sheet1!$D$1</c:f>
              <c:strCache>
                <c:ptCount val="1"/>
                <c:pt idx="0">
                  <c:v>Németország</c:v>
                </c:pt>
              </c:strCache>
            </c:strRef>
          </c:tx>
          <c:spPr>
            <a:solidFill>
              <a:schemeClr val="accent5"/>
            </a:solidFill>
            <a:ln>
              <a:solidFill>
                <a:srgbClr val="FFFFFF"/>
              </a:solidFill>
            </a:ln>
            <a:effectLst/>
          </c:spPr>
          <c:invertIfNegative val="0"/>
          <c:cat>
            <c:strRef>
              <c:f>Sheet1!$A$2:$A$8</c:f>
              <c:strCache>
                <c:ptCount val="7"/>
                <c:pt idx="0">
                  <c:v>Digitális földi vétel</c:v>
                </c:pt>
                <c:pt idx="1">
                  <c:v>Digitális kábel / IPTV</c:v>
                </c:pt>
                <c:pt idx="2">
                  <c:v>Szolgáltatói műholdvevő</c:v>
                </c:pt>
                <c:pt idx="3">
                  <c:v>Saját műholdvevő</c:v>
                </c:pt>
                <c:pt idx="4">
                  <c:v>Analóg kábel</c:v>
                </c:pt>
                <c:pt idx="5">
                  <c:v>Nem tudja</c:v>
                </c:pt>
                <c:pt idx="6">
                  <c:v>Nincs TV hozzáférése</c:v>
                </c:pt>
              </c:strCache>
            </c:strRef>
          </c:cat>
          <c:val>
            <c:numRef>
              <c:f>Sheet1!$D$2:$D$8</c:f>
              <c:numCache>
                <c:formatCode>0</c:formatCode>
                <c:ptCount val="7"/>
                <c:pt idx="0">
                  <c:v>35.398230088495573</c:v>
                </c:pt>
                <c:pt idx="1">
                  <c:v>30.088495575221216</c:v>
                </c:pt>
                <c:pt idx="2">
                  <c:v>22.123893805309727</c:v>
                </c:pt>
                <c:pt idx="3">
                  <c:v>20.353982300884955</c:v>
                </c:pt>
                <c:pt idx="4">
                  <c:v>14.454277286135694</c:v>
                </c:pt>
                <c:pt idx="5">
                  <c:v>10.324483775811213</c:v>
                </c:pt>
                <c:pt idx="6">
                  <c:v>4.71976401179941</c:v>
                </c:pt>
              </c:numCache>
            </c:numRef>
          </c:val>
          <c:extLst xmlns:c16r2="http://schemas.microsoft.com/office/drawing/2015/06/chart">
            <c:ext xmlns:c16="http://schemas.microsoft.com/office/drawing/2014/chart" uri="{C3380CC4-5D6E-409C-BE32-E72D297353CC}">
              <c16:uniqueId val="{00000002-DA97-4E0D-8DF8-77783E083BD9}"/>
            </c:ext>
          </c:extLst>
        </c:ser>
        <c:dLbls>
          <c:showLegendKey val="0"/>
          <c:showVal val="0"/>
          <c:showCatName val="0"/>
          <c:showSerName val="0"/>
          <c:showPercent val="0"/>
          <c:showBubbleSize val="0"/>
        </c:dLbls>
        <c:gapWidth val="90"/>
        <c:axId val="229042720"/>
        <c:axId val="229043112"/>
      </c:barChart>
      <c:catAx>
        <c:axId val="229042720"/>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29043112"/>
        <c:crosses val="autoZero"/>
        <c:auto val="1"/>
        <c:lblAlgn val="ctr"/>
        <c:lblOffset val="100"/>
        <c:noMultiLvlLbl val="0"/>
      </c:catAx>
      <c:valAx>
        <c:axId val="229043112"/>
        <c:scaling>
          <c:orientation val="minMax"/>
        </c:scaling>
        <c:delete val="1"/>
        <c:axPos val="t"/>
        <c:numFmt formatCode="0" sourceLinked="1"/>
        <c:majorTickMark val="none"/>
        <c:minorTickMark val="none"/>
        <c:tickLblPos val="none"/>
        <c:crossAx val="229042720"/>
        <c:crosses val="autoZero"/>
        <c:crossBetween val="between"/>
      </c:valAx>
      <c:spPr>
        <a:noFill/>
        <a:ln>
          <a:noFill/>
        </a:ln>
        <a:effectLst/>
      </c:spPr>
    </c:plotArea>
    <c:legend>
      <c:legendPos val="b"/>
      <c:layout>
        <c:manualLayout>
          <c:xMode val="edge"/>
          <c:yMode val="edge"/>
          <c:x val="0.71202009300553926"/>
          <c:y val="0.75742620627472179"/>
          <c:w val="0.12687494429800833"/>
          <c:h val="0.13582662271241888"/>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Több készülékre is</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0.18000000000000005</c:v>
                </c:pt>
                <c:pt idx="1">
                  <c:v>0.2</c:v>
                </c:pt>
                <c:pt idx="2">
                  <c:v>0.16</c:v>
                </c:pt>
              </c:numCache>
            </c:numRef>
          </c:val>
          <c:extLst xmlns:c16r2="http://schemas.microsoft.com/office/drawing/2015/06/chart">
            <c:ext xmlns:c16="http://schemas.microsoft.com/office/drawing/2014/chart" uri="{C3380CC4-5D6E-409C-BE32-E72D297353CC}">
              <c16:uniqueId val="{00000000-2477-4F41-881C-8FB22B55CBBD}"/>
            </c:ext>
          </c:extLst>
        </c:ser>
        <c:ser>
          <c:idx val="1"/>
          <c:order val="1"/>
          <c:tx>
            <c:strRef>
              <c:f>Sheet1!$C$1</c:f>
              <c:strCache>
                <c:ptCount val="1"/>
                <c:pt idx="0">
                  <c:v>Egy készülékre</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General</c:formatCode>
                <c:ptCount val="3"/>
                <c:pt idx="0">
                  <c:v>0.6000000000000002</c:v>
                </c:pt>
                <c:pt idx="1">
                  <c:v>0.52</c:v>
                </c:pt>
                <c:pt idx="2">
                  <c:v>0.68</c:v>
                </c:pt>
              </c:numCache>
            </c:numRef>
          </c:val>
          <c:extLst xmlns:c16r2="http://schemas.microsoft.com/office/drawing/2015/06/chart">
            <c:ext xmlns:c16="http://schemas.microsoft.com/office/drawing/2014/chart" uri="{C3380CC4-5D6E-409C-BE32-E72D297353CC}">
              <c16:uniqueId val="{00000001-2477-4F41-881C-8FB22B55CBBD}"/>
            </c:ext>
          </c:extLst>
        </c:ser>
        <c:ser>
          <c:idx val="2"/>
          <c:order val="2"/>
          <c:tx>
            <c:strRef>
              <c:f>Sheet1!$D$1</c:f>
              <c:strCache>
                <c:ptCount val="1"/>
                <c:pt idx="0">
                  <c:v>Nem fizet adót</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General</c:formatCode>
                <c:ptCount val="3"/>
                <c:pt idx="0">
                  <c:v>0.14000000000000001</c:v>
                </c:pt>
                <c:pt idx="1">
                  <c:v>0.18000000000000005</c:v>
                </c:pt>
                <c:pt idx="2">
                  <c:v>0.11</c:v>
                </c:pt>
              </c:numCache>
            </c:numRef>
          </c:val>
          <c:extLst xmlns:c16r2="http://schemas.microsoft.com/office/drawing/2015/06/chart">
            <c:ext xmlns:c16="http://schemas.microsoft.com/office/drawing/2014/chart" uri="{C3380CC4-5D6E-409C-BE32-E72D297353CC}">
              <c16:uniqueId val="{00000002-2477-4F41-881C-8FB22B55CBBD}"/>
            </c:ext>
          </c:extLst>
        </c:ser>
        <c:ser>
          <c:idx val="3"/>
          <c:order val="3"/>
          <c:tx>
            <c:strRef>
              <c:f>Sheet1!$E$1</c:f>
              <c:strCache>
                <c:ptCount val="1"/>
                <c:pt idx="0">
                  <c:v>Nem tudja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General</c:formatCode>
                <c:ptCount val="3"/>
                <c:pt idx="0">
                  <c:v>7.0000000000000021E-2</c:v>
                </c:pt>
                <c:pt idx="1">
                  <c:v>9.0000000000000024E-2</c:v>
                </c:pt>
                <c:pt idx="2">
                  <c:v>0.05</c:v>
                </c:pt>
              </c:numCache>
            </c:numRef>
          </c:val>
          <c:extLst xmlns:c16r2="http://schemas.microsoft.com/office/drawing/2015/06/chart">
            <c:ext xmlns:c16="http://schemas.microsoft.com/office/drawing/2014/chart" uri="{C3380CC4-5D6E-409C-BE32-E72D297353CC}">
              <c16:uniqueId val="{00000003-2477-4F41-881C-8FB22B55CBBD}"/>
            </c:ext>
          </c:extLst>
        </c:ser>
        <c:dLbls>
          <c:showLegendKey val="0"/>
          <c:showVal val="0"/>
          <c:showCatName val="0"/>
          <c:showSerName val="0"/>
          <c:showPercent val="0"/>
          <c:showBubbleSize val="0"/>
        </c:dLbls>
        <c:gapWidth val="150"/>
        <c:overlap val="100"/>
        <c:axId val="240222704"/>
        <c:axId val="240223096"/>
      </c:barChart>
      <c:catAx>
        <c:axId val="24022270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0223096"/>
        <c:crosses val="autoZero"/>
        <c:auto val="1"/>
        <c:lblAlgn val="ctr"/>
        <c:lblOffset val="100"/>
        <c:noMultiLvlLbl val="0"/>
      </c:catAx>
      <c:valAx>
        <c:axId val="240223096"/>
        <c:scaling>
          <c:orientation val="minMax"/>
          <c:max val="1"/>
        </c:scaling>
        <c:delete val="0"/>
        <c:axPos val="b"/>
        <c:numFmt formatCode="0%" sourceLinked="0"/>
        <c:majorTickMark val="out"/>
        <c:minorTickMark val="none"/>
        <c:tickLblPos val="nextTo"/>
        <c:txPr>
          <a:bodyPr/>
          <a:lstStyle/>
          <a:p>
            <a:pPr>
              <a:defRPr sz="1200"/>
            </a:pPr>
            <a:endParaRPr lang="hu-HU"/>
          </a:p>
        </c:txPr>
        <c:crossAx val="240222704"/>
        <c:crosses val="max"/>
        <c:crossBetween val="between"/>
      </c:valAx>
    </c:plotArea>
    <c:legend>
      <c:legendPos val="b"/>
      <c:layout>
        <c:manualLayout>
          <c:xMode val="edge"/>
          <c:yMode val="edge"/>
          <c:x val="9.2354977005458444E-2"/>
          <c:y val="0.86614582380595262"/>
          <c:w val="0.90764502299454186"/>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40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408"/>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408"/>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44</c:v>
                </c:pt>
                <c:pt idx="1">
                  <c:v>56</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244-4027-BE45-D5997C948207}"/>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6244-4027-BE45-D5997C948207}"/>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6244-4027-BE45-D5997C94820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0.25</c:v>
                </c:pt>
                <c:pt idx="2">
                  <c:v>0.75000000000000022</c:v>
                </c:pt>
              </c:numCache>
            </c:numRef>
          </c:val>
          <c:extLst xmlns:c16r2="http://schemas.microsoft.com/office/drawing/2015/06/chart">
            <c:ext xmlns:c16="http://schemas.microsoft.com/office/drawing/2014/chart" uri="{C3380CC4-5D6E-409C-BE32-E72D297353CC}">
              <c16:uniqueId val="{00000006-6244-4027-BE45-D5997C94820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D0C8-45E2-9666-48743388A07E}"/>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D0C8-45E2-9666-48743388A07E}"/>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D0C8-45E2-9666-48743388A07E}"/>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6.0000000000000019E-2</c:v>
                </c:pt>
                <c:pt idx="2">
                  <c:v>0.94000000000000017</c:v>
                </c:pt>
              </c:numCache>
            </c:numRef>
          </c:val>
          <c:extLst xmlns:c16r2="http://schemas.microsoft.com/office/drawing/2015/06/chart">
            <c:ext xmlns:c16="http://schemas.microsoft.com/office/drawing/2014/chart" uri="{C3380CC4-5D6E-409C-BE32-E72D297353CC}">
              <c16:uniqueId val="{00000006-D0C8-45E2-9666-48743388A07E}"/>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E49-4F6C-A99F-7C52347E5C00}"/>
              </c:ext>
            </c:extLst>
          </c:dPt>
          <c:dPt>
            <c:idx val="1"/>
            <c:bubble3D val="0"/>
            <c:spPr>
              <a:solidFill>
                <a:srgbClr val="7030A0"/>
              </a:solidFill>
              <a:ln w="12700">
                <a:noFill/>
                <a:prstDash val="solid"/>
              </a:ln>
            </c:spPr>
            <c:extLst xmlns:c16r2="http://schemas.microsoft.com/office/drawing/2015/06/chart">
              <c:ext xmlns:c16="http://schemas.microsoft.com/office/drawing/2014/chart" uri="{C3380CC4-5D6E-409C-BE32-E72D297353CC}">
                <c16:uniqueId val="{00000003-BE49-4F6C-A99F-7C52347E5C00}"/>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E49-4F6C-A99F-7C52347E5C0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0.12000000000000002</c:v>
                </c:pt>
                <c:pt idx="2">
                  <c:v>0.88</c:v>
                </c:pt>
              </c:numCache>
            </c:numRef>
          </c:val>
          <c:extLst xmlns:c16r2="http://schemas.microsoft.com/office/drawing/2015/06/chart">
            <c:ext xmlns:c16="http://schemas.microsoft.com/office/drawing/2014/chart" uri="{C3380CC4-5D6E-409C-BE32-E72D297353CC}">
              <c16:uniqueId val="{00000006-BE49-4F6C-A99F-7C52347E5C0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3ABA-4479-84D8-5BB34A83BDED}"/>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3ABA-4479-84D8-5BB34A83BDE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3ABA-4479-84D8-5BB34A83BDE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3.0000000000000002E-2</c:v>
                </c:pt>
                <c:pt idx="2">
                  <c:v>0.9700000000000002</c:v>
                </c:pt>
              </c:numCache>
            </c:numRef>
          </c:val>
          <c:extLst xmlns:c16r2="http://schemas.microsoft.com/office/drawing/2015/06/chart">
            <c:ext xmlns:c16="http://schemas.microsoft.com/office/drawing/2014/chart" uri="{C3380CC4-5D6E-409C-BE32-E72D297353CC}">
              <c16:uniqueId val="{00000006-3ABA-4479-84D8-5BB34A83BDE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091C-4606-9BEC-C728E14FE5F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91C-4606-9BEC-C728E14FE5F3}"/>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091C-4606-9BEC-C728E14FE5F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7E2-43B7-A9FD-BFB35E03F53F}"/>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07E2-43B7-A9FD-BFB35E03F53F}"/>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7E2-43B7-A9FD-BFB35E03F53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0.33000000000000013</c:v>
                </c:pt>
                <c:pt idx="2">
                  <c:v>0.67000000000000015</c:v>
                </c:pt>
              </c:numCache>
            </c:numRef>
          </c:val>
          <c:extLst xmlns:c16r2="http://schemas.microsoft.com/office/drawing/2015/06/chart">
            <c:ext xmlns:c16="http://schemas.microsoft.com/office/drawing/2014/chart" uri="{C3380CC4-5D6E-409C-BE32-E72D297353CC}">
              <c16:uniqueId val="{00000006-07E2-43B7-A9FD-BFB35E03F53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D9A4-43A5-BD9A-CAD4389A5C76}"/>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D9A4-43A5-BD9A-CAD4389A5C76}"/>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D9A4-43A5-BD9A-CAD4389A5C76}"/>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0.3000000000000001</c:v>
                </c:pt>
                <c:pt idx="2">
                  <c:v>0.70000000000000018</c:v>
                </c:pt>
              </c:numCache>
            </c:numRef>
          </c:val>
          <c:extLst xmlns:c16r2="http://schemas.microsoft.com/office/drawing/2015/06/chart">
            <c:ext xmlns:c16="http://schemas.microsoft.com/office/drawing/2014/chart" uri="{C3380CC4-5D6E-409C-BE32-E72D297353CC}">
              <c16:uniqueId val="{00000006-D9A4-43A5-BD9A-CAD4389A5C76}"/>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B9A-48DC-96AE-C52B7292EE8D}"/>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0B9A-48DC-96AE-C52B7292EE8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B9A-48DC-96AE-C52B7292EE8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0.05</c:v>
                </c:pt>
                <c:pt idx="2">
                  <c:v>0.95000000000000007</c:v>
                </c:pt>
              </c:numCache>
            </c:numRef>
          </c:val>
          <c:extLst xmlns:c16r2="http://schemas.microsoft.com/office/drawing/2015/06/chart">
            <c:ext xmlns:c16="http://schemas.microsoft.com/office/drawing/2014/chart" uri="{C3380CC4-5D6E-409C-BE32-E72D297353CC}">
              <c16:uniqueId val="{00000006-0B9A-48DC-96AE-C52B7292EE8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FA6C-46C3-9370-EA1EA9DD52A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FA6C-46C3-9370-EA1EA9DD52A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FA6C-46C3-9370-EA1EA9DD52A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4.0000000000000008E-2</c:v>
                </c:pt>
                <c:pt idx="2">
                  <c:v>0.96000000000000008</c:v>
                </c:pt>
              </c:numCache>
            </c:numRef>
          </c:val>
          <c:extLst xmlns:c16r2="http://schemas.microsoft.com/office/drawing/2015/06/chart">
            <c:ext xmlns:c16="http://schemas.microsoft.com/office/drawing/2014/chart" uri="{C3380CC4-5D6E-409C-BE32-E72D297353CC}">
              <c16:uniqueId val="{00000006-FA6C-46C3-9370-EA1EA9DD52A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D563-49E8-9B90-D5A4F284ED04}"/>
              </c:ext>
            </c:extLst>
          </c:dPt>
          <c:dPt>
            <c:idx val="1"/>
            <c:bubble3D val="0"/>
            <c:spPr>
              <a:solidFill>
                <a:srgbClr val="7030A0"/>
              </a:solidFill>
              <a:ln w="12700">
                <a:noFill/>
                <a:prstDash val="solid"/>
              </a:ln>
            </c:spPr>
            <c:extLst xmlns:c16r2="http://schemas.microsoft.com/office/drawing/2015/06/chart">
              <c:ext xmlns:c16="http://schemas.microsoft.com/office/drawing/2014/chart" uri="{C3380CC4-5D6E-409C-BE32-E72D297353CC}">
                <c16:uniqueId val="{00000003-D563-49E8-9B90-D5A4F284ED04}"/>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D563-49E8-9B90-D5A4F284ED04}"/>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6.0000000000000005E-2</c:v>
                </c:pt>
                <c:pt idx="2">
                  <c:v>0.94000000000000006</c:v>
                </c:pt>
              </c:numCache>
            </c:numRef>
          </c:val>
          <c:extLst xmlns:c16r2="http://schemas.microsoft.com/office/drawing/2015/06/chart">
            <c:ext xmlns:c16="http://schemas.microsoft.com/office/drawing/2014/chart" uri="{C3380CC4-5D6E-409C-BE32-E72D297353CC}">
              <c16:uniqueId val="{00000006-D563-49E8-9B90-D5A4F284ED04}"/>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E290-4FD1-ADFC-91B1FE206D5A}"/>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E290-4FD1-ADFC-91B1FE206D5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E290-4FD1-ADFC-91B1FE206D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E290-4FD1-ADFC-91B1FE206D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DC3-420C-A0DD-E6BA8C43E66E}"/>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5DC3-420C-A0DD-E6BA8C43E66E}"/>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5DC3-420C-A0DD-E6BA8C43E66E}"/>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0.11</c:v>
                </c:pt>
                <c:pt idx="2">
                  <c:v>0.89</c:v>
                </c:pt>
              </c:numCache>
            </c:numRef>
          </c:val>
          <c:extLst xmlns:c16r2="http://schemas.microsoft.com/office/drawing/2015/06/chart">
            <c:ext xmlns:c16="http://schemas.microsoft.com/office/drawing/2014/chart" uri="{C3380CC4-5D6E-409C-BE32-E72D297353CC}">
              <c16:uniqueId val="{00000006-5DC3-420C-A0DD-E6BA8C43E66E}"/>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33D-4448-A742-17898715A6DA}"/>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B33D-4448-A742-17898715A6D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33D-4448-A742-17898715A6D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7.0000000000000021E-2</c:v>
                </c:pt>
                <c:pt idx="2">
                  <c:v>0.92999999999999994</c:v>
                </c:pt>
              </c:numCache>
            </c:numRef>
          </c:val>
          <c:extLst xmlns:c16r2="http://schemas.microsoft.com/office/drawing/2015/06/chart">
            <c:ext xmlns:c16="http://schemas.microsoft.com/office/drawing/2014/chart" uri="{C3380CC4-5D6E-409C-BE32-E72D297353CC}">
              <c16:uniqueId val="{00000006-B33D-4448-A742-17898715A6D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3C26-4869-818B-3F16C7B03781}"/>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3C26-4869-818B-3F16C7B03781}"/>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3C26-4869-818B-3F16C7B03781}"/>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7.0000000000000021E-2</c:v>
                </c:pt>
                <c:pt idx="2">
                  <c:v>0.92999999999999994</c:v>
                </c:pt>
              </c:numCache>
            </c:numRef>
          </c:val>
          <c:extLst xmlns:c16r2="http://schemas.microsoft.com/office/drawing/2015/06/chart">
            <c:ext xmlns:c16="http://schemas.microsoft.com/office/drawing/2014/chart" uri="{C3380CC4-5D6E-409C-BE32-E72D297353CC}">
              <c16:uniqueId val="{00000006-3C26-4869-818B-3F16C7B03781}"/>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B88-49CB-8A7B-EB7DF5DAA6A7}"/>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5B88-49CB-8A7B-EB7DF5DAA6A7}"/>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5B88-49CB-8A7B-EB7DF5DAA6A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6.0000000000000019E-2</c:v>
                </c:pt>
                <c:pt idx="2">
                  <c:v>0.94000000000000017</c:v>
                </c:pt>
              </c:numCache>
            </c:numRef>
          </c:val>
          <c:extLst xmlns:c16r2="http://schemas.microsoft.com/office/drawing/2015/06/chart">
            <c:ext xmlns:c16="http://schemas.microsoft.com/office/drawing/2014/chart" uri="{C3380CC4-5D6E-409C-BE32-E72D297353CC}">
              <c16:uniqueId val="{00000006-5B88-49CB-8A7B-EB7DF5DAA6A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AD0-483B-8895-C52327C60EF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AD0-483B-8895-C52327C60EFB}"/>
              </c:ext>
            </c:extLst>
          </c:dPt>
          <c:dLbls>
            <c:delete val="1"/>
          </c:dLbls>
          <c:cat>
            <c:numRef>
              <c:f>Sheet1!$A$2:$A$3</c:f>
              <c:numCache>
                <c:formatCode>General</c:formatCode>
                <c:ptCount val="2"/>
              </c:numCache>
            </c:num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6AD0-483B-8895-C52327C60E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4D5C-4E4C-98AF-24CC0B9274F7}"/>
              </c:ext>
            </c:extLst>
          </c:dPt>
          <c:dPt>
            <c:idx val="1"/>
            <c:bubble3D val="0"/>
            <c:spPr>
              <a:solidFill>
                <a:srgbClr val="7030A0"/>
              </a:solidFill>
              <a:ln w="12700">
                <a:noFill/>
                <a:prstDash val="solid"/>
              </a:ln>
            </c:spPr>
            <c:extLst xmlns:c16r2="http://schemas.microsoft.com/office/drawing/2015/06/chart">
              <c:ext xmlns:c16="http://schemas.microsoft.com/office/drawing/2014/chart" uri="{C3380CC4-5D6E-409C-BE32-E72D297353CC}">
                <c16:uniqueId val="{00000003-4D5C-4E4C-98AF-24CC0B9274F7}"/>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4D5C-4E4C-98AF-24CC0B9274F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0.09</c:v>
                </c:pt>
                <c:pt idx="2">
                  <c:v>0.91</c:v>
                </c:pt>
              </c:numCache>
            </c:numRef>
          </c:val>
          <c:extLst xmlns:c16r2="http://schemas.microsoft.com/office/drawing/2015/06/chart">
            <c:ext xmlns:c16="http://schemas.microsoft.com/office/drawing/2014/chart" uri="{C3380CC4-5D6E-409C-BE32-E72D297353CC}">
              <c16:uniqueId val="{00000006-4D5C-4E4C-98AF-24CC0B9274F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948-4496-A5FB-1B76CAA33F5D}"/>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2948-4496-A5FB-1B76CAA33F5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948-4496-A5FB-1B76CAA33F5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0.05</c:v>
                </c:pt>
                <c:pt idx="2">
                  <c:v>0.95000000000000018</c:v>
                </c:pt>
              </c:numCache>
            </c:numRef>
          </c:val>
          <c:extLst xmlns:c16r2="http://schemas.microsoft.com/office/drawing/2015/06/chart">
            <c:ext xmlns:c16="http://schemas.microsoft.com/office/drawing/2014/chart" uri="{C3380CC4-5D6E-409C-BE32-E72D297353CC}">
              <c16:uniqueId val="{00000006-2948-4496-A5FB-1B76CAA33F5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B2C-4062-A94F-A9DBAB2F8432}"/>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5B2C-4062-A94F-A9DBAB2F8432}"/>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5B2C-4062-A94F-A9DBAB2F8432}"/>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9.0000000000000011E-2</c:v>
                </c:pt>
                <c:pt idx="2">
                  <c:v>0.91</c:v>
                </c:pt>
              </c:numCache>
            </c:numRef>
          </c:val>
          <c:extLst xmlns:c16r2="http://schemas.microsoft.com/office/drawing/2015/06/chart">
            <c:ext xmlns:c16="http://schemas.microsoft.com/office/drawing/2014/chart" uri="{C3380CC4-5D6E-409C-BE32-E72D297353CC}">
              <c16:uniqueId val="{00000006-5B2C-4062-A94F-A9DBAB2F8432}"/>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A080-4F6E-91EA-CDF4AC459483}"/>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A080-4F6E-91EA-CDF4AC459483}"/>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A080-4F6E-91EA-CDF4AC459483}"/>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7.0000000000000021E-2</c:v>
                </c:pt>
                <c:pt idx="2">
                  <c:v>0.92999999999999994</c:v>
                </c:pt>
              </c:numCache>
            </c:numRef>
          </c:val>
          <c:extLst xmlns:c16r2="http://schemas.microsoft.com/office/drawing/2015/06/chart">
            <c:ext xmlns:c16="http://schemas.microsoft.com/office/drawing/2014/chart" uri="{C3380CC4-5D6E-409C-BE32-E72D297353CC}">
              <c16:uniqueId val="{00000006-A080-4F6E-91EA-CDF4AC459483}"/>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79F-4D6C-8B7A-99302AC8514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79F-4D6C-8B7A-99302AC85149}"/>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E79F-4D6C-8B7A-99302AC8514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7AB-4D39-B9DC-FEA7A1C5652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AB-4D39-B9DC-FEA7A1C56527}"/>
              </c:ext>
            </c:extLst>
          </c:dPt>
          <c:dLbls>
            <c:delete val="1"/>
          </c:dLbls>
          <c:cat>
            <c:numRef>
              <c:f>Sheet1!$A$2:$A$3</c:f>
              <c:numCache>
                <c:formatCode>General</c:formatCode>
                <c:ptCount val="2"/>
              </c:numCache>
            </c:numRef>
          </c:cat>
          <c:val>
            <c:numRef>
              <c:f>Sheet1!$B$2:$B$3</c:f>
              <c:numCache>
                <c:formatCode>General</c:formatCode>
                <c:ptCount val="2"/>
                <c:pt idx="0">
                  <c:v>70</c:v>
                </c:pt>
                <c:pt idx="1">
                  <c:v>30</c:v>
                </c:pt>
              </c:numCache>
            </c:numRef>
          </c:val>
          <c:extLst xmlns:c16r2="http://schemas.microsoft.com/office/drawing/2015/06/chart">
            <c:ext xmlns:c16="http://schemas.microsoft.com/office/drawing/2014/chart" uri="{C3380CC4-5D6E-409C-BE32-E72D297353CC}">
              <c16:uniqueId val="{00000004-37AB-4D39-B9DC-FEA7A1C5652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063-42CF-856D-DA8E20A7E79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063-42CF-856D-DA8E20A7E792}"/>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F063-42CF-856D-DA8E20A7E79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393-4ED9-80A2-8F6E83F8978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93-4ED9-80A2-8F6E83F89784}"/>
              </c:ext>
            </c:extLst>
          </c:dPt>
          <c:dLbls>
            <c:delete val="1"/>
          </c:dLbls>
          <c:cat>
            <c:numRef>
              <c:f>Sheet1!$A$2:$A$3</c:f>
              <c:numCache>
                <c:formatCode>General</c:formatCode>
                <c:ptCount val="2"/>
              </c:numCache>
            </c:num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4-3393-4ED9-80A2-8F6E83F8978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F14-4DA3-AD13-79847A3FA01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14-4DA3-AD13-79847A3FA018}"/>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9F14-4DA3-AD13-79847A3FA01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0EA-4A38-A6E7-AE94E930DDE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0EA-4A38-A6E7-AE94E930DDE0}"/>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10EA-4A38-A6E7-AE94E930DDE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A6D0-4BBD-A4BC-13CD90CCF63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6D0-4BBD-A4BC-13CD90CCF630}"/>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A6D0-4BBD-A4BC-13CD90CCF63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B78-489D-AEA2-8F3E02EDDB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B78-489D-AEA2-8F3E02EDDB78}"/>
              </c:ext>
            </c:extLst>
          </c:dPt>
          <c:dLbls>
            <c:delete val="1"/>
          </c:dLbls>
          <c:cat>
            <c:numRef>
              <c:f>Sheet1!$A$2:$A$3</c:f>
              <c:numCache>
                <c:formatCode>General</c:formatCode>
                <c:ptCount val="2"/>
              </c:numCache>
            </c:numRef>
          </c:cat>
          <c:val>
            <c:numRef>
              <c:f>Sheet1!$B$2:$B$3</c:f>
              <c:numCache>
                <c:formatCode>General</c:formatCode>
                <c:ptCount val="2"/>
                <c:pt idx="0">
                  <c:v>18</c:v>
                </c:pt>
                <c:pt idx="1">
                  <c:v>82</c:v>
                </c:pt>
              </c:numCache>
            </c:numRef>
          </c:val>
          <c:extLst xmlns:c16r2="http://schemas.microsoft.com/office/drawing/2015/06/chart">
            <c:ext xmlns:c16="http://schemas.microsoft.com/office/drawing/2014/chart" uri="{C3380CC4-5D6E-409C-BE32-E72D297353CC}">
              <c16:uniqueId val="{00000004-3B78-489D-AEA2-8F3E02EDDB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04E-4FB9-A268-1D57C599FF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04E-4FB9-A268-1D57C599FF9A}"/>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004E-4FB9-A268-1D57C599FF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A7-474D-BC55-2689D43AD2D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A7-474D-BC55-2689D43AD2DC}"/>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77A7-474D-BC55-2689D43AD2D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E5A-446E-9BDA-40CAC0C7147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E5A-446E-9BDA-40CAC0C7147A}"/>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EE5A-446E-9BDA-40CAC0C7147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0F41-41E1-BC83-7CE38B20862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F41-41E1-BC83-7CE38B208621}"/>
              </c:ext>
            </c:extLst>
          </c:dPt>
          <c:dLbls>
            <c:delete val="1"/>
          </c:dLbls>
          <c:cat>
            <c:numRef>
              <c:f>Sheet1!$A$2:$A$3</c:f>
              <c:numCache>
                <c:formatCode>General</c:formatCode>
                <c:ptCount val="2"/>
              </c:numCache>
            </c:num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4-0F41-41E1-BC83-7CE38B20862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DCB-4BC8-BE79-2C49E45B1A0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DCB-4BC8-BE79-2C49E45B1A06}"/>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EDCB-4BC8-BE79-2C49E45B1A0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69B-487C-9BD4-BE39F4EEC1F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69B-487C-9BD4-BE39F4EEC1FF}"/>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569B-487C-9BD4-BE39F4EEC1F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A11F-4772-B9DE-7E3F833FCFF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1F-4772-B9DE-7E3F833FCFFE}"/>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A11F-4772-B9DE-7E3F833FCFF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DFA-4C11-827F-FBC17674BE1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DFA-4C11-827F-FBC17674BE12}"/>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CDFA-4C11-827F-FBC17674BE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79F-4D6C-8B7A-99302AC8514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79F-4D6C-8B7A-99302AC85149}"/>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E79F-4D6C-8B7A-99302AC8514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0675856468655E-2"/>
          <c:y val="6.1143421370523032E-2"/>
          <c:w val="0.92197864828706277"/>
          <c:h val="0.60135058246002271"/>
        </c:manualLayout>
      </c:layout>
      <c:barChart>
        <c:barDir val="col"/>
        <c:grouping val="clustered"/>
        <c:varyColors val="0"/>
        <c:ser>
          <c:idx val="0"/>
          <c:order val="0"/>
          <c:tx>
            <c:strRef>
              <c:f>Sheet1!$B$1</c:f>
              <c:strCache>
                <c:ptCount val="1"/>
                <c:pt idx="0">
                  <c:v>Főváros</c:v>
                </c:pt>
              </c:strCache>
            </c:strRef>
          </c:tx>
          <c:spPr>
            <a:solidFill>
              <a:schemeClr val="accent4"/>
            </a:solidFill>
            <a:ln>
              <a:noFill/>
            </a:ln>
            <a:effectLst/>
          </c:spPr>
          <c:invertIfNegative val="0"/>
          <c:cat>
            <c:strRef>
              <c:f>Sheet1!$A$2:$A$9</c:f>
              <c:strCache>
                <c:ptCount val="8"/>
                <c:pt idx="0">
                  <c:v>Kiköltözés előtt</c:v>
                </c:pt>
                <c:pt idx="1">
                  <c:v>Jelenleg</c:v>
                </c:pt>
                <c:pt idx="3">
                  <c:v>Kiköltözés előtt</c:v>
                </c:pt>
                <c:pt idx="4">
                  <c:v>Jelenleg</c:v>
                </c:pt>
                <c:pt idx="6">
                  <c:v>Kiköltözés előtt</c:v>
                </c:pt>
                <c:pt idx="7">
                  <c:v>Jelenleg</c:v>
                </c:pt>
              </c:strCache>
            </c:strRef>
          </c:cat>
          <c:val>
            <c:numRef>
              <c:f>Sheet1!$B$2:$B$9</c:f>
              <c:numCache>
                <c:formatCode>General</c:formatCode>
                <c:ptCount val="8"/>
                <c:pt idx="0">
                  <c:v>34</c:v>
                </c:pt>
                <c:pt idx="1">
                  <c:v>22</c:v>
                </c:pt>
                <c:pt idx="3">
                  <c:v>39</c:v>
                </c:pt>
                <c:pt idx="4" formatCode="0">
                  <c:v>35</c:v>
                </c:pt>
                <c:pt idx="6" formatCode="0">
                  <c:v>29</c:v>
                </c:pt>
                <c:pt idx="7" formatCode="0">
                  <c:v>9</c:v>
                </c:pt>
              </c:numCache>
            </c:numRef>
          </c:val>
          <c:extLst xmlns:c16r2="http://schemas.microsoft.com/office/drawing/2015/06/chart">
            <c:ext xmlns:c16="http://schemas.microsoft.com/office/drawing/2014/chart" uri="{C3380CC4-5D6E-409C-BE32-E72D297353CC}">
              <c16:uniqueId val="{00000000-15D9-4619-93A5-85A0F9EFA40D}"/>
            </c:ext>
          </c:extLst>
        </c:ser>
        <c:ser>
          <c:idx val="1"/>
          <c:order val="1"/>
          <c:tx>
            <c:strRef>
              <c:f>Sheet1!$C$1</c:f>
              <c:strCache>
                <c:ptCount val="1"/>
                <c:pt idx="0">
                  <c:v>Nagyváros</c:v>
                </c:pt>
              </c:strCache>
            </c:strRef>
          </c:tx>
          <c:spPr>
            <a:solidFill>
              <a:schemeClr val="accent2"/>
            </a:solidFill>
            <a:ln>
              <a:noFill/>
            </a:ln>
            <a:effectLst/>
          </c:spPr>
          <c:invertIfNegative val="0"/>
          <c:cat>
            <c:strRef>
              <c:f>Sheet1!$A$2:$A$9</c:f>
              <c:strCache>
                <c:ptCount val="8"/>
                <c:pt idx="0">
                  <c:v>Kiköltözés előtt</c:v>
                </c:pt>
                <c:pt idx="1">
                  <c:v>Jelenleg</c:v>
                </c:pt>
                <c:pt idx="3">
                  <c:v>Kiköltözés előtt</c:v>
                </c:pt>
                <c:pt idx="4">
                  <c:v>Jelenleg</c:v>
                </c:pt>
                <c:pt idx="6">
                  <c:v>Kiköltözés előtt</c:v>
                </c:pt>
                <c:pt idx="7">
                  <c:v>Jelenleg</c:v>
                </c:pt>
              </c:strCache>
            </c:strRef>
          </c:cat>
          <c:val>
            <c:numRef>
              <c:f>Sheet1!$C$2:$C$9</c:f>
              <c:numCache>
                <c:formatCode>General</c:formatCode>
                <c:ptCount val="8"/>
                <c:pt idx="0">
                  <c:v>24</c:v>
                </c:pt>
                <c:pt idx="1">
                  <c:v>32</c:v>
                </c:pt>
                <c:pt idx="3">
                  <c:v>25</c:v>
                </c:pt>
                <c:pt idx="4" formatCode="0">
                  <c:v>32</c:v>
                </c:pt>
                <c:pt idx="6" formatCode="0">
                  <c:v>24</c:v>
                </c:pt>
                <c:pt idx="7" formatCode="0">
                  <c:v>31</c:v>
                </c:pt>
              </c:numCache>
            </c:numRef>
          </c:val>
          <c:extLst xmlns:c16r2="http://schemas.microsoft.com/office/drawing/2015/06/chart">
            <c:ext xmlns:c16="http://schemas.microsoft.com/office/drawing/2014/chart" uri="{C3380CC4-5D6E-409C-BE32-E72D297353CC}">
              <c16:uniqueId val="{00000001-15D9-4619-93A5-85A0F9EFA40D}"/>
            </c:ext>
          </c:extLst>
        </c:ser>
        <c:ser>
          <c:idx val="2"/>
          <c:order val="2"/>
          <c:tx>
            <c:strRef>
              <c:f>Sheet1!$D$1</c:f>
              <c:strCache>
                <c:ptCount val="1"/>
                <c:pt idx="0">
                  <c:v>Kisváros</c:v>
                </c:pt>
              </c:strCache>
            </c:strRef>
          </c:tx>
          <c:spPr>
            <a:solidFill>
              <a:schemeClr val="accent1"/>
            </a:solidFill>
            <a:ln>
              <a:noFill/>
            </a:ln>
            <a:effectLst/>
          </c:spPr>
          <c:invertIfNegative val="0"/>
          <c:cat>
            <c:strRef>
              <c:f>Sheet1!$A$2:$A$9</c:f>
              <c:strCache>
                <c:ptCount val="8"/>
                <c:pt idx="0">
                  <c:v>Kiköltözés előtt</c:v>
                </c:pt>
                <c:pt idx="1">
                  <c:v>Jelenleg</c:v>
                </c:pt>
                <c:pt idx="3">
                  <c:v>Kiköltözés előtt</c:v>
                </c:pt>
                <c:pt idx="4">
                  <c:v>Jelenleg</c:v>
                </c:pt>
                <c:pt idx="6">
                  <c:v>Kiköltözés előtt</c:v>
                </c:pt>
                <c:pt idx="7">
                  <c:v>Jelenleg</c:v>
                </c:pt>
              </c:strCache>
            </c:strRef>
          </c:cat>
          <c:val>
            <c:numRef>
              <c:f>Sheet1!$D$2:$D$9</c:f>
              <c:numCache>
                <c:formatCode>General</c:formatCode>
                <c:ptCount val="8"/>
                <c:pt idx="0">
                  <c:v>26</c:v>
                </c:pt>
                <c:pt idx="1">
                  <c:v>34</c:v>
                </c:pt>
                <c:pt idx="3">
                  <c:v>22</c:v>
                </c:pt>
                <c:pt idx="4" formatCode="0">
                  <c:v>29</c:v>
                </c:pt>
                <c:pt idx="6" formatCode="0">
                  <c:v>29</c:v>
                </c:pt>
                <c:pt idx="7" formatCode="0">
                  <c:v>39</c:v>
                </c:pt>
              </c:numCache>
            </c:numRef>
          </c:val>
          <c:extLst xmlns:c16r2="http://schemas.microsoft.com/office/drawing/2015/06/chart">
            <c:ext xmlns:c16="http://schemas.microsoft.com/office/drawing/2014/chart" uri="{C3380CC4-5D6E-409C-BE32-E72D297353CC}">
              <c16:uniqueId val="{00000002-15D9-4619-93A5-85A0F9EFA40D}"/>
            </c:ext>
          </c:extLst>
        </c:ser>
        <c:ser>
          <c:idx val="3"/>
          <c:order val="3"/>
          <c:tx>
            <c:strRef>
              <c:f>Sheet1!$E$1</c:f>
              <c:strCache>
                <c:ptCount val="1"/>
                <c:pt idx="0">
                  <c:v>Falu, vidéki település</c:v>
                </c:pt>
              </c:strCache>
            </c:strRef>
          </c:tx>
          <c:spPr>
            <a:solidFill>
              <a:schemeClr val="accent3"/>
            </a:solidFill>
            <a:ln>
              <a:noFill/>
            </a:ln>
            <a:effectLst/>
          </c:spPr>
          <c:invertIfNegative val="0"/>
          <c:cat>
            <c:strRef>
              <c:f>Sheet1!$A$2:$A$9</c:f>
              <c:strCache>
                <c:ptCount val="8"/>
                <c:pt idx="0">
                  <c:v>Kiköltözés előtt</c:v>
                </c:pt>
                <c:pt idx="1">
                  <c:v>Jelenleg</c:v>
                </c:pt>
                <c:pt idx="3">
                  <c:v>Kiköltözés előtt</c:v>
                </c:pt>
                <c:pt idx="4">
                  <c:v>Jelenleg</c:v>
                </c:pt>
                <c:pt idx="6">
                  <c:v>Kiköltözés előtt</c:v>
                </c:pt>
                <c:pt idx="7">
                  <c:v>Jelenleg</c:v>
                </c:pt>
              </c:strCache>
            </c:strRef>
          </c:cat>
          <c:val>
            <c:numRef>
              <c:f>Sheet1!$E$2:$E$9</c:f>
              <c:numCache>
                <c:formatCode>General</c:formatCode>
                <c:ptCount val="8"/>
                <c:pt idx="0">
                  <c:v>16</c:v>
                </c:pt>
                <c:pt idx="1">
                  <c:v>13</c:v>
                </c:pt>
                <c:pt idx="3">
                  <c:v>14</c:v>
                </c:pt>
                <c:pt idx="4">
                  <c:v>4</c:v>
                </c:pt>
                <c:pt idx="6">
                  <c:v>18</c:v>
                </c:pt>
                <c:pt idx="7">
                  <c:v>21</c:v>
                </c:pt>
              </c:numCache>
            </c:numRef>
          </c:val>
          <c:extLst xmlns:c16r2="http://schemas.microsoft.com/office/drawing/2015/06/chart">
            <c:ext xmlns:c16="http://schemas.microsoft.com/office/drawing/2014/chart" uri="{C3380CC4-5D6E-409C-BE32-E72D297353CC}">
              <c16:uniqueId val="{00000003-15D9-4619-93A5-85A0F9EFA40D}"/>
            </c:ext>
          </c:extLst>
        </c:ser>
        <c:dLbls>
          <c:showLegendKey val="0"/>
          <c:showVal val="0"/>
          <c:showCatName val="0"/>
          <c:showSerName val="0"/>
          <c:showPercent val="0"/>
          <c:showBubbleSize val="0"/>
        </c:dLbls>
        <c:gapWidth val="219"/>
        <c:overlap val="-27"/>
        <c:axId val="162295648"/>
        <c:axId val="162296040"/>
      </c:barChart>
      <c:catAx>
        <c:axId val="162295648"/>
        <c:scaling>
          <c:orientation val="minMax"/>
        </c:scaling>
        <c:delete val="0"/>
        <c:axPos val="b"/>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cap="all" baseline="0">
                <a:solidFill>
                  <a:srgbClr val="404040"/>
                </a:solidFill>
                <a:latin typeface="+mn-lt"/>
                <a:ea typeface="+mn-ea"/>
                <a:cs typeface="+mn-cs"/>
              </a:defRPr>
            </a:pPr>
            <a:endParaRPr lang="hu-HU"/>
          </a:p>
        </c:txPr>
        <c:crossAx val="162296040"/>
        <c:crosses val="autoZero"/>
        <c:auto val="1"/>
        <c:lblAlgn val="ctr"/>
        <c:lblOffset val="100"/>
        <c:noMultiLvlLbl val="0"/>
      </c:catAx>
      <c:valAx>
        <c:axId val="162296040"/>
        <c:scaling>
          <c:orientation val="minMax"/>
          <c:max val="40"/>
        </c:scaling>
        <c:delete val="0"/>
        <c:axPos val="l"/>
        <c:numFmt formatCode="General" sourceLinked="1"/>
        <c:majorTickMark val="none"/>
        <c:minorTickMark val="out"/>
        <c:tickLblPos val="nextTo"/>
        <c:spPr>
          <a:noFill/>
          <a:ln>
            <a:solidFill>
              <a:schemeClr val="bg2"/>
            </a:solidFill>
          </a:ln>
          <a:effectLst/>
        </c:spPr>
        <c:txPr>
          <a:bodyPr rot="-60000000" spcFirstLastPara="1" vertOverflow="ellipsis" vert="horz" wrap="square" anchor="ctr" anchorCtr="1"/>
          <a:lstStyle/>
          <a:p>
            <a:pPr>
              <a:defRPr sz="1197" b="0" i="0" u="none" strike="noStrike" kern="1200" baseline="0">
                <a:solidFill>
                  <a:srgbClr val="58595B"/>
                </a:solidFill>
                <a:latin typeface="+mn-lt"/>
                <a:ea typeface="+mn-ea"/>
                <a:cs typeface="+mn-cs"/>
              </a:defRPr>
            </a:pPr>
            <a:endParaRPr lang="hu-HU"/>
          </a:p>
        </c:txPr>
        <c:crossAx val="162295648"/>
        <c:crosses val="autoZero"/>
        <c:crossBetween val="between"/>
        <c:majorUnit val="10"/>
      </c:valAx>
      <c:spPr>
        <a:noFill/>
        <a:ln>
          <a:noFill/>
        </a:ln>
        <a:effectLst/>
      </c:spPr>
    </c:plotArea>
    <c:legend>
      <c:legendPos val="b"/>
      <c:layout>
        <c:manualLayout>
          <c:xMode val="edge"/>
          <c:yMode val="edge"/>
          <c:x val="0.1526057617211164"/>
          <c:y val="0.80441907420914582"/>
          <c:w val="0.71354596739168952"/>
          <c:h val="6.0070318273814968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7AB-4D39-B9DC-FEA7A1C5652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AB-4D39-B9DC-FEA7A1C56527}"/>
              </c:ext>
            </c:extLst>
          </c:dPt>
          <c:dLbls>
            <c:delete val="1"/>
          </c:dLbls>
          <c:cat>
            <c:numRef>
              <c:f>Sheet1!$A$2:$A$3</c:f>
              <c:numCache>
                <c:formatCode>General</c:formatCode>
                <c:ptCount val="2"/>
              </c:numCache>
            </c:num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37AB-4D39-B9DC-FEA7A1C5652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063-42CF-856D-DA8E20A7E79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063-42CF-856D-DA8E20A7E792}"/>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F063-42CF-856D-DA8E20A7E79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393-4ED9-80A2-8F6E83F8978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93-4ED9-80A2-8F6E83F89784}"/>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3393-4ED9-80A2-8F6E83F8978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F14-4DA3-AD13-79847A3FA01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14-4DA3-AD13-79847A3FA018}"/>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9F14-4DA3-AD13-79847A3FA01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0EA-4A38-A6E7-AE94E930DDE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0EA-4A38-A6E7-AE94E930DDE0}"/>
              </c:ext>
            </c:extLst>
          </c:dPt>
          <c:dLbls>
            <c:delete val="1"/>
          </c:dLbls>
          <c:cat>
            <c:numRef>
              <c:f>Sheet1!$A$2:$A$3</c:f>
              <c:numCache>
                <c:formatCode>General</c:formatCode>
                <c:ptCount val="2"/>
              </c:numCache>
            </c:numRef>
          </c:cat>
          <c:val>
            <c:numRef>
              <c:f>Sheet1!$B$2:$B$3</c:f>
              <c:numCache>
                <c:formatCode>General</c:formatCode>
                <c:ptCount val="2"/>
                <c:pt idx="0">
                  <c:v>8</c:v>
                </c:pt>
                <c:pt idx="1">
                  <c:v>92</c:v>
                </c:pt>
              </c:numCache>
            </c:numRef>
          </c:val>
          <c:extLst xmlns:c16r2="http://schemas.microsoft.com/office/drawing/2015/06/chart">
            <c:ext xmlns:c16="http://schemas.microsoft.com/office/drawing/2014/chart" uri="{C3380CC4-5D6E-409C-BE32-E72D297353CC}">
              <c16:uniqueId val="{00000004-10EA-4A38-A6E7-AE94E930DDE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B78-489D-AEA2-8F3E02EDDB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B78-489D-AEA2-8F3E02EDDB78}"/>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3B78-489D-AEA2-8F3E02EDDB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04E-4FB9-A268-1D57C599FF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04E-4FB9-A268-1D57C599FF9A}"/>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004E-4FB9-A268-1D57C599FF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A7-474D-BC55-2689D43AD2D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A7-474D-BC55-2689D43AD2DC}"/>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77A7-474D-BC55-2689D43AD2D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E5A-446E-9BDA-40CAC0C7147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E5A-446E-9BDA-40CAC0C7147A}"/>
              </c:ext>
            </c:extLst>
          </c:dPt>
          <c:dLbls>
            <c:delete val="1"/>
          </c:dLbls>
          <c:cat>
            <c:numRef>
              <c:f>Sheet1!$A$2:$A$3</c:f>
              <c:numCache>
                <c:formatCode>General</c:formatCode>
                <c:ptCount val="2"/>
              </c:numCache>
            </c:numRef>
          </c:cat>
          <c:val>
            <c:numRef>
              <c:f>Sheet1!$B$2:$B$3</c:f>
              <c:numCache>
                <c:formatCode>General</c:formatCode>
                <c:ptCount val="2"/>
                <c:pt idx="0">
                  <c:v>8</c:v>
                </c:pt>
                <c:pt idx="1">
                  <c:v>92</c:v>
                </c:pt>
              </c:numCache>
            </c:numRef>
          </c:val>
          <c:extLst xmlns:c16r2="http://schemas.microsoft.com/office/drawing/2015/06/chart">
            <c:ext xmlns:c16="http://schemas.microsoft.com/office/drawing/2014/chart" uri="{C3380CC4-5D6E-409C-BE32-E72D297353CC}">
              <c16:uniqueId val="{00000004-EE5A-446E-9BDA-40CAC0C7147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0F41-41E1-BC83-7CE38B20862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F41-41E1-BC83-7CE38B208621}"/>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0F41-41E1-BC83-7CE38B20862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BF8-4237-87BF-1E3AB78C6C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BF8-4237-87BF-1E3AB78C6CE7}"/>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6BF8-4237-87BF-1E3AB78C6C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DCB-4BC8-BE79-2C49E45B1A0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DCB-4BC8-BE79-2C49E45B1A06}"/>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EDCB-4BC8-BE79-2C49E45B1A0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69B-487C-9BD4-BE39F4EEC1F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69B-487C-9BD4-BE39F4EEC1FF}"/>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569B-487C-9BD4-BE39F4EEC1F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A11F-4772-B9DE-7E3F833FCFF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1F-4772-B9DE-7E3F833FCFFE}"/>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A11F-4772-B9DE-7E3F833FCFF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DFA-4C11-827F-FBC17674BE1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DFA-4C11-827F-FBC17674BE12}"/>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CDFA-4C11-827F-FBC17674BE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22E-4229-9E9D-AA0497B97AC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22E-4229-9E9D-AA0497B97ACA}"/>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022E-4229-9E9D-AA0497B97AC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B1BA-47C5-8E33-78B94FAA16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1BA-47C5-8E33-78B94FAA169A}"/>
              </c:ext>
            </c:extLst>
          </c:dPt>
          <c:dLbls>
            <c:delete val="1"/>
          </c:dLbls>
          <c:cat>
            <c:numRef>
              <c:f>Sheet1!$A$2:$A$3</c:f>
              <c:numCache>
                <c:formatCode>General</c:formatCode>
                <c:ptCount val="2"/>
              </c:numCache>
            </c:num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B1BA-47C5-8E33-78B94FAA16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3F82-4B95-AAFB-9679A705658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F82-4B95-AAFB-9679A705658D}"/>
              </c:ext>
            </c:extLst>
          </c:dPt>
          <c:dLbls>
            <c:delete val="1"/>
          </c:dLbls>
          <c:cat>
            <c:numRef>
              <c:f>Sheet1!$A$2:$A$3</c:f>
              <c:numCache>
                <c:formatCode>General</c:formatCode>
                <c:ptCount val="2"/>
              </c:numCache>
            </c:num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3F82-4B95-AAFB-9679A705658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53"/>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62</c:v>
                </c:pt>
                <c:pt idx="1">
                  <c:v>38</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53"/>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53"/>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66</c:v>
                </c:pt>
                <c:pt idx="1">
                  <c:v>34</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BD3-48C2-8293-722D4ECD711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BD3-48C2-8293-722D4ECD7110}"/>
              </c:ext>
            </c:extLst>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4-9BD3-48C2-8293-722D4ECD711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0F1-4BDA-BB00-DD00029EB11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B0F1-4BDA-BB00-DD00029EB115}"/>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0F1-4BDA-BB00-DD00029EB11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0.33000000000000101</c:v>
                </c:pt>
                <c:pt idx="2">
                  <c:v>0.67000000000000193</c:v>
                </c:pt>
              </c:numCache>
            </c:numRef>
          </c:val>
          <c:extLst xmlns:c16r2="http://schemas.microsoft.com/office/drawing/2015/06/chart">
            <c:ext xmlns:c16="http://schemas.microsoft.com/office/drawing/2014/chart" uri="{C3380CC4-5D6E-409C-BE32-E72D297353CC}">
              <c16:uniqueId val="{00000006-B0F1-4BDA-BB00-DD00029EB11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rgbClr val="BABABA">
                <a:lumMod val="40000"/>
                <a:lumOff val="60000"/>
              </a:srgbClr>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B06-4343-89CB-AA8BD5D86ED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CB06-4343-89CB-AA8BD5D86ED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0.19</c:v>
                </c:pt>
                <c:pt idx="2">
                  <c:v>0.81</c:v>
                </c:pt>
              </c:numCache>
            </c:numRef>
          </c:val>
          <c:extLst xmlns:c16r2="http://schemas.microsoft.com/office/drawing/2015/06/chart">
            <c:ext xmlns:c16="http://schemas.microsoft.com/office/drawing/2014/chart" uri="{C3380CC4-5D6E-409C-BE32-E72D297353CC}">
              <c16:uniqueId val="{00000006-CB06-4343-89CB-AA8BD5D86ED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681-4F54-BAEC-B1EB8AC21F6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0681-4F54-BAEC-B1EB8AC21F6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681-4F54-BAEC-B1EB8AC21F6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0.28000000000000008</c:v>
                </c:pt>
                <c:pt idx="2">
                  <c:v>0.72000000000000064</c:v>
                </c:pt>
              </c:numCache>
            </c:numRef>
          </c:val>
          <c:extLst xmlns:c16r2="http://schemas.microsoft.com/office/drawing/2015/06/chart">
            <c:ext xmlns:c16="http://schemas.microsoft.com/office/drawing/2014/chart" uri="{C3380CC4-5D6E-409C-BE32-E72D297353CC}">
              <c16:uniqueId val="{00000006-0681-4F54-BAEC-B1EB8AC21F6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1C9-491F-8588-417C5310E84D}"/>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21C9-491F-8588-417C5310E84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1C9-491F-8588-417C5310E84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c:v>
                </c:pt>
                <c:pt idx="2">
                  <c:v>0.8</c:v>
                </c:pt>
              </c:numCache>
            </c:numRef>
          </c:val>
          <c:extLst xmlns:c16r2="http://schemas.microsoft.com/office/drawing/2015/06/chart">
            <c:ext xmlns:c16="http://schemas.microsoft.com/office/drawing/2014/chart" uri="{C3380CC4-5D6E-409C-BE32-E72D297353CC}">
              <c16:uniqueId val="{00000006-21C9-491F-8588-417C5310E84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0F1-4BDA-BB00-DD00029EB11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B0F1-4BDA-BB00-DD00029EB115}"/>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0F1-4BDA-BB00-DD00029EB11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0.41000000000000031</c:v>
                </c:pt>
                <c:pt idx="2">
                  <c:v>0.59000000000000008</c:v>
                </c:pt>
              </c:numCache>
            </c:numRef>
          </c:val>
          <c:extLst xmlns:c16r2="http://schemas.microsoft.com/office/drawing/2015/06/chart">
            <c:ext xmlns:c16="http://schemas.microsoft.com/office/drawing/2014/chart" uri="{C3380CC4-5D6E-409C-BE32-E72D297353CC}">
              <c16:uniqueId val="{00000006-B0F1-4BDA-BB00-DD00029EB11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rgbClr val="BABABA">
                <a:lumMod val="40000"/>
                <a:lumOff val="60000"/>
              </a:srgbClr>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B06-4343-89CB-AA8BD5D86ED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CB06-4343-89CB-AA8BD5D86ED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0.19</c:v>
                </c:pt>
                <c:pt idx="2">
                  <c:v>0.81</c:v>
                </c:pt>
              </c:numCache>
            </c:numRef>
          </c:val>
          <c:extLst xmlns:c16r2="http://schemas.microsoft.com/office/drawing/2015/06/chart">
            <c:ext xmlns:c16="http://schemas.microsoft.com/office/drawing/2014/chart" uri="{C3380CC4-5D6E-409C-BE32-E72D297353CC}">
              <c16:uniqueId val="{00000006-CB06-4343-89CB-AA8BD5D86ED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681-4F54-BAEC-B1EB8AC21F6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0681-4F54-BAEC-B1EB8AC21F6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681-4F54-BAEC-B1EB8AC21F6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0.22</c:v>
                </c:pt>
                <c:pt idx="2">
                  <c:v>0.78</c:v>
                </c:pt>
              </c:numCache>
            </c:numRef>
          </c:val>
          <c:extLst xmlns:c16r2="http://schemas.microsoft.com/office/drawing/2015/06/chart">
            <c:ext xmlns:c16="http://schemas.microsoft.com/office/drawing/2014/chart" uri="{C3380CC4-5D6E-409C-BE32-E72D297353CC}">
              <c16:uniqueId val="{00000006-0681-4F54-BAEC-B1EB8AC21F6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1C9-491F-8588-417C5310E84D}"/>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21C9-491F-8588-417C5310E84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1C9-491F-8588-417C5310E84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0.18000000000000024</c:v>
                </c:pt>
                <c:pt idx="2">
                  <c:v>0.82000000000000062</c:v>
                </c:pt>
              </c:numCache>
            </c:numRef>
          </c:val>
          <c:extLst xmlns:c16r2="http://schemas.microsoft.com/office/drawing/2015/06/chart">
            <c:ext xmlns:c16="http://schemas.microsoft.com/office/drawing/2014/chart" uri="{C3380CC4-5D6E-409C-BE32-E72D297353CC}">
              <c16:uniqueId val="{00000006-21C9-491F-8588-417C5310E84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0F1-4BDA-BB00-DD00029EB11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B0F1-4BDA-BB00-DD00029EB115}"/>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0F1-4BDA-BB00-DD00029EB11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0.24000000000000021</c:v>
                </c:pt>
                <c:pt idx="2">
                  <c:v>0.76000000000000179</c:v>
                </c:pt>
              </c:numCache>
            </c:numRef>
          </c:val>
          <c:extLst xmlns:c16r2="http://schemas.microsoft.com/office/drawing/2015/06/chart">
            <c:ext xmlns:c16="http://schemas.microsoft.com/office/drawing/2014/chart" uri="{C3380CC4-5D6E-409C-BE32-E72D297353CC}">
              <c16:uniqueId val="{00000006-B0F1-4BDA-BB00-DD00029EB11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rgbClr val="BABABA">
                <a:lumMod val="40000"/>
                <a:lumOff val="60000"/>
              </a:srgbClr>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B06-4343-89CB-AA8BD5D86ED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CB06-4343-89CB-AA8BD5D86ED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0.18000000000000024</c:v>
                </c:pt>
                <c:pt idx="2">
                  <c:v>0.82000000000000062</c:v>
                </c:pt>
              </c:numCache>
            </c:numRef>
          </c:val>
          <c:extLst xmlns:c16r2="http://schemas.microsoft.com/office/drawing/2015/06/chart">
            <c:ext xmlns:c16="http://schemas.microsoft.com/office/drawing/2014/chart" uri="{C3380CC4-5D6E-409C-BE32-E72D297353CC}">
              <c16:uniqueId val="{00000006-CB06-4343-89CB-AA8BD5D86ED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3B8-4BA5-BEFD-A7C565BD26F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3B8-4BA5-BEFD-A7C565BD26F5}"/>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03B8-4BA5-BEFD-A7C565BD26F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681-4F54-BAEC-B1EB8AC21F6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0681-4F54-BAEC-B1EB8AC21F6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681-4F54-BAEC-B1EB8AC21F6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0.35000000000000031</c:v>
                </c:pt>
                <c:pt idx="2">
                  <c:v>0.65000000000000191</c:v>
                </c:pt>
              </c:numCache>
            </c:numRef>
          </c:val>
          <c:extLst xmlns:c16r2="http://schemas.microsoft.com/office/drawing/2015/06/chart">
            <c:ext xmlns:c16="http://schemas.microsoft.com/office/drawing/2014/chart" uri="{C3380CC4-5D6E-409C-BE32-E72D297353CC}">
              <c16:uniqueId val="{00000006-0681-4F54-BAEC-B1EB8AC21F6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1C9-491F-8588-417C5310E84D}"/>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21C9-491F-8588-417C5310E84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1C9-491F-8588-417C5310E84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0.23</c:v>
                </c:pt>
                <c:pt idx="2">
                  <c:v>0.77000000000000179</c:v>
                </c:pt>
              </c:numCache>
            </c:numRef>
          </c:val>
          <c:extLst xmlns:c16r2="http://schemas.microsoft.com/office/drawing/2015/06/chart">
            <c:ext xmlns:c16="http://schemas.microsoft.com/office/drawing/2014/chart" uri="{C3380CC4-5D6E-409C-BE32-E72D297353CC}">
              <c16:uniqueId val="{00000006-21C9-491F-8588-417C5310E84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409A-4396-9206-CD89F4E4CD5A}"/>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409A-4396-9206-CD89F4E4CD5A}"/>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409A-4396-9206-CD89F4E4CD5A}"/>
              </c:ext>
            </c:extLst>
          </c:dPt>
          <c:dLbls>
            <c:delete val="1"/>
          </c:dLbls>
          <c:cat>
            <c:numRef>
              <c:f>Sheet1!$A$2:$A$3</c:f>
              <c:numCache>
                <c:formatCode>General</c:formatCode>
                <c:ptCount val="2"/>
              </c:numCache>
            </c:numRef>
          </c:cat>
          <c:val>
            <c:numRef>
              <c:f>Sheet1!$B$2:$B$3</c:f>
              <c:numCache>
                <c:formatCode>General</c:formatCode>
                <c:ptCount val="2"/>
                <c:pt idx="0">
                  <c:v>48</c:v>
                </c:pt>
                <c:pt idx="1">
                  <c:v>52</c:v>
                </c:pt>
              </c:numCache>
            </c:numRef>
          </c:val>
          <c:extLst xmlns:c16r2="http://schemas.microsoft.com/office/drawing/2015/06/chart">
            <c:ext xmlns:c16="http://schemas.microsoft.com/office/drawing/2014/chart" uri="{C3380CC4-5D6E-409C-BE32-E72D297353CC}">
              <c16:uniqueId val="{00000006-409A-4396-9206-CD89F4E4CD5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409A-4396-9206-CD89F4E4CD5A}"/>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409A-4396-9206-CD89F4E4CD5A}"/>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409A-4396-9206-CD89F4E4CD5A}"/>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6-409A-4396-9206-CD89F4E4CD5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409A-4396-9206-CD89F4E4CD5A}"/>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409A-4396-9206-CD89F4E4CD5A}"/>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409A-4396-9206-CD89F4E4CD5A}"/>
              </c:ext>
            </c:extLst>
          </c:dPt>
          <c:dLbls>
            <c:delete val="1"/>
          </c:dLbls>
          <c:cat>
            <c:numRef>
              <c:f>Sheet1!$A$2:$A$3</c:f>
              <c:numCache>
                <c:formatCode>General</c:formatCode>
                <c:ptCount val="2"/>
              </c:numCache>
            </c:numRef>
          </c:cat>
          <c:val>
            <c:numRef>
              <c:f>Sheet1!$B$2:$B$3</c:f>
              <c:numCache>
                <c:formatCode>General</c:formatCode>
                <c:ptCount val="2"/>
                <c:pt idx="0">
                  <c:v>58</c:v>
                </c:pt>
                <c:pt idx="1">
                  <c:v>42</c:v>
                </c:pt>
              </c:numCache>
            </c:numRef>
          </c:val>
          <c:extLst xmlns:c16r2="http://schemas.microsoft.com/office/drawing/2015/06/chart">
            <c:ext xmlns:c16="http://schemas.microsoft.com/office/drawing/2014/chart" uri="{C3380CC4-5D6E-409C-BE32-E72D297353CC}">
              <c16:uniqueId val="{00000006-409A-4396-9206-CD89F4E4CD5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Naponta</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94.491525423728845</c:v>
                </c:pt>
                <c:pt idx="1">
                  <c:v>95.677233429394832</c:v>
                </c:pt>
                <c:pt idx="2">
                  <c:v>93.351800554016592</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Hetente</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2.4011299435028248</c:v>
                </c:pt>
                <c:pt idx="1">
                  <c:v>1.7291066282420742</c:v>
                </c:pt>
                <c:pt idx="2">
                  <c:v>3.0470914127423843</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Havonta</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0.98870056497175107</c:v>
                </c:pt>
                <c:pt idx="1">
                  <c:v>0.86455331412103731</c:v>
                </c:pt>
                <c:pt idx="2">
                  <c:v>1.10803324099723</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Egyszer már kipróbáltam</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0.28248587570621486</c:v>
                </c:pt>
                <c:pt idx="1">
                  <c:v>0.28818443804034588</c:v>
                </c:pt>
                <c:pt idx="2">
                  <c:v>0.27700831024930761</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1.8361581920903955</c:v>
                </c:pt>
                <c:pt idx="1">
                  <c:v>1.4409221902017291</c:v>
                </c:pt>
                <c:pt idx="2">
                  <c:v>2.2160664819944591</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29155952"/>
        <c:axId val="229156736"/>
      </c:barChart>
      <c:catAx>
        <c:axId val="22915595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9156736"/>
        <c:crosses val="autoZero"/>
        <c:auto val="1"/>
        <c:lblAlgn val="ctr"/>
        <c:lblOffset val="100"/>
        <c:noMultiLvlLbl val="0"/>
      </c:catAx>
      <c:valAx>
        <c:axId val="229156736"/>
        <c:scaling>
          <c:orientation val="minMax"/>
          <c:max val="1"/>
          <c:min val="0"/>
        </c:scaling>
        <c:delete val="0"/>
        <c:axPos val="b"/>
        <c:numFmt formatCode="0%" sourceLinked="0"/>
        <c:majorTickMark val="out"/>
        <c:minorTickMark val="none"/>
        <c:tickLblPos val="nextTo"/>
        <c:txPr>
          <a:bodyPr/>
          <a:lstStyle/>
          <a:p>
            <a:pPr>
              <a:defRPr sz="1200"/>
            </a:pPr>
            <a:endParaRPr lang="hu-HU"/>
          </a:p>
        </c:txPr>
        <c:crossAx val="229155952"/>
        <c:crosses val="max"/>
        <c:crossBetween val="between"/>
      </c:valAx>
    </c:plotArea>
    <c:legend>
      <c:legendPos val="b"/>
      <c:layout>
        <c:manualLayout>
          <c:xMode val="edge"/>
          <c:yMode val="edge"/>
          <c:x val="1.5479510720949618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Naponta</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73.870056497175142</c:v>
                </c:pt>
                <c:pt idx="1">
                  <c:v>81.556195965417899</c:v>
                </c:pt>
                <c:pt idx="2">
                  <c:v>66.481994459833828</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Hetente</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6.4971751412429377</c:v>
                </c:pt>
                <c:pt idx="1">
                  <c:v>5.1873198847262252</c:v>
                </c:pt>
                <c:pt idx="2">
                  <c:v>7.7562326869806109</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Havonta</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3.1073446327683616</c:v>
                </c:pt>
                <c:pt idx="1">
                  <c:v>2.3054755043227657</c:v>
                </c:pt>
                <c:pt idx="2">
                  <c:v>3.8781163434903045</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Egyszer már kipróbáltam</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2.6836158192090394</c:v>
                </c:pt>
                <c:pt idx="1">
                  <c:v>1.4409221902017291</c:v>
                </c:pt>
                <c:pt idx="2">
                  <c:v>3.8781163434903045</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13.841807909604519</c:v>
                </c:pt>
                <c:pt idx="1">
                  <c:v>9.5100864553314128</c:v>
                </c:pt>
                <c:pt idx="2">
                  <c:v>18.005540166204987</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22131904"/>
        <c:axId val="240229368"/>
      </c:barChart>
      <c:catAx>
        <c:axId val="22213190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0229368"/>
        <c:crosses val="autoZero"/>
        <c:auto val="1"/>
        <c:lblAlgn val="ctr"/>
        <c:lblOffset val="100"/>
        <c:noMultiLvlLbl val="0"/>
      </c:catAx>
      <c:valAx>
        <c:axId val="240229368"/>
        <c:scaling>
          <c:orientation val="minMax"/>
          <c:max val="1"/>
        </c:scaling>
        <c:delete val="0"/>
        <c:axPos val="b"/>
        <c:numFmt formatCode="0%" sourceLinked="0"/>
        <c:majorTickMark val="out"/>
        <c:minorTickMark val="none"/>
        <c:tickLblPos val="nextTo"/>
        <c:txPr>
          <a:bodyPr/>
          <a:lstStyle/>
          <a:p>
            <a:pPr>
              <a:defRPr sz="1200"/>
            </a:pPr>
            <a:endParaRPr lang="hu-HU"/>
          </a:p>
        </c:txPr>
        <c:crossAx val="222131904"/>
        <c:crosses val="max"/>
        <c:crossBetween val="between"/>
      </c:valAx>
    </c:plotArea>
    <c:legend>
      <c:legendPos val="b"/>
      <c:layout>
        <c:manualLayout>
          <c:xMode val="edge"/>
          <c:yMode val="edge"/>
          <c:x val="9.2354977005458444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80A-4467-8A2C-576E77694D0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80A-4467-8A2C-576E77694D05}"/>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180A-4467-8A2C-576E77694D0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D978-4EC5-A092-FFBF8AF15FB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978-4EC5-A092-FFBF8AF15FBC}"/>
              </c:ext>
            </c:extLst>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extLst xmlns:c16r2="http://schemas.microsoft.com/office/drawing/2015/06/chart">
            <c:ext xmlns:c16="http://schemas.microsoft.com/office/drawing/2014/chart" uri="{C3380CC4-5D6E-409C-BE32-E72D297353CC}">
              <c16:uniqueId val="{00000004-D978-4EC5-A092-FFBF8AF15FB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BF99-4097-BAD5-EA9E5658A95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F99-4097-BAD5-EA9E5658A956}"/>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BF99-4097-BAD5-EA9E5658A95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CBA4-4BAF-9C42-E078D42C40A5}"/>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CBA4-4BAF-9C42-E078D42C40A5}"/>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CBA4-4BAF-9C42-E078D42C40A5}"/>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CBA4-4BAF-9C42-E078D42C40A5}"/>
              </c:ext>
            </c:extLst>
          </c:dPt>
          <c:dLbls>
            <c:delete val="1"/>
          </c:dLbls>
          <c:cat>
            <c:numRef>
              <c:f>Sheet1!$A$2:$A$4</c:f>
              <c:numCache>
                <c:formatCode>General</c:formatCode>
                <c:ptCount val="3"/>
              </c:numCache>
            </c:numRef>
          </c:cat>
          <c:val>
            <c:numRef>
              <c:f>Sheet1!$B$2:$B$4</c:f>
              <c:numCache>
                <c:formatCode>General</c:formatCode>
                <c:ptCount val="3"/>
                <c:pt idx="0">
                  <c:v>22</c:v>
                </c:pt>
                <c:pt idx="1">
                  <c:v>43</c:v>
                </c:pt>
                <c:pt idx="2">
                  <c:v>35</c:v>
                </c:pt>
              </c:numCache>
            </c:numRef>
          </c:val>
          <c:extLst xmlns:c16r2="http://schemas.microsoft.com/office/drawing/2015/06/chart">
            <c:ext xmlns:c16="http://schemas.microsoft.com/office/drawing/2014/chart" uri="{C3380CC4-5D6E-409C-BE32-E72D297353CC}">
              <c16:uniqueId val="{00000008-CBA4-4BAF-9C42-E078D42C40A5}"/>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952-467F-B51D-291C9BF25D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952-467F-B51D-291C9BF25D28}"/>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F952-467F-B51D-291C9BF25D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81D7-4050-B0EC-4A0E94E48C0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1D7-4050-B0EC-4A0E94E48C07}"/>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81D7-4050-B0EC-4A0E94E48C0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4BF0-4567-8C5A-ABC147519D3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4BF0-4567-8C5A-ABC147519D3B}"/>
              </c:ext>
            </c:extLst>
          </c:dPt>
          <c:dLbls>
            <c:delete val="1"/>
          </c:dLbls>
          <c:cat>
            <c:numRef>
              <c:f>Sheet1!$A$2:$A$3</c:f>
              <c:numCache>
                <c:formatCode>General</c:formatCode>
                <c:ptCount val="2"/>
              </c:numCache>
            </c:numRef>
          </c:cat>
          <c:val>
            <c:numRef>
              <c:f>Sheet1!$B$2:$B$3</c:f>
              <c:numCache>
                <c:formatCode>General</c:formatCode>
                <c:ptCount val="2"/>
                <c:pt idx="0">
                  <c:v>7</c:v>
                </c:pt>
                <c:pt idx="1">
                  <c:v>93</c:v>
                </c:pt>
              </c:numCache>
            </c:numRef>
          </c:val>
          <c:extLst xmlns:c16r2="http://schemas.microsoft.com/office/drawing/2015/06/chart">
            <c:ext xmlns:c16="http://schemas.microsoft.com/office/drawing/2014/chart" uri="{C3380CC4-5D6E-409C-BE32-E72D297353CC}">
              <c16:uniqueId val="{00000004-4BF0-4567-8C5A-ABC147519D3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8E39-4D6E-A381-3F7A728A3B7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E39-4D6E-A381-3F7A728A3B75}"/>
              </c:ext>
            </c:extLst>
          </c:dPt>
          <c:dLbls>
            <c:delete val="1"/>
          </c:dLbls>
          <c:cat>
            <c:numRef>
              <c:f>Sheet1!$A$2:$A$3</c:f>
              <c:numCache>
                <c:formatCode>General</c:formatCode>
                <c:ptCount val="2"/>
              </c:numCache>
            </c:numRef>
          </c:cat>
          <c:val>
            <c:numRef>
              <c:f>Sheet1!$B$2:$B$3</c:f>
              <c:numCache>
                <c:formatCode>General</c:formatCode>
                <c:ptCount val="2"/>
                <c:pt idx="0">
                  <c:v>91</c:v>
                </c:pt>
                <c:pt idx="1">
                  <c:v>9</c:v>
                </c:pt>
              </c:numCache>
            </c:numRef>
          </c:val>
          <c:extLst xmlns:c16r2="http://schemas.microsoft.com/office/drawing/2015/06/chart">
            <c:ext xmlns:c16="http://schemas.microsoft.com/office/drawing/2014/chart" uri="{C3380CC4-5D6E-409C-BE32-E72D297353CC}">
              <c16:uniqueId val="{00000004-8E39-4D6E-A381-3F7A728A3B7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B334-4FA5-8309-2AB50018001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334-4FA5-8309-2AB50018001A}"/>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B334-4FA5-8309-2AB50018001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D27F-442E-B8DE-97C50DD840A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27F-442E-B8DE-97C50DD840A9}"/>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D27F-442E-B8DE-97C50DD840A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C2C-49D5-A1B7-C3E8BAF289E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C2C-49D5-A1B7-C3E8BAF289E6}"/>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8C2C-49D5-A1B7-C3E8BAF289E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064-48B3-A628-FCE11CD95A6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064-48B3-A628-FCE11CD95A69}"/>
              </c:ext>
            </c:extLst>
          </c:dPt>
          <c:dLbls>
            <c:delete val="1"/>
          </c:dLbls>
          <c:cat>
            <c:numRef>
              <c:f>Sheet1!$A$2:$A$3</c:f>
              <c:numCache>
                <c:formatCode>General</c:formatCode>
                <c:ptCount val="2"/>
              </c:numCache>
            </c:numRef>
          </c:cat>
          <c:val>
            <c:numRef>
              <c:f>Sheet1!$B$2:$B$3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4-B064-48B3-A628-FCE11CD95A6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F517-40DB-90CA-3D9330B517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517-40DB-90CA-3D9330B517FA}"/>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F517-40DB-90CA-3D9330B517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E91-469C-88B3-C26DC565607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91-469C-88B3-C26DC565607F}"/>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6E91-469C-88B3-C26DC565607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Naponta</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37.005649717514125</c:v>
                </c:pt>
                <c:pt idx="1">
                  <c:v>39.481268011527355</c:v>
                </c:pt>
                <c:pt idx="2">
                  <c:v>34.626038781163437</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Hetente</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33.192090395480243</c:v>
                </c:pt>
                <c:pt idx="1">
                  <c:v>35.158501440922187</c:v>
                </c:pt>
                <c:pt idx="2">
                  <c:v>31.30193905817174</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Havonta</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15.254237288135593</c:v>
                </c:pt>
                <c:pt idx="1">
                  <c:v>14.697406340057636</c:v>
                </c:pt>
                <c:pt idx="2">
                  <c:v>15.789473684210519</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Egyszer már kipróbáltam</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4.2372881355932233</c:v>
                </c:pt>
                <c:pt idx="1">
                  <c:v>3.7463976945244966</c:v>
                </c:pt>
                <c:pt idx="2">
                  <c:v>4.7091412742382284</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10.310734463276836</c:v>
                </c:pt>
                <c:pt idx="1">
                  <c:v>6.9164265129682985</c:v>
                </c:pt>
                <c:pt idx="2">
                  <c:v>13.573407202216067</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48209776"/>
        <c:axId val="248210168"/>
      </c:barChart>
      <c:catAx>
        <c:axId val="248209776"/>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8210168"/>
        <c:crosses val="autoZero"/>
        <c:auto val="1"/>
        <c:lblAlgn val="ctr"/>
        <c:lblOffset val="100"/>
        <c:noMultiLvlLbl val="0"/>
      </c:catAx>
      <c:valAx>
        <c:axId val="248210168"/>
        <c:scaling>
          <c:orientation val="minMax"/>
          <c:max val="1"/>
          <c:min val="0"/>
        </c:scaling>
        <c:delete val="0"/>
        <c:axPos val="b"/>
        <c:numFmt formatCode="0%" sourceLinked="0"/>
        <c:majorTickMark val="out"/>
        <c:minorTickMark val="none"/>
        <c:tickLblPos val="nextTo"/>
        <c:txPr>
          <a:bodyPr/>
          <a:lstStyle/>
          <a:p>
            <a:pPr>
              <a:defRPr sz="1200"/>
            </a:pPr>
            <a:endParaRPr lang="hu-HU"/>
          </a:p>
        </c:txPr>
        <c:crossAx val="248209776"/>
        <c:crosses val="max"/>
        <c:crossBetween val="between"/>
      </c:valAx>
    </c:plotArea>
    <c:legend>
      <c:legendPos val="b"/>
      <c:layout>
        <c:manualLayout>
          <c:xMode val="edge"/>
          <c:yMode val="edge"/>
          <c:x val="1.5479510720949618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1E88-4261-A4F7-978EBEA330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88-4261-A4F7-978EBEA330FA}"/>
              </c:ext>
            </c:extLst>
          </c:dPt>
          <c:dLbls>
            <c:delete val="1"/>
          </c:dLbls>
          <c:cat>
            <c:numRef>
              <c:f>Sheet1!$A$2:$A$3</c:f>
              <c:numCache>
                <c:formatCode>General</c:formatCode>
                <c:ptCount val="2"/>
              </c:numCache>
            </c:num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1E88-4261-A4F7-978EBEA330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Naponta</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19.774011299435028</c:v>
                </c:pt>
                <c:pt idx="1">
                  <c:v>23.919308357348704</c:v>
                </c:pt>
                <c:pt idx="2">
                  <c:v>15.789473684210519</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Hetente</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36.158192090395481</c:v>
                </c:pt>
                <c:pt idx="1">
                  <c:v>40.634005763688755</c:v>
                </c:pt>
                <c:pt idx="2">
                  <c:v>31.855955678670369</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Havonta</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33.61581920903955</c:v>
                </c:pt>
                <c:pt idx="1">
                  <c:v>29.971181556195962</c:v>
                </c:pt>
                <c:pt idx="2">
                  <c:v>37.119113573407205</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Egyszer már kipróbáltam</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5.084745762711866</c:v>
                </c:pt>
                <c:pt idx="1">
                  <c:v>2.8818443804034577</c:v>
                </c:pt>
                <c:pt idx="2">
                  <c:v>7.2022160664819914</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5.3672316384180769</c:v>
                </c:pt>
                <c:pt idx="1">
                  <c:v>2.5936599423631126</c:v>
                </c:pt>
                <c:pt idx="2">
                  <c:v>8.033240997229921</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45512864"/>
        <c:axId val="245513256"/>
      </c:barChart>
      <c:catAx>
        <c:axId val="24551286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5513256"/>
        <c:crosses val="autoZero"/>
        <c:auto val="1"/>
        <c:lblAlgn val="ctr"/>
        <c:lblOffset val="100"/>
        <c:noMultiLvlLbl val="0"/>
      </c:catAx>
      <c:valAx>
        <c:axId val="245513256"/>
        <c:scaling>
          <c:orientation val="minMax"/>
          <c:max val="1"/>
        </c:scaling>
        <c:delete val="0"/>
        <c:axPos val="b"/>
        <c:numFmt formatCode="0%" sourceLinked="0"/>
        <c:majorTickMark val="out"/>
        <c:minorTickMark val="none"/>
        <c:tickLblPos val="nextTo"/>
        <c:txPr>
          <a:bodyPr/>
          <a:lstStyle/>
          <a:p>
            <a:pPr>
              <a:defRPr sz="1200"/>
            </a:pPr>
            <a:endParaRPr lang="hu-HU"/>
          </a:p>
        </c:txPr>
        <c:crossAx val="245512864"/>
        <c:crosses val="max"/>
        <c:crossBetween val="between"/>
      </c:valAx>
    </c:plotArea>
    <c:legend>
      <c:legendPos val="b"/>
      <c:layout>
        <c:manualLayout>
          <c:xMode val="edge"/>
          <c:yMode val="edge"/>
          <c:x val="9.2354977005458444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Naponta</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31.92090395480226</c:v>
                </c:pt>
                <c:pt idx="1">
                  <c:v>31.70028818443804</c:v>
                </c:pt>
                <c:pt idx="2">
                  <c:v>32.132963988919684</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Hetente</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26.694915254237291</c:v>
                </c:pt>
                <c:pt idx="1">
                  <c:v>28.530259365994237</c:v>
                </c:pt>
                <c:pt idx="2">
                  <c:v>24.930747922437668</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Havonta</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15.254237288135593</c:v>
                </c:pt>
                <c:pt idx="1">
                  <c:v>15.561959654178672</c:v>
                </c:pt>
                <c:pt idx="2">
                  <c:v>14.958448753462607</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Egyszer már kipróbáltam</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10.310734463276836</c:v>
                </c:pt>
                <c:pt idx="1">
                  <c:v>9.5100864553314128</c:v>
                </c:pt>
                <c:pt idx="2">
                  <c:v>11.0803324099723</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15.819209039548026</c:v>
                </c:pt>
                <c:pt idx="1">
                  <c:v>14.697406340057636</c:v>
                </c:pt>
                <c:pt idx="2">
                  <c:v>16.897506925207757</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45514432"/>
        <c:axId val="245514824"/>
      </c:barChart>
      <c:catAx>
        <c:axId val="24551443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5514824"/>
        <c:crosses val="autoZero"/>
        <c:auto val="1"/>
        <c:lblAlgn val="ctr"/>
        <c:lblOffset val="100"/>
        <c:noMultiLvlLbl val="0"/>
      </c:catAx>
      <c:valAx>
        <c:axId val="245514824"/>
        <c:scaling>
          <c:orientation val="minMax"/>
          <c:max val="1"/>
          <c:min val="0"/>
        </c:scaling>
        <c:delete val="0"/>
        <c:axPos val="b"/>
        <c:numFmt formatCode="0%" sourceLinked="0"/>
        <c:majorTickMark val="out"/>
        <c:minorTickMark val="none"/>
        <c:tickLblPos val="nextTo"/>
        <c:txPr>
          <a:bodyPr/>
          <a:lstStyle/>
          <a:p>
            <a:pPr>
              <a:defRPr sz="1200"/>
            </a:pPr>
            <a:endParaRPr lang="hu-HU"/>
          </a:p>
        </c:txPr>
        <c:crossAx val="245514432"/>
        <c:crosses val="max"/>
        <c:crossBetween val="between"/>
      </c:valAx>
    </c:plotArea>
    <c:legend>
      <c:legendPos val="b"/>
      <c:layout>
        <c:manualLayout>
          <c:xMode val="edge"/>
          <c:yMode val="edge"/>
          <c:x val="1.5479510720949618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Naponta</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24.293785310734464</c:v>
                </c:pt>
                <c:pt idx="1">
                  <c:v>30.835734870316987</c:v>
                </c:pt>
                <c:pt idx="2">
                  <c:v>18.005540166204987</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Hetente</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21.045197740112989</c:v>
                </c:pt>
                <c:pt idx="1">
                  <c:v>27.377521613832855</c:v>
                </c:pt>
                <c:pt idx="2">
                  <c:v>14.958448753462607</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Havonta</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11.158192090395481</c:v>
                </c:pt>
                <c:pt idx="1">
                  <c:v>10.086455331412104</c:v>
                </c:pt>
                <c:pt idx="2">
                  <c:v>12.188365650969526</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Egyszer már kipróbáltam</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8.6158192090395502</c:v>
                </c:pt>
                <c:pt idx="1">
                  <c:v>8.93371757925072</c:v>
                </c:pt>
                <c:pt idx="2">
                  <c:v>8.3102493074792267</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34.887005649717487</c:v>
                </c:pt>
                <c:pt idx="1">
                  <c:v>22.766570605187308</c:v>
                </c:pt>
                <c:pt idx="2">
                  <c:v>46.537396121883646</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45515608"/>
        <c:axId val="245516000"/>
      </c:barChart>
      <c:catAx>
        <c:axId val="24551560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5516000"/>
        <c:crosses val="autoZero"/>
        <c:auto val="1"/>
        <c:lblAlgn val="ctr"/>
        <c:lblOffset val="100"/>
        <c:noMultiLvlLbl val="0"/>
      </c:catAx>
      <c:valAx>
        <c:axId val="245516000"/>
        <c:scaling>
          <c:orientation val="minMax"/>
          <c:max val="1"/>
        </c:scaling>
        <c:delete val="0"/>
        <c:axPos val="b"/>
        <c:numFmt formatCode="0%" sourceLinked="0"/>
        <c:majorTickMark val="out"/>
        <c:minorTickMark val="none"/>
        <c:tickLblPos val="nextTo"/>
        <c:txPr>
          <a:bodyPr/>
          <a:lstStyle/>
          <a:p>
            <a:pPr>
              <a:defRPr sz="1200"/>
            </a:pPr>
            <a:endParaRPr lang="hu-HU"/>
          </a:p>
        </c:txPr>
        <c:crossAx val="245515608"/>
        <c:crosses val="max"/>
        <c:crossBetween val="between"/>
      </c:valAx>
    </c:plotArea>
    <c:legend>
      <c:legendPos val="b"/>
      <c:layout>
        <c:manualLayout>
          <c:xMode val="edge"/>
          <c:yMode val="edge"/>
          <c:x val="9.2354977005458444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3C4-4BCA-A3CA-6FF929AB4C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3C4-4BCA-A3CA-6FF929AB4CA4}"/>
              </c:ext>
            </c:extLst>
          </c:dPt>
          <c:dLbls>
            <c:delete val="1"/>
          </c:dLbls>
          <c:cat>
            <c:numRef>
              <c:f>Sheet1!$A$2:$A$3</c:f>
              <c:numCache>
                <c:formatCode>General</c:formatCode>
                <c:ptCount val="2"/>
              </c:numCache>
            </c:numRef>
          </c:cat>
          <c:val>
            <c:numRef>
              <c:f>Sheet1!$B$2:$B$3</c:f>
              <c:numCache>
                <c:formatCode>General</c:formatCode>
                <c:ptCount val="2"/>
                <c:pt idx="0">
                  <c:v>51</c:v>
                </c:pt>
                <c:pt idx="1">
                  <c:v>49</c:v>
                </c:pt>
              </c:numCache>
            </c:numRef>
          </c:val>
          <c:extLst xmlns:c16r2="http://schemas.microsoft.com/office/drawing/2015/06/chart">
            <c:ext xmlns:c16="http://schemas.microsoft.com/office/drawing/2014/chart" uri="{C3380CC4-5D6E-409C-BE32-E72D297353CC}">
              <c16:uniqueId val="{00000004-53C4-4BCA-A3CA-6FF929AB4C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16AD-487C-B059-632D7C0B826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6AD-487C-B059-632D7C0B8264}"/>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xmlns:c16r2="http://schemas.microsoft.com/office/drawing/2015/06/chart">
            <c:ext xmlns:c16="http://schemas.microsoft.com/office/drawing/2014/chart" uri="{C3380CC4-5D6E-409C-BE32-E72D297353CC}">
              <c16:uniqueId val="{00000004-16AD-487C-B059-632D7C0B826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142-4B57-97E4-F0AF520330D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142-4B57-97E4-F0AF520330DF}"/>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2142-4B57-97E4-F0AF520330D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2.3001193590282989E-2"/>
          <c:w val="0.72186507853335236"/>
          <c:h val="0.89072703824976673"/>
        </c:manualLayout>
      </c:layout>
      <c:barChart>
        <c:barDir val="bar"/>
        <c:grouping val="clustered"/>
        <c:varyColors val="0"/>
        <c:ser>
          <c:idx val="0"/>
          <c:order val="0"/>
          <c:tx>
            <c:strRef>
              <c:f>Sheet1!$B$1</c:f>
              <c:strCache>
                <c:ptCount val="1"/>
                <c:pt idx="0">
                  <c:v>Total</c:v>
                </c:pt>
              </c:strCache>
            </c:strRef>
          </c:tx>
          <c:spPr>
            <a:solidFill>
              <a:srgbClr val="A1C46B"/>
            </a:solidFill>
            <a:ln>
              <a:solidFill>
                <a:srgbClr val="FFFFFF"/>
              </a:solidFill>
            </a:ln>
          </c:spPr>
          <c:invertIfNegative val="0"/>
          <c:cat>
            <c:strRef>
              <c:f>Sheet1!$A$2:$A$10</c:f>
              <c:strCache>
                <c:ptCount val="9"/>
                <c:pt idx="0">
                  <c:v>X-faktor</c:v>
                </c:pt>
                <c:pt idx="1">
                  <c:v>Barátok közt</c:v>
                </c:pt>
                <c:pt idx="2">
                  <c:v>Gasztroangyal</c:v>
                </c:pt>
                <c:pt idx="3">
                  <c:v>Éjjel-nappal Budapest</c:v>
                </c:pt>
                <c:pt idx="4">
                  <c:v>Magyarország, szeretlek!</c:v>
                </c:pt>
                <c:pt idx="5">
                  <c:v>Fábry</c:v>
                </c:pt>
                <c:pt idx="6">
                  <c:v>Való Világ</c:v>
                </c:pt>
                <c:pt idx="7">
                  <c:v>A Dal</c:v>
                </c:pt>
                <c:pt idx="8">
                  <c:v>Egyéb</c:v>
                </c:pt>
              </c:strCache>
            </c:strRef>
          </c:cat>
          <c:val>
            <c:numRef>
              <c:f>Sheet1!$B$2:$B$10</c:f>
              <c:numCache>
                <c:formatCode>0%</c:formatCode>
                <c:ptCount val="9"/>
                <c:pt idx="0">
                  <c:v>0.151685393258427</c:v>
                </c:pt>
                <c:pt idx="1">
                  <c:v>9.8314606741573066E-2</c:v>
                </c:pt>
                <c:pt idx="2">
                  <c:v>9.8314606741573066E-2</c:v>
                </c:pt>
                <c:pt idx="3">
                  <c:v>7.8651685393258425E-2</c:v>
                </c:pt>
                <c:pt idx="4">
                  <c:v>7.5842696629213502E-2</c:v>
                </c:pt>
                <c:pt idx="5">
                  <c:v>7.0224719101123587E-2</c:v>
                </c:pt>
                <c:pt idx="6">
                  <c:v>6.7415730337078705E-2</c:v>
                </c:pt>
                <c:pt idx="7">
                  <c:v>4.4943820224719107E-2</c:v>
                </c:pt>
                <c:pt idx="8">
                  <c:v>0.22191011235955055</c:v>
                </c:pt>
              </c:numCache>
            </c:numRef>
          </c:val>
          <c:extLst xmlns:c16r2="http://schemas.microsoft.com/office/drawing/2015/06/chart">
            <c:ext xmlns:c16="http://schemas.microsoft.com/office/drawing/2014/chart" uri="{C3380CC4-5D6E-409C-BE32-E72D297353CC}">
              <c16:uniqueId val="{00000000-3790-486B-841F-5E65E59DB89C}"/>
            </c:ext>
          </c:extLst>
        </c:ser>
        <c:ser>
          <c:idx val="1"/>
          <c:order val="1"/>
          <c:tx>
            <c:strRef>
              <c:f>Sheet1!$C$1</c:f>
              <c:strCache>
                <c:ptCount val="1"/>
                <c:pt idx="0">
                  <c:v>N-B</c:v>
                </c:pt>
              </c:strCache>
            </c:strRef>
          </c:tx>
          <c:spPr>
            <a:solidFill>
              <a:srgbClr val="008BCA"/>
            </a:solidFill>
            <a:ln>
              <a:solidFill>
                <a:srgbClr val="FFFFFF"/>
              </a:solidFill>
            </a:ln>
          </c:spPr>
          <c:invertIfNegative val="0"/>
          <c:cat>
            <c:strRef>
              <c:f>Sheet1!$A$2:$A$10</c:f>
              <c:strCache>
                <c:ptCount val="9"/>
                <c:pt idx="0">
                  <c:v>X-faktor</c:v>
                </c:pt>
                <c:pt idx="1">
                  <c:v>Barátok közt</c:v>
                </c:pt>
                <c:pt idx="2">
                  <c:v>Gasztroangyal</c:v>
                </c:pt>
                <c:pt idx="3">
                  <c:v>Éjjel-nappal Budapest</c:v>
                </c:pt>
                <c:pt idx="4">
                  <c:v>Magyarország, szeretlek!</c:v>
                </c:pt>
                <c:pt idx="5">
                  <c:v>Fábry</c:v>
                </c:pt>
                <c:pt idx="6">
                  <c:v>Való Világ</c:v>
                </c:pt>
                <c:pt idx="7">
                  <c:v>A Dal</c:v>
                </c:pt>
                <c:pt idx="8">
                  <c:v>Egyéb</c:v>
                </c:pt>
              </c:strCache>
            </c:strRef>
          </c:cat>
          <c:val>
            <c:numRef>
              <c:f>Sheet1!$C$2:$C$10</c:f>
              <c:numCache>
                <c:formatCode>0%</c:formatCode>
                <c:ptCount val="9"/>
                <c:pt idx="0">
                  <c:v>0.16666666666666669</c:v>
                </c:pt>
                <c:pt idx="1">
                  <c:v>8.6021505376344121E-2</c:v>
                </c:pt>
                <c:pt idx="2">
                  <c:v>5.3763440860215082E-2</c:v>
                </c:pt>
                <c:pt idx="3">
                  <c:v>4.8387096774193554E-2</c:v>
                </c:pt>
                <c:pt idx="4">
                  <c:v>7.5268817204301092E-2</c:v>
                </c:pt>
                <c:pt idx="5">
                  <c:v>9.1397849462365593E-2</c:v>
                </c:pt>
                <c:pt idx="6">
                  <c:v>4.8387096774193554E-2</c:v>
                </c:pt>
                <c:pt idx="7">
                  <c:v>5.3763440860215082E-2</c:v>
                </c:pt>
                <c:pt idx="8">
                  <c:v>0.19892473118279577</c:v>
                </c:pt>
              </c:numCache>
            </c:numRef>
          </c:val>
          <c:extLst xmlns:c16r2="http://schemas.microsoft.com/office/drawing/2015/06/chart">
            <c:ext xmlns:c16="http://schemas.microsoft.com/office/drawing/2014/chart" uri="{C3380CC4-5D6E-409C-BE32-E72D297353CC}">
              <c16:uniqueId val="{00000001-3790-486B-841F-5E65E59DB89C}"/>
            </c:ext>
          </c:extLst>
        </c:ser>
        <c:ser>
          <c:idx val="2"/>
          <c:order val="2"/>
          <c:tx>
            <c:strRef>
              <c:f>Sheet1!$D$1</c:f>
              <c:strCache>
                <c:ptCount val="1"/>
                <c:pt idx="0">
                  <c:v>Németország</c:v>
                </c:pt>
              </c:strCache>
            </c:strRef>
          </c:tx>
          <c:spPr>
            <a:solidFill>
              <a:srgbClr val="FBB040"/>
            </a:solidFill>
            <a:ln>
              <a:solidFill>
                <a:srgbClr val="FFFFFF"/>
              </a:solidFill>
            </a:ln>
          </c:spPr>
          <c:invertIfNegative val="0"/>
          <c:cat>
            <c:strRef>
              <c:f>Sheet1!$A$2:$A$10</c:f>
              <c:strCache>
                <c:ptCount val="9"/>
                <c:pt idx="0">
                  <c:v>X-faktor</c:v>
                </c:pt>
                <c:pt idx="1">
                  <c:v>Barátok közt</c:v>
                </c:pt>
                <c:pt idx="2">
                  <c:v>Gasztroangyal</c:v>
                </c:pt>
                <c:pt idx="3">
                  <c:v>Éjjel-nappal Budapest</c:v>
                </c:pt>
                <c:pt idx="4">
                  <c:v>Magyarország, szeretlek!</c:v>
                </c:pt>
                <c:pt idx="5">
                  <c:v>Fábry</c:v>
                </c:pt>
                <c:pt idx="6">
                  <c:v>Való Világ</c:v>
                </c:pt>
                <c:pt idx="7">
                  <c:v>A Dal</c:v>
                </c:pt>
                <c:pt idx="8">
                  <c:v>Egyéb</c:v>
                </c:pt>
              </c:strCache>
            </c:strRef>
          </c:cat>
          <c:val>
            <c:numRef>
              <c:f>Sheet1!$D$2:$D$10</c:f>
              <c:numCache>
                <c:formatCode>0%</c:formatCode>
                <c:ptCount val="9"/>
                <c:pt idx="0">
                  <c:v>0.13529411764705881</c:v>
                </c:pt>
                <c:pt idx="1">
                  <c:v>0.11176470588235297</c:v>
                </c:pt>
                <c:pt idx="2">
                  <c:v>0.14705882352941183</c:v>
                </c:pt>
                <c:pt idx="3">
                  <c:v>0.11176470588235297</c:v>
                </c:pt>
                <c:pt idx="4">
                  <c:v>7.647058823529411E-2</c:v>
                </c:pt>
                <c:pt idx="5">
                  <c:v>4.7058823529411778E-2</c:v>
                </c:pt>
                <c:pt idx="6">
                  <c:v>8.8235294117647092E-2</c:v>
                </c:pt>
                <c:pt idx="7">
                  <c:v>3.5294117647058837E-2</c:v>
                </c:pt>
                <c:pt idx="8">
                  <c:v>0.24705882352941183</c:v>
                </c:pt>
              </c:numCache>
            </c:numRef>
          </c:val>
          <c:extLst xmlns:c16r2="http://schemas.microsoft.com/office/drawing/2015/06/chart">
            <c:ext xmlns:c16="http://schemas.microsoft.com/office/drawing/2014/chart" uri="{C3380CC4-5D6E-409C-BE32-E72D297353CC}">
              <c16:uniqueId val="{00000002-3790-486B-841F-5E65E59DB89C}"/>
            </c:ext>
          </c:extLst>
        </c:ser>
        <c:dLbls>
          <c:showLegendKey val="0"/>
          <c:showVal val="0"/>
          <c:showCatName val="0"/>
          <c:showSerName val="0"/>
          <c:showPercent val="0"/>
          <c:showBubbleSize val="0"/>
        </c:dLbls>
        <c:gapWidth val="200"/>
        <c:axId val="245522272"/>
        <c:axId val="245522664"/>
      </c:barChart>
      <c:catAx>
        <c:axId val="24552227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5522664"/>
        <c:crosses val="autoZero"/>
        <c:auto val="1"/>
        <c:lblAlgn val="ctr"/>
        <c:lblOffset val="100"/>
        <c:noMultiLvlLbl val="0"/>
      </c:catAx>
      <c:valAx>
        <c:axId val="245522664"/>
        <c:scaling>
          <c:orientation val="minMax"/>
          <c:max val="0.30000000000000016"/>
        </c:scaling>
        <c:delete val="0"/>
        <c:axPos val="b"/>
        <c:numFmt formatCode="0%" sourceLinked="0"/>
        <c:majorTickMark val="out"/>
        <c:minorTickMark val="none"/>
        <c:tickLblPos val="nextTo"/>
        <c:txPr>
          <a:bodyPr/>
          <a:lstStyle/>
          <a:p>
            <a:pPr>
              <a:defRPr sz="1200"/>
            </a:pPr>
            <a:endParaRPr lang="hu-HU"/>
          </a:p>
        </c:txPr>
        <c:crossAx val="245522272"/>
        <c:crosses val="max"/>
        <c:crossBetween val="between"/>
        <c:majorUnit val="0.1"/>
      </c:valAx>
    </c:plotArea>
    <c:plotVisOnly val="1"/>
    <c:dispBlanksAs val="gap"/>
    <c:showDLblsOverMax val="0"/>
  </c:chart>
  <c:spPr>
    <a:ln>
      <a:noFill/>
    </a:ln>
  </c:spPr>
  <c:txPr>
    <a:bodyPr/>
    <a:lstStyle/>
    <a:p>
      <a:pPr>
        <a:defRPr sz="1800"/>
      </a:pPr>
      <a:endParaRPr lang="hu-HU"/>
    </a:p>
  </c:txPr>
  <c:externalData r:id="rId2">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9B70-422C-8CA2-68D7CB04C8AC}"/>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91.600000000000009</c:v>
                </c:pt>
                <c:pt idx="1">
                  <c:v>3</c:v>
                </c:pt>
                <c:pt idx="2">
                  <c:v>85.399999999999991</c:v>
                </c:pt>
                <c:pt idx="3">
                  <c:v>180</c:v>
                </c:pt>
              </c:numCache>
            </c:numRef>
          </c:val>
          <c:extLst xmlns:c16r2="http://schemas.microsoft.com/office/drawing/2015/06/chart">
            <c:ext xmlns:c16="http://schemas.microsoft.com/office/drawing/2014/chart" uri="{C3380CC4-5D6E-409C-BE32-E72D297353CC}">
              <c16:uniqueId val="{00000002-9B70-422C-8CA2-68D7CB04C8AC}"/>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9B70-422C-8CA2-68D7CB04C8AC}"/>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9B70-422C-8CA2-68D7CB04C8AC}"/>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9B70-422C-8CA2-68D7CB04C8AC}"/>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9B70-422C-8CA2-68D7CB04C8AC}"/>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9B70-422C-8CA2-68D7CB04C8AC}"/>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9B70-422C-8CA2-68D7CB04C8AC}"/>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9B70-422C-8CA2-68D7CB04C8AC}"/>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9B70-422C-8CA2-68D7CB04C8AC}"/>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9B70-422C-8CA2-68D7CB04C8AC}"/>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9B70-422C-8CA2-68D7CB04C8AC}"/>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9B70-422C-8CA2-68D7CB04C8AC}"/>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9B70-422C-8CA2-68D7CB04C8AC}"/>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9B70-422C-8CA2-68D7CB04C8AC}"/>
              </c:ext>
            </c:extLst>
          </c:dPt>
          <c:dPt>
            <c:idx val="11"/>
            <c:bubble3D val="0"/>
            <c:spPr>
              <a:noFill/>
              <a:ln>
                <a:noFill/>
              </a:ln>
            </c:spPr>
            <c:extLst xmlns:c16r2="http://schemas.microsoft.com/office/drawing/2015/06/chart">
              <c:ext xmlns:c16="http://schemas.microsoft.com/office/drawing/2014/chart" uri="{C3380CC4-5D6E-409C-BE32-E72D297353CC}">
                <c16:uniqueId val="{0000001C-9B70-422C-8CA2-68D7CB04C8AC}"/>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9B70-422C-8CA2-68D7CB04C8AC}"/>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E217-40C5-A944-FB73FA8530F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62.8</c:v>
                </c:pt>
                <c:pt idx="1">
                  <c:v>3</c:v>
                </c:pt>
                <c:pt idx="2">
                  <c:v>114.2</c:v>
                </c:pt>
                <c:pt idx="3">
                  <c:v>180</c:v>
                </c:pt>
              </c:numCache>
            </c:numRef>
          </c:val>
          <c:extLst xmlns:c16r2="http://schemas.microsoft.com/office/drawing/2015/06/chart">
            <c:ext xmlns:c16="http://schemas.microsoft.com/office/drawing/2014/chart" uri="{C3380CC4-5D6E-409C-BE32-E72D297353CC}">
              <c16:uniqueId val="{00000002-E217-40C5-A944-FB73FA8530FD}"/>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E217-40C5-A944-FB73FA8530FD}"/>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E217-40C5-A944-FB73FA8530FD}"/>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E217-40C5-A944-FB73FA8530FD}"/>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E217-40C5-A944-FB73FA8530FD}"/>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E217-40C5-A944-FB73FA8530FD}"/>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E217-40C5-A944-FB73FA8530FD}"/>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E217-40C5-A944-FB73FA8530FD}"/>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E217-40C5-A944-FB73FA8530FD}"/>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E217-40C5-A944-FB73FA8530FD}"/>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E217-40C5-A944-FB73FA8530FD}"/>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E217-40C5-A944-FB73FA8530FD}"/>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E217-40C5-A944-FB73FA8530FD}"/>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E217-40C5-A944-FB73FA8530FD}"/>
              </c:ext>
            </c:extLst>
          </c:dPt>
          <c:dPt>
            <c:idx val="11"/>
            <c:bubble3D val="0"/>
            <c:spPr>
              <a:noFill/>
              <a:ln>
                <a:noFill/>
              </a:ln>
            </c:spPr>
            <c:extLst xmlns:c16r2="http://schemas.microsoft.com/office/drawing/2015/06/chart">
              <c:ext xmlns:c16="http://schemas.microsoft.com/office/drawing/2014/chart" uri="{C3380CC4-5D6E-409C-BE32-E72D297353CC}">
                <c16:uniqueId val="{0000001C-E217-40C5-A944-FB73FA8530F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E217-40C5-A944-FB73FA8530FD}"/>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77FD-4561-BA39-5521A6F8029B}"/>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62.8</c:v>
                </c:pt>
                <c:pt idx="1">
                  <c:v>3</c:v>
                </c:pt>
                <c:pt idx="2">
                  <c:v>114.2</c:v>
                </c:pt>
                <c:pt idx="3">
                  <c:v>180</c:v>
                </c:pt>
              </c:numCache>
            </c:numRef>
          </c:val>
          <c:extLst xmlns:c16r2="http://schemas.microsoft.com/office/drawing/2015/06/chart">
            <c:ext xmlns:c16="http://schemas.microsoft.com/office/drawing/2014/chart" uri="{C3380CC4-5D6E-409C-BE32-E72D297353CC}">
              <c16:uniqueId val="{00000002-77FD-4561-BA39-5521A6F8029B}"/>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77FD-4561-BA39-5521A6F8029B}"/>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77FD-4561-BA39-5521A6F8029B}"/>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77FD-4561-BA39-5521A6F8029B}"/>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77FD-4561-BA39-5521A6F8029B}"/>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77FD-4561-BA39-5521A6F8029B}"/>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77FD-4561-BA39-5521A6F8029B}"/>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77FD-4561-BA39-5521A6F8029B}"/>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77FD-4561-BA39-5521A6F8029B}"/>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77FD-4561-BA39-5521A6F8029B}"/>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77FD-4561-BA39-5521A6F8029B}"/>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77FD-4561-BA39-5521A6F8029B}"/>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77FD-4561-BA39-5521A6F8029B}"/>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77FD-4561-BA39-5521A6F8029B}"/>
              </c:ext>
            </c:extLst>
          </c:dPt>
          <c:dPt>
            <c:idx val="11"/>
            <c:bubble3D val="0"/>
            <c:spPr>
              <a:noFill/>
              <a:ln>
                <a:noFill/>
              </a:ln>
            </c:spPr>
            <c:extLst xmlns:c16r2="http://schemas.microsoft.com/office/drawing/2015/06/chart">
              <c:ext xmlns:c16="http://schemas.microsoft.com/office/drawing/2014/chart" uri="{C3380CC4-5D6E-409C-BE32-E72D297353CC}">
                <c16:uniqueId val="{0000001C-77FD-4561-BA39-5521A6F8029B}"/>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77FD-4561-BA39-5521A6F8029B}"/>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36C-498C-97C7-79C787750A4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36C-498C-97C7-79C787750A42}"/>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936C-498C-97C7-79C787750A4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A7F7-4F43-9C00-62A4C7DAD465}"/>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62.8</c:v>
                </c:pt>
                <c:pt idx="1">
                  <c:v>3</c:v>
                </c:pt>
                <c:pt idx="2">
                  <c:v>114.2</c:v>
                </c:pt>
                <c:pt idx="3">
                  <c:v>180</c:v>
                </c:pt>
              </c:numCache>
            </c:numRef>
          </c:val>
          <c:extLst xmlns:c16r2="http://schemas.microsoft.com/office/drawing/2015/06/chart">
            <c:ext xmlns:c16="http://schemas.microsoft.com/office/drawing/2014/chart" uri="{C3380CC4-5D6E-409C-BE32-E72D297353CC}">
              <c16:uniqueId val="{00000002-A7F7-4F43-9C00-62A4C7DAD465}"/>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A7F7-4F43-9C00-62A4C7DAD465}"/>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A7F7-4F43-9C00-62A4C7DAD465}"/>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A7F7-4F43-9C00-62A4C7DAD465}"/>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A7F7-4F43-9C00-62A4C7DAD465}"/>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A7F7-4F43-9C00-62A4C7DAD465}"/>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A7F7-4F43-9C00-62A4C7DAD465}"/>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A7F7-4F43-9C00-62A4C7DAD465}"/>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A7F7-4F43-9C00-62A4C7DAD465}"/>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A7F7-4F43-9C00-62A4C7DAD465}"/>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A7F7-4F43-9C00-62A4C7DAD465}"/>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A7F7-4F43-9C00-62A4C7DAD465}"/>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A7F7-4F43-9C00-62A4C7DAD465}"/>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A7F7-4F43-9C00-62A4C7DAD465}"/>
              </c:ext>
            </c:extLst>
          </c:dPt>
          <c:dPt>
            <c:idx val="11"/>
            <c:bubble3D val="0"/>
            <c:spPr>
              <a:noFill/>
              <a:ln>
                <a:noFill/>
              </a:ln>
            </c:spPr>
            <c:extLst xmlns:c16r2="http://schemas.microsoft.com/office/drawing/2015/06/chart">
              <c:ext xmlns:c16="http://schemas.microsoft.com/office/drawing/2014/chart" uri="{C3380CC4-5D6E-409C-BE32-E72D297353CC}">
                <c16:uniqueId val="{0000001C-A7F7-4F43-9C00-62A4C7DAD465}"/>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A7F7-4F43-9C00-62A4C7DAD465}"/>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4BFA-4926-A3A1-1488706D92E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50.2</c:v>
                </c:pt>
                <c:pt idx="1">
                  <c:v>3</c:v>
                </c:pt>
                <c:pt idx="2">
                  <c:v>126.80000000000001</c:v>
                </c:pt>
                <c:pt idx="3">
                  <c:v>180</c:v>
                </c:pt>
              </c:numCache>
            </c:numRef>
          </c:val>
          <c:extLst xmlns:c16r2="http://schemas.microsoft.com/office/drawing/2015/06/chart">
            <c:ext xmlns:c16="http://schemas.microsoft.com/office/drawing/2014/chart" uri="{C3380CC4-5D6E-409C-BE32-E72D297353CC}">
              <c16:uniqueId val="{00000002-4BFA-4926-A3A1-1488706D92E3}"/>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4BFA-4926-A3A1-1488706D92E3}"/>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4BFA-4926-A3A1-1488706D92E3}"/>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4BFA-4926-A3A1-1488706D92E3}"/>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4BFA-4926-A3A1-1488706D92E3}"/>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4BFA-4926-A3A1-1488706D92E3}"/>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4BFA-4926-A3A1-1488706D92E3}"/>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4BFA-4926-A3A1-1488706D92E3}"/>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4BFA-4926-A3A1-1488706D92E3}"/>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4BFA-4926-A3A1-1488706D92E3}"/>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4BFA-4926-A3A1-1488706D92E3}"/>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4BFA-4926-A3A1-1488706D92E3}"/>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4BFA-4926-A3A1-1488706D92E3}"/>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4BFA-4926-A3A1-1488706D92E3}"/>
              </c:ext>
            </c:extLst>
          </c:dPt>
          <c:dPt>
            <c:idx val="11"/>
            <c:bubble3D val="0"/>
            <c:spPr>
              <a:noFill/>
              <a:ln>
                <a:noFill/>
              </a:ln>
            </c:spPr>
            <c:extLst xmlns:c16r2="http://schemas.microsoft.com/office/drawing/2015/06/chart">
              <c:ext xmlns:c16="http://schemas.microsoft.com/office/drawing/2014/chart" uri="{C3380CC4-5D6E-409C-BE32-E72D297353CC}">
                <c16:uniqueId val="{0000001C-4BFA-4926-A3A1-1488706D92E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4BFA-4926-A3A1-1488706D92E3}"/>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4431-4EB2-801D-79A968E0D088}"/>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46.6</c:v>
                </c:pt>
                <c:pt idx="1">
                  <c:v>3</c:v>
                </c:pt>
                <c:pt idx="2">
                  <c:v>130.4</c:v>
                </c:pt>
                <c:pt idx="3">
                  <c:v>180</c:v>
                </c:pt>
              </c:numCache>
            </c:numRef>
          </c:val>
          <c:extLst xmlns:c16r2="http://schemas.microsoft.com/office/drawing/2015/06/chart">
            <c:ext xmlns:c16="http://schemas.microsoft.com/office/drawing/2014/chart" uri="{C3380CC4-5D6E-409C-BE32-E72D297353CC}">
              <c16:uniqueId val="{00000002-4431-4EB2-801D-79A968E0D088}"/>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4431-4EB2-801D-79A968E0D088}"/>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4431-4EB2-801D-79A968E0D088}"/>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4431-4EB2-801D-79A968E0D088}"/>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4431-4EB2-801D-79A968E0D088}"/>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4431-4EB2-801D-79A968E0D088}"/>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4431-4EB2-801D-79A968E0D088}"/>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4431-4EB2-801D-79A968E0D088}"/>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4431-4EB2-801D-79A968E0D088}"/>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4431-4EB2-801D-79A968E0D088}"/>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4431-4EB2-801D-79A968E0D088}"/>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4431-4EB2-801D-79A968E0D088}"/>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4431-4EB2-801D-79A968E0D088}"/>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4431-4EB2-801D-79A968E0D088}"/>
              </c:ext>
            </c:extLst>
          </c:dPt>
          <c:dPt>
            <c:idx val="11"/>
            <c:bubble3D val="0"/>
            <c:spPr>
              <a:noFill/>
              <a:ln>
                <a:noFill/>
              </a:ln>
            </c:spPr>
            <c:extLst xmlns:c16r2="http://schemas.microsoft.com/office/drawing/2015/06/chart">
              <c:ext xmlns:c16="http://schemas.microsoft.com/office/drawing/2014/chart" uri="{C3380CC4-5D6E-409C-BE32-E72D297353CC}">
                <c16:uniqueId val="{0000001C-4431-4EB2-801D-79A968E0D088}"/>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4431-4EB2-801D-79A968E0D088}"/>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7CE1-4F93-ADC8-159FC874BCE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28.6</c:v>
                </c:pt>
                <c:pt idx="1">
                  <c:v>3</c:v>
                </c:pt>
                <c:pt idx="2">
                  <c:v>148.4</c:v>
                </c:pt>
                <c:pt idx="3">
                  <c:v>180</c:v>
                </c:pt>
              </c:numCache>
            </c:numRef>
          </c:val>
          <c:extLst xmlns:c16r2="http://schemas.microsoft.com/office/drawing/2015/06/chart">
            <c:ext xmlns:c16="http://schemas.microsoft.com/office/drawing/2014/chart" uri="{C3380CC4-5D6E-409C-BE32-E72D297353CC}">
              <c16:uniqueId val="{00000002-7CE1-4F93-ADC8-159FC874BCED}"/>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7CE1-4F93-ADC8-159FC874BCED}"/>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7CE1-4F93-ADC8-159FC874BCED}"/>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7CE1-4F93-ADC8-159FC874BCED}"/>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7CE1-4F93-ADC8-159FC874BCED}"/>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7CE1-4F93-ADC8-159FC874BCED}"/>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7CE1-4F93-ADC8-159FC874BCED}"/>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7CE1-4F93-ADC8-159FC874BCED}"/>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7CE1-4F93-ADC8-159FC874BCED}"/>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7CE1-4F93-ADC8-159FC874BCED}"/>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7CE1-4F93-ADC8-159FC874BCED}"/>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7CE1-4F93-ADC8-159FC874BCED}"/>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7CE1-4F93-ADC8-159FC874BCED}"/>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7CE1-4F93-ADC8-159FC874BCED}"/>
              </c:ext>
            </c:extLst>
          </c:dPt>
          <c:dPt>
            <c:idx val="11"/>
            <c:bubble3D val="0"/>
            <c:spPr>
              <a:noFill/>
              <a:ln>
                <a:noFill/>
              </a:ln>
            </c:spPr>
            <c:extLst xmlns:c16r2="http://schemas.microsoft.com/office/drawing/2015/06/chart">
              <c:ext xmlns:c16="http://schemas.microsoft.com/office/drawing/2014/chart" uri="{C3380CC4-5D6E-409C-BE32-E72D297353CC}">
                <c16:uniqueId val="{0000001C-7CE1-4F93-ADC8-159FC874BCE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7CE1-4F93-ADC8-159FC874BCED}"/>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4FE7-4C28-86BF-D4C8A13CBF0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17.8</c:v>
                </c:pt>
                <c:pt idx="1">
                  <c:v>3</c:v>
                </c:pt>
                <c:pt idx="2">
                  <c:v>159.19999999999999</c:v>
                </c:pt>
                <c:pt idx="3">
                  <c:v>180</c:v>
                </c:pt>
              </c:numCache>
            </c:numRef>
          </c:val>
          <c:extLst xmlns:c16r2="http://schemas.microsoft.com/office/drawing/2015/06/chart">
            <c:ext xmlns:c16="http://schemas.microsoft.com/office/drawing/2014/chart" uri="{C3380CC4-5D6E-409C-BE32-E72D297353CC}">
              <c16:uniqueId val="{00000002-4FE7-4C28-86BF-D4C8A13CBF03}"/>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4FE7-4C28-86BF-D4C8A13CBF03}"/>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4FE7-4C28-86BF-D4C8A13CBF03}"/>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4FE7-4C28-86BF-D4C8A13CBF03}"/>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4FE7-4C28-86BF-D4C8A13CBF03}"/>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4FE7-4C28-86BF-D4C8A13CBF03}"/>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4FE7-4C28-86BF-D4C8A13CBF03}"/>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4FE7-4C28-86BF-D4C8A13CBF03}"/>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4FE7-4C28-86BF-D4C8A13CBF03}"/>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4FE7-4C28-86BF-D4C8A13CBF03}"/>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4FE7-4C28-86BF-D4C8A13CBF03}"/>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4FE7-4C28-86BF-D4C8A13CBF03}"/>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4FE7-4C28-86BF-D4C8A13CBF03}"/>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4FE7-4C28-86BF-D4C8A13CBF03}"/>
              </c:ext>
            </c:extLst>
          </c:dPt>
          <c:dPt>
            <c:idx val="11"/>
            <c:bubble3D val="0"/>
            <c:spPr>
              <a:noFill/>
              <a:ln>
                <a:noFill/>
              </a:ln>
            </c:spPr>
            <c:extLst xmlns:c16r2="http://schemas.microsoft.com/office/drawing/2015/06/chart">
              <c:ext xmlns:c16="http://schemas.microsoft.com/office/drawing/2014/chart" uri="{C3380CC4-5D6E-409C-BE32-E72D297353CC}">
                <c16:uniqueId val="{0000001C-4FE7-4C28-86BF-D4C8A13CBF0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4FE7-4C28-86BF-D4C8A13CBF03}"/>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23186751838354"/>
          <c:y val="0.23705320620941109"/>
          <c:w val="0.56993632738219802"/>
          <c:h val="0.63292209956469503"/>
        </c:manualLayout>
      </c:layout>
      <c:barChart>
        <c:barDir val="bar"/>
        <c:grouping val="stacked"/>
        <c:varyColors val="0"/>
        <c:ser>
          <c:idx val="0"/>
          <c:order val="0"/>
          <c:tx>
            <c:strRef>
              <c:f>Sheet1!$B$1</c:f>
              <c:strCache>
                <c:ptCount val="1"/>
                <c:pt idx="0">
                  <c:v>Rendszeres látogatója vagyok az oldalnak</c:v>
                </c:pt>
              </c:strCache>
            </c:strRef>
          </c:tx>
          <c:spPr>
            <a:solidFill>
              <a:srgbClr val="008E94"/>
            </a:solidFill>
            <a:ln>
              <a:solidFill>
                <a:srgbClr val="FFFFFF"/>
              </a:solidFill>
            </a:ln>
          </c:spPr>
          <c:invertIfNegative val="0"/>
          <c:dLbls>
            <c:numFmt formatCode="#,##0" sourceLinked="0"/>
            <c:spPr>
              <a:noFill/>
              <a:ln>
                <a:noFill/>
              </a:ln>
              <a:effectLst/>
            </c:spPr>
            <c:txPr>
              <a:bodyPr/>
              <a:lstStyle/>
              <a:p>
                <a:pPr>
                  <a:defRPr sz="900">
                    <a:solidFill>
                      <a:schemeClr val="bg1"/>
                    </a:solidFill>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Sheet1!$B$2:$B$9</c:f>
              <c:numCache>
                <c:formatCode>###0</c:formatCode>
                <c:ptCount val="8"/>
                <c:pt idx="0">
                  <c:v>73</c:v>
                </c:pt>
                <c:pt idx="1">
                  <c:v>15</c:v>
                </c:pt>
                <c:pt idx="2">
                  <c:v>12</c:v>
                </c:pt>
                <c:pt idx="3">
                  <c:v>11</c:v>
                </c:pt>
                <c:pt idx="4">
                  <c:v>10</c:v>
                </c:pt>
                <c:pt idx="5">
                  <c:v>7</c:v>
                </c:pt>
                <c:pt idx="6">
                  <c:v>6</c:v>
                </c:pt>
                <c:pt idx="7">
                  <c:v>6</c:v>
                </c:pt>
              </c:numCache>
            </c:numRef>
          </c:val>
          <c:extLst xmlns:c16r2="http://schemas.microsoft.com/office/drawing/2015/06/chart">
            <c:ext xmlns:c16="http://schemas.microsoft.com/office/drawing/2014/chart" uri="{C3380CC4-5D6E-409C-BE32-E72D297353CC}">
              <c16:uniqueId val="{00000000-A45B-4C71-A8A6-6E7DE3D2011F}"/>
            </c:ext>
          </c:extLst>
        </c:ser>
        <c:ser>
          <c:idx val="1"/>
          <c:order val="1"/>
          <c:tx>
            <c:strRef>
              <c:f>Sheet1!$C$1</c:f>
              <c:strCache>
                <c:ptCount val="1"/>
                <c:pt idx="0">
                  <c:v>Hallottam róla és már néztem is rajta filmet, sorozatot, műsort</c:v>
                </c:pt>
              </c:strCache>
            </c:strRef>
          </c:tx>
          <c:spPr>
            <a:solidFill>
              <a:srgbClr val="FBB040"/>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Sheet1!$C$2:$C$9</c:f>
              <c:numCache>
                <c:formatCode>###0</c:formatCode>
                <c:ptCount val="8"/>
                <c:pt idx="0">
                  <c:v>21</c:v>
                </c:pt>
                <c:pt idx="1">
                  <c:v>18</c:v>
                </c:pt>
                <c:pt idx="2">
                  <c:v>16</c:v>
                </c:pt>
                <c:pt idx="3">
                  <c:v>32</c:v>
                </c:pt>
                <c:pt idx="4">
                  <c:v>15</c:v>
                </c:pt>
                <c:pt idx="5">
                  <c:v>15</c:v>
                </c:pt>
                <c:pt idx="6">
                  <c:v>22</c:v>
                </c:pt>
                <c:pt idx="7">
                  <c:v>11</c:v>
                </c:pt>
              </c:numCache>
            </c:numRef>
          </c:val>
          <c:extLst xmlns:c16r2="http://schemas.microsoft.com/office/drawing/2015/06/chart">
            <c:ext xmlns:c16="http://schemas.microsoft.com/office/drawing/2014/chart" uri="{C3380CC4-5D6E-409C-BE32-E72D297353CC}">
              <c16:uniqueId val="{00000001-A45B-4C71-A8A6-6E7DE3D2011F}"/>
            </c:ext>
          </c:extLst>
        </c:ser>
        <c:ser>
          <c:idx val="2"/>
          <c:order val="2"/>
          <c:tx>
            <c:strRef>
              <c:f>Sheet1!$D$1</c:f>
              <c:strCache>
                <c:ptCount val="1"/>
                <c:pt idx="0">
                  <c:v>Hallottam róla, de még nem néztem meg rajta filmet, sorozatot, műsort</c:v>
                </c:pt>
              </c:strCache>
            </c:strRef>
          </c:tx>
          <c:spPr>
            <a:solidFill>
              <a:srgbClr val="A1C46B"/>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Sheet1!$D$2:$D$9</c:f>
              <c:numCache>
                <c:formatCode>###0</c:formatCode>
                <c:ptCount val="8"/>
                <c:pt idx="0">
                  <c:v>4</c:v>
                </c:pt>
                <c:pt idx="1">
                  <c:v>47</c:v>
                </c:pt>
                <c:pt idx="2">
                  <c:v>32</c:v>
                </c:pt>
                <c:pt idx="3">
                  <c:v>36</c:v>
                </c:pt>
                <c:pt idx="4">
                  <c:v>50</c:v>
                </c:pt>
                <c:pt idx="5">
                  <c:v>29</c:v>
                </c:pt>
                <c:pt idx="6">
                  <c:v>54</c:v>
                </c:pt>
                <c:pt idx="7">
                  <c:v>63</c:v>
                </c:pt>
              </c:numCache>
            </c:numRef>
          </c:val>
          <c:extLst xmlns:c16r2="http://schemas.microsoft.com/office/drawing/2015/06/chart">
            <c:ext xmlns:c16="http://schemas.microsoft.com/office/drawing/2014/chart" uri="{C3380CC4-5D6E-409C-BE32-E72D297353CC}">
              <c16:uniqueId val="{00000002-A45B-4C71-A8A6-6E7DE3D2011F}"/>
            </c:ext>
          </c:extLst>
        </c:ser>
        <c:ser>
          <c:idx val="3"/>
          <c:order val="3"/>
          <c:tx>
            <c:strRef>
              <c:f>Sheet1!$E$1</c:f>
              <c:strCache>
                <c:ptCount val="1"/>
                <c:pt idx="0">
                  <c:v>Soha nem hallottam még róla</c:v>
                </c:pt>
              </c:strCache>
            </c:strRef>
          </c:tx>
          <c:spPr>
            <a:solidFill>
              <a:srgbClr val="D9D9D9"/>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hu-HU" sz="900" b="0" i="0" u="none" strike="noStrike" kern="1200" baseline="0">
                    <a:solidFill>
                      <a:srgbClr val="58595B"/>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Sheet1!$E$2:$E$9</c:f>
              <c:numCache>
                <c:formatCode>###0</c:formatCode>
                <c:ptCount val="8"/>
                <c:pt idx="0">
                  <c:v>2</c:v>
                </c:pt>
                <c:pt idx="1">
                  <c:v>20</c:v>
                </c:pt>
                <c:pt idx="2">
                  <c:v>40</c:v>
                </c:pt>
                <c:pt idx="3">
                  <c:v>21</c:v>
                </c:pt>
                <c:pt idx="4">
                  <c:v>25</c:v>
                </c:pt>
                <c:pt idx="5">
                  <c:v>49</c:v>
                </c:pt>
                <c:pt idx="6">
                  <c:v>18</c:v>
                </c:pt>
                <c:pt idx="7">
                  <c:v>20</c:v>
                </c:pt>
              </c:numCache>
            </c:numRef>
          </c:val>
          <c:extLst xmlns:c16r2="http://schemas.microsoft.com/office/drawing/2015/06/chart">
            <c:ext xmlns:c16="http://schemas.microsoft.com/office/drawing/2014/chart" uri="{C3380CC4-5D6E-409C-BE32-E72D297353CC}">
              <c16:uniqueId val="{00000003-A45B-4C71-A8A6-6E7DE3D2011F}"/>
            </c:ext>
          </c:extLst>
        </c:ser>
        <c:dLbls>
          <c:showLegendKey val="0"/>
          <c:showVal val="0"/>
          <c:showCatName val="0"/>
          <c:showSerName val="0"/>
          <c:showPercent val="0"/>
          <c:showBubbleSize val="0"/>
        </c:dLbls>
        <c:gapWidth val="0"/>
        <c:overlap val="100"/>
        <c:axId val="245528152"/>
        <c:axId val="245523448"/>
      </c:barChart>
      <c:catAx>
        <c:axId val="245528152"/>
        <c:scaling>
          <c:orientation val="maxMin"/>
        </c:scaling>
        <c:delete val="0"/>
        <c:axPos val="l"/>
        <c:numFmt formatCode="General" sourceLinked="0"/>
        <c:majorTickMark val="out"/>
        <c:minorTickMark val="none"/>
        <c:tickLblPos val="nextTo"/>
        <c:spPr>
          <a:ln>
            <a:noFill/>
          </a:ln>
        </c:spPr>
        <c:txPr>
          <a:bodyPr/>
          <a:lstStyle/>
          <a:p>
            <a:pPr>
              <a:defRPr sz="800" cap="all" baseline="0"/>
            </a:pPr>
            <a:endParaRPr lang="hu-HU"/>
          </a:p>
        </c:txPr>
        <c:crossAx val="245523448"/>
        <c:crosses val="autoZero"/>
        <c:auto val="1"/>
        <c:lblAlgn val="ctr"/>
        <c:lblOffset val="100"/>
        <c:noMultiLvlLbl val="0"/>
      </c:catAx>
      <c:valAx>
        <c:axId val="245523448"/>
        <c:scaling>
          <c:orientation val="minMax"/>
          <c:max val="100"/>
        </c:scaling>
        <c:delete val="0"/>
        <c:axPos val="b"/>
        <c:numFmt formatCode="#&quot;%&quot;" sourceLinked="0"/>
        <c:majorTickMark val="out"/>
        <c:minorTickMark val="none"/>
        <c:tickLblPos val="nextTo"/>
        <c:txPr>
          <a:bodyPr/>
          <a:lstStyle/>
          <a:p>
            <a:pPr>
              <a:defRPr sz="1200"/>
            </a:pPr>
            <a:endParaRPr lang="hu-HU"/>
          </a:p>
        </c:txPr>
        <c:crossAx val="245528152"/>
        <c:crosses val="max"/>
        <c:crossBetween val="between"/>
      </c:valAx>
    </c:plotArea>
    <c:legend>
      <c:legendPos val="t"/>
      <c:layout>
        <c:manualLayout>
          <c:xMode val="edge"/>
          <c:yMode val="edge"/>
          <c:x val="8.4377853341206482E-2"/>
          <c:y val="2.7119880366583138E-2"/>
          <c:w val="0.9045704961674651"/>
          <c:h val="0.1378202926947511"/>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08433688246514E-2"/>
          <c:y val="0.59035286137452059"/>
          <c:w val="0.10342859191356002"/>
          <c:h val="0.2189830858480740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3B54-4F7B-AAB1-92FC227FF03C}"/>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129B-47F2-ABC1-6DC11436C13C}"/>
              </c:ext>
            </c:extLst>
          </c:dPt>
          <c:dLbls>
            <c:delete val="1"/>
          </c:dLbls>
          <c:cat>
            <c:strRef>
              <c:f>Sheet1!$A$2:$A$5</c:f>
              <c:strCache>
                <c:ptCount val="4"/>
                <c:pt idx="0">
                  <c:v>Soha nem hallottam még róla</c:v>
                </c:pt>
                <c:pt idx="1">
                  <c:v>Hallottam róla, de még nem néztem meg rajta filmet, sorozatot, műsort</c:v>
                </c:pt>
                <c:pt idx="2">
                  <c:v>Hallottam róla és már néztem is rajta filmet, sorozatot, műsort</c:v>
                </c:pt>
                <c:pt idx="3">
                  <c:v>Rendszeres látogatója vagyok az oldalnak</c:v>
                </c:pt>
              </c:strCache>
            </c:strRef>
          </c:cat>
          <c:val>
            <c:numRef>
              <c:f>Sheet1!$B$2:$B$5</c:f>
              <c:numCache>
                <c:formatCode>0</c:formatCode>
                <c:ptCount val="4"/>
                <c:pt idx="0">
                  <c:v>22.418478260869566</c:v>
                </c:pt>
                <c:pt idx="1">
                  <c:v>35.461956521739125</c:v>
                </c:pt>
                <c:pt idx="2">
                  <c:v>32.065217391304351</c:v>
                </c:pt>
                <c:pt idx="3">
                  <c:v>10.054347826086982</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legend>
      <c:legendPos val="t"/>
      <c:layout>
        <c:manualLayout>
          <c:xMode val="edge"/>
          <c:yMode val="edge"/>
          <c:x val="0"/>
          <c:y val="0.12932871275754826"/>
          <c:w val="1"/>
          <c:h val="0.22076503442183093"/>
        </c:manualLayout>
      </c:layout>
      <c:overlay val="0"/>
      <c:txPr>
        <a:bodyPr/>
        <a:lstStyle/>
        <a:p>
          <a:pPr>
            <a:defRPr sz="900">
              <a:solidFill>
                <a:srgbClr val="404040"/>
              </a:solidFill>
            </a:defRPr>
          </a:pPr>
          <a:endParaRPr lang="hu-HU"/>
        </a:p>
      </c:txPr>
    </c:legend>
    <c:plotVisOnly val="1"/>
    <c:dispBlanksAs val="zero"/>
    <c:showDLblsOverMax val="0"/>
  </c:chart>
  <c:txPr>
    <a:bodyPr/>
    <a:lstStyle/>
    <a:p>
      <a:pPr>
        <a:defRPr sz="1800"/>
      </a:pPr>
      <a:endParaRPr lang="hu-HU"/>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504"/>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089E-4B86-830E-23592918D37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F389-42BD-81CA-DE85E51211CE}"/>
              </c:ext>
            </c:extLst>
          </c:dPt>
          <c:dLbls>
            <c:delete val="1"/>
          </c:dLbls>
          <c:cat>
            <c:numRef>
              <c:f>Sheet1!$A$2:$A$5</c:f>
              <c:numCache>
                <c:formatCode>General</c:formatCode>
                <c:ptCount val="4"/>
              </c:numCache>
            </c:numRef>
          </c:cat>
          <c:val>
            <c:numRef>
              <c:f>Sheet1!$B$2:$B$5</c:f>
              <c:numCache>
                <c:formatCode>0</c:formatCode>
                <c:ptCount val="4"/>
                <c:pt idx="0">
                  <c:v>19.2</c:v>
                </c:pt>
                <c:pt idx="1">
                  <c:v>33.6</c:v>
                </c:pt>
                <c:pt idx="2">
                  <c:v>35.200000000000003</c:v>
                </c:pt>
                <c:pt idx="3">
                  <c:v>12</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501"/>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5EB4-4369-82D7-6F006AAB599E}"/>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373D-4061-86CE-407B2D034D5F}"/>
              </c:ext>
            </c:extLst>
          </c:dPt>
          <c:dLbls>
            <c:delete val="1"/>
          </c:dLbls>
          <c:cat>
            <c:numRef>
              <c:f>Sheet1!$A$2:$A$5</c:f>
              <c:numCache>
                <c:formatCode>General</c:formatCode>
                <c:ptCount val="4"/>
              </c:numCache>
            </c:numRef>
          </c:cat>
          <c:val>
            <c:numRef>
              <c:f>Sheet1!$B$2:$B$5</c:f>
              <c:numCache>
                <c:formatCode>0</c:formatCode>
                <c:ptCount val="4"/>
                <c:pt idx="0">
                  <c:v>25.76177285318553</c:v>
                </c:pt>
                <c:pt idx="1">
                  <c:v>37.396121883656413</c:v>
                </c:pt>
                <c:pt idx="2">
                  <c:v>28.808864265927976</c:v>
                </c:pt>
                <c:pt idx="3">
                  <c:v>8.0332409972299228</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941D-4D5A-A595-329FFA9F2BC8}"/>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3BD9-48C3-9B2E-7B34515C87DB}"/>
              </c:ext>
            </c:extLst>
          </c:dPt>
          <c:dLbls>
            <c:delete val="1"/>
          </c:dLbls>
          <c:cat>
            <c:numRef>
              <c:f>Sheet1!$A$2:$A$5</c:f>
              <c:numCache>
                <c:formatCode>General</c:formatCode>
                <c:ptCount val="4"/>
              </c:numCache>
            </c:numRef>
          </c:cat>
          <c:val>
            <c:numRef>
              <c:f>Sheet1!$B$2:$B$5</c:f>
              <c:numCache>
                <c:formatCode>0</c:formatCode>
                <c:ptCount val="4"/>
                <c:pt idx="0">
                  <c:v>18.070652173913029</c:v>
                </c:pt>
                <c:pt idx="1">
                  <c:v>53.940217391304344</c:v>
                </c:pt>
                <c:pt idx="2">
                  <c:v>22.282608695652176</c:v>
                </c:pt>
                <c:pt idx="3">
                  <c:v>5.7065217391304364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63E-4C6F-A175-20F9465D207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63E-4C6F-A175-20F9465D2074}"/>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963E-4C6F-A175-20F9465D207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6"/>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D7F8-40ED-8C4E-854EB9D5FF2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B9F3-4838-AE87-52BDB650333B}"/>
              </c:ext>
            </c:extLst>
          </c:dPt>
          <c:dLbls>
            <c:delete val="1"/>
          </c:dLbls>
          <c:cat>
            <c:numRef>
              <c:f>Sheet1!$A$2:$A$5</c:f>
              <c:numCache>
                <c:formatCode>General</c:formatCode>
                <c:ptCount val="4"/>
              </c:numCache>
            </c:numRef>
          </c:cat>
          <c:val>
            <c:numRef>
              <c:f>Sheet1!$B$2:$B$5</c:f>
              <c:numCache>
                <c:formatCode>0</c:formatCode>
                <c:ptCount val="4"/>
                <c:pt idx="0">
                  <c:v>48.641304347826086</c:v>
                </c:pt>
                <c:pt idx="1">
                  <c:v>29.211956521739133</c:v>
                </c:pt>
                <c:pt idx="2">
                  <c:v>15.353260869565252</c:v>
                </c:pt>
                <c:pt idx="3">
                  <c:v>6.7934782608695654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3"/>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4D97-44D2-ABBF-C00970D06BD1}"/>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2D81-40A9-87C4-B0180D65F61A}"/>
              </c:ext>
            </c:extLst>
          </c:dPt>
          <c:dLbls>
            <c:delete val="1"/>
          </c:dLbls>
          <c:cat>
            <c:numRef>
              <c:f>Sheet1!$A$2:$A$5</c:f>
              <c:numCache>
                <c:formatCode>General</c:formatCode>
                <c:ptCount val="4"/>
              </c:numCache>
            </c:numRef>
          </c:cat>
          <c:val>
            <c:numRef>
              <c:f>Sheet1!$B$2:$B$5</c:f>
              <c:numCache>
                <c:formatCode>0</c:formatCode>
                <c:ptCount val="4"/>
                <c:pt idx="0">
                  <c:v>1.6304347826086956</c:v>
                </c:pt>
                <c:pt idx="1">
                  <c:v>4.2119565217391308</c:v>
                </c:pt>
                <c:pt idx="2">
                  <c:v>20.923913043478262</c:v>
                </c:pt>
                <c:pt idx="3">
                  <c:v>73.233695652173907</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7090-4A62-A23A-ACCBEB2DB0E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B07D-48F0-8AFD-2AC2549EEF7C}"/>
              </c:ext>
            </c:extLst>
          </c:dPt>
          <c:dLbls>
            <c:delete val="1"/>
          </c:dLbls>
          <c:cat>
            <c:numRef>
              <c:f>Sheet1!$A$2:$A$5</c:f>
              <c:numCache>
                <c:formatCode>General</c:formatCode>
                <c:ptCount val="4"/>
              </c:numCache>
            </c:numRef>
          </c:cat>
          <c:val>
            <c:numRef>
              <c:f>Sheet1!$B$2:$B$5</c:f>
              <c:numCache>
                <c:formatCode>0</c:formatCode>
                <c:ptCount val="4"/>
                <c:pt idx="0">
                  <c:v>19.429347826086929</c:v>
                </c:pt>
                <c:pt idx="1">
                  <c:v>47.146739130434895</c:v>
                </c:pt>
                <c:pt idx="2">
                  <c:v>18.070652173913029</c:v>
                </c:pt>
                <c:pt idx="3">
                  <c:v>15.353260869565252</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7"/>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AD7C-40AC-A09B-6625F8293185}"/>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D969-451B-BDFF-D530BDB00066}"/>
              </c:ext>
            </c:extLst>
          </c:dPt>
          <c:dLbls>
            <c:delete val="1"/>
          </c:dLbls>
          <c:cat>
            <c:numRef>
              <c:f>Sheet1!$A$2:$A$5</c:f>
              <c:numCache>
                <c:formatCode>General</c:formatCode>
                <c:ptCount val="4"/>
              </c:numCache>
            </c:numRef>
          </c:cat>
          <c:val>
            <c:numRef>
              <c:f>Sheet1!$B$2:$B$5</c:f>
              <c:numCache>
                <c:formatCode>0</c:formatCode>
                <c:ptCount val="4"/>
                <c:pt idx="0">
                  <c:v>39.945652173913047</c:v>
                </c:pt>
                <c:pt idx="1">
                  <c:v>31.929347826086929</c:v>
                </c:pt>
                <c:pt idx="2">
                  <c:v>16.168478260869566</c:v>
                </c:pt>
                <c:pt idx="3">
                  <c:v>11.956521739130435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25BA-4C4B-902C-023880E96F16}"/>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A8F3-45D6-873B-070378B8A9CF}"/>
              </c:ext>
            </c:extLst>
          </c:dPt>
          <c:dLbls>
            <c:delete val="1"/>
          </c:dLbls>
          <c:cat>
            <c:numRef>
              <c:f>Sheet1!$A$2:$A$5</c:f>
              <c:numCache>
                <c:formatCode>General</c:formatCode>
                <c:ptCount val="4"/>
              </c:numCache>
            </c:numRef>
          </c:cat>
          <c:val>
            <c:numRef>
              <c:f>Sheet1!$B$2:$B$5</c:f>
              <c:numCache>
                <c:formatCode>0</c:formatCode>
                <c:ptCount val="4"/>
                <c:pt idx="0">
                  <c:v>24.592391304347789</c:v>
                </c:pt>
                <c:pt idx="1">
                  <c:v>50.407608695652023</c:v>
                </c:pt>
                <c:pt idx="2">
                  <c:v>14.53804347826085</c:v>
                </c:pt>
                <c:pt idx="3">
                  <c:v>10.461956521739134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FEE3-4891-B563-081CADF4D05A}"/>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A94D-4306-BE55-0D4E2AE0C0AC}"/>
              </c:ext>
            </c:extLst>
          </c:dPt>
          <c:dLbls>
            <c:delete val="1"/>
          </c:dLbls>
          <c:cat>
            <c:numRef>
              <c:f>Sheet1!$A$2:$A$5</c:f>
              <c:numCache>
                <c:formatCode>General</c:formatCode>
                <c:ptCount val="4"/>
              </c:numCache>
            </c:numRef>
          </c:cat>
          <c:val>
            <c:numRef>
              <c:f>Sheet1!$B$2:$B$5</c:f>
              <c:numCache>
                <c:formatCode>0</c:formatCode>
                <c:ptCount val="4"/>
                <c:pt idx="0">
                  <c:v>19.836956521739133</c:v>
                </c:pt>
                <c:pt idx="1">
                  <c:v>63.315217391304344</c:v>
                </c:pt>
                <c:pt idx="2">
                  <c:v>11.141304347826088</c:v>
                </c:pt>
                <c:pt idx="3">
                  <c:v>5.7065217391304364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501"/>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9EC2-49A0-BE4E-FC65913F4D1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17C3-4F2B-AF74-A4F2600273E7}"/>
              </c:ext>
            </c:extLst>
          </c:dPt>
          <c:dLbls>
            <c:delete val="1"/>
          </c:dLbls>
          <c:cat>
            <c:numRef>
              <c:f>Sheet1!$A$2:$A$5</c:f>
              <c:numCache>
                <c:formatCode>General</c:formatCode>
                <c:ptCount val="4"/>
              </c:numCache>
            </c:numRef>
          </c:cat>
          <c:val>
            <c:numRef>
              <c:f>Sheet1!$B$2:$B$5</c:f>
              <c:numCache>
                <c:formatCode>0</c:formatCode>
                <c:ptCount val="4"/>
                <c:pt idx="0">
                  <c:v>17.866666666666667</c:v>
                </c:pt>
                <c:pt idx="1">
                  <c:v>53.333333333333336</c:v>
                </c:pt>
                <c:pt idx="2">
                  <c:v>23.2</c:v>
                </c:pt>
                <c:pt idx="3">
                  <c:v>5.6</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C8CC-40B9-BF9B-7F6234587E8B}"/>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6B89-4A30-950C-CA213C0ED000}"/>
              </c:ext>
            </c:extLst>
          </c:dPt>
          <c:dLbls>
            <c:delete val="1"/>
          </c:dLbls>
          <c:cat>
            <c:numRef>
              <c:f>Sheet1!$A$2:$A$5</c:f>
              <c:numCache>
                <c:formatCode>General</c:formatCode>
                <c:ptCount val="4"/>
              </c:numCache>
            </c:numRef>
          </c:cat>
          <c:val>
            <c:numRef>
              <c:f>Sheet1!$B$2:$B$5</c:f>
              <c:numCache>
                <c:formatCode>0</c:formatCode>
                <c:ptCount val="4"/>
                <c:pt idx="0">
                  <c:v>18.282548476454249</c:v>
                </c:pt>
                <c:pt idx="1">
                  <c:v>54.570637119113478</c:v>
                </c:pt>
                <c:pt idx="2">
                  <c:v>21.329639889196624</c:v>
                </c:pt>
                <c:pt idx="3">
                  <c:v>5.8171745152354335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39B4-45B7-9518-E51D4945E75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40CE-4F37-830B-8DE84B5B0F0E}"/>
              </c:ext>
            </c:extLst>
          </c:dPt>
          <c:dLbls>
            <c:delete val="1"/>
          </c:dLbls>
          <c:cat>
            <c:numRef>
              <c:f>Sheet1!$A$2:$A$5</c:f>
              <c:numCache>
                <c:formatCode>General</c:formatCode>
                <c:ptCount val="4"/>
              </c:numCache>
            </c:numRef>
          </c:cat>
          <c:val>
            <c:numRef>
              <c:f>Sheet1!$B$2:$B$5</c:f>
              <c:numCache>
                <c:formatCode>0</c:formatCode>
                <c:ptCount val="4"/>
                <c:pt idx="0">
                  <c:v>48.8</c:v>
                </c:pt>
                <c:pt idx="1">
                  <c:v>29.06666666666667</c:v>
                </c:pt>
                <c:pt idx="2">
                  <c:v>13.866666666666703</c:v>
                </c:pt>
                <c:pt idx="3">
                  <c:v>8.2666666666666728</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6"/>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9415-4199-82CA-96A26982454E}"/>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8A1C-4F89-9861-F3C6B76543C7}"/>
              </c:ext>
            </c:extLst>
          </c:dPt>
          <c:dLbls>
            <c:delete val="1"/>
          </c:dLbls>
          <c:cat>
            <c:numRef>
              <c:f>Sheet1!$A$2:$A$5</c:f>
              <c:numCache>
                <c:formatCode>General</c:formatCode>
                <c:ptCount val="4"/>
              </c:numCache>
            </c:numRef>
          </c:cat>
          <c:val>
            <c:numRef>
              <c:f>Sheet1!$B$2:$B$5</c:f>
              <c:numCache>
                <c:formatCode>0</c:formatCode>
                <c:ptCount val="4"/>
                <c:pt idx="0">
                  <c:v>48.476454293628805</c:v>
                </c:pt>
                <c:pt idx="1">
                  <c:v>29.362880886426588</c:v>
                </c:pt>
                <c:pt idx="2">
                  <c:v>16.897506925207757</c:v>
                </c:pt>
                <c:pt idx="3">
                  <c:v>5.2631578947368425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BDE-4C98-8D1D-07A35A9B138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BDE-4C98-8D1D-07A35A9B1387}"/>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7BDE-4C98-8D1D-07A35A9B138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6"/>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5C0B-405C-BF76-E213CDD9C61F}"/>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94AC-4336-BAB9-D7B97C4137D5}"/>
              </c:ext>
            </c:extLst>
          </c:dPt>
          <c:dLbls>
            <c:delete val="1"/>
          </c:dLbls>
          <c:cat>
            <c:numRef>
              <c:f>Sheet1!$A$2:$A$5</c:f>
              <c:numCache>
                <c:formatCode>General</c:formatCode>
                <c:ptCount val="4"/>
              </c:numCache>
            </c:numRef>
          </c:cat>
          <c:val>
            <c:numRef>
              <c:f>Sheet1!$B$2:$B$5</c:f>
              <c:numCache>
                <c:formatCode>0</c:formatCode>
                <c:ptCount val="4"/>
                <c:pt idx="0">
                  <c:v>2.1333333333333342</c:v>
                </c:pt>
                <c:pt idx="1">
                  <c:v>3.7333333333333352</c:v>
                </c:pt>
                <c:pt idx="2">
                  <c:v>23.733333333333242</c:v>
                </c:pt>
                <c:pt idx="3">
                  <c:v>70.400000000000006</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3"/>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52CE-4740-8705-51B0A750DCE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8BB7-4EEF-9F98-B02AEFC484D6}"/>
              </c:ext>
            </c:extLst>
          </c:dPt>
          <c:dLbls>
            <c:delete val="1"/>
          </c:dLbls>
          <c:cat>
            <c:numRef>
              <c:f>Sheet1!$A$2:$A$5</c:f>
              <c:numCache>
                <c:formatCode>General</c:formatCode>
                <c:ptCount val="4"/>
              </c:numCache>
            </c:numRef>
          </c:cat>
          <c:val>
            <c:numRef>
              <c:f>Sheet1!$B$2:$B$5</c:f>
              <c:numCache>
                <c:formatCode>0</c:formatCode>
                <c:ptCount val="4"/>
                <c:pt idx="0">
                  <c:v>1.10803324099723</c:v>
                </c:pt>
                <c:pt idx="1">
                  <c:v>4.7091412742382284</c:v>
                </c:pt>
                <c:pt idx="2">
                  <c:v>18.005540166204987</c:v>
                </c:pt>
                <c:pt idx="3">
                  <c:v>76.177285318559186</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3"/>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A920-4399-8AA7-4902DA52A151}"/>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CEEC-4BDB-9E39-1A837D1D26BE}"/>
              </c:ext>
            </c:extLst>
          </c:dPt>
          <c:dLbls>
            <c:delete val="1"/>
          </c:dLbls>
          <c:cat>
            <c:numRef>
              <c:f>Sheet1!$A$2:$A$5</c:f>
              <c:numCache>
                <c:formatCode>General</c:formatCode>
                <c:ptCount val="4"/>
              </c:numCache>
            </c:numRef>
          </c:cat>
          <c:val>
            <c:numRef>
              <c:f>Sheet1!$B$2:$B$5</c:f>
              <c:numCache>
                <c:formatCode>0</c:formatCode>
                <c:ptCount val="4"/>
                <c:pt idx="0">
                  <c:v>31.466666666666658</c:v>
                </c:pt>
                <c:pt idx="1">
                  <c:v>49.866666666666632</c:v>
                </c:pt>
                <c:pt idx="2">
                  <c:v>10.933333333333334</c:v>
                </c:pt>
                <c:pt idx="3">
                  <c:v>7.7333333333333361</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37B7-4BC9-9E53-3B07FFFA3BC5}"/>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6B2B-41F9-81DD-4158B9693282}"/>
              </c:ext>
            </c:extLst>
          </c:dPt>
          <c:dLbls>
            <c:delete val="1"/>
          </c:dLbls>
          <c:cat>
            <c:numRef>
              <c:f>Sheet1!$A$2:$A$5</c:f>
              <c:numCache>
                <c:formatCode>General</c:formatCode>
                <c:ptCount val="4"/>
              </c:numCache>
            </c:numRef>
          </c:cat>
          <c:val>
            <c:numRef>
              <c:f>Sheet1!$B$2:$B$5</c:f>
              <c:numCache>
                <c:formatCode>0</c:formatCode>
                <c:ptCount val="4"/>
                <c:pt idx="0">
                  <c:v>6.9252077562326884</c:v>
                </c:pt>
                <c:pt idx="1">
                  <c:v>44.3213296398892</c:v>
                </c:pt>
                <c:pt idx="2">
                  <c:v>25.484764542936222</c:v>
                </c:pt>
                <c:pt idx="3">
                  <c:v>23.268698060941773</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E2F9-474F-B5E4-B36AB3A07B0C}"/>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DE5C-4FAA-AC14-579A6907B365}"/>
              </c:ext>
            </c:extLst>
          </c:dPt>
          <c:dLbls>
            <c:delete val="1"/>
          </c:dLbls>
          <c:cat>
            <c:numRef>
              <c:f>Sheet1!$A$2:$A$5</c:f>
              <c:numCache>
                <c:formatCode>General</c:formatCode>
                <c:ptCount val="4"/>
              </c:numCache>
            </c:numRef>
          </c:cat>
          <c:val>
            <c:numRef>
              <c:f>Sheet1!$B$2:$B$5</c:f>
              <c:numCache>
                <c:formatCode>0</c:formatCode>
                <c:ptCount val="4"/>
                <c:pt idx="0">
                  <c:v>62.93333333333333</c:v>
                </c:pt>
                <c:pt idx="1">
                  <c:v>32.800000000000004</c:v>
                </c:pt>
                <c:pt idx="2">
                  <c:v>3.2</c:v>
                </c:pt>
                <c:pt idx="3">
                  <c:v>1.0666666666666667</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7"/>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67F8-45A6-8C7F-6BB371AED04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8A14-49BC-BB9F-F3EDD4FEC527}"/>
              </c:ext>
            </c:extLst>
          </c:dPt>
          <c:dLbls>
            <c:delete val="1"/>
          </c:dLbls>
          <c:cat>
            <c:numRef>
              <c:f>Sheet1!$A$2:$A$5</c:f>
              <c:numCache>
                <c:formatCode>General</c:formatCode>
                <c:ptCount val="4"/>
              </c:numCache>
            </c:numRef>
          </c:cat>
          <c:val>
            <c:numRef>
              <c:f>Sheet1!$B$2:$B$5</c:f>
              <c:numCache>
                <c:formatCode>0</c:formatCode>
                <c:ptCount val="4"/>
                <c:pt idx="0">
                  <c:v>16.066481994459828</c:v>
                </c:pt>
                <c:pt idx="1">
                  <c:v>31.024930747922436</c:v>
                </c:pt>
                <c:pt idx="2">
                  <c:v>29.639889196675931</c:v>
                </c:pt>
                <c:pt idx="3">
                  <c:v>23.268698060941773</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7"/>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4981-4AA3-85F4-880B84400C45}"/>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2A07-475A-8E33-3784ECFE7865}"/>
              </c:ext>
            </c:extLst>
          </c:dPt>
          <c:dLbls>
            <c:delete val="1"/>
          </c:dLbls>
          <c:cat>
            <c:numRef>
              <c:f>Sheet1!$A$2:$A$5</c:f>
              <c:numCache>
                <c:formatCode>General</c:formatCode>
                <c:ptCount val="4"/>
              </c:numCache>
            </c:numRef>
          </c:cat>
          <c:val>
            <c:numRef>
              <c:f>Sheet1!$B$2:$B$5</c:f>
              <c:numCache>
                <c:formatCode>0</c:formatCode>
                <c:ptCount val="4"/>
                <c:pt idx="0">
                  <c:v>33.86666666666644</c:v>
                </c:pt>
                <c:pt idx="1">
                  <c:v>47.2</c:v>
                </c:pt>
                <c:pt idx="2">
                  <c:v>9.8666666666666991</c:v>
                </c:pt>
                <c:pt idx="3">
                  <c:v>9.0666666666666913</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66A5-4BE4-B212-DD8D27D3780E}"/>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3CC8-42AC-9BAB-2A05C8916C46}"/>
              </c:ext>
            </c:extLst>
          </c:dPt>
          <c:dLbls>
            <c:delete val="1"/>
          </c:dLbls>
          <c:cat>
            <c:numRef>
              <c:f>Sheet1!$A$2:$A$5</c:f>
              <c:numCache>
                <c:formatCode>General</c:formatCode>
                <c:ptCount val="4"/>
              </c:numCache>
            </c:numRef>
          </c:cat>
          <c:val>
            <c:numRef>
              <c:f>Sheet1!$B$2:$B$5</c:f>
              <c:numCache>
                <c:formatCode>0</c:formatCode>
                <c:ptCount val="4"/>
                <c:pt idx="0">
                  <c:v>14.958448753462624</c:v>
                </c:pt>
                <c:pt idx="1">
                  <c:v>53.739612188365662</c:v>
                </c:pt>
                <c:pt idx="2">
                  <c:v>19.390581717451568</c:v>
                </c:pt>
                <c:pt idx="3">
                  <c:v>11.911357340720221</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176A-4F18-983F-7BDFAF15C180}"/>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DB71-41AF-9D76-C7EBF81B7594}"/>
              </c:ext>
            </c:extLst>
          </c:dPt>
          <c:dLbls>
            <c:delete val="1"/>
          </c:dLbls>
          <c:cat>
            <c:numRef>
              <c:f>Sheet1!$A$2:$A$5</c:f>
              <c:numCache>
                <c:formatCode>General</c:formatCode>
                <c:ptCount val="4"/>
              </c:numCache>
            </c:numRef>
          </c:cat>
          <c:val>
            <c:numRef>
              <c:f>Sheet1!$B$2:$B$5</c:f>
              <c:numCache>
                <c:formatCode>0</c:formatCode>
                <c:ptCount val="4"/>
                <c:pt idx="0">
                  <c:v>28.266666666666669</c:v>
                </c:pt>
                <c:pt idx="1">
                  <c:v>59.466666666666463</c:v>
                </c:pt>
                <c:pt idx="2">
                  <c:v>8.2666666666666728</c:v>
                </c:pt>
                <c:pt idx="3">
                  <c:v>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EC77-4A83-A6A7-AF99C756904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4944-45FC-89C5-F3AF3B0D83F4}"/>
              </c:ext>
            </c:extLst>
          </c:dPt>
          <c:dLbls>
            <c:delete val="1"/>
          </c:dLbls>
          <c:cat>
            <c:numRef>
              <c:f>Sheet1!$A$2:$A$5</c:f>
              <c:numCache>
                <c:formatCode>General</c:formatCode>
                <c:ptCount val="4"/>
              </c:numCache>
            </c:numRef>
          </c:cat>
          <c:val>
            <c:numRef>
              <c:f>Sheet1!$B$2:$B$5</c:f>
              <c:numCache>
                <c:formatCode>0</c:formatCode>
                <c:ptCount val="4"/>
                <c:pt idx="0">
                  <c:v>11.0803324099723</c:v>
                </c:pt>
                <c:pt idx="1">
                  <c:v>67.313019390581658</c:v>
                </c:pt>
                <c:pt idx="2">
                  <c:v>14.127423822714668</c:v>
                </c:pt>
                <c:pt idx="3">
                  <c:v>7.4792243767313034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D302-4C89-8B15-472F7063F1F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302-4C89-8B15-472F7063F1F3}"/>
              </c:ext>
            </c:extLst>
          </c:dPt>
          <c:dLbls>
            <c:delete val="1"/>
          </c:dLbls>
          <c:cat>
            <c:numRef>
              <c:f>Sheet1!$A$2:$A$3</c:f>
              <c:numCache>
                <c:formatCode>General</c:formatCode>
                <c:ptCount val="2"/>
              </c:numCache>
            </c:numRef>
          </c:ca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4-D302-4C89-8B15-472F7063F1F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Total</c:v>
                </c:pt>
              </c:strCache>
            </c:strRef>
          </c:tx>
          <c:spPr>
            <a:noFill/>
            <a:ln w="25400">
              <a:solidFill>
                <a:schemeClr val="accent4"/>
              </a:solidFill>
            </a:ln>
            <a:effectLst/>
          </c:spPr>
          <c:cat>
            <c:strRef>
              <c:f>Sheet1!$A$2:$A$15</c:f>
              <c:strCache>
                <c:ptCount val="14"/>
                <c:pt idx="0">
                  <c:v>Mozifilm</c:v>
                </c:pt>
                <c:pt idx="1">
                  <c:v>Ismeretterjesztő</c:v>
                </c:pt>
                <c:pt idx="2">
                  <c:v>Hírműsor</c:v>
                </c:pt>
                <c:pt idx="3">
                  <c:v>Sorozat</c:v>
                </c:pt>
                <c:pt idx="4">
                  <c:v>Sport</c:v>
                </c:pt>
                <c:pt idx="5">
                  <c:v>Rajzfilm gyerekeknek</c:v>
                </c:pt>
                <c:pt idx="6">
                  <c:v>Főzős/gasztronómiai</c:v>
                </c:pt>
                <c:pt idx="7">
                  <c:v>Vetélkedő/kvíz</c:v>
                </c:pt>
                <c:pt idx="8">
                  <c:v>Zenés szórakoztató/tehetségkutató</c:v>
                </c:pt>
                <c:pt idx="9">
                  <c:v>Reggeli információs műsor</c:v>
                </c:pt>
                <c:pt idx="10">
                  <c:v>Zenei videóklipek</c:v>
                </c:pt>
                <c:pt idx="11">
                  <c:v>Valóság show</c:v>
                </c:pt>
                <c:pt idx="12">
                  <c:v>Napi szappanopera</c:v>
                </c:pt>
                <c:pt idx="13">
                  <c:v>Egyéb</c:v>
                </c:pt>
              </c:strCache>
            </c:strRef>
          </c:cat>
          <c:val>
            <c:numRef>
              <c:f>Sheet1!$B$2:$B$15</c:f>
              <c:numCache>
                <c:formatCode>0%</c:formatCode>
                <c:ptCount val="14"/>
                <c:pt idx="0">
                  <c:v>0.62771739130434778</c:v>
                </c:pt>
                <c:pt idx="1">
                  <c:v>0.47961956521739146</c:v>
                </c:pt>
                <c:pt idx="2">
                  <c:v>0.41983695652173914</c:v>
                </c:pt>
                <c:pt idx="3">
                  <c:v>0.30842391304347844</c:v>
                </c:pt>
                <c:pt idx="4">
                  <c:v>0.30298913043478271</c:v>
                </c:pt>
                <c:pt idx="5">
                  <c:v>0.26630434782608697</c:v>
                </c:pt>
                <c:pt idx="6">
                  <c:v>0.25407608695652178</c:v>
                </c:pt>
                <c:pt idx="7">
                  <c:v>0.20652173913043481</c:v>
                </c:pt>
                <c:pt idx="8">
                  <c:v>0.18206521739130443</c:v>
                </c:pt>
                <c:pt idx="9">
                  <c:v>0.15081521739130443</c:v>
                </c:pt>
                <c:pt idx="10">
                  <c:v>0.141304347826087</c:v>
                </c:pt>
                <c:pt idx="11">
                  <c:v>5.9782608695652183E-2</c:v>
                </c:pt>
                <c:pt idx="12">
                  <c:v>2.1739130434782612E-2</c:v>
                </c:pt>
                <c:pt idx="13">
                  <c:v>6.5217391304347824E-2</c:v>
                </c:pt>
              </c:numCache>
            </c:numRef>
          </c:val>
          <c:extLst xmlns:c16r2="http://schemas.microsoft.com/office/drawing/2015/06/chart">
            <c:ext xmlns:c16="http://schemas.microsoft.com/office/drawing/2014/chart" uri="{C3380CC4-5D6E-409C-BE32-E72D297353CC}">
              <c16:uniqueId val="{00000000-DC34-42E8-96F8-4FC1B0F7AF5A}"/>
            </c:ext>
          </c:extLst>
        </c:ser>
        <c:ser>
          <c:idx val="1"/>
          <c:order val="1"/>
          <c:tx>
            <c:strRef>
              <c:f>Sheet1!$C$1</c:f>
              <c:strCache>
                <c:ptCount val="1"/>
                <c:pt idx="0">
                  <c:v>N-B</c:v>
                </c:pt>
              </c:strCache>
            </c:strRef>
          </c:tx>
          <c:spPr>
            <a:noFill/>
            <a:ln w="28575">
              <a:solidFill>
                <a:schemeClr val="accent2"/>
              </a:solidFill>
              <a:prstDash val="solid"/>
            </a:ln>
            <a:effectLst/>
          </c:spPr>
          <c:cat>
            <c:strRef>
              <c:f>Sheet1!$A$2:$A$15</c:f>
              <c:strCache>
                <c:ptCount val="14"/>
                <c:pt idx="0">
                  <c:v>Mozifilm</c:v>
                </c:pt>
                <c:pt idx="1">
                  <c:v>Ismeretterjesztő</c:v>
                </c:pt>
                <c:pt idx="2">
                  <c:v>Hírműsor</c:v>
                </c:pt>
                <c:pt idx="3">
                  <c:v>Sorozat</c:v>
                </c:pt>
                <c:pt idx="4">
                  <c:v>Sport</c:v>
                </c:pt>
                <c:pt idx="5">
                  <c:v>Rajzfilm gyerekeknek</c:v>
                </c:pt>
                <c:pt idx="6">
                  <c:v>Főzős/gasztronómiai</c:v>
                </c:pt>
                <c:pt idx="7">
                  <c:v>Vetélkedő/kvíz</c:v>
                </c:pt>
                <c:pt idx="8">
                  <c:v>Zenés szórakoztató/tehetségkutató</c:v>
                </c:pt>
                <c:pt idx="9">
                  <c:v>Reggeli információs műsor</c:v>
                </c:pt>
                <c:pt idx="10">
                  <c:v>Zenei videóklipek</c:v>
                </c:pt>
                <c:pt idx="11">
                  <c:v>Valóság show</c:v>
                </c:pt>
                <c:pt idx="12">
                  <c:v>Napi szappanopera</c:v>
                </c:pt>
                <c:pt idx="13">
                  <c:v>Egyéb</c:v>
                </c:pt>
              </c:strCache>
            </c:strRef>
          </c:cat>
          <c:val>
            <c:numRef>
              <c:f>Sheet1!$C$2:$C$15</c:f>
              <c:numCache>
                <c:formatCode>0%</c:formatCode>
                <c:ptCount val="14"/>
                <c:pt idx="0">
                  <c:v>0.56786703601108068</c:v>
                </c:pt>
                <c:pt idx="1">
                  <c:v>0.4653739612188369</c:v>
                </c:pt>
                <c:pt idx="2">
                  <c:v>0.37396121883656525</c:v>
                </c:pt>
                <c:pt idx="3">
                  <c:v>0.30470914127423832</c:v>
                </c:pt>
                <c:pt idx="4">
                  <c:v>0.31024930747922436</c:v>
                </c:pt>
                <c:pt idx="5">
                  <c:v>0.26592797783933536</c:v>
                </c:pt>
                <c:pt idx="6">
                  <c:v>0.23545706371191141</c:v>
                </c:pt>
                <c:pt idx="7">
                  <c:v>0.21883656509695293</c:v>
                </c:pt>
                <c:pt idx="8">
                  <c:v>0.18559556786703613</c:v>
                </c:pt>
                <c:pt idx="9">
                  <c:v>0.16620498614958451</c:v>
                </c:pt>
                <c:pt idx="10">
                  <c:v>0.11911357340720226</c:v>
                </c:pt>
                <c:pt idx="11">
                  <c:v>3.6011080332409975E-2</c:v>
                </c:pt>
                <c:pt idx="12">
                  <c:v>1.9390581717451533E-2</c:v>
                </c:pt>
                <c:pt idx="13">
                  <c:v>7.7562326869806117E-2</c:v>
                </c:pt>
              </c:numCache>
            </c:numRef>
          </c:val>
          <c:extLst xmlns:c16r2="http://schemas.microsoft.com/office/drawing/2015/06/chart">
            <c:ext xmlns:c16="http://schemas.microsoft.com/office/drawing/2014/chart" uri="{C3380CC4-5D6E-409C-BE32-E72D297353CC}">
              <c16:uniqueId val="{00000001-DC34-42E8-96F8-4FC1B0F7AF5A}"/>
            </c:ext>
          </c:extLst>
        </c:ser>
        <c:ser>
          <c:idx val="2"/>
          <c:order val="2"/>
          <c:tx>
            <c:strRef>
              <c:f>Sheet1!$D$1</c:f>
              <c:strCache>
                <c:ptCount val="1"/>
                <c:pt idx="0">
                  <c:v>Németország</c:v>
                </c:pt>
              </c:strCache>
            </c:strRef>
          </c:tx>
          <c:spPr>
            <a:noFill/>
            <a:ln w="25400">
              <a:solidFill>
                <a:schemeClr val="accent5"/>
              </a:solidFill>
            </a:ln>
            <a:effectLst/>
          </c:spPr>
          <c:cat>
            <c:strRef>
              <c:f>Sheet1!$A$2:$A$15</c:f>
              <c:strCache>
                <c:ptCount val="14"/>
                <c:pt idx="0">
                  <c:v>Mozifilm</c:v>
                </c:pt>
                <c:pt idx="1">
                  <c:v>Ismeretterjesztő</c:v>
                </c:pt>
                <c:pt idx="2">
                  <c:v>Hírműsor</c:v>
                </c:pt>
                <c:pt idx="3">
                  <c:v>Sorozat</c:v>
                </c:pt>
                <c:pt idx="4">
                  <c:v>Sport</c:v>
                </c:pt>
                <c:pt idx="5">
                  <c:v>Rajzfilm gyerekeknek</c:v>
                </c:pt>
                <c:pt idx="6">
                  <c:v>Főzős/gasztronómiai</c:v>
                </c:pt>
                <c:pt idx="7">
                  <c:v>Vetélkedő/kvíz</c:v>
                </c:pt>
                <c:pt idx="8">
                  <c:v>Zenés szórakoztató/tehetségkutató</c:v>
                </c:pt>
                <c:pt idx="9">
                  <c:v>Reggeli információs műsor</c:v>
                </c:pt>
                <c:pt idx="10">
                  <c:v>Zenei videóklipek</c:v>
                </c:pt>
                <c:pt idx="11">
                  <c:v>Valóság show</c:v>
                </c:pt>
                <c:pt idx="12">
                  <c:v>Napi szappanopera</c:v>
                </c:pt>
                <c:pt idx="13">
                  <c:v>Egyéb</c:v>
                </c:pt>
              </c:strCache>
            </c:strRef>
          </c:cat>
          <c:val>
            <c:numRef>
              <c:f>Sheet1!$D$2:$D$15</c:f>
              <c:numCache>
                <c:formatCode>0%</c:formatCode>
                <c:ptCount val="14"/>
                <c:pt idx="0">
                  <c:v>0.68533333333333335</c:v>
                </c:pt>
                <c:pt idx="1">
                  <c:v>0.49333333333333335</c:v>
                </c:pt>
                <c:pt idx="2">
                  <c:v>0.46400000000000002</c:v>
                </c:pt>
                <c:pt idx="3">
                  <c:v>0.31200000000000011</c:v>
                </c:pt>
                <c:pt idx="4">
                  <c:v>0.29600000000000015</c:v>
                </c:pt>
                <c:pt idx="5">
                  <c:v>0.26666666666666677</c:v>
                </c:pt>
                <c:pt idx="6">
                  <c:v>0.27200000000000002</c:v>
                </c:pt>
                <c:pt idx="7">
                  <c:v>0.19466666666666665</c:v>
                </c:pt>
                <c:pt idx="8">
                  <c:v>0.1786666666666667</c:v>
                </c:pt>
                <c:pt idx="9">
                  <c:v>0.13600000000000001</c:v>
                </c:pt>
                <c:pt idx="10">
                  <c:v>0.16266666666666665</c:v>
                </c:pt>
                <c:pt idx="11">
                  <c:v>8.2666666666666735E-2</c:v>
                </c:pt>
                <c:pt idx="12">
                  <c:v>2.4E-2</c:v>
                </c:pt>
                <c:pt idx="13">
                  <c:v>5.3333333333333365E-2</c:v>
                </c:pt>
              </c:numCache>
            </c:numRef>
          </c:val>
          <c:extLst xmlns:c16r2="http://schemas.microsoft.com/office/drawing/2015/06/chart">
            <c:ext xmlns:c16="http://schemas.microsoft.com/office/drawing/2014/chart" uri="{C3380CC4-5D6E-409C-BE32-E72D297353CC}">
              <c16:uniqueId val="{00000000-C189-4DFE-AA96-490BB0A2FC1A}"/>
            </c:ext>
          </c:extLst>
        </c:ser>
        <c:dLbls>
          <c:showLegendKey val="0"/>
          <c:showVal val="0"/>
          <c:showCatName val="0"/>
          <c:showSerName val="0"/>
          <c:showPercent val="0"/>
          <c:showBubbleSize val="0"/>
        </c:dLbls>
        <c:axId val="229036448"/>
        <c:axId val="229038016"/>
      </c:radarChart>
      <c:catAx>
        <c:axId val="229036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229038016"/>
        <c:crosses val="autoZero"/>
        <c:auto val="1"/>
        <c:lblAlgn val="ctr"/>
        <c:lblOffset val="100"/>
        <c:noMultiLvlLbl val="0"/>
      </c:catAx>
      <c:valAx>
        <c:axId val="229038016"/>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29036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Total</c:v>
                </c:pt>
              </c:strCache>
            </c:strRef>
          </c:tx>
          <c:spPr>
            <a:noFill/>
            <a:ln w="25400">
              <a:solidFill>
                <a:schemeClr val="accent4"/>
              </a:solidFill>
            </a:ln>
            <a:effectLst/>
          </c:spPr>
          <c:cat>
            <c:strRef>
              <c:f>Sheet1!$A$2:$A$7</c:f>
              <c:strCache>
                <c:ptCount val="6"/>
                <c:pt idx="0">
                  <c:v>Érdekel, hogy mi történik otthon, igyekszem követni a magyarországi eseményeket</c:v>
                </c:pt>
                <c:pt idx="1">
                  <c:v>Nagyon megszerettem a külföldi csatornák műsorait</c:v>
                </c:pt>
                <c:pt idx="2">
                  <c:v>A Magyarországon élő ismerőseim tájékoztatnak a magyar tévékben menő műsorokról</c:v>
                </c:pt>
                <c:pt idx="3">
                  <c:v>A külföldi ismerőseim és a külföldi média nagyban befolyásolják az ízlésem</c:v>
                </c:pt>
                <c:pt idx="4">
                  <c:v>Munkából hazaérve rögtön bekapcsolom a tévét</c:v>
                </c:pt>
                <c:pt idx="5">
                  <c:v>Nem tudnék tévé nélkül élni</c:v>
                </c:pt>
              </c:strCache>
            </c:strRef>
          </c:cat>
          <c:val>
            <c:numRef>
              <c:f>Sheet1!$B$2:$B$7</c:f>
              <c:numCache>
                <c:formatCode>0%</c:formatCode>
                <c:ptCount val="6"/>
                <c:pt idx="0">
                  <c:v>0.59</c:v>
                </c:pt>
                <c:pt idx="1">
                  <c:v>0.25</c:v>
                </c:pt>
                <c:pt idx="2">
                  <c:v>0.23</c:v>
                </c:pt>
                <c:pt idx="3">
                  <c:v>0.18000000000000005</c:v>
                </c:pt>
                <c:pt idx="4">
                  <c:v>9.0000000000000024E-2</c:v>
                </c:pt>
                <c:pt idx="5">
                  <c:v>8.0000000000000029E-2</c:v>
                </c:pt>
              </c:numCache>
            </c:numRef>
          </c:val>
          <c:extLst xmlns:c16r2="http://schemas.microsoft.com/office/drawing/2015/06/chart">
            <c:ext xmlns:c16="http://schemas.microsoft.com/office/drawing/2014/chart" uri="{C3380CC4-5D6E-409C-BE32-E72D297353CC}">
              <c16:uniqueId val="{00000000-DC34-42E8-96F8-4FC1B0F7AF5A}"/>
            </c:ext>
          </c:extLst>
        </c:ser>
        <c:ser>
          <c:idx val="1"/>
          <c:order val="1"/>
          <c:tx>
            <c:strRef>
              <c:f>Sheet1!$C$1</c:f>
              <c:strCache>
                <c:ptCount val="1"/>
                <c:pt idx="0">
                  <c:v>Nagy-Britannia</c:v>
                </c:pt>
              </c:strCache>
            </c:strRef>
          </c:tx>
          <c:spPr>
            <a:noFill/>
            <a:ln w="28575">
              <a:solidFill>
                <a:schemeClr val="accent2"/>
              </a:solidFill>
              <a:prstDash val="solid"/>
            </a:ln>
            <a:effectLst/>
          </c:spPr>
          <c:cat>
            <c:strRef>
              <c:f>Sheet1!$A$2:$A$7</c:f>
              <c:strCache>
                <c:ptCount val="6"/>
                <c:pt idx="0">
                  <c:v>Érdekel, hogy mi történik otthon, igyekszem követni a magyarországi eseményeket</c:v>
                </c:pt>
                <c:pt idx="1">
                  <c:v>Nagyon megszerettem a külföldi csatornák műsorait</c:v>
                </c:pt>
                <c:pt idx="2">
                  <c:v>A Magyarországon élő ismerőseim tájékoztatnak a magyar tévékben menő műsorokról</c:v>
                </c:pt>
                <c:pt idx="3">
                  <c:v>A külföldi ismerőseim és a külföldi média nagyban befolyásolják az ízlésem</c:v>
                </c:pt>
                <c:pt idx="4">
                  <c:v>Munkából hazaérve rögtön bekapcsolom a tévét</c:v>
                </c:pt>
                <c:pt idx="5">
                  <c:v>Nem tudnék tévé nélkül élni</c:v>
                </c:pt>
              </c:strCache>
            </c:strRef>
          </c:cat>
          <c:val>
            <c:numRef>
              <c:f>Sheet1!$C$2:$C$7</c:f>
              <c:numCache>
                <c:formatCode>0%</c:formatCode>
                <c:ptCount val="6"/>
                <c:pt idx="0">
                  <c:v>0.54</c:v>
                </c:pt>
                <c:pt idx="1">
                  <c:v>0.3000000000000001</c:v>
                </c:pt>
                <c:pt idx="2">
                  <c:v>0.22</c:v>
                </c:pt>
                <c:pt idx="3">
                  <c:v>0.24000000000000005</c:v>
                </c:pt>
                <c:pt idx="4">
                  <c:v>9.0000000000000024E-2</c:v>
                </c:pt>
                <c:pt idx="5">
                  <c:v>6.0000000000000019E-2</c:v>
                </c:pt>
              </c:numCache>
            </c:numRef>
          </c:val>
          <c:extLst xmlns:c16r2="http://schemas.microsoft.com/office/drawing/2015/06/chart">
            <c:ext xmlns:c16="http://schemas.microsoft.com/office/drawing/2014/chart" uri="{C3380CC4-5D6E-409C-BE32-E72D297353CC}">
              <c16:uniqueId val="{00000001-DC34-42E8-96F8-4FC1B0F7AF5A}"/>
            </c:ext>
          </c:extLst>
        </c:ser>
        <c:ser>
          <c:idx val="2"/>
          <c:order val="2"/>
          <c:tx>
            <c:strRef>
              <c:f>Sheet1!$D$1</c:f>
              <c:strCache>
                <c:ptCount val="1"/>
                <c:pt idx="0">
                  <c:v>Németország</c:v>
                </c:pt>
              </c:strCache>
            </c:strRef>
          </c:tx>
          <c:spPr>
            <a:noFill/>
            <a:ln w="25400">
              <a:solidFill>
                <a:schemeClr val="accent5"/>
              </a:solidFill>
            </a:ln>
            <a:effectLst/>
          </c:spPr>
          <c:cat>
            <c:strRef>
              <c:f>Sheet1!$A$2:$A$7</c:f>
              <c:strCache>
                <c:ptCount val="6"/>
                <c:pt idx="0">
                  <c:v>Érdekel, hogy mi történik otthon, igyekszem követni a magyarországi eseményeket</c:v>
                </c:pt>
                <c:pt idx="1">
                  <c:v>Nagyon megszerettem a külföldi csatornák műsorait</c:v>
                </c:pt>
                <c:pt idx="2">
                  <c:v>A Magyarországon élő ismerőseim tájékoztatnak a magyar tévékben menő műsorokról</c:v>
                </c:pt>
                <c:pt idx="3">
                  <c:v>A külföldi ismerőseim és a külföldi média nagyban befolyásolják az ízlésem</c:v>
                </c:pt>
                <c:pt idx="4">
                  <c:v>Munkából hazaérve rögtön bekapcsolom a tévét</c:v>
                </c:pt>
                <c:pt idx="5">
                  <c:v>Nem tudnék tévé nélkül élni</c:v>
                </c:pt>
              </c:strCache>
            </c:strRef>
          </c:cat>
          <c:val>
            <c:numRef>
              <c:f>Sheet1!$D$2:$D$7</c:f>
              <c:numCache>
                <c:formatCode>0%</c:formatCode>
                <c:ptCount val="6"/>
                <c:pt idx="0">
                  <c:v>0.64000000000000024</c:v>
                </c:pt>
                <c:pt idx="1">
                  <c:v>0.21000000000000005</c:v>
                </c:pt>
                <c:pt idx="2">
                  <c:v>0.23</c:v>
                </c:pt>
                <c:pt idx="3">
                  <c:v>0.12000000000000002</c:v>
                </c:pt>
                <c:pt idx="4">
                  <c:v>9.0000000000000024E-2</c:v>
                </c:pt>
                <c:pt idx="5">
                  <c:v>9.0000000000000024E-2</c:v>
                </c:pt>
              </c:numCache>
            </c:numRef>
          </c:val>
          <c:extLst xmlns:c16r2="http://schemas.microsoft.com/office/drawing/2015/06/chart">
            <c:ext xmlns:c16="http://schemas.microsoft.com/office/drawing/2014/chart" uri="{C3380CC4-5D6E-409C-BE32-E72D297353CC}">
              <c16:uniqueId val="{00000000-C189-4DFE-AA96-490BB0A2FC1A}"/>
            </c:ext>
          </c:extLst>
        </c:ser>
        <c:dLbls>
          <c:showLegendKey val="0"/>
          <c:showVal val="0"/>
          <c:showCatName val="0"/>
          <c:showSerName val="0"/>
          <c:showPercent val="0"/>
          <c:showBubbleSize val="0"/>
        </c:dLbls>
        <c:axId val="245517176"/>
        <c:axId val="245519920"/>
      </c:radarChart>
      <c:catAx>
        <c:axId val="245517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245519920"/>
        <c:crosses val="autoZero"/>
        <c:auto val="1"/>
        <c:lblAlgn val="ctr"/>
        <c:lblOffset val="100"/>
        <c:noMultiLvlLbl val="0"/>
      </c:catAx>
      <c:valAx>
        <c:axId val="245519920"/>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45517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995-460F-BFB3-54602A8B7A3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995-460F-BFB3-54602A8B7A3B}"/>
              </c:ext>
            </c:extLst>
          </c:dPt>
          <c:dLbls>
            <c:delete val="1"/>
          </c:dLbls>
          <c:cat>
            <c:numRef>
              <c:f>Sheet1!$A$2:$A$3</c:f>
              <c:numCache>
                <c:formatCode>General</c:formatCode>
                <c:ptCount val="2"/>
              </c:numCache>
            </c:numRef>
          </c:cat>
          <c:val>
            <c:numRef>
              <c:f>Sheet1!$B$2:$B$3</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1995-460F-BFB3-54602A8B7A3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CBAD-455E-AF17-924D0230533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BAD-455E-AF17-924D0230533E}"/>
              </c:ext>
            </c:extLst>
          </c:dPt>
          <c:dLbls>
            <c:delete val="1"/>
          </c:dLbls>
          <c:cat>
            <c:numRef>
              <c:f>Sheet1!$A$2:$A$3</c:f>
              <c:numCache>
                <c:formatCode>General</c:formatCode>
                <c:ptCount val="2"/>
              </c:numCache>
            </c:numRef>
          </c:cat>
          <c:val>
            <c:numRef>
              <c:f>Sheet1!$B$2:$B$3</c:f>
              <c:numCache>
                <c:formatCode>General</c:formatCode>
                <c:ptCount val="2"/>
                <c:pt idx="0">
                  <c:v>43</c:v>
                </c:pt>
                <c:pt idx="1">
                  <c:v>57</c:v>
                </c:pt>
              </c:numCache>
            </c:numRef>
          </c:val>
          <c:extLst xmlns:c16r2="http://schemas.microsoft.com/office/drawing/2015/06/chart">
            <c:ext xmlns:c16="http://schemas.microsoft.com/office/drawing/2014/chart" uri="{C3380CC4-5D6E-409C-BE32-E72D297353CC}">
              <c16:uniqueId val="{00000004-CBAD-455E-AF17-924D0230533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71A4-4781-8BDF-43EE35EFED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1A4-4781-8BDF-43EE35EFEDB3}"/>
              </c:ext>
            </c:extLst>
          </c:dPt>
          <c:dLbls>
            <c:delete val="1"/>
          </c:dLbls>
          <c:cat>
            <c:numRef>
              <c:f>Sheet1!$A$2:$A$3</c:f>
              <c:numCache>
                <c:formatCode>General</c:formatCode>
                <c:ptCount val="2"/>
              </c:numCache>
            </c:num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71A4-4781-8BDF-43EE35EFED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429-4843-9103-487C07C626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29-4843-9103-487C07C62661}"/>
              </c:ext>
            </c:extLst>
          </c:dPt>
          <c:dLbls>
            <c:delete val="1"/>
          </c:dLbls>
          <c:cat>
            <c:numRef>
              <c:f>Sheet1!$A$2:$A$3</c:f>
              <c:numCache>
                <c:formatCode>General</c:formatCode>
                <c:ptCount val="2"/>
              </c:numCache>
            </c:numRef>
          </c:cat>
          <c:val>
            <c:numRef>
              <c:f>Sheet1!$B$2:$B$3</c:f>
              <c:numCache>
                <c:formatCode>General</c:formatCode>
                <c:ptCount val="2"/>
                <c:pt idx="0">
                  <c:v>28</c:v>
                </c:pt>
                <c:pt idx="1">
                  <c:v>72</c:v>
                </c:pt>
              </c:numCache>
            </c:numRef>
          </c:val>
          <c:extLst xmlns:c16r2="http://schemas.microsoft.com/office/drawing/2015/06/chart">
            <c:ext xmlns:c16="http://schemas.microsoft.com/office/drawing/2014/chart" uri="{C3380CC4-5D6E-409C-BE32-E72D297353CC}">
              <c16:uniqueId val="{00000004-1429-4843-9103-487C07C626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8A6-4B18-93A3-3324B5A1B69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8A6-4B18-93A3-3324B5A1B695}"/>
              </c:ext>
            </c:extLst>
          </c:dPt>
          <c:dLbls>
            <c:delete val="1"/>
          </c:dLbls>
          <c:cat>
            <c:numRef>
              <c:f>Sheet1!$A$2:$A$3</c:f>
              <c:numCache>
                <c:formatCode>General</c:formatCode>
                <c:ptCount val="2"/>
              </c:numCache>
            </c:num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68A6-4B18-93A3-3324B5A1B69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C3-4408-8EC8-AC75A3F9649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C3-4408-8EC8-AC75A3F96494}"/>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xmlns:c16r2="http://schemas.microsoft.com/office/drawing/2015/06/chart">
            <c:ext xmlns:c16="http://schemas.microsoft.com/office/drawing/2014/chart" uri="{C3380CC4-5D6E-409C-BE32-E72D297353CC}">
              <c16:uniqueId val="{00000004-77C3-4408-8EC8-AC75A3F9649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CB1-415B-88B9-A33E695B804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CB1-415B-88B9-A33E695B804F}"/>
              </c:ext>
            </c:extLst>
          </c:dPt>
          <c:dLbls>
            <c:delete val="1"/>
          </c:dLbls>
          <c:cat>
            <c:numRef>
              <c:f>Sheet1!$A$2:$A$3</c:f>
              <c:numCache>
                <c:formatCode>General</c:formatCode>
                <c:ptCount val="2"/>
              </c:numCache>
            </c:num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CCB1-415B-88B9-A33E695B804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808D-4C6B-9D49-829FF50F8F9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08D-4C6B-9D49-829FF50F8F9E}"/>
              </c:ext>
            </c:extLst>
          </c:dPt>
          <c:dLbls>
            <c:delete val="1"/>
          </c:dLbls>
          <c:cat>
            <c:numRef>
              <c:f>Sheet1!$A$2:$A$3</c:f>
              <c:numCache>
                <c:formatCode>General</c:formatCode>
                <c:ptCount val="2"/>
              </c:numCache>
            </c:num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808D-4C6B-9D49-829FF50F8F9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5C7-43A1-A8B1-C8DF028A23E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5C7-43A1-A8B1-C8DF028A23EC}"/>
              </c:ext>
            </c:extLst>
          </c:dPt>
          <c:dLbls>
            <c:delete val="1"/>
          </c:dLbls>
          <c:cat>
            <c:numRef>
              <c:f>Sheet1!$A$2:$A$3</c:f>
              <c:numCache>
                <c:formatCode>General</c:formatCode>
                <c:ptCount val="2"/>
              </c:numCache>
            </c:num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4-55C7-43A1-A8B1-C8DF028A23E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C6E-4ABE-AD34-CF21EE1E60D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C6E-4ABE-AD34-CF21EE1E60D8}"/>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5C6E-4ABE-AD34-CF21EE1E60D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73B-419D-9A25-28F8B795675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73B-419D-9A25-28F8B795675E}"/>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673B-419D-9A25-28F8B795675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F5F-4726-9E14-6267E2A48CD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F5F-4726-9E14-6267E2A48CD1}"/>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2F5F-4726-9E14-6267E2A48CD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B04-4821-828B-13A246EC5B8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B04-4821-828B-13A246EC5B8D}"/>
              </c:ext>
            </c:extLst>
          </c:dPt>
          <c:dLbls>
            <c:delete val="1"/>
          </c:dLbls>
          <c:cat>
            <c:numRef>
              <c:f>Sheet1!$A$2:$A$3</c:f>
              <c:numCache>
                <c:formatCode>General</c:formatCode>
                <c:ptCount val="2"/>
              </c:numCache>
            </c:num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8B04-4821-828B-13A246EC5B8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03C-4E90-80A4-854BBA165ED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03C-4E90-80A4-854BBA165ED7}"/>
              </c:ext>
            </c:extLst>
          </c:dPt>
          <c:dLbls>
            <c:delete val="1"/>
          </c:dLbls>
          <c:cat>
            <c:numRef>
              <c:f>Sheet1!$A$2:$A$3</c:f>
              <c:numCache>
                <c:formatCode>General</c:formatCode>
                <c:ptCount val="2"/>
              </c:numCache>
            </c:numRef>
          </c:cat>
          <c:val>
            <c:numRef>
              <c:f>Sheet1!$B$2:$B$3</c:f>
              <c:numCache>
                <c:formatCode>General</c:formatCode>
                <c:ptCount val="2"/>
                <c:pt idx="0">
                  <c:v>24</c:v>
                </c:pt>
                <c:pt idx="1">
                  <c:v>76</c:v>
                </c:pt>
              </c:numCache>
            </c:numRef>
          </c:val>
          <c:extLst xmlns:c16r2="http://schemas.microsoft.com/office/drawing/2015/06/chart">
            <c:ext xmlns:c16="http://schemas.microsoft.com/office/drawing/2014/chart" uri="{C3380CC4-5D6E-409C-BE32-E72D297353CC}">
              <c16:uniqueId val="{00000004-203C-4E90-80A4-854BBA165ED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F9C-4BD9-9504-1D5211B99C5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F9C-4BD9-9504-1D5211B99C55}"/>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EF9C-4BD9-9504-1D5211B99C5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FDE8-4614-B05E-C0B4E9CE5F2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DE8-4614-B05E-C0B4E9CE5F2C}"/>
              </c:ext>
            </c:extLst>
          </c:dPt>
          <c:dLbls>
            <c:delete val="1"/>
          </c:dLbls>
          <c:cat>
            <c:numRef>
              <c:f>Sheet1!$A$2:$A$3</c:f>
              <c:numCache>
                <c:formatCode>General</c:formatCode>
                <c:ptCount val="2"/>
              </c:numCache>
            </c:num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FDE8-4614-B05E-C0B4E9CE5F2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Total</c:v>
                </c:pt>
              </c:strCache>
            </c:strRef>
          </c:tx>
          <c:spPr>
            <a:noFill/>
            <a:ln w="25400">
              <a:solidFill>
                <a:schemeClr val="accent4"/>
              </a:solidFill>
            </a:ln>
            <a:effectLst/>
          </c:spPr>
          <c:cat>
            <c:strRef>
              <c:f>Sheet1!$A$2:$A$6</c:f>
              <c:strCache>
                <c:ptCount val="5"/>
                <c:pt idx="0">
                  <c:v>Azokat a sorozatokat, műsorokat követem, amiket még otthon is néztem</c:v>
                </c:pt>
                <c:pt idx="1">
                  <c:v>Mindig utánajárok az újdonságoknak, és legtöbbször le is töltöm vagy megnézem online</c:v>
                </c:pt>
                <c:pt idx="2">
                  <c:v>Értesülök új magyar műsorokról, filmekről és ha felkelti érdeklődésemet, akkor letöltöm vagy megnézem online</c:v>
                </c:pt>
                <c:pt idx="3">
                  <c:v>Értesülök új magyar műsorokról, filmekről, de nem nézem meg őket</c:v>
                </c:pt>
                <c:pt idx="4">
                  <c:v>Egyáltalán nem nézek már magyar műsorokat</c:v>
                </c:pt>
              </c:strCache>
            </c:strRef>
          </c:cat>
          <c:val>
            <c:numRef>
              <c:f>Sheet1!$B$2:$B$6</c:f>
              <c:numCache>
                <c:formatCode>0%</c:formatCode>
                <c:ptCount val="5"/>
                <c:pt idx="0">
                  <c:v>0.15000000000000005</c:v>
                </c:pt>
                <c:pt idx="1">
                  <c:v>6.0000000000000019E-2</c:v>
                </c:pt>
                <c:pt idx="2">
                  <c:v>0.39000000000000012</c:v>
                </c:pt>
                <c:pt idx="3">
                  <c:v>0.22</c:v>
                </c:pt>
                <c:pt idx="4">
                  <c:v>0.31000000000000011</c:v>
                </c:pt>
              </c:numCache>
            </c:numRef>
          </c:val>
          <c:extLst xmlns:c16r2="http://schemas.microsoft.com/office/drawing/2015/06/chart">
            <c:ext xmlns:c16="http://schemas.microsoft.com/office/drawing/2014/chart" uri="{C3380CC4-5D6E-409C-BE32-E72D297353CC}">
              <c16:uniqueId val="{00000000-DC34-42E8-96F8-4FC1B0F7AF5A}"/>
            </c:ext>
          </c:extLst>
        </c:ser>
        <c:ser>
          <c:idx val="1"/>
          <c:order val="1"/>
          <c:tx>
            <c:strRef>
              <c:f>Sheet1!$C$1</c:f>
              <c:strCache>
                <c:ptCount val="1"/>
                <c:pt idx="0">
                  <c:v>Nagy-Britannia</c:v>
                </c:pt>
              </c:strCache>
            </c:strRef>
          </c:tx>
          <c:spPr>
            <a:noFill/>
            <a:ln w="28575">
              <a:solidFill>
                <a:schemeClr val="accent2"/>
              </a:solidFill>
              <a:prstDash val="solid"/>
            </a:ln>
            <a:effectLst/>
          </c:spPr>
          <c:cat>
            <c:strRef>
              <c:f>Sheet1!$A$2:$A$6</c:f>
              <c:strCache>
                <c:ptCount val="5"/>
                <c:pt idx="0">
                  <c:v>Azokat a sorozatokat, műsorokat követem, amiket még otthon is néztem</c:v>
                </c:pt>
                <c:pt idx="1">
                  <c:v>Mindig utánajárok az újdonságoknak, és legtöbbször le is töltöm vagy megnézem online</c:v>
                </c:pt>
                <c:pt idx="2">
                  <c:v>Értesülök új magyar műsorokról, filmekről és ha felkelti érdeklődésemet, akkor letöltöm vagy megnézem online</c:v>
                </c:pt>
                <c:pt idx="3">
                  <c:v>Értesülök új magyar műsorokról, filmekről, de nem nézem meg őket</c:v>
                </c:pt>
                <c:pt idx="4">
                  <c:v>Egyáltalán nem nézek már magyar műsorokat</c:v>
                </c:pt>
              </c:strCache>
            </c:strRef>
          </c:cat>
          <c:val>
            <c:numRef>
              <c:f>Sheet1!$C$2:$C$6</c:f>
              <c:numCache>
                <c:formatCode>0%</c:formatCode>
                <c:ptCount val="5"/>
                <c:pt idx="0">
                  <c:v>0.12000000000000002</c:v>
                </c:pt>
                <c:pt idx="1">
                  <c:v>7.0000000000000021E-2</c:v>
                </c:pt>
                <c:pt idx="2">
                  <c:v>0.38000000000000012</c:v>
                </c:pt>
                <c:pt idx="3">
                  <c:v>0.2</c:v>
                </c:pt>
                <c:pt idx="4">
                  <c:v>0.37000000000000011</c:v>
                </c:pt>
              </c:numCache>
            </c:numRef>
          </c:val>
          <c:extLst xmlns:c16r2="http://schemas.microsoft.com/office/drawing/2015/06/chart">
            <c:ext xmlns:c16="http://schemas.microsoft.com/office/drawing/2014/chart" uri="{C3380CC4-5D6E-409C-BE32-E72D297353CC}">
              <c16:uniqueId val="{00000001-DC34-42E8-96F8-4FC1B0F7AF5A}"/>
            </c:ext>
          </c:extLst>
        </c:ser>
        <c:ser>
          <c:idx val="2"/>
          <c:order val="2"/>
          <c:tx>
            <c:strRef>
              <c:f>Sheet1!$D$1</c:f>
              <c:strCache>
                <c:ptCount val="1"/>
                <c:pt idx="0">
                  <c:v>Németország</c:v>
                </c:pt>
              </c:strCache>
            </c:strRef>
          </c:tx>
          <c:spPr>
            <a:noFill/>
            <a:ln w="25400">
              <a:solidFill>
                <a:schemeClr val="accent5"/>
              </a:solidFill>
            </a:ln>
            <a:effectLst/>
          </c:spPr>
          <c:cat>
            <c:strRef>
              <c:f>Sheet1!$A$2:$A$6</c:f>
              <c:strCache>
                <c:ptCount val="5"/>
                <c:pt idx="0">
                  <c:v>Azokat a sorozatokat, műsorokat követem, amiket még otthon is néztem</c:v>
                </c:pt>
                <c:pt idx="1">
                  <c:v>Mindig utánajárok az újdonságoknak, és legtöbbször le is töltöm vagy megnézem online</c:v>
                </c:pt>
                <c:pt idx="2">
                  <c:v>Értesülök új magyar műsorokról, filmekről és ha felkelti érdeklődésemet, akkor letöltöm vagy megnézem online</c:v>
                </c:pt>
                <c:pt idx="3">
                  <c:v>Értesülök új magyar műsorokról, filmekről, de nem nézem meg őket</c:v>
                </c:pt>
                <c:pt idx="4">
                  <c:v>Egyáltalán nem nézek már magyar műsorokat</c:v>
                </c:pt>
              </c:strCache>
            </c:strRef>
          </c:cat>
          <c:val>
            <c:numRef>
              <c:f>Sheet1!$D$2:$D$6</c:f>
              <c:numCache>
                <c:formatCode>0%</c:formatCode>
                <c:ptCount val="5"/>
                <c:pt idx="0">
                  <c:v>0.18000000000000005</c:v>
                </c:pt>
                <c:pt idx="1">
                  <c:v>0.05</c:v>
                </c:pt>
                <c:pt idx="2">
                  <c:v>0.4</c:v>
                </c:pt>
                <c:pt idx="3">
                  <c:v>0.23</c:v>
                </c:pt>
                <c:pt idx="4">
                  <c:v>0.26</c:v>
                </c:pt>
              </c:numCache>
            </c:numRef>
          </c:val>
          <c:extLst xmlns:c16r2="http://schemas.microsoft.com/office/drawing/2015/06/chart">
            <c:ext xmlns:c16="http://schemas.microsoft.com/office/drawing/2014/chart" uri="{C3380CC4-5D6E-409C-BE32-E72D297353CC}">
              <c16:uniqueId val="{00000000-C189-4DFE-AA96-490BB0A2FC1A}"/>
            </c:ext>
          </c:extLst>
        </c:ser>
        <c:dLbls>
          <c:showLegendKey val="0"/>
          <c:showVal val="0"/>
          <c:showCatName val="0"/>
          <c:showSerName val="0"/>
          <c:showPercent val="0"/>
          <c:showBubbleSize val="0"/>
        </c:dLbls>
        <c:axId val="255719552"/>
        <c:axId val="255719944"/>
      </c:radarChart>
      <c:catAx>
        <c:axId val="255719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255719944"/>
        <c:crosses val="autoZero"/>
        <c:auto val="1"/>
        <c:lblAlgn val="ctr"/>
        <c:lblOffset val="100"/>
        <c:noMultiLvlLbl val="0"/>
      </c:catAx>
      <c:valAx>
        <c:axId val="255719944"/>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5571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3FE-46AD-BF9F-EC125754FE2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3FE-46AD-BF9F-EC125754FE29}"/>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23FE-46AD-BF9F-EC125754FE2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E8-466F-9E4A-C8B559A37D17}"/>
              </c:ext>
            </c:extLst>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1C7-4BE1-8EED-6C271A11712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1C7-4BE1-8EED-6C271A117123}"/>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B1C7-4BE1-8EED-6C271A11712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86C-45B2-A589-840FA28BCA5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86C-45B2-A589-840FA28BCA57}"/>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E86C-45B2-A589-840FA28BCA5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AC7-4943-9C26-8C9B8BCD7AB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AC7-4943-9C26-8C9B8BCD7AB6}"/>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EAC7-4943-9C26-8C9B8BCD7AB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2E3-491A-887C-BD6C03D3250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2E3-491A-887C-BD6C03D3250A}"/>
              </c:ext>
            </c:extLst>
          </c:dPt>
          <c:dLbls>
            <c:delete val="1"/>
          </c:dLbls>
          <c:cat>
            <c:numRef>
              <c:f>Sheet1!$A$2:$A$3</c:f>
              <c:numCache>
                <c:formatCode>General</c:formatCode>
                <c:ptCount val="2"/>
              </c:numCache>
            </c:numRef>
          </c:cat>
          <c:val>
            <c:numRef>
              <c:f>Sheet1!$B$2:$B$3</c:f>
              <c:numCache>
                <c:formatCode>General</c:formatCode>
                <c:ptCount val="2"/>
                <c:pt idx="0">
                  <c:v>36</c:v>
                </c:pt>
                <c:pt idx="1">
                  <c:v>64</c:v>
                </c:pt>
              </c:numCache>
            </c:numRef>
          </c:val>
          <c:extLst xmlns:c16r2="http://schemas.microsoft.com/office/drawing/2015/06/chart">
            <c:ext xmlns:c16="http://schemas.microsoft.com/office/drawing/2014/chart" uri="{C3380CC4-5D6E-409C-BE32-E72D297353CC}">
              <c16:uniqueId val="{00000004-02E3-491A-887C-BD6C03D3250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15</c:v>
                </c:pt>
                <c:pt idx="1">
                  <c:v>85</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308-44F3-B237-E19F5FDE39A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08-44F3-B237-E19F5FDE39A7}"/>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3308-44F3-B237-E19F5FDE39A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DB7-496F-A238-A6C7D588E2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DB7-496F-A238-A6C7D588E2A4}"/>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8DB7-496F-A238-A6C7D588E2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7E8-49BD-907E-F7F4C309ECC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7E8-49BD-907E-F7F4C309ECC9}"/>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57E8-49BD-907E-F7F4C309ECC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A012-4B00-8EE3-43B8A57FA7C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012-4B00-8EE3-43B8A57FA7C1}"/>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A012-4B00-8EE3-43B8A57FA7C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1480-4F26-ABD1-A30781676F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80-4F26-ABD1-A30781676F28}"/>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1480-4F26-ABD1-A30781676F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75492378077948E-2"/>
          <c:y val="0.12715981777112598"/>
          <c:w val="0.65242265067095362"/>
          <c:h val="0.77748219499450055"/>
        </c:manualLayout>
      </c:layout>
      <c:barChart>
        <c:barDir val="bar"/>
        <c:grouping val="stacked"/>
        <c:varyColors val="0"/>
        <c:ser>
          <c:idx val="0"/>
          <c:order val="0"/>
          <c:tx>
            <c:strRef>
              <c:f>Sheet1!$B$1</c:f>
              <c:strCache>
                <c:ptCount val="1"/>
                <c:pt idx="0">
                  <c:v>Egy éven belül</c:v>
                </c:pt>
              </c:strCache>
            </c:strRef>
          </c:tx>
          <c:spPr>
            <a:solidFill>
              <a:srgbClr val="A1C46B"/>
            </a:solidFill>
            <a:ln>
              <a:solidFill>
                <a:srgbClr val="FFFFFF"/>
              </a:solidFill>
            </a:ln>
          </c:spPr>
          <c:invertIfNegative val="0"/>
          <c:dLbls>
            <c:numFmt formatCode="0%" sourceLinked="0"/>
            <c:spPr>
              <a:noFill/>
              <a:ln>
                <a:noFill/>
              </a:ln>
              <a:effectLst/>
            </c:spPr>
            <c:txPr>
              <a:bodyPr wrap="square" lIns="38100" tIns="19050" rIns="38100" bIns="19050" anchor="ctr">
                <a:spAutoFit/>
              </a:bodyPr>
              <a:lstStyle/>
              <a:p>
                <a:pPr>
                  <a:defRPr sz="1100">
                    <a:solidFill>
                      <a:schemeClr val="bg1"/>
                    </a:solidFill>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Sheet1!$B$2:$B$4</c:f>
              <c:numCache>
                <c:formatCode>General</c:formatCode>
                <c:ptCount val="3"/>
                <c:pt idx="0">
                  <c:v>9.0000000000000024E-2</c:v>
                </c:pt>
                <c:pt idx="1">
                  <c:v>0.27</c:v>
                </c:pt>
                <c:pt idx="2">
                  <c:v>0.18000000000000005</c:v>
                </c:pt>
              </c:numCache>
            </c:numRef>
          </c:val>
          <c:extLst xmlns:c16r2="http://schemas.microsoft.com/office/drawing/2015/06/chart">
            <c:ext xmlns:c16="http://schemas.microsoft.com/office/drawing/2014/chart" uri="{C3380CC4-5D6E-409C-BE32-E72D297353CC}">
              <c16:uniqueId val="{00000000-C789-42E8-8DDD-DCFDFA76D05B}"/>
            </c:ext>
          </c:extLst>
        </c:ser>
        <c:ser>
          <c:idx val="1"/>
          <c:order val="1"/>
          <c:tx>
            <c:strRef>
              <c:f>Sheet1!$C$1</c:f>
              <c:strCache>
                <c:ptCount val="1"/>
                <c:pt idx="0">
                  <c:v>1-5 éven belül</c:v>
                </c:pt>
              </c:strCache>
            </c:strRef>
          </c:tx>
          <c:spPr>
            <a:solidFill>
              <a:srgbClr val="008BCA"/>
            </a:solidFill>
            <a:ln>
              <a:solidFill>
                <a:srgbClr val="FFFFFF"/>
              </a:solidFill>
            </a:ln>
          </c:spPr>
          <c:invertIfNegative val="0"/>
          <c:dLbls>
            <c:numFmt formatCode="0%" sourceLinked="0"/>
            <c:spPr>
              <a:noFill/>
              <a:ln>
                <a:noFill/>
              </a:ln>
              <a:effectLst/>
            </c:spPr>
            <c:txPr>
              <a:bodyPr wrap="square" lIns="38100" tIns="19050" rIns="38100" bIns="19050" anchor="ctr" anchorCtr="0">
                <a:spAutoFit/>
              </a:bodyPr>
              <a:lstStyle/>
              <a:p>
                <a:pPr algn="ctr">
                  <a:defRPr lang="hu-HU"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Sheet1!$C$2:$C$4</c:f>
              <c:numCache>
                <c:formatCode>General</c:formatCode>
                <c:ptCount val="3"/>
                <c:pt idx="0">
                  <c:v>0.47000000000000008</c:v>
                </c:pt>
                <c:pt idx="1">
                  <c:v>0.33000000000000013</c:v>
                </c:pt>
                <c:pt idx="2">
                  <c:v>0.4</c:v>
                </c:pt>
              </c:numCache>
            </c:numRef>
          </c:val>
          <c:extLst xmlns:c16r2="http://schemas.microsoft.com/office/drawing/2015/06/chart">
            <c:ext xmlns:c16="http://schemas.microsoft.com/office/drawing/2014/chart" uri="{C3380CC4-5D6E-409C-BE32-E72D297353CC}">
              <c16:uniqueId val="{00000001-C789-42E8-8DDD-DCFDFA76D05B}"/>
            </c:ext>
          </c:extLst>
        </c:ser>
        <c:ser>
          <c:idx val="2"/>
          <c:order val="2"/>
          <c:tx>
            <c:strRef>
              <c:f>Sheet1!$D$1</c:f>
              <c:strCache>
                <c:ptCount val="1"/>
                <c:pt idx="0">
                  <c:v>Több, mint 5 év múlva</c:v>
                </c:pt>
              </c:strCache>
            </c:strRef>
          </c:tx>
          <c:spPr>
            <a:solidFill>
              <a:srgbClr val="FBB040"/>
            </a:solidFill>
            <a:ln>
              <a:solidFill>
                <a:srgbClr val="FFFFFF"/>
              </a:solidFill>
            </a:ln>
          </c:spPr>
          <c:invertIfNegative val="0"/>
          <c:dLbls>
            <c:numFmt formatCode="0%" sourceLinked="0"/>
            <c:spPr>
              <a:noFill/>
              <a:ln>
                <a:noFill/>
              </a:ln>
              <a:effectLst/>
            </c:spPr>
            <c:txPr>
              <a:bodyPr wrap="square" lIns="38100" tIns="19050" rIns="38100" bIns="19050" anchor="ctr" anchorCtr="0">
                <a:spAutoFit/>
              </a:bodyPr>
              <a:lstStyle/>
              <a:p>
                <a:pPr algn="ctr">
                  <a:defRPr lang="hu-HU"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Sheet1!$D$2:$D$4</c:f>
              <c:numCache>
                <c:formatCode>General</c:formatCode>
                <c:ptCount val="3"/>
                <c:pt idx="0">
                  <c:v>0.22</c:v>
                </c:pt>
                <c:pt idx="1">
                  <c:v>0.18000000000000005</c:v>
                </c:pt>
                <c:pt idx="2">
                  <c:v>0.2</c:v>
                </c:pt>
              </c:numCache>
            </c:numRef>
          </c:val>
          <c:extLst xmlns:c16r2="http://schemas.microsoft.com/office/drawing/2015/06/chart">
            <c:ext xmlns:c16="http://schemas.microsoft.com/office/drawing/2014/chart" uri="{C3380CC4-5D6E-409C-BE32-E72D297353CC}">
              <c16:uniqueId val="{00000002-C789-42E8-8DDD-DCFDFA76D05B}"/>
            </c:ext>
          </c:extLst>
        </c:ser>
        <c:ser>
          <c:idx val="3"/>
          <c:order val="3"/>
          <c:tx>
            <c:strRef>
              <c:f>Sheet1!$E$1</c:f>
              <c:strCache>
                <c:ptCount val="1"/>
                <c:pt idx="0">
                  <c:v>Még nem tudja</c:v>
                </c:pt>
              </c:strCache>
            </c:strRef>
          </c:tx>
          <c:spPr>
            <a:ln>
              <a:solidFill>
                <a:srgbClr val="FFFFFF"/>
              </a:solidFill>
            </a:ln>
          </c:spPr>
          <c:invertIfNegative val="0"/>
          <c:dLbls>
            <c:numFmt formatCode="0%" sourceLinked="0"/>
            <c:spPr>
              <a:noFill/>
              <a:ln>
                <a:noFill/>
              </a:ln>
              <a:effectLst/>
            </c:spPr>
            <c:txPr>
              <a:bodyPr wrap="square" lIns="38100" tIns="19050" rIns="38100" bIns="19050" anchor="ctr" anchorCtr="0">
                <a:spAutoFit/>
              </a:bodyPr>
              <a:lstStyle/>
              <a:p>
                <a:pPr algn="ctr">
                  <a:defRPr lang="hu-HU"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Sheet1!$E$2:$E$4</c:f>
              <c:numCache>
                <c:formatCode>General</c:formatCode>
                <c:ptCount val="3"/>
                <c:pt idx="0">
                  <c:v>0.22</c:v>
                </c:pt>
                <c:pt idx="1">
                  <c:v>0.22</c:v>
                </c:pt>
                <c:pt idx="2">
                  <c:v>0.22</c:v>
                </c:pt>
              </c:numCache>
            </c:numRef>
          </c:val>
          <c:extLst xmlns:c16r2="http://schemas.microsoft.com/office/drawing/2015/06/chart">
            <c:ext xmlns:c16="http://schemas.microsoft.com/office/drawing/2014/chart" uri="{C3380CC4-5D6E-409C-BE32-E72D297353CC}">
              <c16:uniqueId val="{00000005-C789-42E8-8DDD-DCFDFA76D05B}"/>
            </c:ext>
          </c:extLst>
        </c:ser>
        <c:dLbls>
          <c:showLegendKey val="0"/>
          <c:showVal val="0"/>
          <c:showCatName val="0"/>
          <c:showSerName val="0"/>
          <c:showPercent val="0"/>
          <c:showBubbleSize val="0"/>
        </c:dLbls>
        <c:gapWidth val="150"/>
        <c:overlap val="100"/>
        <c:axId val="255085088"/>
        <c:axId val="255085480"/>
      </c:barChart>
      <c:catAx>
        <c:axId val="255085088"/>
        <c:scaling>
          <c:orientation val="maxMin"/>
        </c:scaling>
        <c:delete val="1"/>
        <c:axPos val="l"/>
        <c:numFmt formatCode="General" sourceLinked="0"/>
        <c:majorTickMark val="out"/>
        <c:minorTickMark val="none"/>
        <c:tickLblPos val="none"/>
        <c:crossAx val="255085480"/>
        <c:crosses val="autoZero"/>
        <c:auto val="1"/>
        <c:lblAlgn val="ctr"/>
        <c:lblOffset val="100"/>
        <c:noMultiLvlLbl val="0"/>
      </c:catAx>
      <c:valAx>
        <c:axId val="255085480"/>
        <c:scaling>
          <c:orientation val="minMax"/>
          <c:max val="1"/>
        </c:scaling>
        <c:delete val="1"/>
        <c:axPos val="b"/>
        <c:numFmt formatCode="0%" sourceLinked="0"/>
        <c:majorTickMark val="out"/>
        <c:minorTickMark val="none"/>
        <c:tickLblPos val="none"/>
        <c:crossAx val="255085088"/>
        <c:crosses val="max"/>
        <c:crossBetween val="between"/>
      </c:valAx>
    </c:plotArea>
    <c:legend>
      <c:legendPos val="b"/>
      <c:layout>
        <c:manualLayout>
          <c:xMode val="edge"/>
          <c:yMode val="edge"/>
          <c:x val="0.71342058339399284"/>
          <c:y val="0.33908205885009146"/>
          <c:w val="0.28309973147100365"/>
          <c:h val="0.34964891134065207"/>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15</c:v>
                </c:pt>
                <c:pt idx="1">
                  <c:v>85</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AD77-4F1B-BD4B-A47EF05438EB}"/>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AD77-4F1B-BD4B-A47EF05438EB}"/>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AD77-4F1B-BD4B-A47EF05438EB}"/>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AD77-4F1B-BD4B-A47EF05438EB}"/>
              </c:ext>
            </c:extLst>
          </c:dPt>
          <c:dLbls>
            <c:delete val="1"/>
          </c:dLbls>
          <c:cat>
            <c:numRef>
              <c:f>Sheet1!$A$2:$A$4</c:f>
              <c:numCache>
                <c:formatCode>General</c:formatCode>
                <c:ptCount val="3"/>
              </c:numCache>
            </c:numRef>
          </c:cat>
          <c:val>
            <c:numRef>
              <c:f>Sheet1!$B$2:$B$4</c:f>
              <c:numCache>
                <c:formatCode>General</c:formatCode>
                <c:ptCount val="3"/>
                <c:pt idx="0">
                  <c:v>60</c:v>
                </c:pt>
                <c:pt idx="1">
                  <c:v>2</c:v>
                </c:pt>
                <c:pt idx="2">
                  <c:v>38</c:v>
                </c:pt>
              </c:numCache>
            </c:numRef>
          </c:val>
          <c:extLst xmlns:c16r2="http://schemas.microsoft.com/office/drawing/2015/06/chart">
            <c:ext xmlns:c16="http://schemas.microsoft.com/office/drawing/2014/chart" uri="{C3380CC4-5D6E-409C-BE32-E72D297353CC}">
              <c16:uniqueId val="{00000008-AD77-4F1B-BD4B-A47EF05438EB}"/>
            </c:ext>
          </c:extLst>
        </c:ser>
        <c:dLbls>
          <c:showLegendKey val="0"/>
          <c:showVal val="1"/>
          <c:showCatName val="0"/>
          <c:showSerName val="0"/>
          <c:showPercent val="0"/>
          <c:showBubbleSize val="0"/>
          <c:showLeaderLines val="1"/>
        </c:dLbls>
        <c:firstSliceAng val="98"/>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A9D-477B-90B8-F1C51D65FB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A9D-477B-90B8-F1C51D65FBB3}"/>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0A9D-477B-90B8-F1C51D65FB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073-46FE-95D8-909383FDC1CE}"/>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073-46FE-95D8-909383FDC1CE}"/>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073-46FE-95D8-909383FDC1CE}"/>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E073-46FE-95D8-909383FDC1CE}"/>
              </c:ext>
            </c:extLst>
          </c:dPt>
          <c:dLbls>
            <c:delete val="1"/>
          </c:dLbls>
          <c:cat>
            <c:numRef>
              <c:f>Sheet1!$A$2:$A$4</c:f>
              <c:numCache>
                <c:formatCode>General</c:formatCode>
                <c:ptCount val="3"/>
              </c:numCache>
            </c:numRef>
          </c:cat>
          <c:val>
            <c:numRef>
              <c:f>Sheet1!$B$2:$B$4</c:f>
              <c:numCache>
                <c:formatCode>General</c:formatCode>
                <c:ptCount val="3"/>
                <c:pt idx="0">
                  <c:v>31</c:v>
                </c:pt>
                <c:pt idx="1">
                  <c:v>47</c:v>
                </c:pt>
                <c:pt idx="2">
                  <c:v>22</c:v>
                </c:pt>
              </c:numCache>
            </c:numRef>
          </c:val>
          <c:extLst xmlns:c16r2="http://schemas.microsoft.com/office/drawing/2015/06/chart">
            <c:ext xmlns:c16="http://schemas.microsoft.com/office/drawing/2014/chart" uri="{C3380CC4-5D6E-409C-BE32-E72D297353CC}">
              <c16:uniqueId val="{00000008-E073-46FE-95D8-909383FDC1CE}"/>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E5B-40EC-8AE7-5B2A08E705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5B-40EC-8AE7-5B2A08E70578}"/>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6E5B-40EC-8AE7-5B2A08E705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5E5-4F59-AE09-3C2E6E514D8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5E5-4F59-AE09-3C2E6E514D83}"/>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C5E5-4F59-AE09-3C2E6E514D8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0675856468655E-2"/>
          <c:y val="6.1143421370523032E-2"/>
          <c:w val="0.92197864828706277"/>
          <c:h val="0.60135058246002271"/>
        </c:manualLayout>
      </c:layout>
      <c:barChart>
        <c:barDir val="col"/>
        <c:grouping val="clustered"/>
        <c:varyColors val="0"/>
        <c:ser>
          <c:idx val="0"/>
          <c:order val="0"/>
          <c:tx>
            <c:strRef>
              <c:f>Sheet1!$B$1</c:f>
              <c:strCache>
                <c:ptCount val="1"/>
                <c:pt idx="0">
                  <c:v>Total</c:v>
                </c:pt>
              </c:strCache>
            </c:strRef>
          </c:tx>
          <c:spPr>
            <a:solidFill>
              <a:schemeClr val="accent4"/>
            </a:solidFill>
            <a:ln>
              <a:noFill/>
            </a:ln>
            <a:effectLst/>
          </c:spPr>
          <c:invertIfNegative val="0"/>
          <c:cat>
            <c:strRef>
              <c:f>Sheet1!$A$2:$A$9</c:f>
              <c:strCache>
                <c:ptCount val="8"/>
                <c:pt idx="0">
                  <c:v>Anyagi, megélhetési ok</c:v>
                </c:pt>
                <c:pt idx="1">
                  <c:v>Munkával kapcsolatos ok</c:v>
                </c:pt>
                <c:pt idx="2">
                  <c:v>Családi, magánéleti ok</c:v>
                </c:pt>
                <c:pt idx="3">
                  <c:v>Szakmai ok</c:v>
                </c:pt>
                <c:pt idx="4">
                  <c:v>Politikai ok</c:v>
                </c:pt>
                <c:pt idx="5">
                  <c:v>Tanulmányi ok</c:v>
                </c:pt>
                <c:pt idx="6">
                  <c:v>Nem saját döntés</c:v>
                </c:pt>
                <c:pt idx="7">
                  <c:v>Egyéb</c:v>
                </c:pt>
              </c:strCache>
            </c:strRef>
          </c:cat>
          <c:val>
            <c:numRef>
              <c:f>Sheet1!$B$2:$B$9</c:f>
              <c:numCache>
                <c:formatCode>0</c:formatCode>
                <c:ptCount val="8"/>
                <c:pt idx="0">
                  <c:v>70.516304347826079</c:v>
                </c:pt>
                <c:pt idx="1">
                  <c:v>48.505434782608695</c:v>
                </c:pt>
                <c:pt idx="2">
                  <c:v>26.494565217391294</c:v>
                </c:pt>
                <c:pt idx="3">
                  <c:v>23.913043478260864</c:v>
                </c:pt>
                <c:pt idx="4">
                  <c:v>20.652173913043484</c:v>
                </c:pt>
                <c:pt idx="5">
                  <c:v>15.217391304347823</c:v>
                </c:pt>
                <c:pt idx="6">
                  <c:v>1.494565217391304</c:v>
                </c:pt>
                <c:pt idx="7">
                  <c:v>3.9402173913043481</c:v>
                </c:pt>
              </c:numCache>
            </c:numRef>
          </c:val>
          <c:extLst xmlns:c16r2="http://schemas.microsoft.com/office/drawing/2015/06/chart">
            <c:ext xmlns:c16="http://schemas.microsoft.com/office/drawing/2014/chart" uri="{C3380CC4-5D6E-409C-BE32-E72D297353CC}">
              <c16:uniqueId val="{00000000-15D9-4619-93A5-85A0F9EFA40D}"/>
            </c:ext>
          </c:extLst>
        </c:ser>
        <c:ser>
          <c:idx val="1"/>
          <c:order val="1"/>
          <c:tx>
            <c:strRef>
              <c:f>Sheet1!$C$1</c:f>
              <c:strCache>
                <c:ptCount val="1"/>
                <c:pt idx="0">
                  <c:v>Nagy-Britannia</c:v>
                </c:pt>
              </c:strCache>
            </c:strRef>
          </c:tx>
          <c:spPr>
            <a:solidFill>
              <a:schemeClr val="accent2"/>
            </a:solidFill>
            <a:ln>
              <a:noFill/>
            </a:ln>
            <a:effectLst/>
          </c:spPr>
          <c:invertIfNegative val="0"/>
          <c:cat>
            <c:strRef>
              <c:f>Sheet1!$A$2:$A$9</c:f>
              <c:strCache>
                <c:ptCount val="8"/>
                <c:pt idx="0">
                  <c:v>Anyagi, megélhetési ok</c:v>
                </c:pt>
                <c:pt idx="1">
                  <c:v>Munkával kapcsolatos ok</c:v>
                </c:pt>
                <c:pt idx="2">
                  <c:v>Családi, magánéleti ok</c:v>
                </c:pt>
                <c:pt idx="3">
                  <c:v>Szakmai ok</c:v>
                </c:pt>
                <c:pt idx="4">
                  <c:v>Politikai ok</c:v>
                </c:pt>
                <c:pt idx="5">
                  <c:v>Tanulmányi ok</c:v>
                </c:pt>
                <c:pt idx="6">
                  <c:v>Nem saját döntés</c:v>
                </c:pt>
                <c:pt idx="7">
                  <c:v>Egyéb</c:v>
                </c:pt>
              </c:strCache>
            </c:strRef>
          </c:cat>
          <c:val>
            <c:numRef>
              <c:f>Sheet1!$C$2:$C$9</c:f>
              <c:numCache>
                <c:formatCode>0</c:formatCode>
                <c:ptCount val="8"/>
                <c:pt idx="0">
                  <c:v>69.806094182825461</c:v>
                </c:pt>
                <c:pt idx="1">
                  <c:v>46.537396121883646</c:v>
                </c:pt>
                <c:pt idx="2">
                  <c:v>22.99168975069253</c:v>
                </c:pt>
                <c:pt idx="3">
                  <c:v>28.53185595567869</c:v>
                </c:pt>
                <c:pt idx="4">
                  <c:v>21.052631578947356</c:v>
                </c:pt>
                <c:pt idx="5">
                  <c:v>18.005540166204987</c:v>
                </c:pt>
                <c:pt idx="6">
                  <c:v>1.9390581717451527</c:v>
                </c:pt>
                <c:pt idx="7">
                  <c:v>3.3240997229916891</c:v>
                </c:pt>
              </c:numCache>
            </c:numRef>
          </c:val>
          <c:extLst xmlns:c16r2="http://schemas.microsoft.com/office/drawing/2015/06/chart">
            <c:ext xmlns:c16="http://schemas.microsoft.com/office/drawing/2014/chart" uri="{C3380CC4-5D6E-409C-BE32-E72D297353CC}">
              <c16:uniqueId val="{00000001-15D9-4619-93A5-85A0F9EFA40D}"/>
            </c:ext>
          </c:extLst>
        </c:ser>
        <c:ser>
          <c:idx val="2"/>
          <c:order val="2"/>
          <c:tx>
            <c:strRef>
              <c:f>Sheet1!$D$1</c:f>
              <c:strCache>
                <c:ptCount val="1"/>
                <c:pt idx="0">
                  <c:v>Németország</c:v>
                </c:pt>
              </c:strCache>
            </c:strRef>
          </c:tx>
          <c:spPr>
            <a:solidFill>
              <a:schemeClr val="accent5"/>
            </a:solidFill>
            <a:ln>
              <a:noFill/>
            </a:ln>
            <a:effectLst/>
          </c:spPr>
          <c:invertIfNegative val="0"/>
          <c:cat>
            <c:strRef>
              <c:f>Sheet1!$A$2:$A$9</c:f>
              <c:strCache>
                <c:ptCount val="8"/>
                <c:pt idx="0">
                  <c:v>Anyagi, megélhetési ok</c:v>
                </c:pt>
                <c:pt idx="1">
                  <c:v>Munkával kapcsolatos ok</c:v>
                </c:pt>
                <c:pt idx="2">
                  <c:v>Családi, magánéleti ok</c:v>
                </c:pt>
                <c:pt idx="3">
                  <c:v>Szakmai ok</c:v>
                </c:pt>
                <c:pt idx="4">
                  <c:v>Politikai ok</c:v>
                </c:pt>
                <c:pt idx="5">
                  <c:v>Tanulmányi ok</c:v>
                </c:pt>
                <c:pt idx="6">
                  <c:v>Nem saját döntés</c:v>
                </c:pt>
                <c:pt idx="7">
                  <c:v>Egyéb</c:v>
                </c:pt>
              </c:strCache>
            </c:strRef>
          </c:cat>
          <c:val>
            <c:numRef>
              <c:f>Sheet1!$D$2:$D$9</c:f>
              <c:numCache>
                <c:formatCode>0</c:formatCode>
                <c:ptCount val="8"/>
                <c:pt idx="0">
                  <c:v>71.2</c:v>
                </c:pt>
                <c:pt idx="1">
                  <c:v>50.4</c:v>
                </c:pt>
                <c:pt idx="2">
                  <c:v>29.866666666666671</c:v>
                </c:pt>
                <c:pt idx="3">
                  <c:v>19.466666666666658</c:v>
                </c:pt>
                <c:pt idx="4">
                  <c:v>20.266666666666666</c:v>
                </c:pt>
                <c:pt idx="5">
                  <c:v>12.533333333333333</c:v>
                </c:pt>
                <c:pt idx="6">
                  <c:v>1.0666666666666667</c:v>
                </c:pt>
                <c:pt idx="7">
                  <c:v>4.5333333333333359</c:v>
                </c:pt>
              </c:numCache>
            </c:numRef>
          </c:val>
          <c:extLst xmlns:c16r2="http://schemas.microsoft.com/office/drawing/2015/06/chart">
            <c:ext xmlns:c16="http://schemas.microsoft.com/office/drawing/2014/chart" uri="{C3380CC4-5D6E-409C-BE32-E72D297353CC}">
              <c16:uniqueId val="{00000002-15D9-4619-93A5-85A0F9EFA40D}"/>
            </c:ext>
          </c:extLst>
        </c:ser>
        <c:dLbls>
          <c:showLegendKey val="0"/>
          <c:showVal val="0"/>
          <c:showCatName val="0"/>
          <c:showSerName val="0"/>
          <c:showPercent val="0"/>
          <c:showBubbleSize val="0"/>
        </c:dLbls>
        <c:gapWidth val="219"/>
        <c:overlap val="-27"/>
        <c:axId val="162297216"/>
        <c:axId val="162296432"/>
      </c:barChart>
      <c:catAx>
        <c:axId val="162297216"/>
        <c:scaling>
          <c:orientation val="minMax"/>
        </c:scaling>
        <c:delete val="0"/>
        <c:axPos val="b"/>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cap="all" baseline="0">
                <a:solidFill>
                  <a:srgbClr val="404040"/>
                </a:solidFill>
                <a:latin typeface="+mn-lt"/>
                <a:ea typeface="+mn-ea"/>
                <a:cs typeface="+mn-cs"/>
              </a:defRPr>
            </a:pPr>
            <a:endParaRPr lang="hu-HU"/>
          </a:p>
        </c:txPr>
        <c:crossAx val="162296432"/>
        <c:crosses val="autoZero"/>
        <c:auto val="1"/>
        <c:lblAlgn val="ctr"/>
        <c:lblOffset val="100"/>
        <c:noMultiLvlLbl val="0"/>
      </c:catAx>
      <c:valAx>
        <c:axId val="162296432"/>
        <c:scaling>
          <c:orientation val="minMax"/>
          <c:max val="80"/>
          <c:min val="0"/>
        </c:scaling>
        <c:delete val="0"/>
        <c:axPos val="l"/>
        <c:numFmt formatCode="0" sourceLinked="0"/>
        <c:majorTickMark val="none"/>
        <c:minorTickMark val="out"/>
        <c:tickLblPos val="nextTo"/>
        <c:spPr>
          <a:noFill/>
          <a:ln>
            <a:solidFill>
              <a:schemeClr val="bg2"/>
            </a:solidFill>
          </a:ln>
          <a:effectLst/>
        </c:spPr>
        <c:txPr>
          <a:bodyPr rot="-60000000" spcFirstLastPara="1" vertOverflow="ellipsis" vert="horz" wrap="square" anchor="ctr" anchorCtr="1"/>
          <a:lstStyle/>
          <a:p>
            <a:pPr>
              <a:defRPr sz="1197" b="0" i="0" u="none" strike="noStrike" kern="1200" baseline="0">
                <a:solidFill>
                  <a:srgbClr val="58595B"/>
                </a:solidFill>
                <a:latin typeface="+mn-lt"/>
                <a:ea typeface="+mn-ea"/>
                <a:cs typeface="+mn-cs"/>
              </a:defRPr>
            </a:pPr>
            <a:endParaRPr lang="hu-HU"/>
          </a:p>
        </c:txPr>
        <c:crossAx val="162297216"/>
        <c:crosses val="autoZero"/>
        <c:crossBetween val="between"/>
        <c:majorUnit val="20"/>
      </c:valAx>
      <c:spPr>
        <a:noFill/>
        <a:ln>
          <a:noFill/>
        </a:ln>
        <a:effectLst/>
      </c:spPr>
    </c:plotArea>
    <c:legend>
      <c:legendPos val="b"/>
      <c:layout>
        <c:manualLayout>
          <c:xMode val="edge"/>
          <c:yMode val="edge"/>
          <c:x val="0.33606711880392715"/>
          <c:y val="0.80441907420914582"/>
          <c:w val="0.29807577601777496"/>
          <c:h val="6.9331970360781203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8 általános, vagy kevesebb</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1.7663043478260865</c:v>
                </c:pt>
                <c:pt idx="1">
                  <c:v>1.6620498614958452</c:v>
                </c:pt>
                <c:pt idx="2">
                  <c:v>1.8666666666666669</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Szakiskola, szakmunkásképző</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17.255434782608692</c:v>
                </c:pt>
                <c:pt idx="1">
                  <c:v>11.357340720221607</c:v>
                </c:pt>
                <c:pt idx="2">
                  <c:v>22.933333333333316</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Érettségi</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37.635869565217362</c:v>
                </c:pt>
                <c:pt idx="1">
                  <c:v>38.227146814404449</c:v>
                </c:pt>
                <c:pt idx="2">
                  <c:v>37.066666666666642</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Főiskolai diploma</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21.467391304347817</c:v>
                </c:pt>
                <c:pt idx="1">
                  <c:v>25.207756232686979</c:v>
                </c:pt>
                <c:pt idx="2">
                  <c:v>17.866666666666667</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Egyetemi diploma</c:v>
                </c:pt>
              </c:strCache>
            </c:strRef>
          </c:tx>
          <c:spPr>
            <a:solidFill>
              <a:srgbClr val="008E94"/>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18.885869565217387</c:v>
                </c:pt>
                <c:pt idx="1">
                  <c:v>19.667590027700832</c:v>
                </c:pt>
                <c:pt idx="2">
                  <c:v>18.133333333333322</c:v>
                </c:pt>
              </c:numCache>
            </c:numRef>
          </c:val>
          <c:extLst xmlns:c16r2="http://schemas.microsoft.com/office/drawing/2015/06/chart">
            <c:ext xmlns:c16="http://schemas.microsoft.com/office/drawing/2014/chart" uri="{C3380CC4-5D6E-409C-BE32-E72D297353CC}">
              <c16:uniqueId val="{00000005-1768-4287-97F2-ADAFD968AF1A}"/>
            </c:ext>
          </c:extLst>
        </c:ser>
        <c:ser>
          <c:idx val="5"/>
          <c:order val="5"/>
          <c:tx>
            <c:strRef>
              <c:f>Sheet1!$G$1</c:f>
              <c:strCache>
                <c:ptCount val="1"/>
                <c:pt idx="0">
                  <c:v>PhD, doktori fokozat</c:v>
                </c:pt>
              </c:strCache>
            </c:strRef>
          </c:tx>
          <c:spPr>
            <a:solidFill>
              <a:srgbClr val="B7BF12"/>
            </a:solidFill>
            <a:ln>
              <a:solidFill>
                <a:srgbClr val="FFFFFF"/>
              </a:solidFill>
            </a:ln>
          </c:spPr>
          <c:invertIfNegative val="0"/>
          <c:cat>
            <c:strRef>
              <c:f>Sheet1!$A$2:$A$4</c:f>
              <c:strCache>
                <c:ptCount val="3"/>
                <c:pt idx="0">
                  <c:v>Total</c:v>
                </c:pt>
                <c:pt idx="1">
                  <c:v>Nagy-Britannia</c:v>
                </c:pt>
                <c:pt idx="2">
                  <c:v>Németország</c:v>
                </c:pt>
              </c:strCache>
            </c:strRef>
          </c:cat>
          <c:val>
            <c:numRef>
              <c:f>Sheet1!$G$2:$G$4</c:f>
              <c:numCache>
                <c:formatCode>0</c:formatCode>
                <c:ptCount val="3"/>
                <c:pt idx="0">
                  <c:v>2.9891304347826089</c:v>
                </c:pt>
                <c:pt idx="1">
                  <c:v>3.8781163434903045</c:v>
                </c:pt>
                <c:pt idx="2">
                  <c:v>2.1333333333333342</c:v>
                </c:pt>
              </c:numCache>
            </c:numRef>
          </c:val>
          <c:extLst xmlns:c16r2="http://schemas.microsoft.com/office/drawing/2015/06/chart">
            <c:ext xmlns:c16="http://schemas.microsoft.com/office/drawing/2014/chart" uri="{C3380CC4-5D6E-409C-BE32-E72D297353CC}">
              <c16:uniqueId val="{00000000-8A0A-4E37-8114-ED576D858DF9}"/>
            </c:ext>
          </c:extLst>
        </c:ser>
        <c:dLbls>
          <c:showLegendKey val="0"/>
          <c:showVal val="0"/>
          <c:showCatName val="0"/>
          <c:showSerName val="0"/>
          <c:showPercent val="0"/>
          <c:showBubbleSize val="0"/>
        </c:dLbls>
        <c:gapWidth val="150"/>
        <c:overlap val="100"/>
        <c:axId val="162297608"/>
        <c:axId val="162294864"/>
      </c:barChart>
      <c:catAx>
        <c:axId val="16229760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162294864"/>
        <c:crosses val="autoZero"/>
        <c:auto val="1"/>
        <c:lblAlgn val="ctr"/>
        <c:lblOffset val="100"/>
        <c:noMultiLvlLbl val="0"/>
      </c:catAx>
      <c:valAx>
        <c:axId val="162294864"/>
        <c:scaling>
          <c:orientation val="minMax"/>
          <c:max val="1"/>
        </c:scaling>
        <c:delete val="0"/>
        <c:axPos val="b"/>
        <c:numFmt formatCode="0%" sourceLinked="0"/>
        <c:majorTickMark val="out"/>
        <c:minorTickMark val="none"/>
        <c:tickLblPos val="nextTo"/>
        <c:txPr>
          <a:bodyPr/>
          <a:lstStyle/>
          <a:p>
            <a:pPr>
              <a:defRPr sz="1200"/>
            </a:pPr>
            <a:endParaRPr lang="hu-HU"/>
          </a:p>
        </c:txPr>
        <c:crossAx val="162297608"/>
        <c:crosses val="max"/>
        <c:crossBetween val="between"/>
      </c:valAx>
    </c:plotArea>
    <c:legend>
      <c:legendPos val="b"/>
      <c:layout>
        <c:manualLayout>
          <c:xMode val="edge"/>
          <c:yMode val="edge"/>
          <c:x val="9.2354977005458444E-2"/>
          <c:y val="0.86614582380595262"/>
          <c:w val="0.89999994472310163"/>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EB2-4186-A784-8377D99082A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EB2-4186-A784-8377D99082AE}"/>
              </c:ext>
            </c:extLst>
          </c:dPt>
          <c:dLbls>
            <c:delete val="1"/>
          </c:dLbls>
          <c:cat>
            <c:numRef>
              <c:f>Sheet1!$A$2:$A$3</c:f>
              <c:numCache>
                <c:formatCode>General</c:formatCode>
                <c:ptCount val="2"/>
              </c:numCache>
            </c:numRef>
          </c:cat>
          <c:val>
            <c:numRef>
              <c:f>Sheet1!$B$2:$B$3</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4-9EB2-4186-A784-8377D99082A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CF26-4A41-B7EA-DB96ECA919C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F26-4A41-B7EA-DB96ECA919C9}"/>
              </c:ext>
            </c:extLst>
          </c:dPt>
          <c:dLbls>
            <c:delete val="1"/>
          </c:dLbls>
          <c:cat>
            <c:numRef>
              <c:f>Sheet1!$A$2:$A$3</c:f>
              <c:numCache>
                <c:formatCode>General</c:formatCode>
                <c:ptCount val="2"/>
              </c:numCache>
            </c:num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CF26-4A41-B7EA-DB96ECA919C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8092-4B5D-94B8-06F237E6D44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092-4B5D-94B8-06F237E6D44F}"/>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8092-4B5D-94B8-06F237E6D44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46CE-4C18-89A9-FA20A3D0D25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46CE-4C18-89A9-FA20A3D0D25B}"/>
              </c:ext>
            </c:extLst>
          </c:dPt>
          <c:dLbls>
            <c:delete val="1"/>
          </c:dLbls>
          <c:cat>
            <c:numRef>
              <c:f>Sheet1!$A$2:$A$3</c:f>
              <c:numCache>
                <c:formatCode>General</c:formatCode>
                <c:ptCount val="2"/>
              </c:numCache>
            </c:numRef>
          </c:cat>
          <c:val>
            <c:numRef>
              <c:f>Sheet1!$B$2:$B$3</c:f>
              <c:numCache>
                <c:formatCode>General</c:formatCode>
                <c:ptCount val="2"/>
                <c:pt idx="0">
                  <c:v>0</c:v>
                </c:pt>
                <c:pt idx="1">
                  <c:v>100</c:v>
                </c:pt>
              </c:numCache>
            </c:numRef>
          </c:val>
          <c:extLst xmlns:c16r2="http://schemas.microsoft.com/office/drawing/2015/06/chart">
            <c:ext xmlns:c16="http://schemas.microsoft.com/office/drawing/2014/chart" uri="{C3380CC4-5D6E-409C-BE32-E72D297353CC}">
              <c16:uniqueId val="{00000004-46CE-4C18-89A9-FA20A3D0D25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58336474903735"/>
          <c:y val="0.15367875043444856"/>
          <c:w val="0.58391102117120475"/>
          <c:h val="0.53843012009073099"/>
        </c:manualLayout>
      </c:layout>
      <c:barChart>
        <c:barDir val="bar"/>
        <c:grouping val="percentStacked"/>
        <c:varyColors val="0"/>
        <c:ser>
          <c:idx val="0"/>
          <c:order val="0"/>
          <c:tx>
            <c:strRef>
              <c:f>Sheet1!$B$1</c:f>
              <c:strCache>
                <c:ptCount val="1"/>
                <c:pt idx="0">
                  <c:v>Egyéni vállalkozó, cégtulajdonos</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7.3369565217391308</c:v>
                </c:pt>
                <c:pt idx="1">
                  <c:v>9.418282548476455</c:v>
                </c:pt>
                <c:pt idx="2">
                  <c:v>5.3333333333333348</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Alkalmazott szellemi munkakör</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37.092391304347842</c:v>
                </c:pt>
                <c:pt idx="1">
                  <c:v>37.119113573407205</c:v>
                </c:pt>
                <c:pt idx="2">
                  <c:v>37.066666666666642</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Alkalmazott fizikai munkakör</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28.125</c:v>
                </c:pt>
                <c:pt idx="1">
                  <c:v>22.99168975069253</c:v>
                </c:pt>
                <c:pt idx="2">
                  <c:v>33.066666666666642</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Nem fizikai és nem irodai alkalmazott</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3.8043478260869579</c:v>
                </c:pt>
                <c:pt idx="1">
                  <c:v>4.43213296398892</c:v>
                </c:pt>
                <c:pt idx="2">
                  <c:v>3.2</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Munkanélküli</c:v>
                </c:pt>
              </c:strCache>
            </c:strRef>
          </c:tx>
          <c:spPr>
            <a:solidFill>
              <a:srgbClr val="008E94"/>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5.0271739130434785</c:v>
                </c:pt>
                <c:pt idx="1">
                  <c:v>4.7091412742382284</c:v>
                </c:pt>
                <c:pt idx="2">
                  <c:v>5.3333333333333348</c:v>
                </c:pt>
              </c:numCache>
            </c:numRef>
          </c:val>
          <c:extLst xmlns:c16r2="http://schemas.microsoft.com/office/drawing/2015/06/chart">
            <c:ext xmlns:c16="http://schemas.microsoft.com/office/drawing/2014/chart" uri="{C3380CC4-5D6E-409C-BE32-E72D297353CC}">
              <c16:uniqueId val="{00000005-1768-4287-97F2-ADAFD968AF1A}"/>
            </c:ext>
          </c:extLst>
        </c:ser>
        <c:ser>
          <c:idx val="5"/>
          <c:order val="5"/>
          <c:tx>
            <c:strRef>
              <c:f>Sheet1!$G$1</c:f>
              <c:strCache>
                <c:ptCount val="1"/>
                <c:pt idx="0">
                  <c:v>Tanuló/ fizetés nélküli gyakornok</c:v>
                </c:pt>
              </c:strCache>
            </c:strRef>
          </c:tx>
          <c:spPr>
            <a:solidFill>
              <a:srgbClr val="B7BF12"/>
            </a:solidFill>
            <a:ln>
              <a:solidFill>
                <a:srgbClr val="FFFFFF"/>
              </a:solidFill>
            </a:ln>
          </c:spPr>
          <c:invertIfNegative val="0"/>
          <c:cat>
            <c:strRef>
              <c:f>Sheet1!$A$2:$A$4</c:f>
              <c:strCache>
                <c:ptCount val="3"/>
                <c:pt idx="0">
                  <c:v>Total</c:v>
                </c:pt>
                <c:pt idx="1">
                  <c:v>Nagy-Britannia</c:v>
                </c:pt>
                <c:pt idx="2">
                  <c:v>Németország</c:v>
                </c:pt>
              </c:strCache>
            </c:strRef>
          </c:cat>
          <c:val>
            <c:numRef>
              <c:f>Sheet1!$G$2:$G$4</c:f>
              <c:numCache>
                <c:formatCode>0</c:formatCode>
                <c:ptCount val="3"/>
                <c:pt idx="0">
                  <c:v>15.760869565217392</c:v>
                </c:pt>
                <c:pt idx="1">
                  <c:v>19.667590027700832</c:v>
                </c:pt>
                <c:pt idx="2">
                  <c:v>12</c:v>
                </c:pt>
              </c:numCache>
            </c:numRef>
          </c:val>
          <c:extLst xmlns:c16r2="http://schemas.microsoft.com/office/drawing/2015/06/chart">
            <c:ext xmlns:c16="http://schemas.microsoft.com/office/drawing/2014/chart" uri="{C3380CC4-5D6E-409C-BE32-E72D297353CC}">
              <c16:uniqueId val="{00000000-8A0A-4E37-8114-ED576D858DF9}"/>
            </c:ext>
          </c:extLst>
        </c:ser>
        <c:ser>
          <c:idx val="6"/>
          <c:order val="6"/>
          <c:tx>
            <c:strRef>
              <c:f>Sheet1!$H$1</c:f>
              <c:strCache>
                <c:ptCount val="1"/>
                <c:pt idx="0">
                  <c:v>GYES/GYED/GYÁS</c:v>
                </c:pt>
              </c:strCache>
            </c:strRef>
          </c:tx>
          <c:spPr>
            <a:solidFill>
              <a:srgbClr val="FF4343"/>
            </a:solidFill>
            <a:ln>
              <a:solidFill>
                <a:srgbClr val="FFFFFF"/>
              </a:solidFill>
            </a:ln>
          </c:spPr>
          <c:invertIfNegative val="0"/>
          <c:cat>
            <c:strRef>
              <c:f>Sheet1!$A$2:$A$4</c:f>
              <c:strCache>
                <c:ptCount val="3"/>
                <c:pt idx="0">
                  <c:v>Total</c:v>
                </c:pt>
                <c:pt idx="1">
                  <c:v>Nagy-Britannia</c:v>
                </c:pt>
                <c:pt idx="2">
                  <c:v>Németország</c:v>
                </c:pt>
              </c:strCache>
            </c:strRef>
          </c:cat>
          <c:val>
            <c:numRef>
              <c:f>Sheet1!$H$2:$H$4</c:f>
              <c:numCache>
                <c:formatCode>0</c:formatCode>
                <c:ptCount val="3"/>
                <c:pt idx="0">
                  <c:v>2.0380434782608683</c:v>
                </c:pt>
                <c:pt idx="1">
                  <c:v>1.6620498614958452</c:v>
                </c:pt>
                <c:pt idx="2">
                  <c:v>2.4</c:v>
                </c:pt>
              </c:numCache>
            </c:numRef>
          </c:val>
          <c:extLst xmlns:c16r2="http://schemas.microsoft.com/office/drawing/2015/06/chart">
            <c:ext xmlns:c16="http://schemas.microsoft.com/office/drawing/2014/chart" uri="{C3380CC4-5D6E-409C-BE32-E72D297353CC}">
              <c16:uniqueId val="{00000000-D433-4AEB-BE34-9E7A6989875A}"/>
            </c:ext>
          </c:extLst>
        </c:ser>
        <c:ser>
          <c:idx val="7"/>
          <c:order val="7"/>
          <c:tx>
            <c:strRef>
              <c:f>Sheet1!$I$1</c:f>
              <c:strCache>
                <c:ptCount val="1"/>
                <c:pt idx="0">
                  <c:v>Háztartásbeli, egyéb inaktív</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Sheet1!$I$2:$I$4</c:f>
              <c:numCache>
                <c:formatCode>0</c:formatCode>
                <c:ptCount val="3"/>
                <c:pt idx="0">
                  <c:v>0.81521739130434756</c:v>
                </c:pt>
                <c:pt idx="1">
                  <c:v>0</c:v>
                </c:pt>
                <c:pt idx="2">
                  <c:v>1.6</c:v>
                </c:pt>
              </c:numCache>
            </c:numRef>
          </c:val>
          <c:extLst xmlns:c16r2="http://schemas.microsoft.com/office/drawing/2015/06/chart">
            <c:ext xmlns:c16="http://schemas.microsoft.com/office/drawing/2014/chart" uri="{C3380CC4-5D6E-409C-BE32-E72D297353CC}">
              <c16:uniqueId val="{00000001-D433-4AEB-BE34-9E7A6989875A}"/>
            </c:ext>
          </c:extLst>
        </c:ser>
        <c:dLbls>
          <c:showLegendKey val="0"/>
          <c:showVal val="0"/>
          <c:showCatName val="0"/>
          <c:showSerName val="0"/>
          <c:showPercent val="0"/>
          <c:showBubbleSize val="0"/>
        </c:dLbls>
        <c:gapWidth val="150"/>
        <c:overlap val="100"/>
        <c:axId val="215582696"/>
        <c:axId val="215583872"/>
      </c:barChart>
      <c:catAx>
        <c:axId val="215582696"/>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15583872"/>
        <c:crosses val="autoZero"/>
        <c:auto val="1"/>
        <c:lblAlgn val="ctr"/>
        <c:lblOffset val="100"/>
        <c:noMultiLvlLbl val="0"/>
      </c:catAx>
      <c:valAx>
        <c:axId val="215583872"/>
        <c:scaling>
          <c:orientation val="minMax"/>
          <c:max val="1"/>
        </c:scaling>
        <c:delete val="0"/>
        <c:axPos val="b"/>
        <c:numFmt formatCode="0%" sourceLinked="0"/>
        <c:majorTickMark val="out"/>
        <c:minorTickMark val="none"/>
        <c:tickLblPos val="nextTo"/>
        <c:txPr>
          <a:bodyPr/>
          <a:lstStyle/>
          <a:p>
            <a:pPr>
              <a:defRPr sz="1200"/>
            </a:pPr>
            <a:endParaRPr lang="hu-HU"/>
          </a:p>
        </c:txPr>
        <c:crossAx val="215582696"/>
        <c:crosses val="max"/>
        <c:crossBetween val="between"/>
      </c:valAx>
    </c:plotArea>
    <c:legend>
      <c:legendPos val="r"/>
      <c:layout>
        <c:manualLayout>
          <c:xMode val="edge"/>
          <c:yMode val="edge"/>
          <c:x val="0.74273734682109749"/>
          <c:y val="0.19707496879048561"/>
          <c:w val="0.22295580321249792"/>
          <c:h val="0.62331316713946527"/>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58336474903735"/>
          <c:y val="0.15367875043444856"/>
          <c:w val="0.58391102117120475"/>
          <c:h val="0.53843012009073099"/>
        </c:manualLayout>
      </c:layout>
      <c:barChart>
        <c:barDir val="bar"/>
        <c:grouping val="percentStacked"/>
        <c:varyColors val="0"/>
        <c:ser>
          <c:idx val="0"/>
          <c:order val="0"/>
          <c:tx>
            <c:strRef>
              <c:f>Sheet1!$B$1</c:f>
              <c:strCache>
                <c:ptCount val="1"/>
                <c:pt idx="0">
                  <c:v>Egyéni vállalkozó, cégtulajdonos</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0</c:formatCode>
                <c:ptCount val="3"/>
                <c:pt idx="0">
                  <c:v>8.4239130434782616</c:v>
                </c:pt>
                <c:pt idx="1">
                  <c:v>10.526315789473681</c:v>
                </c:pt>
                <c:pt idx="2">
                  <c:v>6.4</c:v>
                </c:pt>
              </c:numCache>
            </c:numRef>
          </c:val>
          <c:extLst xmlns:c16r2="http://schemas.microsoft.com/office/drawing/2015/06/chart">
            <c:ext xmlns:c16="http://schemas.microsoft.com/office/drawing/2014/chart" uri="{C3380CC4-5D6E-409C-BE32-E72D297353CC}">
              <c16:uniqueId val="{00000000-39DE-4E31-A87B-A81651F565F8}"/>
            </c:ext>
          </c:extLst>
        </c:ser>
        <c:ser>
          <c:idx val="1"/>
          <c:order val="1"/>
          <c:tx>
            <c:strRef>
              <c:f>Sheet1!$C$1</c:f>
              <c:strCache>
                <c:ptCount val="1"/>
                <c:pt idx="0">
                  <c:v>Alkalmazott szellemi munkakör</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0</c:formatCode>
                <c:ptCount val="3"/>
                <c:pt idx="0">
                  <c:v>30.027173913043484</c:v>
                </c:pt>
                <c:pt idx="1">
                  <c:v>38.227146814404449</c:v>
                </c:pt>
                <c:pt idx="2">
                  <c:v>22.133333333333322</c:v>
                </c:pt>
              </c:numCache>
            </c:numRef>
          </c:val>
          <c:extLst xmlns:c16r2="http://schemas.microsoft.com/office/drawing/2015/06/chart">
            <c:ext xmlns:c16="http://schemas.microsoft.com/office/drawing/2014/chart" uri="{C3380CC4-5D6E-409C-BE32-E72D297353CC}">
              <c16:uniqueId val="{00000001-39DE-4E31-A87B-A81651F565F8}"/>
            </c:ext>
          </c:extLst>
        </c:ser>
        <c:ser>
          <c:idx val="2"/>
          <c:order val="2"/>
          <c:tx>
            <c:strRef>
              <c:f>Sheet1!$D$1</c:f>
              <c:strCache>
                <c:ptCount val="1"/>
                <c:pt idx="0">
                  <c:v>Alkalmazott fizikai munkakör</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0</c:formatCode>
                <c:ptCount val="3"/>
                <c:pt idx="0">
                  <c:v>46.195652173913061</c:v>
                </c:pt>
                <c:pt idx="1">
                  <c:v>37.396121883656491</c:v>
                </c:pt>
                <c:pt idx="2">
                  <c:v>54.666666666666636</c:v>
                </c:pt>
              </c:numCache>
            </c:numRef>
          </c:val>
          <c:extLst xmlns:c16r2="http://schemas.microsoft.com/office/drawing/2015/06/chart">
            <c:ext xmlns:c16="http://schemas.microsoft.com/office/drawing/2014/chart" uri="{C3380CC4-5D6E-409C-BE32-E72D297353CC}">
              <c16:uniqueId val="{00000002-39DE-4E31-A87B-A81651F565F8}"/>
            </c:ext>
          </c:extLst>
        </c:ser>
        <c:ser>
          <c:idx val="3"/>
          <c:order val="3"/>
          <c:tx>
            <c:strRef>
              <c:f>Sheet1!$E$1</c:f>
              <c:strCache>
                <c:ptCount val="1"/>
                <c:pt idx="0">
                  <c:v>Nem fizikai és nem irodai alkalmazott</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0</c:formatCode>
                <c:ptCount val="3"/>
                <c:pt idx="0">
                  <c:v>4.8913043478260851</c:v>
                </c:pt>
                <c:pt idx="1">
                  <c:v>5.8171745152354539</c:v>
                </c:pt>
                <c:pt idx="2">
                  <c:v>4</c:v>
                </c:pt>
              </c:numCache>
            </c:numRef>
          </c:val>
          <c:extLst xmlns:c16r2="http://schemas.microsoft.com/office/drawing/2015/06/chart">
            <c:ext xmlns:c16="http://schemas.microsoft.com/office/drawing/2014/chart" uri="{C3380CC4-5D6E-409C-BE32-E72D297353CC}">
              <c16:uniqueId val="{00000003-39DE-4E31-A87B-A81651F565F8}"/>
            </c:ext>
          </c:extLst>
        </c:ser>
        <c:ser>
          <c:idx val="4"/>
          <c:order val="4"/>
          <c:tx>
            <c:strRef>
              <c:f>Sheet1!$F$1</c:f>
              <c:strCache>
                <c:ptCount val="1"/>
                <c:pt idx="0">
                  <c:v>Munkanélküli</c:v>
                </c:pt>
              </c:strCache>
            </c:strRef>
          </c:tx>
          <c:spPr>
            <a:solidFill>
              <a:srgbClr val="008E94"/>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0</c:formatCode>
                <c:ptCount val="3"/>
                <c:pt idx="0">
                  <c:v>1.7663043478260865</c:v>
                </c:pt>
                <c:pt idx="1">
                  <c:v>0.554016620498615</c:v>
                </c:pt>
                <c:pt idx="2">
                  <c:v>2.9333333333333331</c:v>
                </c:pt>
              </c:numCache>
            </c:numRef>
          </c:val>
          <c:extLst xmlns:c16r2="http://schemas.microsoft.com/office/drawing/2015/06/chart">
            <c:ext xmlns:c16="http://schemas.microsoft.com/office/drawing/2014/chart" uri="{C3380CC4-5D6E-409C-BE32-E72D297353CC}">
              <c16:uniqueId val="{00000004-39DE-4E31-A87B-A81651F565F8}"/>
            </c:ext>
          </c:extLst>
        </c:ser>
        <c:ser>
          <c:idx val="5"/>
          <c:order val="5"/>
          <c:tx>
            <c:strRef>
              <c:f>Sheet1!$G$1</c:f>
              <c:strCache>
                <c:ptCount val="1"/>
                <c:pt idx="0">
                  <c:v>Tanuló/ fizetés nélküli gyakornok</c:v>
                </c:pt>
              </c:strCache>
            </c:strRef>
          </c:tx>
          <c:spPr>
            <a:solidFill>
              <a:srgbClr val="B7BF12"/>
            </a:solidFill>
            <a:ln>
              <a:solidFill>
                <a:srgbClr val="FFFFFF"/>
              </a:solidFill>
            </a:ln>
          </c:spPr>
          <c:invertIfNegative val="0"/>
          <c:cat>
            <c:strRef>
              <c:f>Sheet1!$A$2:$A$4</c:f>
              <c:strCache>
                <c:ptCount val="3"/>
                <c:pt idx="0">
                  <c:v>Total</c:v>
                </c:pt>
                <c:pt idx="1">
                  <c:v>Nagy-Britannia</c:v>
                </c:pt>
                <c:pt idx="2">
                  <c:v>Németország</c:v>
                </c:pt>
              </c:strCache>
            </c:strRef>
          </c:cat>
          <c:val>
            <c:numRef>
              <c:f>Sheet1!$G$2:$G$4</c:f>
              <c:numCache>
                <c:formatCode>0</c:formatCode>
                <c:ptCount val="3"/>
                <c:pt idx="0">
                  <c:v>3.9402173913043481</c:v>
                </c:pt>
                <c:pt idx="1">
                  <c:v>4.1551246537396107</c:v>
                </c:pt>
                <c:pt idx="2">
                  <c:v>3.7333333333333347</c:v>
                </c:pt>
              </c:numCache>
            </c:numRef>
          </c:val>
          <c:extLst xmlns:c16r2="http://schemas.microsoft.com/office/drawing/2015/06/chart">
            <c:ext xmlns:c16="http://schemas.microsoft.com/office/drawing/2014/chart" uri="{C3380CC4-5D6E-409C-BE32-E72D297353CC}">
              <c16:uniqueId val="{00000005-39DE-4E31-A87B-A81651F565F8}"/>
            </c:ext>
          </c:extLst>
        </c:ser>
        <c:ser>
          <c:idx val="6"/>
          <c:order val="6"/>
          <c:tx>
            <c:strRef>
              <c:f>Sheet1!$H$1</c:f>
              <c:strCache>
                <c:ptCount val="1"/>
                <c:pt idx="0">
                  <c:v>GYES/GYED/GYÁS</c:v>
                </c:pt>
              </c:strCache>
            </c:strRef>
          </c:tx>
          <c:spPr>
            <a:solidFill>
              <a:srgbClr val="FF4343"/>
            </a:solidFill>
            <a:ln>
              <a:solidFill>
                <a:srgbClr val="FFFFFF"/>
              </a:solidFill>
            </a:ln>
          </c:spPr>
          <c:invertIfNegative val="0"/>
          <c:cat>
            <c:strRef>
              <c:f>Sheet1!$A$2:$A$4</c:f>
              <c:strCache>
                <c:ptCount val="3"/>
                <c:pt idx="0">
                  <c:v>Total</c:v>
                </c:pt>
                <c:pt idx="1">
                  <c:v>Nagy-Britannia</c:v>
                </c:pt>
                <c:pt idx="2">
                  <c:v>Németország</c:v>
                </c:pt>
              </c:strCache>
            </c:strRef>
          </c:cat>
          <c:val>
            <c:numRef>
              <c:f>Sheet1!$H$2:$H$4</c:f>
              <c:numCache>
                <c:formatCode>0</c:formatCode>
                <c:ptCount val="3"/>
                <c:pt idx="0">
                  <c:v>2.0380434782608683</c:v>
                </c:pt>
                <c:pt idx="1">
                  <c:v>1.9390581717451527</c:v>
                </c:pt>
                <c:pt idx="2">
                  <c:v>2.1333333333333342</c:v>
                </c:pt>
              </c:numCache>
            </c:numRef>
          </c:val>
          <c:extLst xmlns:c16r2="http://schemas.microsoft.com/office/drawing/2015/06/chart">
            <c:ext xmlns:c16="http://schemas.microsoft.com/office/drawing/2014/chart" uri="{C3380CC4-5D6E-409C-BE32-E72D297353CC}">
              <c16:uniqueId val="{00000006-39DE-4E31-A87B-A81651F565F8}"/>
            </c:ext>
          </c:extLst>
        </c:ser>
        <c:ser>
          <c:idx val="7"/>
          <c:order val="7"/>
          <c:tx>
            <c:strRef>
              <c:f>Sheet1!$I$1</c:f>
              <c:strCache>
                <c:ptCount val="1"/>
                <c:pt idx="0">
                  <c:v>Háztartásbeli, egyéb inaktív</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Sheet1!$I$2:$I$4</c:f>
              <c:numCache>
                <c:formatCode>0</c:formatCode>
                <c:ptCount val="3"/>
                <c:pt idx="0">
                  <c:v>2.5815217391304355</c:v>
                </c:pt>
                <c:pt idx="1">
                  <c:v>1.10803324099723</c:v>
                </c:pt>
                <c:pt idx="2">
                  <c:v>4</c:v>
                </c:pt>
              </c:numCache>
            </c:numRef>
          </c:val>
          <c:extLst xmlns:c16r2="http://schemas.microsoft.com/office/drawing/2015/06/chart">
            <c:ext xmlns:c16="http://schemas.microsoft.com/office/drawing/2014/chart" uri="{C3380CC4-5D6E-409C-BE32-E72D297353CC}">
              <c16:uniqueId val="{00000007-39DE-4E31-A87B-A81651F565F8}"/>
            </c:ext>
          </c:extLst>
        </c:ser>
        <c:dLbls>
          <c:showLegendKey val="0"/>
          <c:showVal val="0"/>
          <c:showCatName val="0"/>
          <c:showSerName val="0"/>
          <c:showPercent val="0"/>
          <c:showBubbleSize val="0"/>
        </c:dLbls>
        <c:gapWidth val="150"/>
        <c:overlap val="100"/>
        <c:axId val="215583088"/>
        <c:axId val="215581128"/>
      </c:barChart>
      <c:catAx>
        <c:axId val="21558308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15581128"/>
        <c:crosses val="autoZero"/>
        <c:auto val="1"/>
        <c:lblAlgn val="ctr"/>
        <c:lblOffset val="100"/>
        <c:noMultiLvlLbl val="0"/>
      </c:catAx>
      <c:valAx>
        <c:axId val="215581128"/>
        <c:scaling>
          <c:orientation val="minMax"/>
          <c:max val="1"/>
        </c:scaling>
        <c:delete val="0"/>
        <c:axPos val="b"/>
        <c:numFmt formatCode="0%" sourceLinked="0"/>
        <c:majorTickMark val="out"/>
        <c:minorTickMark val="none"/>
        <c:tickLblPos val="nextTo"/>
        <c:txPr>
          <a:bodyPr/>
          <a:lstStyle/>
          <a:p>
            <a:pPr>
              <a:defRPr sz="1200"/>
            </a:pPr>
            <a:endParaRPr lang="hu-HU"/>
          </a:p>
        </c:txPr>
        <c:crossAx val="215583088"/>
        <c:crosses val="max"/>
        <c:crossBetween val="between"/>
      </c:valAx>
    </c:plotArea>
    <c:plotVisOnly val="1"/>
    <c:dispBlanksAs val="gap"/>
    <c:showDLblsOverMax val="0"/>
  </c:chart>
  <c:spPr>
    <a:ln>
      <a:noFill/>
    </a:ln>
  </c:spPr>
  <c:txPr>
    <a:bodyPr/>
    <a:lstStyle/>
    <a:p>
      <a:pPr>
        <a:defRPr sz="1800"/>
      </a:pPr>
      <a:endParaRPr lang="hu-H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5D2-4D3E-B879-8B89BED48CC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5D2-4D3E-B879-8B89BED48CC8}"/>
              </c:ext>
            </c:extLst>
          </c:dPt>
          <c:dLbls>
            <c:delete val="1"/>
          </c:dLbls>
          <c:cat>
            <c:numRef>
              <c:f>Sheet1!$A$2:$A$3</c:f>
              <c:numCache>
                <c:formatCode>General</c:formatCode>
                <c:ptCount val="2"/>
              </c:numCache>
            </c:num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55D2-4D3E-B879-8B89BED48CC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BF8-4237-87BF-1E3AB78C6C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BF8-4237-87BF-1E3AB78C6CE7}"/>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6BF8-4237-87BF-1E3AB78C6C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BD3-48C2-8293-722D4ECD711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BD3-48C2-8293-722D4ECD7110}"/>
              </c:ext>
            </c:extLst>
          </c:dPt>
          <c:dLbls>
            <c:delete val="1"/>
          </c:dLbls>
          <c:cat>
            <c:numRef>
              <c:f>Sheet1!$A$2:$A$3</c:f>
              <c:numCache>
                <c:formatCode>General</c:formatCode>
                <c:ptCount val="2"/>
              </c:numCache>
            </c:numRef>
          </c:cat>
          <c:val>
            <c:numRef>
              <c:f>Sheet1!$B$2:$B$3</c:f>
              <c:numCache>
                <c:formatCode>General</c:formatCode>
                <c:ptCount val="2"/>
                <c:pt idx="0">
                  <c:v>7</c:v>
                </c:pt>
                <c:pt idx="1">
                  <c:v>93</c:v>
                </c:pt>
              </c:numCache>
            </c:numRef>
          </c:val>
          <c:extLst xmlns:c16r2="http://schemas.microsoft.com/office/drawing/2015/06/chart">
            <c:ext xmlns:c16="http://schemas.microsoft.com/office/drawing/2014/chart" uri="{C3380CC4-5D6E-409C-BE32-E72D297353CC}">
              <c16:uniqueId val="{00000004-9BD3-48C2-8293-722D4ECD711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3B8-4BA5-BEFD-A7C565BD26F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3B8-4BA5-BEFD-A7C565BD26F5}"/>
              </c:ext>
            </c:extLst>
          </c:dPt>
          <c:dLbls>
            <c:delete val="1"/>
          </c:dLbls>
          <c:cat>
            <c:numRef>
              <c:f>Sheet1!$A$2:$A$3</c:f>
              <c:numCache>
                <c:formatCode>General</c:formatCode>
                <c:ptCount val="2"/>
              </c:numCache>
            </c:numRef>
          </c:cat>
          <c:val>
            <c:numRef>
              <c:f>Sheet1!$B$2:$B$3</c:f>
              <c:numCache>
                <c:formatCode>General</c:formatCode>
                <c:ptCount val="2"/>
                <c:pt idx="0">
                  <c:v>19</c:v>
                </c:pt>
                <c:pt idx="1">
                  <c:v>81</c:v>
                </c:pt>
              </c:numCache>
            </c:numRef>
          </c:val>
          <c:extLst xmlns:c16r2="http://schemas.microsoft.com/office/drawing/2015/06/chart">
            <c:ext xmlns:c16="http://schemas.microsoft.com/office/drawing/2014/chart" uri="{C3380CC4-5D6E-409C-BE32-E72D297353CC}">
              <c16:uniqueId val="{00000004-03B8-4BA5-BEFD-A7C565BD26F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952-467F-B51D-291C9BF25D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952-467F-B51D-291C9BF25D28}"/>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F952-467F-B51D-291C9BF25D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1E88-4261-A4F7-978EBEA330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88-4261-A4F7-978EBEA330FA}"/>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1E88-4261-A4F7-978EBEA330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36C-498C-97C7-79C787750A4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36C-498C-97C7-79C787750A42}"/>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936C-498C-97C7-79C787750A4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63E-4C6F-A175-20F9465D207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63E-4C6F-A175-20F9465D2074}"/>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963E-4C6F-A175-20F9465D207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BDE-4C98-8D1D-07A35A9B138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BDE-4C98-8D1D-07A35A9B1387}"/>
              </c:ext>
            </c:extLst>
          </c:dPt>
          <c:dLbls>
            <c:delete val="1"/>
          </c:dLbls>
          <c:cat>
            <c:numRef>
              <c:f>Sheet1!$A$2:$A$3</c:f>
              <c:numCache>
                <c:formatCode>General</c:formatCode>
                <c:ptCount val="2"/>
              </c:numCache>
            </c:numRef>
          </c:cat>
          <c:val>
            <c:numRef>
              <c:f>Sheet1!$B$2:$B$3</c:f>
              <c:numCache>
                <c:formatCode>General</c:formatCode>
                <c:ptCount val="2"/>
                <c:pt idx="0">
                  <c:v>43</c:v>
                </c:pt>
                <c:pt idx="1">
                  <c:v>57</c:v>
                </c:pt>
              </c:numCache>
            </c:numRef>
          </c:val>
          <c:extLst xmlns:c16r2="http://schemas.microsoft.com/office/drawing/2015/06/chart">
            <c:ext xmlns:c16="http://schemas.microsoft.com/office/drawing/2014/chart" uri="{C3380CC4-5D6E-409C-BE32-E72D297353CC}">
              <c16:uniqueId val="{00000004-7BDE-4C98-8D1D-07A35A9B138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D302-4C89-8B15-472F7063F1F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302-4C89-8B15-472F7063F1F3}"/>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D302-4C89-8B15-472F7063F1F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5C7-43A1-A8B1-C8DF028A23E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5C7-43A1-A8B1-C8DF028A23EC}"/>
              </c:ext>
            </c:extLst>
          </c:dPt>
          <c:dLbls>
            <c:delete val="1"/>
          </c:dLbls>
          <c:cat>
            <c:numRef>
              <c:f>Sheet1!$A$2:$A$3</c:f>
              <c:numCache>
                <c:formatCode>General</c:formatCode>
                <c:ptCount val="2"/>
              </c:numCache>
            </c:numRef>
          </c:cat>
          <c:val>
            <c:numRef>
              <c:f>Sheet1!$B$2:$B$3</c:f>
              <c:numCache>
                <c:formatCode>General</c:formatCode>
                <c:ptCount val="2"/>
                <c:pt idx="0">
                  <c:v>3</c:v>
                </c:pt>
                <c:pt idx="1">
                  <c:v>97</c:v>
                </c:pt>
              </c:numCache>
            </c:numRef>
          </c:val>
          <c:extLst xmlns:c16r2="http://schemas.microsoft.com/office/drawing/2015/06/chart">
            <c:ext xmlns:c16="http://schemas.microsoft.com/office/drawing/2014/chart" uri="{C3380CC4-5D6E-409C-BE32-E72D297353CC}">
              <c16:uniqueId val="{00000004-55C7-43A1-A8B1-C8DF028A23E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74D-47F1-82A4-343489B5A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4D-47F1-82A4-343489B5A0A2}"/>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374D-47F1-82A4-343489B5A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1C7-4BE1-8EED-6C271A11712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1C7-4BE1-8EED-6C271A117123}"/>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B1C7-4BE1-8EED-6C271A11712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1480-4F26-ABD1-A30781676F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80-4F26-ABD1-A30781676F28}"/>
              </c:ext>
            </c:extLst>
          </c:dPt>
          <c:dLbls>
            <c:delete val="1"/>
          </c:dLbls>
          <c:cat>
            <c:numRef>
              <c:f>Sheet1!$A$2:$A$3</c:f>
              <c:numCache>
                <c:formatCode>General</c:formatCode>
                <c:ptCount val="2"/>
              </c:numCache>
            </c:numRef>
          </c:cat>
          <c:val>
            <c:numRef>
              <c:f>Sheet1!$B$2:$B$3</c:f>
              <c:numCache>
                <c:formatCode>General</c:formatCode>
                <c:ptCount val="2"/>
                <c:pt idx="0">
                  <c:v>48</c:v>
                </c:pt>
                <c:pt idx="1">
                  <c:v>52</c:v>
                </c:pt>
              </c:numCache>
            </c:numRef>
          </c:val>
          <c:extLst xmlns:c16r2="http://schemas.microsoft.com/office/drawing/2015/06/chart">
            <c:ext xmlns:c16="http://schemas.microsoft.com/office/drawing/2014/chart" uri="{C3380CC4-5D6E-409C-BE32-E72D297353CC}">
              <c16:uniqueId val="{00000004-1480-4F26-ABD1-A30781676F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A9D-477B-90B8-F1C51D65FB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A9D-477B-90B8-F1C51D65FBB3}"/>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0A9D-477B-90B8-F1C51D65FB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E5B-40EC-8AE7-5B2A08E705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5B-40EC-8AE7-5B2A08E70578}"/>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6E5B-40EC-8AE7-5B2A08E705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5E5-4F59-AE09-3C2E6E514D8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5E5-4F59-AE09-3C2E6E514D83}"/>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C5E5-4F59-AE09-3C2E6E514D8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995-460F-BFB3-54602A8B7A3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995-460F-BFB3-54602A8B7A3B}"/>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1995-460F-BFB3-54602A8B7A3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CBAD-455E-AF17-924D0230533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BAD-455E-AF17-924D0230533E}"/>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CBAD-455E-AF17-924D0230533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71A4-4781-8BDF-43EE35EFED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1A4-4781-8BDF-43EE35EFEDB3}"/>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71A4-4781-8BDF-43EE35EFED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429-4843-9103-487C07C626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29-4843-9103-487C07C62661}"/>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1429-4843-9103-487C07C626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8A6-4B18-93A3-3324B5A1B69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8A6-4B18-93A3-3324B5A1B695}"/>
              </c:ext>
            </c:extLst>
          </c:dPt>
          <c:dLbls>
            <c:delete val="1"/>
          </c:dLbls>
          <c:cat>
            <c:numRef>
              <c:f>Sheet1!$A$2:$A$3</c:f>
              <c:numCache>
                <c:formatCode>General</c:formatCode>
                <c:ptCount val="2"/>
              </c:numCache>
            </c:numRef>
          </c:cat>
          <c:val>
            <c:numRef>
              <c:f>Sheet1!$B$2:$B$3</c:f>
              <c:numCache>
                <c:formatCode>General</c:formatCode>
                <c:ptCount val="2"/>
                <c:pt idx="0">
                  <c:v>19</c:v>
                </c:pt>
                <c:pt idx="1">
                  <c:v>81</c:v>
                </c:pt>
              </c:numCache>
            </c:numRef>
          </c:val>
          <c:extLst xmlns:c16r2="http://schemas.microsoft.com/office/drawing/2015/06/chart">
            <c:ext xmlns:c16="http://schemas.microsoft.com/office/drawing/2014/chart" uri="{C3380CC4-5D6E-409C-BE32-E72D297353CC}">
              <c16:uniqueId val="{00000004-68A6-4B18-93A3-3324B5A1B69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8DE2-4FAC-8272-7DD1819052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DE2-4FAC-8272-7DD1819052A4}"/>
              </c:ext>
            </c:extLst>
          </c:dPt>
          <c:dLbls>
            <c:delete val="1"/>
          </c:dLbls>
          <c:cat>
            <c:numRef>
              <c:f>Sheet1!$A$2:$A$3</c:f>
              <c:numCache>
                <c:formatCode>General</c:formatCode>
                <c:ptCount val="2"/>
              </c:numCache>
            </c:num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8DE2-4FAC-8272-7DD1819052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C3-4408-8EC8-AC75A3F9649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C3-4408-8EC8-AC75A3F96494}"/>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77C3-4408-8EC8-AC75A3F9649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CB1-415B-88B9-A33E695B804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CB1-415B-88B9-A33E695B804F}"/>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CCB1-415B-88B9-A33E695B804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808D-4C6B-9D49-829FF50F8F9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08D-4C6B-9D49-829FF50F8F9E}"/>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4-808D-4C6B-9D49-829FF50F8F9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C6E-4ABE-AD34-CF21EE1E60D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C6E-4ABE-AD34-CF21EE1E60D8}"/>
              </c:ext>
            </c:extLst>
          </c:dPt>
          <c:dLbls>
            <c:delete val="1"/>
          </c:dLbls>
          <c:cat>
            <c:numRef>
              <c:f>Sheet1!$A$2:$A$3</c:f>
              <c:numCache>
                <c:formatCode>General</c:formatCode>
                <c:ptCount val="2"/>
              </c:numCache>
            </c:num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5C6E-4ABE-AD34-CF21EE1E60D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73B-419D-9A25-28F8B795675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73B-419D-9A25-28F8B795675E}"/>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673B-419D-9A25-28F8B795675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F5F-4726-9E14-6267E2A48CD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F5F-4726-9E14-6267E2A48CD1}"/>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2F5F-4726-9E14-6267E2A48CD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B04-4821-828B-13A246EC5B8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B04-4821-828B-13A246EC5B8D}"/>
              </c:ext>
            </c:extLst>
          </c:dPt>
          <c:dLbls>
            <c:delete val="1"/>
          </c:dLbls>
          <c:cat>
            <c:numRef>
              <c:f>Sheet1!$A$2:$A$3</c:f>
              <c:numCache>
                <c:formatCode>General</c:formatCode>
                <c:ptCount val="2"/>
              </c:numCache>
            </c:numRef>
          </c:cat>
          <c:val>
            <c:numRef>
              <c:f>Sheet1!$B$2:$B$3</c:f>
              <c:numCache>
                <c:formatCode>General</c:formatCode>
                <c:ptCount val="2"/>
                <c:pt idx="0">
                  <c:v>53</c:v>
                </c:pt>
                <c:pt idx="1">
                  <c:v>47</c:v>
                </c:pt>
              </c:numCache>
            </c:numRef>
          </c:val>
          <c:extLst xmlns:c16r2="http://schemas.microsoft.com/office/drawing/2015/06/chart">
            <c:ext xmlns:c16="http://schemas.microsoft.com/office/drawing/2014/chart" uri="{C3380CC4-5D6E-409C-BE32-E72D297353CC}">
              <c16:uniqueId val="{00000004-8B04-4821-828B-13A246EC5B8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03C-4E90-80A4-854BBA165ED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03C-4E90-80A4-854BBA165ED7}"/>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203C-4E90-80A4-854BBA165ED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F9C-4BD9-9504-1D5211B99C5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F9C-4BD9-9504-1D5211B99C55}"/>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EF9C-4BD9-9504-1D5211B99C5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FDE8-4614-B05E-C0B4E9CE5F2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DE8-4614-B05E-C0B4E9CE5F2C}"/>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FDE8-4614-B05E-C0B4E9CE5F2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086-480E-86DA-2D1CA2FF412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086-480E-86DA-2D1CA2FF412B}"/>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A086-480E-86DA-2D1CA2FF412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3FE-46AD-BF9F-EC125754FE2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3FE-46AD-BF9F-EC125754FE29}"/>
              </c:ext>
            </c:extLst>
          </c:dPt>
          <c:dLbls>
            <c:delete val="1"/>
          </c:dLbls>
          <c:cat>
            <c:numRef>
              <c:f>Sheet1!$A$2:$A$3</c:f>
              <c:numCache>
                <c:formatCode>General</c:formatCode>
                <c:ptCount val="2"/>
              </c:numCache>
            </c:numRef>
          </c:cat>
          <c:val>
            <c:numRef>
              <c:f>Sheet1!$B$2:$B$3</c:f>
              <c:numCache>
                <c:formatCode>General</c:formatCode>
                <c:ptCount val="2"/>
                <c:pt idx="0">
                  <c:v>23.6</c:v>
                </c:pt>
                <c:pt idx="1">
                  <c:v>76.400000000000006</c:v>
                </c:pt>
              </c:numCache>
            </c:numRef>
          </c:val>
          <c:extLst xmlns:c16r2="http://schemas.microsoft.com/office/drawing/2015/06/chart">
            <c:ext xmlns:c16="http://schemas.microsoft.com/office/drawing/2014/chart" uri="{C3380CC4-5D6E-409C-BE32-E72D297353CC}">
              <c16:uniqueId val="{00000004-23FE-46AD-BF9F-EC125754FE2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E8-466F-9E4A-C8B559A37D17}"/>
              </c:ext>
            </c:extLst>
          </c:dPt>
          <c:dLbls>
            <c:delete val="1"/>
          </c:dLbls>
          <c:cat>
            <c:numRef>
              <c:f>Sheet1!$A$2:$A$3</c:f>
              <c:numCache>
                <c:formatCode>General</c:formatCode>
                <c:ptCount val="2"/>
              </c:numCache>
            </c:numRef>
          </c:cat>
          <c:val>
            <c:numRef>
              <c:f>Sheet1!$B$2:$B$3</c:f>
              <c:numCache>
                <c:formatCode>General</c:formatCode>
                <c:ptCount val="2"/>
                <c:pt idx="0">
                  <c:v>3.5</c:v>
                </c:pt>
                <c:pt idx="1">
                  <c:v>96.5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51.8</c:v>
                </c:pt>
                <c:pt idx="1">
                  <c:v>48.2</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86C-45B2-A589-840FA28BCA5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86C-45B2-A589-840FA28BCA57}"/>
              </c:ext>
            </c:extLst>
          </c:dPt>
          <c:dLbls>
            <c:delete val="1"/>
          </c:dLbls>
          <c:cat>
            <c:numRef>
              <c:f>Sheet1!$A$2:$A$3</c:f>
              <c:numCache>
                <c:formatCode>General</c:formatCode>
                <c:ptCount val="2"/>
              </c:numCache>
            </c:numRef>
          </c:cat>
          <c:val>
            <c:numRef>
              <c:f>Sheet1!$B$2:$B$3</c:f>
              <c:numCache>
                <c:formatCode>General</c:formatCode>
                <c:ptCount val="2"/>
                <c:pt idx="0">
                  <c:v>21.1</c:v>
                </c:pt>
                <c:pt idx="1">
                  <c:v>78.900000000000006</c:v>
                </c:pt>
              </c:numCache>
            </c:numRef>
          </c:val>
          <c:extLst xmlns:c16r2="http://schemas.microsoft.com/office/drawing/2015/06/chart">
            <c:ext xmlns:c16="http://schemas.microsoft.com/office/drawing/2014/chart" uri="{C3380CC4-5D6E-409C-BE32-E72D297353CC}">
              <c16:uniqueId val="{00000004-E86C-45B2-A589-840FA28BCA5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AC7-4943-9C26-8C9B8BCD7AB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AC7-4943-9C26-8C9B8BCD7AB6}"/>
              </c:ext>
            </c:extLst>
          </c:dPt>
          <c:dLbls>
            <c:delete val="1"/>
          </c:dLbls>
          <c:cat>
            <c:numRef>
              <c:f>Sheet1!$A$2:$A$3</c:f>
              <c:numCache>
                <c:formatCode>General</c:formatCode>
                <c:ptCount val="2"/>
              </c:numCache>
            </c:numRef>
          </c:cat>
          <c:val>
            <c:numRef>
              <c:f>Sheet1!$B$2:$B$3</c:f>
              <c:numCache>
                <c:formatCode>General</c:formatCode>
                <c:ptCount val="2"/>
                <c:pt idx="0">
                  <c:v>20.5</c:v>
                </c:pt>
                <c:pt idx="1">
                  <c:v>79.5</c:v>
                </c:pt>
              </c:numCache>
            </c:numRef>
          </c:val>
          <c:extLst xmlns:c16r2="http://schemas.microsoft.com/office/drawing/2015/06/chart">
            <c:ext xmlns:c16="http://schemas.microsoft.com/office/drawing/2014/chart" uri="{C3380CC4-5D6E-409C-BE32-E72D297353CC}">
              <c16:uniqueId val="{00000004-EAC7-4943-9C26-8C9B8BCD7AB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2E3-491A-887C-BD6C03D3250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2E3-491A-887C-BD6C03D3250A}"/>
              </c:ext>
            </c:extLst>
          </c:dPt>
          <c:dLbls>
            <c:delete val="1"/>
          </c:dLbls>
          <c:cat>
            <c:numRef>
              <c:f>Sheet1!$A$2:$A$3</c:f>
              <c:numCache>
                <c:formatCode>General</c:formatCode>
                <c:ptCount val="2"/>
              </c:numCache>
            </c:numRef>
          </c:cat>
          <c:val>
            <c:numRef>
              <c:f>Sheet1!$B$2:$B$3</c:f>
              <c:numCache>
                <c:formatCode>General</c:formatCode>
                <c:ptCount val="2"/>
                <c:pt idx="0">
                  <c:v>3.3</c:v>
                </c:pt>
                <c:pt idx="1">
                  <c:v>96.7</c:v>
                </c:pt>
              </c:numCache>
            </c:numRef>
          </c:val>
          <c:extLst xmlns:c16r2="http://schemas.microsoft.com/office/drawing/2015/06/chart">
            <c:ext xmlns:c16="http://schemas.microsoft.com/office/drawing/2014/chart" uri="{C3380CC4-5D6E-409C-BE32-E72D297353CC}">
              <c16:uniqueId val="{00000004-02E3-491A-887C-BD6C03D3250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51.2</c:v>
                </c:pt>
                <c:pt idx="1">
                  <c:v>48.8</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308-44F3-B237-E19F5FDE39A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08-44F3-B237-E19F5FDE39A7}"/>
              </c:ext>
            </c:extLst>
          </c:dPt>
          <c:dLbls>
            <c:delete val="1"/>
          </c:dLbls>
          <c:cat>
            <c:numRef>
              <c:f>Sheet1!$A$2:$A$3</c:f>
              <c:numCache>
                <c:formatCode>General</c:formatCode>
                <c:ptCount val="2"/>
              </c:numCache>
            </c:numRef>
          </c:cat>
          <c:val>
            <c:numRef>
              <c:f>Sheet1!$B$2:$B$3</c:f>
              <c:numCache>
                <c:formatCode>General</c:formatCode>
                <c:ptCount val="2"/>
                <c:pt idx="0">
                  <c:v>24.9</c:v>
                </c:pt>
                <c:pt idx="1">
                  <c:v>75.099999999999994</c:v>
                </c:pt>
              </c:numCache>
            </c:numRef>
          </c:val>
          <c:extLst xmlns:c16r2="http://schemas.microsoft.com/office/drawing/2015/06/chart">
            <c:ext xmlns:c16="http://schemas.microsoft.com/office/drawing/2014/chart" uri="{C3380CC4-5D6E-409C-BE32-E72D297353CC}">
              <c16:uniqueId val="{00000004-3308-44F3-B237-E19F5FDE39A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DB7-496F-A238-A6C7D588E2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DB7-496F-A238-A6C7D588E2A4}"/>
              </c:ext>
            </c:extLst>
          </c:dPt>
          <c:dLbls>
            <c:delete val="1"/>
          </c:dLbls>
          <c:cat>
            <c:numRef>
              <c:f>Sheet1!$A$2:$A$3</c:f>
              <c:numCache>
                <c:formatCode>General</c:formatCode>
                <c:ptCount val="2"/>
              </c:numCache>
            </c:numRef>
          </c:cat>
          <c:val>
            <c:numRef>
              <c:f>Sheet1!$B$2:$B$3</c:f>
              <c:numCache>
                <c:formatCode>General</c:formatCode>
                <c:ptCount val="2"/>
                <c:pt idx="0">
                  <c:v>26.7</c:v>
                </c:pt>
                <c:pt idx="1">
                  <c:v>73.3</c:v>
                </c:pt>
              </c:numCache>
            </c:numRef>
          </c:val>
          <c:extLst xmlns:c16r2="http://schemas.microsoft.com/office/drawing/2015/06/chart">
            <c:ext xmlns:c16="http://schemas.microsoft.com/office/drawing/2014/chart" uri="{C3380CC4-5D6E-409C-BE32-E72D297353CC}">
              <c16:uniqueId val="{00000004-8DB7-496F-A238-A6C7D588E2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7E8-49BD-907E-F7F4C309ECC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7E8-49BD-907E-F7F4C309ECC9}"/>
              </c:ext>
            </c:extLst>
          </c:dPt>
          <c:dLbls>
            <c:delete val="1"/>
          </c:dLbls>
          <c:cat>
            <c:numRef>
              <c:f>Sheet1!$A$2:$A$3</c:f>
              <c:numCache>
                <c:formatCode>General</c:formatCode>
                <c:ptCount val="2"/>
              </c:numCache>
            </c:numRef>
          </c:cat>
          <c:val>
            <c:numRef>
              <c:f>Sheet1!$B$2:$B$3</c:f>
              <c:numCache>
                <c:formatCode>General</c:formatCode>
                <c:ptCount val="2"/>
                <c:pt idx="0">
                  <c:v>3.7</c:v>
                </c:pt>
                <c:pt idx="1">
                  <c:v>96.3</c:v>
                </c:pt>
              </c:numCache>
            </c:numRef>
          </c:val>
          <c:extLst xmlns:c16r2="http://schemas.microsoft.com/office/drawing/2015/06/chart">
            <c:ext xmlns:c16="http://schemas.microsoft.com/office/drawing/2014/chart" uri="{C3380CC4-5D6E-409C-BE32-E72D297353CC}">
              <c16:uniqueId val="{00000004-57E8-49BD-907E-F7F4C309ECC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4C4-4979-80D6-FBE8278E62A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4C4-4979-80D6-FBE8278E62AE}"/>
              </c:ext>
            </c:extLst>
          </c:dPt>
          <c:dLbls>
            <c:delete val="1"/>
          </c:dLbls>
          <c:cat>
            <c:numRef>
              <c:f>Sheet1!$A$2:$A$3</c:f>
              <c:numCache>
                <c:formatCode>General</c:formatCode>
                <c:ptCount val="2"/>
              </c:numCache>
            </c:num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C4C4-4979-80D6-FBE8278E62A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52.3</c:v>
                </c:pt>
                <c:pt idx="1">
                  <c:v>47.7</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A012-4B00-8EE3-43B8A57FA7C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012-4B00-8EE3-43B8A57FA7C1}"/>
              </c:ext>
            </c:extLst>
          </c:dPt>
          <c:dLbls>
            <c:delete val="1"/>
          </c:dLbls>
          <c:cat>
            <c:numRef>
              <c:f>Sheet1!$A$2:$A$3</c:f>
              <c:numCache>
                <c:formatCode>General</c:formatCode>
                <c:ptCount val="2"/>
              </c:numCache>
            </c:numRef>
          </c:cat>
          <c:val>
            <c:numRef>
              <c:f>Sheet1!$B$2:$B$3</c:f>
              <c:numCache>
                <c:formatCode>General</c:formatCode>
                <c:ptCount val="2"/>
                <c:pt idx="0">
                  <c:v>17.3</c:v>
                </c:pt>
                <c:pt idx="1">
                  <c:v>82.7</c:v>
                </c:pt>
              </c:numCache>
            </c:numRef>
          </c:val>
          <c:extLst xmlns:c16r2="http://schemas.microsoft.com/office/drawing/2015/06/chart">
            <c:ext xmlns:c16="http://schemas.microsoft.com/office/drawing/2014/chart" uri="{C3380CC4-5D6E-409C-BE32-E72D297353CC}">
              <c16:uniqueId val="{00000004-A012-4B00-8EE3-43B8A57FA7C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063-42CF-856D-DA8E20A7E79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063-42CF-856D-DA8E20A7E792}"/>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F063-42CF-856D-DA8E20A7E79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393-4ED9-80A2-8F6E83F8978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93-4ED9-80A2-8F6E83F89784}"/>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3393-4ED9-80A2-8F6E83F8978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F14-4DA3-AD13-79847A3FA01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14-4DA3-AD13-79847A3FA018}"/>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9F14-4DA3-AD13-79847A3FA01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0EA-4A38-A6E7-AE94E930DDE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0EA-4A38-A6E7-AE94E930DDE0}"/>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10EA-4A38-A6E7-AE94E930DDE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3B78-489D-AEA2-8F3E02EDDB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B78-489D-AEA2-8F3E02EDDB78}"/>
              </c:ext>
            </c:extLst>
          </c:dPt>
          <c:dLbls>
            <c:delete val="1"/>
          </c:dLbls>
          <c:cat>
            <c:numRef>
              <c:f>Sheet1!$A$2:$A$3</c:f>
              <c:numCache>
                <c:formatCode>General</c:formatCode>
                <c:ptCount val="2"/>
              </c:numCache>
            </c:numRef>
          </c:cat>
          <c:val>
            <c:numRef>
              <c:f>Sheet1!$B$2:$B$3</c:f>
              <c:numCache>
                <c:formatCode>General</c:formatCode>
                <c:ptCount val="2"/>
                <c:pt idx="0">
                  <c:v>19</c:v>
                </c:pt>
                <c:pt idx="1">
                  <c:v>81</c:v>
                </c:pt>
              </c:numCache>
            </c:numRef>
          </c:val>
          <c:extLst xmlns:c16r2="http://schemas.microsoft.com/office/drawing/2015/06/chart">
            <c:ext xmlns:c16="http://schemas.microsoft.com/office/drawing/2014/chart" uri="{C3380CC4-5D6E-409C-BE32-E72D297353CC}">
              <c16:uniqueId val="{00000004-3B78-489D-AEA2-8F3E02EDDB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37AB-4D39-B9DC-FEA7A1C5652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AB-4D39-B9DC-FEA7A1C56527}"/>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37AB-4D39-B9DC-FEA7A1C5652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004E-4FB9-A268-1D57C599FF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04E-4FB9-A268-1D57C599FF9A}"/>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004E-4FB9-A268-1D57C599FF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77A7-474D-BC55-2689D43AD2D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A7-474D-BC55-2689D43AD2DC}"/>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4-77A7-474D-BC55-2689D43AD2D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F3C3-47EB-A458-E7742498EE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3C3-47EB-A458-E7742498EEFA}"/>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F3C3-47EB-A458-E7742498EE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E5A-446E-9BDA-40CAC0C7147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E5A-446E-9BDA-40CAC0C7147A}"/>
              </c:ext>
            </c:extLst>
          </c:dPt>
          <c:dLbls>
            <c:delete val="1"/>
          </c:dLbls>
          <c:cat>
            <c:numRef>
              <c:f>Sheet1!$A$2:$A$3</c:f>
              <c:numCache>
                <c:formatCode>General</c:formatCode>
                <c:ptCount val="2"/>
              </c:numCache>
            </c:num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EE5A-446E-9BDA-40CAC0C7147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F41-41E1-BC83-7CE38B20862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F41-41E1-BC83-7CE38B208621}"/>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0F41-41E1-BC83-7CE38B20862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79F-4D6C-8B7A-99302AC8514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79F-4D6C-8B7A-99302AC85149}"/>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E79F-4D6C-8B7A-99302AC8514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DCB-4BC8-BE79-2C49E45B1A0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DCB-4BC8-BE79-2C49E45B1A06}"/>
              </c:ext>
            </c:extLst>
          </c:dPt>
          <c:dLbls>
            <c:delete val="1"/>
          </c:dLbls>
          <c:cat>
            <c:numRef>
              <c:f>Sheet1!$A$2:$A$3</c:f>
              <c:numCache>
                <c:formatCode>General</c:formatCode>
                <c:ptCount val="2"/>
              </c:numCache>
            </c:numRef>
          </c:cat>
          <c:val>
            <c:numRef>
              <c:f>Sheet1!$B$2:$B$3</c:f>
              <c:numCache>
                <c:formatCode>General</c:formatCode>
                <c:ptCount val="2"/>
                <c:pt idx="0">
                  <c:v>53</c:v>
                </c:pt>
                <c:pt idx="1">
                  <c:v>47</c:v>
                </c:pt>
              </c:numCache>
            </c:numRef>
          </c:val>
          <c:extLst xmlns:c16r2="http://schemas.microsoft.com/office/drawing/2015/06/chart">
            <c:ext xmlns:c16="http://schemas.microsoft.com/office/drawing/2014/chart" uri="{C3380CC4-5D6E-409C-BE32-E72D297353CC}">
              <c16:uniqueId val="{00000004-EDCB-4BC8-BE79-2C49E45B1A0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69B-487C-9BD4-BE39F4EEC1F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69B-487C-9BD4-BE39F4EEC1FF}"/>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569B-487C-9BD4-BE39F4EEC1F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A11F-4772-B9DE-7E3F833FCFF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1F-4772-B9DE-7E3F833FCFFE}"/>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A11F-4772-B9DE-7E3F833FCFF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DFA-4C11-827F-FBC17674BE1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DFA-4C11-827F-FBC17674BE12}"/>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CDFA-4C11-827F-FBC17674BE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Napi szinten</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General</c:formatCode>
                <c:ptCount val="3"/>
                <c:pt idx="0">
                  <c:v>0.39000000000000012</c:v>
                </c:pt>
                <c:pt idx="1">
                  <c:v>0.35000000000000009</c:v>
                </c:pt>
                <c:pt idx="2">
                  <c:v>0.4300000000000001</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Pár naponta</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General</c:formatCode>
                <c:ptCount val="3"/>
                <c:pt idx="0">
                  <c:v>0.29000000000000009</c:v>
                </c:pt>
                <c:pt idx="1">
                  <c:v>0.27</c:v>
                </c:pt>
                <c:pt idx="2">
                  <c:v>0.3000000000000001</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Hetente</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General</c:formatCode>
                <c:ptCount val="3"/>
                <c:pt idx="0">
                  <c:v>0.2</c:v>
                </c:pt>
                <c:pt idx="1">
                  <c:v>0.24000000000000005</c:v>
                </c:pt>
                <c:pt idx="2">
                  <c:v>0.16</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General</c:formatCode>
                <c:ptCount val="3"/>
                <c:pt idx="0">
                  <c:v>0.12000000000000002</c:v>
                </c:pt>
                <c:pt idx="1">
                  <c:v>0.12000000000000002</c:v>
                </c:pt>
                <c:pt idx="2">
                  <c:v>0.11</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General</c:formatCode>
                <c:ptCount val="3"/>
                <c:pt idx="0">
                  <c:v>1.0000000000000004E-2</c:v>
                </c:pt>
                <c:pt idx="1">
                  <c:v>1.0000000000000004E-2</c:v>
                </c:pt>
                <c:pt idx="2">
                  <c:v>1.0000000000000004E-2</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18735704"/>
        <c:axId val="218734528"/>
      </c:barChart>
      <c:catAx>
        <c:axId val="21873570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18734528"/>
        <c:crosses val="autoZero"/>
        <c:auto val="1"/>
        <c:lblAlgn val="ctr"/>
        <c:lblOffset val="100"/>
        <c:noMultiLvlLbl val="0"/>
      </c:catAx>
      <c:valAx>
        <c:axId val="218734528"/>
        <c:scaling>
          <c:orientation val="minMax"/>
          <c:max val="1"/>
        </c:scaling>
        <c:delete val="0"/>
        <c:axPos val="b"/>
        <c:numFmt formatCode="0%" sourceLinked="0"/>
        <c:majorTickMark val="out"/>
        <c:minorTickMark val="none"/>
        <c:tickLblPos val="nextTo"/>
        <c:txPr>
          <a:bodyPr/>
          <a:lstStyle/>
          <a:p>
            <a:pPr>
              <a:defRPr sz="1200"/>
            </a:pPr>
            <a:endParaRPr lang="hu-HU"/>
          </a:p>
        </c:txPr>
        <c:crossAx val="218735704"/>
        <c:crosses val="max"/>
        <c:crossBetween val="between"/>
      </c:valAx>
    </c:plotArea>
    <c:legend>
      <c:legendPos val="b"/>
      <c:layout>
        <c:manualLayout>
          <c:xMode val="edge"/>
          <c:yMode val="edge"/>
          <c:x val="9.2354977005458444E-2"/>
          <c:y val="0.86614582380595262"/>
          <c:w val="0.86013381577228321"/>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Legalább havonta</c:v>
                </c:pt>
              </c:strCache>
            </c:strRef>
          </c:tx>
          <c:spPr>
            <a:solidFill>
              <a:srgbClr val="A1C46B"/>
            </a:solidFill>
            <a:ln>
              <a:solidFill>
                <a:srgbClr val="FFFFFF"/>
              </a:solidFill>
            </a:ln>
          </c:spPr>
          <c:invertIfNegative val="0"/>
          <c:cat>
            <c:strRef>
              <c:f>Sheet1!$A$2:$A$4</c:f>
              <c:strCache>
                <c:ptCount val="3"/>
                <c:pt idx="0">
                  <c:v>Total</c:v>
                </c:pt>
                <c:pt idx="1">
                  <c:v>Nagy-Britannia</c:v>
                </c:pt>
                <c:pt idx="2">
                  <c:v>Németország</c:v>
                </c:pt>
              </c:strCache>
            </c:strRef>
          </c:cat>
          <c:val>
            <c:numRef>
              <c:f>Sheet1!$B$2:$B$4</c:f>
              <c:numCache>
                <c:formatCode>General</c:formatCode>
                <c:ptCount val="3"/>
                <c:pt idx="0">
                  <c:v>8.0000000000000029E-2</c:v>
                </c:pt>
                <c:pt idx="1">
                  <c:v>3.0000000000000002E-2</c:v>
                </c:pt>
                <c:pt idx="2">
                  <c:v>0.12000000000000002</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2-3 havonta</c:v>
                </c:pt>
              </c:strCache>
            </c:strRef>
          </c:tx>
          <c:spPr>
            <a:solidFill>
              <a:srgbClr val="008BCA"/>
            </a:solidFill>
            <a:ln>
              <a:solidFill>
                <a:srgbClr val="FFFFFF"/>
              </a:solidFill>
            </a:ln>
          </c:spPr>
          <c:invertIfNegative val="0"/>
          <c:cat>
            <c:strRef>
              <c:f>Sheet1!$A$2:$A$4</c:f>
              <c:strCache>
                <c:ptCount val="3"/>
                <c:pt idx="0">
                  <c:v>Total</c:v>
                </c:pt>
                <c:pt idx="1">
                  <c:v>Nagy-Britannia</c:v>
                </c:pt>
                <c:pt idx="2">
                  <c:v>Németország</c:v>
                </c:pt>
              </c:strCache>
            </c:strRef>
          </c:cat>
          <c:val>
            <c:numRef>
              <c:f>Sheet1!$C$2:$C$4</c:f>
              <c:numCache>
                <c:formatCode>General</c:formatCode>
                <c:ptCount val="3"/>
                <c:pt idx="0">
                  <c:v>0.19</c:v>
                </c:pt>
                <c:pt idx="1">
                  <c:v>0.12000000000000002</c:v>
                </c:pt>
                <c:pt idx="2">
                  <c:v>0.26</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Évente néhányszor</c:v>
                </c:pt>
              </c:strCache>
            </c:strRef>
          </c:tx>
          <c:spPr>
            <a:solidFill>
              <a:srgbClr val="FBB040"/>
            </a:solidFill>
            <a:ln>
              <a:solidFill>
                <a:srgbClr val="FFFFFF"/>
              </a:solidFill>
            </a:ln>
          </c:spPr>
          <c:invertIfNegative val="0"/>
          <c:cat>
            <c:strRef>
              <c:f>Sheet1!$A$2:$A$4</c:f>
              <c:strCache>
                <c:ptCount val="3"/>
                <c:pt idx="0">
                  <c:v>Total</c:v>
                </c:pt>
                <c:pt idx="1">
                  <c:v>Nagy-Britannia</c:v>
                </c:pt>
                <c:pt idx="2">
                  <c:v>Németország</c:v>
                </c:pt>
              </c:strCache>
            </c:strRef>
          </c:cat>
          <c:val>
            <c:numRef>
              <c:f>Sheet1!$D$2:$D$4</c:f>
              <c:numCache>
                <c:formatCode>General</c:formatCode>
                <c:ptCount val="3"/>
                <c:pt idx="0">
                  <c:v>0.47000000000000008</c:v>
                </c:pt>
                <c:pt idx="1">
                  <c:v>0.51</c:v>
                </c:pt>
                <c:pt idx="2">
                  <c:v>0.4300000000000001</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Ritkábban</c:v>
                </c:pt>
              </c:strCache>
            </c:strRef>
          </c:tx>
          <c:spPr>
            <a:solidFill>
              <a:srgbClr val="ED6737"/>
            </a:solidFill>
            <a:ln>
              <a:solidFill>
                <a:srgbClr val="FFFFFF"/>
              </a:solidFill>
            </a:ln>
          </c:spPr>
          <c:invertIfNegative val="0"/>
          <c:cat>
            <c:strRef>
              <c:f>Sheet1!$A$2:$A$4</c:f>
              <c:strCache>
                <c:ptCount val="3"/>
                <c:pt idx="0">
                  <c:v>Total</c:v>
                </c:pt>
                <c:pt idx="1">
                  <c:v>Nagy-Britannia</c:v>
                </c:pt>
                <c:pt idx="2">
                  <c:v>Németország</c:v>
                </c:pt>
              </c:strCache>
            </c:strRef>
          </c:cat>
          <c:val>
            <c:numRef>
              <c:f>Sheet1!$E$2:$E$4</c:f>
              <c:numCache>
                <c:formatCode>General</c:formatCode>
                <c:ptCount val="3"/>
                <c:pt idx="0">
                  <c:v>0.25</c:v>
                </c:pt>
                <c:pt idx="1">
                  <c:v>0.32000000000000012</c:v>
                </c:pt>
                <c:pt idx="2">
                  <c:v>0.19</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Soha</c:v>
                </c:pt>
              </c:strCache>
            </c:strRef>
          </c:tx>
          <c:spPr>
            <a:solidFill>
              <a:srgbClr val="BABABA"/>
            </a:solidFill>
            <a:ln>
              <a:solidFill>
                <a:srgbClr val="FFFFFF"/>
              </a:solidFill>
            </a:ln>
          </c:spPr>
          <c:invertIfNegative val="0"/>
          <c:cat>
            <c:strRef>
              <c:f>Sheet1!$A$2:$A$4</c:f>
              <c:strCache>
                <c:ptCount val="3"/>
                <c:pt idx="0">
                  <c:v>Total</c:v>
                </c:pt>
                <c:pt idx="1">
                  <c:v>Nagy-Britannia</c:v>
                </c:pt>
                <c:pt idx="2">
                  <c:v>Németország</c:v>
                </c:pt>
              </c:strCache>
            </c:strRef>
          </c:cat>
          <c:val>
            <c:numRef>
              <c:f>Sheet1!$F$2:$F$4</c:f>
              <c:numCache>
                <c:formatCode>General</c:formatCode>
                <c:ptCount val="3"/>
                <c:pt idx="0">
                  <c:v>1.0000000000000004E-2</c:v>
                </c:pt>
                <c:pt idx="1">
                  <c:v>1.0000000000000004E-2</c:v>
                </c:pt>
                <c:pt idx="2">
                  <c:v>1.0000000000000004E-2</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169880896"/>
        <c:axId val="215582304"/>
      </c:barChart>
      <c:catAx>
        <c:axId val="169880896"/>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15582304"/>
        <c:crosses val="autoZero"/>
        <c:auto val="1"/>
        <c:lblAlgn val="ctr"/>
        <c:lblOffset val="100"/>
        <c:noMultiLvlLbl val="0"/>
      </c:catAx>
      <c:valAx>
        <c:axId val="215582304"/>
        <c:scaling>
          <c:orientation val="minMax"/>
          <c:max val="1"/>
        </c:scaling>
        <c:delete val="0"/>
        <c:axPos val="b"/>
        <c:numFmt formatCode="0%" sourceLinked="0"/>
        <c:majorTickMark val="out"/>
        <c:minorTickMark val="none"/>
        <c:tickLblPos val="nextTo"/>
        <c:txPr>
          <a:bodyPr/>
          <a:lstStyle/>
          <a:p>
            <a:pPr>
              <a:defRPr sz="1200"/>
            </a:pPr>
            <a:endParaRPr lang="hu-HU"/>
          </a:p>
        </c:txPr>
        <c:crossAx val="169880896"/>
        <c:crosses val="max"/>
        <c:crossBetween val="between"/>
      </c:valAx>
    </c:plotArea>
    <c:legend>
      <c:legendPos val="b"/>
      <c:layout>
        <c:manualLayout>
          <c:xMode val="edge"/>
          <c:yMode val="edge"/>
          <c:x val="1.5479510720949618E-2"/>
          <c:y val="0.86614582380595262"/>
          <c:w val="0.98185330405608873"/>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numRef>
              <c:f>Sheet1!$A$2:$A$6</c:f>
              <c:numCache>
                <c:formatCode>General</c:formatCode>
                <c:ptCount val="5"/>
              </c:numCache>
            </c:numRef>
          </c:cat>
          <c:val>
            <c:numRef>
              <c:f>Sheet1!$B$2:$B$6</c:f>
              <c:numCache>
                <c:formatCode>General</c:formatCode>
                <c:ptCount val="5"/>
                <c:pt idx="0">
                  <c:v>17</c:v>
                </c:pt>
                <c:pt idx="1">
                  <c:v>40</c:v>
                </c:pt>
                <c:pt idx="2">
                  <c:v>23</c:v>
                </c:pt>
                <c:pt idx="3">
                  <c:v>13</c:v>
                </c:pt>
                <c:pt idx="4">
                  <c:v>7</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15.4.2019</a:t>
            </a:fld>
            <a:endParaRPr lang="cs-CZ" dirty="0"/>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dirty="0"/>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15.4.2019</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8</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3301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2013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23</a:t>
            </a:fld>
            <a:endParaRPr lang="cs-CZ" dirty="0"/>
          </a:p>
        </p:txBody>
      </p:sp>
    </p:spTree>
    <p:extLst>
      <p:ext uri="{BB962C8B-B14F-4D97-AF65-F5344CB8AC3E}">
        <p14:creationId xmlns:p14="http://schemas.microsoft.com/office/powerpoint/2010/main" val="344307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24</a:t>
            </a:fld>
            <a:endParaRPr lang="cs-CZ" dirty="0"/>
          </a:p>
        </p:txBody>
      </p:sp>
    </p:spTree>
    <p:extLst>
      <p:ext uri="{BB962C8B-B14F-4D97-AF65-F5344CB8AC3E}">
        <p14:creationId xmlns:p14="http://schemas.microsoft.com/office/powerpoint/2010/main" val="3973023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25</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27</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29</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30</a:t>
            </a:fld>
            <a:endParaRPr lang="cs-CZ" dirty="0"/>
          </a:p>
        </p:txBody>
      </p:sp>
    </p:spTree>
    <p:extLst>
      <p:ext uri="{BB962C8B-B14F-4D97-AF65-F5344CB8AC3E}">
        <p14:creationId xmlns:p14="http://schemas.microsoft.com/office/powerpoint/2010/main" val="253562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31</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32</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9</a:t>
            </a:fld>
            <a:endParaRPr lang="cs-CZ" dirty="0"/>
          </a:p>
        </p:txBody>
      </p:sp>
    </p:spTree>
    <p:extLst>
      <p:ext uri="{BB962C8B-B14F-4D97-AF65-F5344CB8AC3E}">
        <p14:creationId xmlns:p14="http://schemas.microsoft.com/office/powerpoint/2010/main" val="157426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33</a:t>
            </a:fld>
            <a:endParaRPr lang="cs-CZ" dirty="0"/>
          </a:p>
        </p:txBody>
      </p:sp>
    </p:spTree>
    <p:extLst>
      <p:ext uri="{BB962C8B-B14F-4D97-AF65-F5344CB8AC3E}">
        <p14:creationId xmlns:p14="http://schemas.microsoft.com/office/powerpoint/2010/main" val="230172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36</a:t>
            </a:fld>
            <a:endParaRPr lang="cs-CZ" dirty="0"/>
          </a:p>
        </p:txBody>
      </p:sp>
    </p:spTree>
    <p:extLst>
      <p:ext uri="{BB962C8B-B14F-4D97-AF65-F5344CB8AC3E}">
        <p14:creationId xmlns:p14="http://schemas.microsoft.com/office/powerpoint/2010/main" val="1472759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37</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38</a:t>
            </a:fld>
            <a:endParaRPr lang="cs-CZ" dirty="0"/>
          </a:p>
        </p:txBody>
      </p:sp>
    </p:spTree>
    <p:extLst>
      <p:ext uri="{BB962C8B-B14F-4D97-AF65-F5344CB8AC3E}">
        <p14:creationId xmlns:p14="http://schemas.microsoft.com/office/powerpoint/2010/main" val="442605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39</a:t>
            </a:fld>
            <a:endParaRPr lang="cs-CZ" dirty="0"/>
          </a:p>
        </p:txBody>
      </p:sp>
    </p:spTree>
    <p:extLst>
      <p:ext uri="{BB962C8B-B14F-4D97-AF65-F5344CB8AC3E}">
        <p14:creationId xmlns:p14="http://schemas.microsoft.com/office/powerpoint/2010/main" val="4028417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40</a:t>
            </a:fld>
            <a:endParaRPr lang="cs-CZ" dirty="0"/>
          </a:p>
        </p:txBody>
      </p:sp>
    </p:spTree>
    <p:extLst>
      <p:ext uri="{BB962C8B-B14F-4D97-AF65-F5344CB8AC3E}">
        <p14:creationId xmlns:p14="http://schemas.microsoft.com/office/powerpoint/2010/main" val="3000117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41</a:t>
            </a:fld>
            <a:endParaRPr lang="cs-CZ" dirty="0"/>
          </a:p>
        </p:txBody>
      </p:sp>
    </p:spTree>
    <p:extLst>
      <p:ext uri="{BB962C8B-B14F-4D97-AF65-F5344CB8AC3E}">
        <p14:creationId xmlns:p14="http://schemas.microsoft.com/office/powerpoint/2010/main" val="193143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42</a:t>
            </a:fld>
            <a:endParaRPr lang="cs-CZ" dirty="0"/>
          </a:p>
        </p:txBody>
      </p:sp>
    </p:spTree>
    <p:extLst>
      <p:ext uri="{BB962C8B-B14F-4D97-AF65-F5344CB8AC3E}">
        <p14:creationId xmlns:p14="http://schemas.microsoft.com/office/powerpoint/2010/main" val="3859133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43</a:t>
            </a:fld>
            <a:endParaRPr lang="cs-CZ" dirty="0"/>
          </a:p>
        </p:txBody>
      </p:sp>
    </p:spTree>
    <p:extLst>
      <p:ext uri="{BB962C8B-B14F-4D97-AF65-F5344CB8AC3E}">
        <p14:creationId xmlns:p14="http://schemas.microsoft.com/office/powerpoint/2010/main" val="2832538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44</a:t>
            </a:fld>
            <a:endParaRPr lang="cs-CZ" dirty="0"/>
          </a:p>
        </p:txBody>
      </p:sp>
    </p:spTree>
    <p:extLst>
      <p:ext uri="{BB962C8B-B14F-4D97-AF65-F5344CB8AC3E}">
        <p14:creationId xmlns:p14="http://schemas.microsoft.com/office/powerpoint/2010/main" val="259346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10</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461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18308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48</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51</a:t>
            </a:fld>
            <a:endParaRPr lang="cs-CZ" dirty="0"/>
          </a:p>
        </p:txBody>
      </p:sp>
    </p:spTree>
    <p:extLst>
      <p:ext uri="{BB962C8B-B14F-4D97-AF65-F5344CB8AC3E}">
        <p14:creationId xmlns:p14="http://schemas.microsoft.com/office/powerpoint/2010/main" val="2188082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52</a:t>
            </a:fld>
            <a:endParaRPr lang="cs-CZ" dirty="0"/>
          </a:p>
        </p:txBody>
      </p:sp>
    </p:spTree>
    <p:extLst>
      <p:ext uri="{BB962C8B-B14F-4D97-AF65-F5344CB8AC3E}">
        <p14:creationId xmlns:p14="http://schemas.microsoft.com/office/powerpoint/2010/main" val="3219712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43870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78160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4305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60227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1426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11</a:t>
            </a:fld>
            <a:endParaRPr lang="cs-CZ" dirty="0"/>
          </a:p>
        </p:txBody>
      </p:sp>
    </p:spTree>
    <p:extLst>
      <p:ext uri="{BB962C8B-B14F-4D97-AF65-F5344CB8AC3E}">
        <p14:creationId xmlns:p14="http://schemas.microsoft.com/office/powerpoint/2010/main" val="3598315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7434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2360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8111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12</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14</a:t>
            </a:fld>
            <a:endParaRPr lang="cs-CZ" dirty="0"/>
          </a:p>
        </p:txBody>
      </p:sp>
    </p:spTree>
    <p:extLst>
      <p:ext uri="{BB962C8B-B14F-4D97-AF65-F5344CB8AC3E}">
        <p14:creationId xmlns:p14="http://schemas.microsoft.com/office/powerpoint/2010/main" val="151638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6608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4815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3733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54" name="Freeform 49"/>
          <p:cNvSpPr>
            <a:spLocks/>
          </p:cNvSpPr>
          <p:nvPr userDrawn="1"/>
        </p:nvSpPr>
        <p:spPr bwMode="ltGray">
          <a:xfrm>
            <a:off x="107322" y="795"/>
            <a:ext cx="8429540" cy="514188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a:extLst/>
        </p:spPr>
        <p:txBody>
          <a:bodyPr vert="horz" wrap="square" lIns="91438" tIns="45719" rIns="91438" bIns="45719" numCol="1" anchor="t" anchorCtr="0" compatLnSpc="1">
            <a:prstTxWarp prst="textNoShape">
              <a:avLst/>
            </a:prstTxWarp>
          </a:bodyPr>
          <a:lstStyle/>
          <a:p>
            <a:pPr marL="0" marR="0" lvl="0" indent="0" defTabSz="1358856"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dirty="0">
              <a:ln>
                <a:noFill/>
              </a:ln>
              <a:solidFill>
                <a:srgbClr val="1C1C1C"/>
              </a:solidFill>
              <a:effectLst/>
              <a:uLnTx/>
              <a:uFillTx/>
            </a:endParaRPr>
          </a:p>
        </p:txBody>
      </p:sp>
      <p:sp>
        <p:nvSpPr>
          <p:cNvPr id="73" name="Arc 3"/>
          <p:cNvSpPr/>
          <p:nvPr userDrawn="1"/>
        </p:nvSpPr>
        <p:spPr>
          <a:xfrm>
            <a:off x="0" y="1"/>
            <a:ext cx="1776413" cy="4251722"/>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lIns="91438" tIns="45719" rIns="91438" bIns="45719"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3399"/>
              </a:solidFill>
              <a:effectLst/>
              <a:uLnTx/>
              <a:uFillTx/>
              <a:latin typeface="Calibri"/>
            </a:endParaRPr>
          </a:p>
        </p:txBody>
      </p:sp>
      <p:grpSp>
        <p:nvGrpSpPr>
          <p:cNvPr id="74" name="Group 4"/>
          <p:cNvGrpSpPr>
            <a:grpSpLocks noChangeAspect="1"/>
          </p:cNvGrpSpPr>
          <p:nvPr userDrawn="1"/>
        </p:nvGrpSpPr>
        <p:grpSpPr bwMode="auto">
          <a:xfrm>
            <a:off x="381000" y="381001"/>
            <a:ext cx="1079500" cy="968375"/>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grpSp>
      <p:grpSp>
        <p:nvGrpSpPr>
          <p:cNvPr id="106" name="Group 29"/>
          <p:cNvGrpSpPr/>
          <p:nvPr userDrawn="1"/>
        </p:nvGrpSpPr>
        <p:grpSpPr>
          <a:xfrm>
            <a:off x="423343" y="540"/>
            <a:ext cx="4512063" cy="514296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3" name="Obdélník 17"/>
          <p:cNvSpPr/>
          <p:nvPr userDrawn="1"/>
        </p:nvSpPr>
        <p:spPr>
          <a:xfrm>
            <a:off x="0" y="-8965"/>
            <a:ext cx="3748885" cy="5162740"/>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Freeform 62"/>
          <p:cNvSpPr>
            <a:spLocks noChangeAspect="1"/>
          </p:cNvSpPr>
          <p:nvPr userDrawn="1"/>
        </p:nvSpPr>
        <p:spPr bwMode="ltGray">
          <a:xfrm flipH="1">
            <a:off x="1230670" y="1931377"/>
            <a:ext cx="1618770" cy="1987927"/>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marL="0" marR="0" lvl="0" indent="0" defTabSz="103517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userDrawn="1"/>
        </p:nvSpPr>
        <p:spPr>
          <a:xfrm>
            <a:off x="4203868" y="4080053"/>
            <a:ext cx="4699059" cy="595972"/>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92425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201</a:t>
            </a:r>
            <a:r>
              <a:rPr kumimoji="0" lang="cs-CZ" sz="1000" b="0" i="0" u="none" strike="noStrike" kern="1200" cap="none" spc="0" normalizeH="0" baseline="0" noProof="0" dirty="0">
                <a:ln>
                  <a:noFill/>
                </a:ln>
                <a:solidFill>
                  <a:srgbClr val="C8C9C7">
                    <a:lumMod val="75000"/>
                  </a:srgbClr>
                </a:solidFill>
                <a:effectLst/>
                <a:uLnTx/>
                <a:uFillTx/>
                <a:latin typeface="Calibri"/>
                <a:ea typeface="+mn-ea"/>
                <a:cs typeface="+mn-cs"/>
              </a:rPr>
              <a:t>6</a:t>
            </a: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7520186" y="1000306"/>
            <a:ext cx="1368425" cy="912813"/>
          </a:xfrm>
        </p:spPr>
        <p:txBody>
          <a:bodyPr/>
          <a:lstStyle>
            <a:lvl1pPr marL="0" marR="0" indent="0" algn="ctr" defTabSz="914378" rtl="0" eaLnBrk="1" fontAlgn="auto" latinLnBrk="0" hangingPunct="1">
              <a:lnSpc>
                <a:spcPct val="100000"/>
              </a:lnSpc>
              <a:spcBef>
                <a:spcPts val="0"/>
              </a:spcBef>
              <a:spcAft>
                <a:spcPts val="0"/>
              </a:spcAft>
              <a:buClrTx/>
              <a:buSzTx/>
              <a:buFontTx/>
              <a:buNone/>
              <a:tabLst/>
              <a:defRPr kumimoji="0" lang="cs-CZ" sz="1800" b="0" i="0" u="none" strike="noStrike" kern="0" cap="none" spc="0" normalizeH="0" baseline="0" noProof="0"/>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err="1">
                <a:ln>
                  <a:noFill/>
                </a:ln>
                <a:solidFill>
                  <a:srgbClr val="404040"/>
                </a:solidFill>
                <a:effectLst/>
                <a:uLnTx/>
                <a:uFillTx/>
                <a:latin typeface="+mn-lt"/>
                <a:ea typeface="+mn-ea"/>
                <a:cs typeface="+mn-cs"/>
              </a:rPr>
              <a:t>Client</a:t>
            </a:r>
            <a:r>
              <a:rPr kumimoji="0" lang="cs-CZ" sz="1800" b="0" i="0" u="none" strike="noStrike" kern="0" cap="none" spc="0" normalizeH="0" baseline="0" noProof="0" dirty="0">
                <a:ln>
                  <a:noFill/>
                </a:ln>
                <a:solidFill>
                  <a:srgbClr val="404040"/>
                </a:solidFill>
                <a:effectLst/>
                <a:uLnTx/>
                <a:uFillTx/>
                <a:latin typeface="+mn-lt"/>
                <a:ea typeface="+mn-ea"/>
                <a:cs typeface="+mn-cs"/>
              </a:rPr>
              <a:t> Logo </a:t>
            </a:r>
            <a:r>
              <a:rPr kumimoji="0" lang="cs-CZ" sz="18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18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10" r="22774"/>
          <a:stretch/>
        </p:blipFill>
        <p:spPr>
          <a:xfrm>
            <a:off x="7080247" y="4771853"/>
            <a:ext cx="1380187" cy="277167"/>
          </a:xfrm>
          <a:prstGeom prst="rect">
            <a:avLst/>
          </a:prstGeom>
        </p:spPr>
      </p:pic>
      <p:sp>
        <p:nvSpPr>
          <p:cNvPr id="118" name="Zástupný symbol pro text 4"/>
          <p:cNvSpPr>
            <a:spLocks noGrp="1"/>
          </p:cNvSpPr>
          <p:nvPr>
            <p:ph type="body" sz="quarter" idx="16" hasCustomPrompt="1"/>
          </p:nvPr>
        </p:nvSpPr>
        <p:spPr>
          <a:xfrm>
            <a:off x="4067944" y="2463590"/>
            <a:ext cx="4535487" cy="432197"/>
          </a:xfrm>
          <a:prstGeom prst="rect">
            <a:avLst/>
          </a:prstGeom>
        </p:spPr>
        <p:txBody>
          <a:bodyPr>
            <a:noAutofit/>
          </a:bodyPr>
          <a:lstStyle>
            <a:lvl1pPr marL="0" indent="0">
              <a:buNone/>
              <a:defRPr sz="36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4091230" y="3665936"/>
            <a:ext cx="833437" cy="276225"/>
          </a:xfrm>
          <a:prstGeom prst="rect">
            <a:avLst/>
          </a:prstGeom>
        </p:spPr>
        <p:txBody>
          <a:bodyPr/>
          <a:lstStyle>
            <a:lvl1pPr marL="0" indent="0">
              <a:buNone/>
              <a:defRPr sz="18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4067944" y="3075657"/>
            <a:ext cx="4535487" cy="432197"/>
          </a:xfrm>
          <a:prstGeom prst="rect">
            <a:avLst/>
          </a:prstGeom>
        </p:spPr>
        <p:txBody>
          <a:bodyPr anchor="ctr" anchorCtr="0">
            <a:noAutofit/>
          </a:bodyPr>
          <a:lstStyle>
            <a:lvl1pPr marL="0" indent="0">
              <a:buNone/>
              <a:defRPr sz="36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33932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3254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7582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25386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8729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004884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51581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9484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7144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229184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05621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0" y="834033"/>
            <a:ext cx="7884713"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5999" tIns="0" rIns="35999"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2"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27637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9143999" cy="5143500"/>
          </a:xfrm>
          <a:prstGeom prst="rect">
            <a:avLst/>
          </a:prstGeom>
          <a:effectLst/>
        </p:spPr>
        <p:txBody>
          <a:bodyPr lIns="91438" tIns="45719" rIns="91438" bIns="45719"/>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1" y="2479436"/>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965790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683527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Tree>
    <p:extLst>
      <p:ext uri="{BB962C8B-B14F-4D97-AF65-F5344CB8AC3E}">
        <p14:creationId xmlns:p14="http://schemas.microsoft.com/office/powerpoint/2010/main" val="428138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41666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076924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3402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96039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998777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75135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0871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96483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69170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307756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41824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9437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7212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225416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77919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973893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lIns="91438" tIns="45719" rIns="91438" bIns="45719">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744340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97725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0237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577595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obsah - 1 radek nadpis">
    <p:spTree>
      <p:nvGrpSpPr>
        <p:cNvPr id="1" name=""/>
        <p:cNvGrpSpPr/>
        <p:nvPr/>
      </p:nvGrpSpPr>
      <p:grpSpPr>
        <a:xfrm>
          <a:off x="0" y="0"/>
          <a:ext cx="0" cy="0"/>
          <a:chOff x="0" y="0"/>
          <a:chExt cx="0" cy="0"/>
        </a:xfrm>
      </p:grpSpPr>
      <p:sp>
        <p:nvSpPr>
          <p:cNvPr id="11"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28073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9"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72276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obsahy pod sebou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49" y="2690649"/>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49"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3"/>
          <p:cNvSpPr>
            <a:spLocks noGrp="1"/>
          </p:cNvSpPr>
          <p:nvPr>
            <p:ph sz="quarter" idx="22"/>
          </p:nvPr>
        </p:nvSpPr>
        <p:spPr>
          <a:xfrm>
            <a:off x="684250" y="3112295"/>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88857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obsahy pod sebou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721626" y="2690649"/>
            <a:ext cx="788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4250"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684250" y="3112295"/>
            <a:ext cx="7920000" cy="1350169"/>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07795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obsahy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14" y="4660201"/>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12" y="1005577"/>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Text Placeholder 6"/>
          <p:cNvSpPr>
            <a:spLocks noGrp="1"/>
          </p:cNvSpPr>
          <p:nvPr>
            <p:ph type="body" sz="quarter" idx="21"/>
          </p:nvPr>
        </p:nvSpPr>
        <p:spPr>
          <a:xfrm>
            <a:off x="4860253" y="4660200"/>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3"/>
          <p:cNvSpPr>
            <a:spLocks noGrp="1"/>
          </p:cNvSpPr>
          <p:nvPr>
            <p:ph sz="quarter" idx="22"/>
          </p:nvPr>
        </p:nvSpPr>
        <p:spPr>
          <a:xfrm>
            <a:off x="4860250" y="1005576"/>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51820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obsahy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683567" y="4660201"/>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3567" y="122158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4860250" y="4660219"/>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4860250" y="122160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52479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bsahy - 1 radek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005576"/>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6048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bsahy - 2 radky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221581"/>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221581"/>
            <a:ext cx="2664295" cy="340280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221580"/>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93106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obsahy - 1 radek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8"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7137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09532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obsahy - 2 radky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9"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50613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obsahy - 1 radek nadpis_v3">
    <p:spTree>
      <p:nvGrpSpPr>
        <p:cNvPr id="1" name=""/>
        <p:cNvGrpSpPr/>
        <p:nvPr/>
      </p:nvGrpSpPr>
      <p:grpSpPr>
        <a:xfrm>
          <a:off x="0" y="0"/>
          <a:ext cx="0" cy="0"/>
          <a:chOff x="0" y="0"/>
          <a:chExt cx="0" cy="0"/>
        </a:xfrm>
      </p:grpSpPr>
      <p:sp>
        <p:nvSpPr>
          <p:cNvPr id="26"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24"/>
          </p:nvPr>
        </p:nvSpPr>
        <p:spPr>
          <a:xfrm>
            <a:off x="684065" y="3112295"/>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8"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9"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0"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1"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01523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obsahy - 2 radky nadpis_v3">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4"/>
          </p:nvPr>
        </p:nvSpPr>
        <p:spPr>
          <a:xfrm>
            <a:off x="684065" y="3112295"/>
            <a:ext cx="7921625"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59081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_v2">
    <p:spTree>
      <p:nvGrpSpPr>
        <p:cNvPr id="1" name=""/>
        <p:cNvGrpSpPr/>
        <p:nvPr/>
      </p:nvGrpSpPr>
      <p:grpSpPr>
        <a:xfrm>
          <a:off x="0" y="0"/>
          <a:ext cx="0" cy="0"/>
          <a:chOff x="0" y="0"/>
          <a:chExt cx="0" cy="0"/>
        </a:xfrm>
      </p:grpSpPr>
      <p:sp>
        <p:nvSpPr>
          <p:cNvPr id="15"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6"/>
          <p:cNvSpPr>
            <a:spLocks noGrp="1"/>
          </p:cNvSpPr>
          <p:nvPr>
            <p:ph sz="quarter" idx="24"/>
          </p:nvPr>
        </p:nvSpPr>
        <p:spPr>
          <a:xfrm>
            <a:off x="683570" y="3489852"/>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Text Placeholder 6"/>
          <p:cNvSpPr>
            <a:spLocks noGrp="1"/>
          </p:cNvSpPr>
          <p:nvPr>
            <p:ph type="body" sz="quarter" idx="25"/>
          </p:nvPr>
        </p:nvSpPr>
        <p:spPr>
          <a:xfrm>
            <a:off x="684066" y="204740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6"/>
          </p:nvPr>
        </p:nvSpPr>
        <p:spPr>
          <a:xfrm>
            <a:off x="683570" y="897565"/>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7"/>
          </p:nvPr>
        </p:nvSpPr>
        <p:spPr>
          <a:xfrm>
            <a:off x="684066" y="334355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8"/>
          </p:nvPr>
        </p:nvSpPr>
        <p:spPr>
          <a:xfrm>
            <a:off x="683570" y="2193709"/>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49200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_v2">
    <p:spTree>
      <p:nvGrpSpPr>
        <p:cNvPr id="1" name=""/>
        <p:cNvGrpSpPr/>
        <p:nvPr/>
      </p:nvGrpSpPr>
      <p:grpSpPr>
        <a:xfrm>
          <a:off x="0" y="0"/>
          <a:ext cx="0" cy="0"/>
          <a:chOff x="0" y="0"/>
          <a:chExt cx="0" cy="0"/>
        </a:xfrm>
      </p:grpSpPr>
      <p:sp>
        <p:nvSpPr>
          <p:cNvPr id="18"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4"/>
          </p:nvPr>
        </p:nvSpPr>
        <p:spPr>
          <a:xfrm>
            <a:off x="683570" y="3651871"/>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5"/>
          </p:nvPr>
        </p:nvSpPr>
        <p:spPr>
          <a:xfrm>
            <a:off x="684066" y="212268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70" y="1134856"/>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684066" y="338118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683570" y="2393364"/>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30546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4 obsahy - 1 radek nadpis">
    <p:spTree>
      <p:nvGrpSpPr>
        <p:cNvPr id="1" name=""/>
        <p:cNvGrpSpPr/>
        <p:nvPr/>
      </p:nvGrpSpPr>
      <p:grpSpPr>
        <a:xfrm>
          <a:off x="0" y="0"/>
          <a:ext cx="0" cy="0"/>
          <a:chOff x="0" y="0"/>
          <a:chExt cx="0" cy="0"/>
        </a:xfrm>
      </p:grpSpPr>
      <p:sp>
        <p:nvSpPr>
          <p:cNvPr id="16" name="Text Placeholder 6"/>
          <p:cNvSpPr>
            <a:spLocks noGrp="1"/>
          </p:cNvSpPr>
          <p:nvPr>
            <p:ph type="body" sz="quarter" idx="25"/>
          </p:nvPr>
        </p:nvSpPr>
        <p:spPr>
          <a:xfrm>
            <a:off x="683073"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6"/>
          </p:nvPr>
        </p:nvSpPr>
        <p:spPr>
          <a:xfrm>
            <a:off x="682577"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Text Placeholder 6"/>
          <p:cNvSpPr>
            <a:spLocks noGrp="1"/>
          </p:cNvSpPr>
          <p:nvPr>
            <p:ph type="body" sz="quarter" idx="27"/>
          </p:nvPr>
        </p:nvSpPr>
        <p:spPr>
          <a:xfrm>
            <a:off x="4716016"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8"/>
          </p:nvPr>
        </p:nvSpPr>
        <p:spPr>
          <a:xfrm>
            <a:off x="4715520"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9"/>
          </p:nvPr>
        </p:nvSpPr>
        <p:spPr>
          <a:xfrm>
            <a:off x="4716016"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30"/>
          </p:nvPr>
        </p:nvSpPr>
        <p:spPr>
          <a:xfrm>
            <a:off x="4715520"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31"/>
          </p:nvPr>
        </p:nvSpPr>
        <p:spPr>
          <a:xfrm>
            <a:off x="683072"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32"/>
          </p:nvPr>
        </p:nvSpPr>
        <p:spPr>
          <a:xfrm>
            <a:off x="682576"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5"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09191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4 obsahy - 2 radky nadpis">
    <p:spTree>
      <p:nvGrpSpPr>
        <p:cNvPr id="1" name=""/>
        <p:cNvGrpSpPr/>
        <p:nvPr/>
      </p:nvGrpSpPr>
      <p:grpSpPr>
        <a:xfrm>
          <a:off x="0" y="0"/>
          <a:ext cx="0" cy="0"/>
          <a:chOff x="0" y="0"/>
          <a:chExt cx="0" cy="0"/>
        </a:xfrm>
      </p:grpSpPr>
      <p:sp>
        <p:nvSpPr>
          <p:cNvPr id="20" name="Text Placeholder 6"/>
          <p:cNvSpPr>
            <a:spLocks noGrp="1"/>
          </p:cNvSpPr>
          <p:nvPr>
            <p:ph type="body" sz="quarter" idx="25"/>
          </p:nvPr>
        </p:nvSpPr>
        <p:spPr>
          <a:xfrm>
            <a:off x="684065"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69"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4717008"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4716512"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Text Placeholder 6"/>
          <p:cNvSpPr>
            <a:spLocks noGrp="1"/>
          </p:cNvSpPr>
          <p:nvPr>
            <p:ph type="body" sz="quarter" idx="29"/>
          </p:nvPr>
        </p:nvSpPr>
        <p:spPr>
          <a:xfrm>
            <a:off x="4717008"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5" name="Zástupný symbol pro obsah 16"/>
          <p:cNvSpPr>
            <a:spLocks noGrp="1"/>
          </p:cNvSpPr>
          <p:nvPr>
            <p:ph sz="quarter" idx="30"/>
          </p:nvPr>
        </p:nvSpPr>
        <p:spPr>
          <a:xfrm>
            <a:off x="4716512"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6" name="Text Placeholder 6"/>
          <p:cNvSpPr>
            <a:spLocks noGrp="1"/>
          </p:cNvSpPr>
          <p:nvPr>
            <p:ph type="body" sz="quarter" idx="31"/>
          </p:nvPr>
        </p:nvSpPr>
        <p:spPr>
          <a:xfrm>
            <a:off x="684064"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32"/>
          </p:nvPr>
        </p:nvSpPr>
        <p:spPr>
          <a:xfrm>
            <a:off x="683568"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30830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radek nadpis - 1 obsah ">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404040"/>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Zástupný symbol pro obsah 10"/>
          <p:cNvSpPr>
            <a:spLocks noGrp="1"/>
          </p:cNvSpPr>
          <p:nvPr>
            <p:ph sz="quarter" idx="18"/>
          </p:nvPr>
        </p:nvSpPr>
        <p:spPr>
          <a:xfrm>
            <a:off x="683568" y="1653648"/>
            <a:ext cx="7920000"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640823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radky nadpis - 1 obsah ">
    <p:spTree>
      <p:nvGrpSpPr>
        <p:cNvPr id="1" name=""/>
        <p:cNvGrpSpPr/>
        <p:nvPr/>
      </p:nvGrpSpPr>
      <p:grpSpPr>
        <a:xfrm>
          <a:off x="0" y="0"/>
          <a:ext cx="0" cy="0"/>
          <a:chOff x="0" y="0"/>
          <a:chExt cx="0" cy="0"/>
        </a:xfrm>
      </p:grpSpPr>
      <p:sp>
        <p:nvSpPr>
          <p:cNvPr id="14" name="Zástupný symbol pro obsah 10"/>
          <p:cNvSpPr>
            <a:spLocks noGrp="1"/>
          </p:cNvSpPr>
          <p:nvPr>
            <p:ph sz="quarter" idx="18"/>
          </p:nvPr>
        </p:nvSpPr>
        <p:spPr>
          <a:xfrm>
            <a:off x="684250" y="1869672"/>
            <a:ext cx="7920000" cy="275430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43774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radek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059582"/>
            <a:ext cx="4680520" cy="367240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6897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1714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radky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221600"/>
            <a:ext cx="4680520" cy="351039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1" y="1383618"/>
            <a:ext cx="2592215"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108429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radek nadpis - 2 obsahy pod sebou ">
    <p:spTree>
      <p:nvGrpSpPr>
        <p:cNvPr id="1" name=""/>
        <p:cNvGrpSpPr/>
        <p:nvPr/>
      </p:nvGrpSpPr>
      <p:grpSpPr>
        <a:xfrm>
          <a:off x="0" y="0"/>
          <a:ext cx="0" cy="0"/>
          <a:chOff x="0" y="0"/>
          <a:chExt cx="0" cy="0"/>
        </a:xfrm>
      </p:grpSpPr>
      <p:sp>
        <p:nvSpPr>
          <p:cNvPr id="16" name="Zástupný symbol pro obsah 10"/>
          <p:cNvSpPr>
            <a:spLocks noGrp="1"/>
          </p:cNvSpPr>
          <p:nvPr>
            <p:ph sz="quarter" idx="23"/>
          </p:nvPr>
        </p:nvSpPr>
        <p:spPr>
          <a:xfrm>
            <a:off x="684215" y="3273828"/>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18"/>
          </p:nvPr>
        </p:nvSpPr>
        <p:spPr>
          <a:xfrm>
            <a:off x="684214" y="1633110"/>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01468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1"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471806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radky nadpis - 2 obsahy pod sebou ">
    <p:spTree>
      <p:nvGrpSpPr>
        <p:cNvPr id="1" name=""/>
        <p:cNvGrpSpPr/>
        <p:nvPr/>
      </p:nvGrpSpPr>
      <p:grpSpPr>
        <a:xfrm>
          <a:off x="0" y="0"/>
          <a:ext cx="0" cy="0"/>
          <a:chOff x="0" y="0"/>
          <a:chExt cx="0" cy="0"/>
        </a:xfrm>
      </p:grpSpPr>
      <p:sp>
        <p:nvSpPr>
          <p:cNvPr id="17" name="Zástupný symbol pro obsah 10"/>
          <p:cNvSpPr>
            <a:spLocks noGrp="1"/>
          </p:cNvSpPr>
          <p:nvPr>
            <p:ph sz="quarter" idx="23"/>
          </p:nvPr>
        </p:nvSpPr>
        <p:spPr>
          <a:xfrm>
            <a:off x="684215" y="3415193"/>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18"/>
          </p:nvPr>
        </p:nvSpPr>
        <p:spPr>
          <a:xfrm>
            <a:off x="684214" y="1869672"/>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683568" y="312269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31260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1 radek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684215"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728108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2 radky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1"/>
          </p:nvPr>
        </p:nvSpPr>
        <p:spPr>
          <a:xfrm>
            <a:off x="684215"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003399"/>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39996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1 radek nadpis - 2 obsahy pod sebou">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3779913" y="1059582"/>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78027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69250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2 radky nadpis - 2 obsahy pod sebou">
    <p:spTree>
      <p:nvGrpSpPr>
        <p:cNvPr id="1" name=""/>
        <p:cNvGrpSpPr/>
        <p:nvPr/>
      </p:nvGrpSpPr>
      <p:grpSpPr>
        <a:xfrm>
          <a:off x="0" y="0"/>
          <a:ext cx="0" cy="0"/>
          <a:chOff x="0" y="0"/>
          <a:chExt cx="0" cy="0"/>
        </a:xfrm>
      </p:grpSpPr>
      <p:sp>
        <p:nvSpPr>
          <p:cNvPr id="12"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obsah 10"/>
          <p:cNvSpPr>
            <a:spLocks noGrp="1"/>
          </p:cNvSpPr>
          <p:nvPr>
            <p:ph sz="quarter" idx="21"/>
          </p:nvPr>
        </p:nvSpPr>
        <p:spPr>
          <a:xfrm>
            <a:off x="3779913" y="114078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84697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94366"/>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22750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radek nadpis - 3 obsahy vedle sebe ">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615617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327585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4"/>
          </p:nvPr>
        </p:nvSpPr>
        <p:spPr>
          <a:xfrm>
            <a:off x="395536"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9553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275857"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15617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59754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radky nadpis - 3 obsahy vedle sebe ">
    <p:spTree>
      <p:nvGrpSpPr>
        <p:cNvPr id="1" name=""/>
        <p:cNvGrpSpPr/>
        <p:nvPr/>
      </p:nvGrpSpPr>
      <p:grpSpPr>
        <a:xfrm>
          <a:off x="0" y="0"/>
          <a:ext cx="0" cy="0"/>
          <a:chOff x="0" y="0"/>
          <a:chExt cx="0" cy="0"/>
        </a:xfrm>
      </p:grpSpPr>
      <p:sp>
        <p:nvSpPr>
          <p:cNvPr id="19" name="Zástupný symbol pro obsah 10"/>
          <p:cNvSpPr>
            <a:spLocks noGrp="1"/>
          </p:cNvSpPr>
          <p:nvPr>
            <p:ph sz="quarter" idx="26"/>
          </p:nvPr>
        </p:nvSpPr>
        <p:spPr>
          <a:xfrm>
            <a:off x="615617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5"/>
          </p:nvPr>
        </p:nvSpPr>
        <p:spPr>
          <a:xfrm>
            <a:off x="327585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4"/>
          </p:nvPr>
        </p:nvSpPr>
        <p:spPr>
          <a:xfrm>
            <a:off x="395536"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39553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3275857"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15617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01864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
    <p:spTree>
      <p:nvGrpSpPr>
        <p:cNvPr id="1" name=""/>
        <p:cNvGrpSpPr/>
        <p:nvPr/>
      </p:nvGrpSpPr>
      <p:grpSpPr>
        <a:xfrm>
          <a:off x="0" y="0"/>
          <a:ext cx="0" cy="0"/>
          <a:chOff x="0" y="0"/>
          <a:chExt cx="0" cy="0"/>
        </a:xfrm>
      </p:grpSpPr>
      <p:sp>
        <p:nvSpPr>
          <p:cNvPr id="17"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15016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3456529"/>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02378"/>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3779912" y="475267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11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2487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3779912" y="22204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18"/>
          </p:nvPr>
        </p:nvSpPr>
        <p:spPr>
          <a:xfrm>
            <a:off x="3779912" y="352683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Text Placeholder 6"/>
          <p:cNvSpPr>
            <a:spLocks noGrp="1"/>
          </p:cNvSpPr>
          <p:nvPr>
            <p:ph type="body" sz="quarter" idx="21"/>
          </p:nvPr>
        </p:nvSpPr>
        <p:spPr>
          <a:xfrm>
            <a:off x="3779912"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180755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radek nadpis - 3 obsahy popis">
    <p:spTree>
      <p:nvGrpSpPr>
        <p:cNvPr id="1" name=""/>
        <p:cNvGrpSpPr/>
        <p:nvPr/>
      </p:nvGrpSpPr>
      <p:grpSpPr>
        <a:xfrm>
          <a:off x="0" y="0"/>
          <a:ext cx="0" cy="0"/>
          <a:chOff x="0" y="0"/>
          <a:chExt cx="0" cy="0"/>
        </a:xfrm>
      </p:grpSpPr>
      <p:sp>
        <p:nvSpPr>
          <p:cNvPr id="19" name="Zástupný symbol pro obsah 10"/>
          <p:cNvSpPr>
            <a:spLocks noGrp="1"/>
          </p:cNvSpPr>
          <p:nvPr>
            <p:ph sz="quarter" idx="27"/>
          </p:nvPr>
        </p:nvSpPr>
        <p:spPr>
          <a:xfrm>
            <a:off x="4716016" y="3317911"/>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643564"/>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684215" y="1643564"/>
            <a:ext cx="3743771" cy="31424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0"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373854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1 radek nadpis - 3 obsahy_v2">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684213" y="3327996"/>
            <a:ext cx="3744000" cy="143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6"/>
          </p:nvPr>
        </p:nvSpPr>
        <p:spPr>
          <a:xfrm>
            <a:off x="684213" y="1644209"/>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4716018" y="1653649"/>
            <a:ext cx="3743771" cy="312226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8006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8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latin typeface="Calibri" pitchFamily="34" charset="0"/>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69697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radky nadpis - 3 obsahy popis">
    <p:spTree>
      <p:nvGrpSpPr>
        <p:cNvPr id="1" name=""/>
        <p:cNvGrpSpPr/>
        <p:nvPr/>
      </p:nvGrpSpPr>
      <p:grpSpPr>
        <a:xfrm>
          <a:off x="0" y="0"/>
          <a:ext cx="0" cy="0"/>
          <a:chOff x="0" y="0"/>
          <a:chExt cx="0" cy="0"/>
        </a:xfrm>
      </p:grpSpPr>
      <p:sp>
        <p:nvSpPr>
          <p:cNvPr id="17" name="Zástupný symbol pro obsah 10"/>
          <p:cNvSpPr>
            <a:spLocks noGrp="1"/>
          </p:cNvSpPr>
          <p:nvPr>
            <p:ph sz="quarter" idx="27"/>
          </p:nvPr>
        </p:nvSpPr>
        <p:spPr>
          <a:xfrm>
            <a:off x="4716016" y="3397762"/>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761661"/>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5"/>
          </p:nvPr>
        </p:nvSpPr>
        <p:spPr>
          <a:xfrm>
            <a:off x="684215" y="1761662"/>
            <a:ext cx="3743771" cy="302433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481345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číslo snímku 7"/>
          <p:cNvSpPr>
            <a:spLocks noGrp="1"/>
          </p:cNvSpPr>
          <p:nvPr>
            <p:ph type="sldNum" sz="quarter" idx="4"/>
          </p:nvPr>
        </p:nvSpPr>
        <p:spPr>
          <a:xfrm>
            <a:off x="6919200" y="4908600"/>
            <a:ext cx="2133600" cy="273844"/>
          </a:xfrm>
          <a:prstGeom prst="rect">
            <a:avLst/>
          </a:prstGeom>
        </p:spPr>
        <p:txBody>
          <a:bodyPr vert="horz" lIns="91438" tIns="45719" rIns="91438" bIns="45719" rtlCol="0" anchor="ctr"/>
          <a:lstStyle>
            <a:lvl1pPr algn="r">
              <a:defRPr lang="cs-CZ" sz="900" kern="1200" smtClean="0">
                <a:solidFill>
                  <a:srgbClr val="5F5F5F"/>
                </a:solidFill>
                <a:latin typeface="Calibri" pitchFamily="34" charset="0"/>
                <a:ea typeface="+mn-ea"/>
                <a:cs typeface="Arial" pitchFamily="34" charset="0"/>
              </a:defRPr>
            </a:lvl1pPr>
          </a:lstStyle>
          <a:p>
            <a:fld id="{72FB31A3-CAEE-4DA4-9773-AA68ED809196}" type="slidenum">
              <a:rPr/>
              <a:pPr/>
              <a:t>‹#›</a:t>
            </a:fld>
            <a:endParaRPr dirty="0"/>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92474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2 radky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5"/>
          </p:nvPr>
        </p:nvSpPr>
        <p:spPr>
          <a:xfrm>
            <a:off x="4716018" y="1815667"/>
            <a:ext cx="3743771" cy="296024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7"/>
          </p:nvPr>
        </p:nvSpPr>
        <p:spPr>
          <a:xfrm>
            <a:off x="684213" y="3408840"/>
            <a:ext cx="3744000" cy="1377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6"/>
          </p:nvPr>
        </p:nvSpPr>
        <p:spPr>
          <a:xfrm>
            <a:off x="684213" y="1815666"/>
            <a:ext cx="3744000" cy="14031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5680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4"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535721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radek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7"/>
          </p:nvPr>
        </p:nvSpPr>
        <p:spPr>
          <a:xfrm>
            <a:off x="4716016"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Zástupný symbol pro obsah 10"/>
          <p:cNvSpPr>
            <a:spLocks noGrp="1"/>
          </p:cNvSpPr>
          <p:nvPr>
            <p:ph sz="quarter" idx="28"/>
          </p:nvPr>
        </p:nvSpPr>
        <p:spPr>
          <a:xfrm>
            <a:off x="684213"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6"/>
          </p:nvPr>
        </p:nvSpPr>
        <p:spPr>
          <a:xfrm>
            <a:off x="684212" y="1619814"/>
            <a:ext cx="7920038" cy="1492481"/>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96651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radky nadpis - 3 obsahy">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4716016"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8"/>
          </p:nvPr>
        </p:nvSpPr>
        <p:spPr>
          <a:xfrm>
            <a:off x="684213"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6"/>
          </p:nvPr>
        </p:nvSpPr>
        <p:spPr>
          <a:xfrm>
            <a:off x="684212" y="1761660"/>
            <a:ext cx="7920038" cy="1404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75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881177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radek nadpis - 4 obsahy">
    <p:spTree>
      <p:nvGrpSpPr>
        <p:cNvPr id="1" name=""/>
        <p:cNvGrpSpPr/>
        <p:nvPr/>
      </p:nvGrpSpPr>
      <p:grpSpPr>
        <a:xfrm>
          <a:off x="0" y="0"/>
          <a:ext cx="0" cy="0"/>
          <a:chOff x="0" y="0"/>
          <a:chExt cx="0" cy="0"/>
        </a:xfrm>
      </p:grpSpPr>
      <p:sp>
        <p:nvSpPr>
          <p:cNvPr id="19" name="Zástupný symbol pro obsah 10"/>
          <p:cNvSpPr>
            <a:spLocks noGrp="1"/>
          </p:cNvSpPr>
          <p:nvPr>
            <p:ph sz="quarter" idx="28"/>
          </p:nvPr>
        </p:nvSpPr>
        <p:spPr>
          <a:xfrm>
            <a:off x="684213"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9"/>
          </p:nvPr>
        </p:nvSpPr>
        <p:spPr>
          <a:xfrm>
            <a:off x="4716250"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7"/>
          </p:nvPr>
        </p:nvSpPr>
        <p:spPr>
          <a:xfrm>
            <a:off x="4716016" y="164356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6"/>
          </p:nvPr>
        </p:nvSpPr>
        <p:spPr>
          <a:xfrm>
            <a:off x="684212" y="1653648"/>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3"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847270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2 radky nadpis - 4 obsahy">
    <p:spTree>
      <p:nvGrpSpPr>
        <p:cNvPr id="1" name=""/>
        <p:cNvGrpSpPr/>
        <p:nvPr/>
      </p:nvGrpSpPr>
      <p:grpSpPr>
        <a:xfrm>
          <a:off x="0" y="0"/>
          <a:ext cx="0" cy="0"/>
          <a:chOff x="0" y="0"/>
          <a:chExt cx="0" cy="0"/>
        </a:xfrm>
      </p:grpSpPr>
      <p:sp>
        <p:nvSpPr>
          <p:cNvPr id="22" name="Zástupný symbol pro obsah 10"/>
          <p:cNvSpPr>
            <a:spLocks noGrp="1"/>
          </p:cNvSpPr>
          <p:nvPr>
            <p:ph sz="quarter" idx="28"/>
          </p:nvPr>
        </p:nvSpPr>
        <p:spPr>
          <a:xfrm>
            <a:off x="684213"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3" name="Zástupný symbol pro obsah 10"/>
          <p:cNvSpPr>
            <a:spLocks noGrp="1"/>
          </p:cNvSpPr>
          <p:nvPr>
            <p:ph sz="quarter" idx="29"/>
          </p:nvPr>
        </p:nvSpPr>
        <p:spPr>
          <a:xfrm>
            <a:off x="4716250"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Zástupný symbol pro obsah 10"/>
          <p:cNvSpPr>
            <a:spLocks noGrp="1"/>
          </p:cNvSpPr>
          <p:nvPr>
            <p:ph sz="quarter" idx="27"/>
          </p:nvPr>
        </p:nvSpPr>
        <p:spPr>
          <a:xfrm>
            <a:off x="4716016" y="1775482"/>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5" name="Zástupný symbol pro obsah 10"/>
          <p:cNvSpPr>
            <a:spLocks noGrp="1"/>
          </p:cNvSpPr>
          <p:nvPr>
            <p:ph sz="quarter" idx="26"/>
          </p:nvPr>
        </p:nvSpPr>
        <p:spPr>
          <a:xfrm>
            <a:off x="684212" y="1785566"/>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6"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07670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05884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12888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07775"/>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print"/>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031994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print"/>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2117580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504113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63998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5855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708104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83250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621100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627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08546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354241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1489971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593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theme" Target="../theme/theme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0" Type="http://schemas.openxmlformats.org/officeDocument/2006/relationships/theme" Target="../theme/theme7.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3" name="Zástupný symbol pro text 2"/>
          <p:cNvSpPr>
            <a:spLocks noGrp="1"/>
          </p:cNvSpPr>
          <p:nvPr>
            <p:ph type="body" idx="1"/>
          </p:nvPr>
        </p:nvSpPr>
        <p:spPr>
          <a:xfrm>
            <a:off x="1042990" y="1491853"/>
            <a:ext cx="7058025" cy="3348038"/>
          </a:xfrm>
          <a:prstGeom prst="rect">
            <a:avLst/>
          </a:prstGeom>
        </p:spPr>
        <p:txBody>
          <a:bodyPr vert="horz" lIns="91438" tIns="45719" rIns="91438" bIns="45719"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Picture 1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2978042975"/>
      </p:ext>
    </p:extLst>
  </p:cSld>
  <p:clrMap bg1="lt1" tx1="dk1" bg2="lt2" tx2="dk2" accent1="accent1" accent2="accent2" accent3="accent3" accent4="accent4" accent5="accent5" accent6="accent6" hlink="hlink" folHlink="folHlink"/>
  <p:sldLayoutIdLst>
    <p:sldLayoutId id="2147483817" r:id="rId1"/>
    <p:sldLayoutId id="2147483898" r:id="rId2"/>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7796" indent="-177796" algn="l" defTabSz="914378" rtl="0" eaLnBrk="1" latinLnBrk="0" hangingPunct="1">
        <a:spcBef>
          <a:spcPct val="20000"/>
        </a:spcBef>
        <a:buFont typeface="Wingdings" pitchFamily="2" charset="2"/>
        <a:buNone/>
        <a:defRPr sz="24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Arial" pitchFamily="34" charset="0"/>
        <a:buNone/>
        <a:defRPr sz="20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80000"/>
        <a:buFont typeface="Wingdings" pitchFamily="2" charset="2"/>
        <a:buNone/>
        <a:defRPr sz="20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800" kern="1200">
          <a:solidFill>
            <a:srgbClr val="404040"/>
          </a:solidFill>
          <a:latin typeface="Calibri" pitchFamily="34" charset="0"/>
          <a:ea typeface="+mn-ea"/>
          <a:cs typeface="Arial" pitchFamily="34" charset="0"/>
        </a:defRPr>
      </a:lvl4pPr>
      <a:lvl5pPr marL="1163609"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75025736"/>
      </p:ext>
    </p:extLst>
  </p:cSld>
  <p:clrMap bg1="lt1" tx1="dk1" bg2="lt2" tx2="dk2" accent1="accent1" accent2="accent2" accent3="accent3" accent4="accent4" accent5="accent5" accent6="accent6" hlink="hlink" folHlink="folHlink"/>
  <p:sldLayoutIdLst>
    <p:sldLayoutId id="2147483899" r:id="rId1"/>
    <p:sldLayoutId id="2147483918" r:id="rId2"/>
    <p:sldLayoutId id="2147483919" r:id="rId3"/>
    <p:sldLayoutId id="2147483920" r:id="rId4"/>
    <p:sldLayoutId id="2147483922" r:id="rId5"/>
    <p:sldLayoutId id="2147483923" r:id="rId6"/>
    <p:sldLayoutId id="2147483924" r:id="rId7"/>
    <p:sldLayoutId id="2147483925" r:id="rId8"/>
    <p:sldLayoutId id="2147483926" r:id="rId9"/>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7" name="Picture 10" descr="IPSOS_GAMECHANGERS_blue.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8"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rgbClr val="404040"/>
                </a:solidFill>
              </a:rPr>
              <a:pPr/>
              <a:t>‹#›</a:t>
            </a:fld>
            <a:endParaRPr lang="cs-CZ" dirty="0">
              <a:solidFill>
                <a:srgbClr val="404040"/>
              </a:solidFill>
            </a:endParaRP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57796028"/>
      </p:ext>
    </p:extLst>
  </p:cSld>
  <p:clrMap bg1="lt1" tx1="dk1" bg2="lt2" tx2="dk2" accent1="accent1" accent2="accent2" accent3="accent3" accent4="accent4" accent5="accent5" accent6="accent6" hlink="hlink" folHlink="folHlink"/>
  <p:sldLayoutIdLst>
    <p:sldLayoutId id="2147483847" r:id="rId1"/>
    <p:sldLayoutId id="2147483907" r:id="rId2"/>
    <p:sldLayoutId id="2147483908" r:id="rId3"/>
    <p:sldLayoutId id="2147483909" r:id="rId4"/>
    <p:sldLayoutId id="2147483910" r:id="rId5"/>
    <p:sldLayoutId id="2147483911" r:id="rId6"/>
    <p:sldLayoutId id="2147483912" r:id="rId7"/>
    <p:sldLayoutId id="2147483913" r:id="rId8"/>
    <p:sldLayoutId id="2147483826" r:id="rId9"/>
    <p:sldLayoutId id="2147483828" r:id="rId10"/>
    <p:sldLayoutId id="2147483829" r:id="rId11"/>
    <p:sldLayoutId id="2147483830" r:id="rId12"/>
    <p:sldLayoutId id="2147483831" r:id="rId13"/>
    <p:sldLayoutId id="2147483857" r:id="rId14"/>
    <p:sldLayoutId id="2147483832" r:id="rId15"/>
    <p:sldLayoutId id="2147483833" r:id="rId16"/>
    <p:sldLayoutId id="2147483834" r:id="rId17"/>
  </p:sldLayoutIdLst>
  <p:hf sldNum="0" hdr="0" dt="0"/>
  <p:txStyles>
    <p:titleStyle>
      <a:lvl1pPr algn="l" defTabSz="914378" rtl="0" eaLnBrk="1" latinLnBrk="0" hangingPunct="1">
        <a:spcBef>
          <a:spcPct val="0"/>
        </a:spcBef>
        <a:buNone/>
        <a:defRPr sz="3200" b="1" kern="1200">
          <a:solidFill>
            <a:srgbClr val="404040"/>
          </a:solidFill>
          <a:latin typeface="+mj-lt"/>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0342257"/>
      </p:ext>
    </p:extLst>
  </p:cSld>
  <p:clrMap bg1="lt1" tx1="dk1" bg2="lt2" tx2="dk2" accent1="accent1" accent2="accent2" accent3="accent3" accent4="accent4" accent5="accent5" accent6="accent6" hlink="hlink" folHlink="folHlink"/>
  <p:sldLayoutIdLst>
    <p:sldLayoutId id="2147483700" r:id="rId1"/>
    <p:sldLayoutId id="2147483914" r:id="rId2"/>
    <p:sldLayoutId id="2147483836" r:id="rId3"/>
    <p:sldLayoutId id="2147483837" r:id="rId4"/>
    <p:sldLayoutId id="2147483838" r:id="rId5"/>
    <p:sldLayoutId id="2147483839" r:id="rId6"/>
    <p:sldLayoutId id="2147483840" r:id="rId7"/>
    <p:sldLayoutId id="2147483841" r:id="rId8"/>
    <p:sldLayoutId id="2147483774" r:id="rId9"/>
    <p:sldLayoutId id="2147483939" r:id="rId10"/>
    <p:sldLayoutId id="2147483940" r:id="rId11"/>
    <p:sldLayoutId id="2147483941" r:id="rId12"/>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684213" y="1200149"/>
            <a:ext cx="7920000" cy="3585600"/>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2" name="Picture 10" descr="IPSOS_GAMECHANGERS_blue.png"/>
          <p:cNvPicPr>
            <a:picLocks noChangeAspect="1"/>
          </p:cNvPicPr>
          <p:nvPr userDrawn="1"/>
        </p:nvPicPr>
        <p:blipFill rotWithShape="1">
          <a:blip r:embed="rId4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31317224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Lst>
  <p:hf sldNum="0" hdr="0" dt="0"/>
  <p:txStyles>
    <p:titleStyle>
      <a:lvl1pPr algn="l" defTabSz="685783" rtl="0" eaLnBrk="1" latinLnBrk="0" hangingPunct="1">
        <a:lnSpc>
          <a:spcPct val="100000"/>
        </a:lnSpc>
        <a:spcBef>
          <a:spcPct val="0"/>
        </a:spcBef>
        <a:buNone/>
        <a:defRPr lang="en-US" sz="2400" b="1" kern="1200" dirty="0" smtClean="0">
          <a:solidFill>
            <a:srgbClr val="404040"/>
          </a:solidFill>
          <a:latin typeface="Calibri" pitchFamily="34" charset="0"/>
          <a:ea typeface="+mj-ea"/>
          <a:cs typeface="Arial" pitchFamily="34" charset="0"/>
        </a:defRPr>
      </a:lvl1pPr>
    </p:titleStyle>
    <p:bodyStyle>
      <a:lvl1pPr marL="132297" indent="-132297" algn="l" defTabSz="685783" rtl="0" eaLnBrk="1" latinLnBrk="0" hangingPunct="1">
        <a:spcBef>
          <a:spcPts val="360"/>
        </a:spcBef>
        <a:buFontTx/>
        <a:buNone/>
        <a:defRPr lang="en-US" sz="1800" kern="1200" dirty="0" smtClean="0">
          <a:solidFill>
            <a:srgbClr val="404040"/>
          </a:solidFill>
          <a:latin typeface="Calibri" pitchFamily="34" charset="0"/>
          <a:ea typeface="+mn-ea"/>
          <a:cs typeface="Arial" pitchFamily="34" charset="0"/>
        </a:defRPr>
      </a:lvl1pPr>
      <a:lvl2pPr marL="334792" indent="-151196" algn="l" defTabSz="685783" rtl="0" eaLnBrk="1" latinLnBrk="0" hangingPunct="1">
        <a:spcBef>
          <a:spcPts val="324"/>
        </a:spcBef>
        <a:buFontTx/>
        <a:buNone/>
        <a:defRPr lang="en-US" sz="1500" kern="1200" dirty="0" smtClean="0">
          <a:solidFill>
            <a:srgbClr val="404040"/>
          </a:solidFill>
          <a:latin typeface="Calibri" pitchFamily="34" charset="0"/>
          <a:ea typeface="+mn-ea"/>
          <a:cs typeface="Arial" pitchFamily="34" charset="0"/>
        </a:defRPr>
      </a:lvl2pPr>
      <a:lvl3pPr marL="467088" indent="-94498" algn="l" defTabSz="685783" rtl="0" eaLnBrk="1" latinLnBrk="0" hangingPunct="1">
        <a:spcBef>
          <a:spcPts val="360"/>
        </a:spcBef>
        <a:buFontTx/>
        <a:buNone/>
        <a:defRPr lang="en-US" sz="1400" kern="1200" dirty="0" smtClean="0">
          <a:solidFill>
            <a:srgbClr val="404040"/>
          </a:solidFill>
          <a:latin typeface="Calibri" pitchFamily="34" charset="0"/>
          <a:ea typeface="+mn-ea"/>
          <a:cs typeface="Arial" pitchFamily="34" charset="0"/>
        </a:defRPr>
      </a:lvl3pPr>
      <a:lvl4pPr marL="677683" indent="-105297" algn="l" defTabSz="685783" rtl="0" eaLnBrk="1" latinLnBrk="0" hangingPunct="1">
        <a:spcBef>
          <a:spcPts val="360"/>
        </a:spcBef>
        <a:buFontTx/>
        <a:buNone/>
        <a:defRPr lang="en-US" sz="1200" kern="1200" dirty="0" smtClean="0">
          <a:solidFill>
            <a:srgbClr val="404040"/>
          </a:solidFill>
          <a:latin typeface="Calibri" pitchFamily="34" charset="0"/>
          <a:ea typeface="+mn-ea"/>
          <a:cs typeface="Arial" pitchFamily="34" charset="0"/>
        </a:defRPr>
      </a:lvl4pPr>
      <a:lvl5pPr marL="942277" indent="-105297" algn="l" defTabSz="685783" rtl="0" eaLnBrk="1" latinLnBrk="0" hangingPunct="1">
        <a:spcBef>
          <a:spcPts val="360"/>
        </a:spcBef>
        <a:buFontTx/>
        <a:buNone/>
        <a:defRPr lang="cs-CZ" sz="1100" kern="1200" dirty="0">
          <a:solidFill>
            <a:srgbClr val="404040"/>
          </a:solidFill>
          <a:latin typeface="Calibri"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cs-CZ"/>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2477817711"/>
      </p:ext>
    </p:extLst>
  </p:cSld>
  <p:clrMap bg1="lt1" tx1="dk1" bg2="lt2" tx2="dk2" accent1="accent1" accent2="accent2" accent3="accent3" accent4="accent4" accent5="accent5" accent6="accent6" hlink="hlink" folHlink="folHlink"/>
  <p:sldLayoutIdLst>
    <p:sldLayoutId id="2147483916" r:id="rId1"/>
    <p:sldLayoutId id="2147483845" r:id="rId2"/>
    <p:sldLayoutId id="2147483917" r:id="rId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6417567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Lst>
  <p:hf sldNum="0" hdr="0" dt="0"/>
  <p:txStyles>
    <p:titleStyle>
      <a:lvl1pPr algn="l" defTabSz="914355"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84" indent="-342884" algn="l" defTabSz="914355"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24" indent="-285736" algn="l" defTabSz="914355"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12" indent="-285736" algn="l" defTabSz="914355"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20" indent="-228588" algn="l" defTabSz="914355"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297" indent="-228588" algn="l" defTabSz="914355"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4.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image" Target="../media/image6.png"/><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chart" Target="../charts/chart27.xml"/><Relationship Id="rId18" Type="http://schemas.openxmlformats.org/officeDocument/2006/relationships/image" Target="../media/image6.png"/><Relationship Id="rId3" Type="http://schemas.openxmlformats.org/officeDocument/2006/relationships/chart" Target="../charts/chart17.xml"/><Relationship Id="rId7" Type="http://schemas.openxmlformats.org/officeDocument/2006/relationships/chart" Target="../charts/chart21.xml"/><Relationship Id="rId12" Type="http://schemas.openxmlformats.org/officeDocument/2006/relationships/chart" Target="../charts/chart26.xml"/><Relationship Id="rId17" Type="http://schemas.openxmlformats.org/officeDocument/2006/relationships/chart" Target="../charts/chart31.xml"/><Relationship Id="rId2" Type="http://schemas.openxmlformats.org/officeDocument/2006/relationships/notesSlide" Target="../notesSlides/notesSlide6.xml"/><Relationship Id="rId16" Type="http://schemas.openxmlformats.org/officeDocument/2006/relationships/chart" Target="../charts/chart30.xml"/><Relationship Id="rId1" Type="http://schemas.openxmlformats.org/officeDocument/2006/relationships/slideLayout" Target="../slideLayouts/slideLayout34.xml"/><Relationship Id="rId6" Type="http://schemas.openxmlformats.org/officeDocument/2006/relationships/chart" Target="../charts/chart20.xml"/><Relationship Id="rId11" Type="http://schemas.openxmlformats.org/officeDocument/2006/relationships/chart" Target="../charts/chart25.xml"/><Relationship Id="rId5" Type="http://schemas.openxmlformats.org/officeDocument/2006/relationships/chart" Target="../charts/chart19.xml"/><Relationship Id="rId15" Type="http://schemas.openxmlformats.org/officeDocument/2006/relationships/chart" Target="../charts/chart29.xml"/><Relationship Id="rId10" Type="http://schemas.openxmlformats.org/officeDocument/2006/relationships/chart" Target="../charts/chart24.xml"/><Relationship Id="rId19" Type="http://schemas.openxmlformats.org/officeDocument/2006/relationships/image" Target="../media/image7.png"/><Relationship Id="rId4" Type="http://schemas.openxmlformats.org/officeDocument/2006/relationships/chart" Target="../charts/chart18.xml"/><Relationship Id="rId9" Type="http://schemas.openxmlformats.org/officeDocument/2006/relationships/chart" Target="../charts/chart23.xml"/><Relationship Id="rId14" Type="http://schemas.openxmlformats.org/officeDocument/2006/relationships/chart" Target="../charts/chart2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34.xm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3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chart" Target="../charts/chart45.xml"/><Relationship Id="rId13" Type="http://schemas.openxmlformats.org/officeDocument/2006/relationships/chart" Target="../charts/chart50.xml"/><Relationship Id="rId18" Type="http://schemas.openxmlformats.org/officeDocument/2006/relationships/image" Target="../media/image6.png"/><Relationship Id="rId3" Type="http://schemas.openxmlformats.org/officeDocument/2006/relationships/chart" Target="../charts/chart40.xml"/><Relationship Id="rId7" Type="http://schemas.openxmlformats.org/officeDocument/2006/relationships/chart" Target="../charts/chart44.xml"/><Relationship Id="rId12" Type="http://schemas.openxmlformats.org/officeDocument/2006/relationships/chart" Target="../charts/chart49.xml"/><Relationship Id="rId17" Type="http://schemas.openxmlformats.org/officeDocument/2006/relationships/chart" Target="../charts/chart54.xml"/><Relationship Id="rId2" Type="http://schemas.openxmlformats.org/officeDocument/2006/relationships/notesSlide" Target="../notesSlides/notesSlide12.xml"/><Relationship Id="rId16" Type="http://schemas.openxmlformats.org/officeDocument/2006/relationships/chart" Target="../charts/chart53.xml"/><Relationship Id="rId1" Type="http://schemas.openxmlformats.org/officeDocument/2006/relationships/slideLayout" Target="../slideLayouts/slideLayout34.xml"/><Relationship Id="rId6" Type="http://schemas.openxmlformats.org/officeDocument/2006/relationships/chart" Target="../charts/chart43.xml"/><Relationship Id="rId11" Type="http://schemas.openxmlformats.org/officeDocument/2006/relationships/chart" Target="../charts/chart48.xml"/><Relationship Id="rId5" Type="http://schemas.openxmlformats.org/officeDocument/2006/relationships/chart" Target="../charts/chart42.xml"/><Relationship Id="rId15" Type="http://schemas.openxmlformats.org/officeDocument/2006/relationships/chart" Target="../charts/chart52.xml"/><Relationship Id="rId10" Type="http://schemas.openxmlformats.org/officeDocument/2006/relationships/chart" Target="../charts/chart47.xml"/><Relationship Id="rId19" Type="http://schemas.openxmlformats.org/officeDocument/2006/relationships/image" Target="../media/image7.png"/><Relationship Id="rId4" Type="http://schemas.openxmlformats.org/officeDocument/2006/relationships/chart" Target="../charts/chart41.xml"/><Relationship Id="rId9" Type="http://schemas.openxmlformats.org/officeDocument/2006/relationships/chart" Target="../charts/chart46.xml"/><Relationship Id="rId14" Type="http://schemas.openxmlformats.org/officeDocument/2006/relationships/chart" Target="../charts/chart51.xml"/></Relationships>
</file>

<file path=ppt/slides/_rels/slide24.xml.rels><?xml version="1.0" encoding="UTF-8" standalone="yes"?>
<Relationships xmlns="http://schemas.openxmlformats.org/package/2006/relationships"><Relationship Id="rId8" Type="http://schemas.openxmlformats.org/officeDocument/2006/relationships/chart" Target="../charts/chart60.xml"/><Relationship Id="rId13" Type="http://schemas.openxmlformats.org/officeDocument/2006/relationships/chart" Target="../charts/chart65.xml"/><Relationship Id="rId18" Type="http://schemas.openxmlformats.org/officeDocument/2006/relationships/image" Target="../media/image6.png"/><Relationship Id="rId3" Type="http://schemas.openxmlformats.org/officeDocument/2006/relationships/chart" Target="../charts/chart55.xml"/><Relationship Id="rId7" Type="http://schemas.openxmlformats.org/officeDocument/2006/relationships/chart" Target="../charts/chart59.xml"/><Relationship Id="rId12" Type="http://schemas.openxmlformats.org/officeDocument/2006/relationships/chart" Target="../charts/chart64.xml"/><Relationship Id="rId17" Type="http://schemas.openxmlformats.org/officeDocument/2006/relationships/chart" Target="../charts/chart69.xml"/><Relationship Id="rId2" Type="http://schemas.openxmlformats.org/officeDocument/2006/relationships/notesSlide" Target="../notesSlides/notesSlide13.xml"/><Relationship Id="rId16" Type="http://schemas.openxmlformats.org/officeDocument/2006/relationships/chart" Target="../charts/chart68.xml"/><Relationship Id="rId1" Type="http://schemas.openxmlformats.org/officeDocument/2006/relationships/slideLayout" Target="../slideLayouts/slideLayout34.xml"/><Relationship Id="rId6" Type="http://schemas.openxmlformats.org/officeDocument/2006/relationships/chart" Target="../charts/chart58.xml"/><Relationship Id="rId11" Type="http://schemas.openxmlformats.org/officeDocument/2006/relationships/chart" Target="../charts/chart63.xml"/><Relationship Id="rId5" Type="http://schemas.openxmlformats.org/officeDocument/2006/relationships/chart" Target="../charts/chart57.xml"/><Relationship Id="rId15" Type="http://schemas.openxmlformats.org/officeDocument/2006/relationships/chart" Target="../charts/chart67.xml"/><Relationship Id="rId10" Type="http://schemas.openxmlformats.org/officeDocument/2006/relationships/chart" Target="../charts/chart62.xml"/><Relationship Id="rId19" Type="http://schemas.openxmlformats.org/officeDocument/2006/relationships/image" Target="../media/image7.png"/><Relationship Id="rId4" Type="http://schemas.openxmlformats.org/officeDocument/2006/relationships/chart" Target="../charts/chart56.xml"/><Relationship Id="rId9" Type="http://schemas.openxmlformats.org/officeDocument/2006/relationships/chart" Target="../charts/chart61.xml"/><Relationship Id="rId14" Type="http://schemas.openxmlformats.org/officeDocument/2006/relationships/chart" Target="../charts/chart6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chart" Target="../charts/chart76.xml"/><Relationship Id="rId13" Type="http://schemas.openxmlformats.org/officeDocument/2006/relationships/chart" Target="../charts/chart81.xml"/><Relationship Id="rId3" Type="http://schemas.openxmlformats.org/officeDocument/2006/relationships/chart" Target="../charts/chart71.xml"/><Relationship Id="rId7" Type="http://schemas.openxmlformats.org/officeDocument/2006/relationships/chart" Target="../charts/chart75.xml"/><Relationship Id="rId12" Type="http://schemas.openxmlformats.org/officeDocument/2006/relationships/chart" Target="../charts/chart80.xml"/><Relationship Id="rId2" Type="http://schemas.openxmlformats.org/officeDocument/2006/relationships/chart" Target="../charts/chart70.xml"/><Relationship Id="rId1" Type="http://schemas.openxmlformats.org/officeDocument/2006/relationships/slideLayout" Target="../slideLayouts/slideLayout34.xml"/><Relationship Id="rId6" Type="http://schemas.openxmlformats.org/officeDocument/2006/relationships/chart" Target="../charts/chart74.xml"/><Relationship Id="rId11" Type="http://schemas.openxmlformats.org/officeDocument/2006/relationships/chart" Target="../charts/chart79.xml"/><Relationship Id="rId5" Type="http://schemas.openxmlformats.org/officeDocument/2006/relationships/chart" Target="../charts/chart73.xml"/><Relationship Id="rId15" Type="http://schemas.openxmlformats.org/officeDocument/2006/relationships/image" Target="../media/image7.png"/><Relationship Id="rId10" Type="http://schemas.openxmlformats.org/officeDocument/2006/relationships/chart" Target="../charts/chart78.xml"/><Relationship Id="rId4" Type="http://schemas.openxmlformats.org/officeDocument/2006/relationships/chart" Target="../charts/chart72.xml"/><Relationship Id="rId9" Type="http://schemas.openxmlformats.org/officeDocument/2006/relationships/chart" Target="../charts/chart77.xml"/><Relationship Id="rId1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chart" Target="../charts/chart87.xml"/><Relationship Id="rId13" Type="http://schemas.openxmlformats.org/officeDocument/2006/relationships/chart" Target="../charts/chart92.xml"/><Relationship Id="rId18" Type="http://schemas.openxmlformats.org/officeDocument/2006/relationships/image" Target="../media/image6.png"/><Relationship Id="rId3" Type="http://schemas.openxmlformats.org/officeDocument/2006/relationships/chart" Target="../charts/chart82.xml"/><Relationship Id="rId7" Type="http://schemas.openxmlformats.org/officeDocument/2006/relationships/chart" Target="../charts/chart86.xml"/><Relationship Id="rId12" Type="http://schemas.openxmlformats.org/officeDocument/2006/relationships/chart" Target="../charts/chart91.xml"/><Relationship Id="rId17" Type="http://schemas.openxmlformats.org/officeDocument/2006/relationships/chart" Target="../charts/chart96.xml"/><Relationship Id="rId2" Type="http://schemas.openxmlformats.org/officeDocument/2006/relationships/notesSlide" Target="../notesSlides/notesSlide17.xml"/><Relationship Id="rId16" Type="http://schemas.openxmlformats.org/officeDocument/2006/relationships/chart" Target="../charts/chart95.xml"/><Relationship Id="rId1" Type="http://schemas.openxmlformats.org/officeDocument/2006/relationships/slideLayout" Target="../slideLayouts/slideLayout34.xml"/><Relationship Id="rId6" Type="http://schemas.openxmlformats.org/officeDocument/2006/relationships/chart" Target="../charts/chart85.xml"/><Relationship Id="rId11" Type="http://schemas.openxmlformats.org/officeDocument/2006/relationships/chart" Target="../charts/chart90.xml"/><Relationship Id="rId5" Type="http://schemas.openxmlformats.org/officeDocument/2006/relationships/chart" Target="../charts/chart84.xml"/><Relationship Id="rId15" Type="http://schemas.openxmlformats.org/officeDocument/2006/relationships/chart" Target="../charts/chart94.xml"/><Relationship Id="rId10" Type="http://schemas.openxmlformats.org/officeDocument/2006/relationships/chart" Target="../charts/chart89.xml"/><Relationship Id="rId19" Type="http://schemas.openxmlformats.org/officeDocument/2006/relationships/image" Target="../media/image7.png"/><Relationship Id="rId4" Type="http://schemas.openxmlformats.org/officeDocument/2006/relationships/chart" Target="../charts/chart83.xml"/><Relationship Id="rId9" Type="http://schemas.openxmlformats.org/officeDocument/2006/relationships/chart" Target="../charts/chart88.xml"/><Relationship Id="rId14" Type="http://schemas.openxmlformats.org/officeDocument/2006/relationships/chart" Target="../charts/chart93.xml"/></Relationships>
</file>

<file path=ppt/slides/_rels/slide31.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9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00.xml"/></Relationships>
</file>

<file path=ppt/slides/_rels/slide3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0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0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06.xml"/></Relationships>
</file>

<file path=ppt/slides/_rels/slide4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08.xml"/></Relationships>
</file>

<file path=ppt/slides/_rels/slide4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10.xml"/></Relationships>
</file>

<file path=ppt/slides/_rels/slide4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12.xml"/></Relationships>
</file>

<file path=ppt/slides/_rels/slide4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14.xml"/></Relationships>
</file>

<file path=ppt/slides/_rels/slide45.xml.rels><?xml version="1.0" encoding="UTF-8" standalone="yes"?>
<Relationships xmlns="http://schemas.openxmlformats.org/package/2006/relationships"><Relationship Id="rId3" Type="http://schemas.openxmlformats.org/officeDocument/2006/relationships/chart" Target="../charts/chart116.xml"/><Relationship Id="rId7" Type="http://schemas.openxmlformats.org/officeDocument/2006/relationships/image" Target="../media/image7.png"/><Relationship Id="rId2" Type="http://schemas.openxmlformats.org/officeDocument/2006/relationships/chart" Target="../charts/chart115.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chart" Target="../charts/chart118.xml"/><Relationship Id="rId4" Type="http://schemas.openxmlformats.org/officeDocument/2006/relationships/chart" Target="../charts/chart117.xml"/></Relationships>
</file>

<file path=ppt/slides/_rels/slide46.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20.xml"/></Relationships>
</file>

<file path=ppt/slides/_rels/slide4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31.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22.xml"/><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chart" Target="../charts/chart125.xml"/><Relationship Id="rId5" Type="http://schemas.openxmlformats.org/officeDocument/2006/relationships/chart" Target="../charts/chart124.xml"/><Relationship Id="rId4" Type="http://schemas.openxmlformats.org/officeDocument/2006/relationships/chart" Target="../charts/chart12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8" Type="http://schemas.openxmlformats.org/officeDocument/2006/relationships/chart" Target="../charts/chart132.xml"/><Relationship Id="rId13" Type="http://schemas.openxmlformats.org/officeDocument/2006/relationships/chart" Target="../charts/chart137.xml"/><Relationship Id="rId18" Type="http://schemas.openxmlformats.org/officeDocument/2006/relationships/chart" Target="../charts/chart142.xml"/><Relationship Id="rId3" Type="http://schemas.openxmlformats.org/officeDocument/2006/relationships/chart" Target="../charts/chart127.xml"/><Relationship Id="rId21" Type="http://schemas.openxmlformats.org/officeDocument/2006/relationships/image" Target="../media/image7.png"/><Relationship Id="rId7" Type="http://schemas.openxmlformats.org/officeDocument/2006/relationships/chart" Target="../charts/chart131.xml"/><Relationship Id="rId12" Type="http://schemas.openxmlformats.org/officeDocument/2006/relationships/chart" Target="../charts/chart136.xml"/><Relationship Id="rId17" Type="http://schemas.openxmlformats.org/officeDocument/2006/relationships/chart" Target="../charts/chart141.xml"/><Relationship Id="rId2" Type="http://schemas.openxmlformats.org/officeDocument/2006/relationships/chart" Target="../charts/chart126.xml"/><Relationship Id="rId16" Type="http://schemas.openxmlformats.org/officeDocument/2006/relationships/chart" Target="../charts/chart140.xml"/><Relationship Id="rId20"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chart" Target="../charts/chart130.xml"/><Relationship Id="rId11" Type="http://schemas.openxmlformats.org/officeDocument/2006/relationships/chart" Target="../charts/chart135.xml"/><Relationship Id="rId5" Type="http://schemas.openxmlformats.org/officeDocument/2006/relationships/chart" Target="../charts/chart129.xml"/><Relationship Id="rId15" Type="http://schemas.openxmlformats.org/officeDocument/2006/relationships/chart" Target="../charts/chart139.xml"/><Relationship Id="rId10" Type="http://schemas.openxmlformats.org/officeDocument/2006/relationships/chart" Target="../charts/chart134.xml"/><Relationship Id="rId19" Type="http://schemas.openxmlformats.org/officeDocument/2006/relationships/chart" Target="../charts/chart143.xml"/><Relationship Id="rId4" Type="http://schemas.openxmlformats.org/officeDocument/2006/relationships/chart" Target="../charts/chart128.xml"/><Relationship Id="rId9" Type="http://schemas.openxmlformats.org/officeDocument/2006/relationships/chart" Target="../charts/chart133.xml"/><Relationship Id="rId14" Type="http://schemas.openxmlformats.org/officeDocument/2006/relationships/chart" Target="../charts/chart138.xml"/></Relationships>
</file>

<file path=ppt/slides/_rels/slide51.xml.rels><?xml version="1.0" encoding="UTF-8" standalone="yes"?>
<Relationships xmlns="http://schemas.openxmlformats.org/package/2006/relationships"><Relationship Id="rId8" Type="http://schemas.openxmlformats.org/officeDocument/2006/relationships/chart" Target="../charts/chart149.xml"/><Relationship Id="rId13" Type="http://schemas.openxmlformats.org/officeDocument/2006/relationships/chart" Target="../charts/chart154.xml"/><Relationship Id="rId18" Type="http://schemas.openxmlformats.org/officeDocument/2006/relationships/image" Target="../media/image6.png"/><Relationship Id="rId3" Type="http://schemas.openxmlformats.org/officeDocument/2006/relationships/chart" Target="../charts/chart144.xml"/><Relationship Id="rId7" Type="http://schemas.openxmlformats.org/officeDocument/2006/relationships/chart" Target="../charts/chart148.xml"/><Relationship Id="rId12" Type="http://schemas.openxmlformats.org/officeDocument/2006/relationships/chart" Target="../charts/chart153.xml"/><Relationship Id="rId17" Type="http://schemas.openxmlformats.org/officeDocument/2006/relationships/chart" Target="../charts/chart158.xml"/><Relationship Id="rId2" Type="http://schemas.openxmlformats.org/officeDocument/2006/relationships/notesSlide" Target="../notesSlides/notesSlide33.xml"/><Relationship Id="rId16" Type="http://schemas.openxmlformats.org/officeDocument/2006/relationships/chart" Target="../charts/chart157.xml"/><Relationship Id="rId1" Type="http://schemas.openxmlformats.org/officeDocument/2006/relationships/slideLayout" Target="../slideLayouts/slideLayout34.xml"/><Relationship Id="rId6" Type="http://schemas.openxmlformats.org/officeDocument/2006/relationships/chart" Target="../charts/chart147.xml"/><Relationship Id="rId11" Type="http://schemas.openxmlformats.org/officeDocument/2006/relationships/chart" Target="../charts/chart152.xml"/><Relationship Id="rId5" Type="http://schemas.openxmlformats.org/officeDocument/2006/relationships/chart" Target="../charts/chart146.xml"/><Relationship Id="rId15" Type="http://schemas.openxmlformats.org/officeDocument/2006/relationships/chart" Target="../charts/chart156.xml"/><Relationship Id="rId10" Type="http://schemas.openxmlformats.org/officeDocument/2006/relationships/chart" Target="../charts/chart151.xml"/><Relationship Id="rId19" Type="http://schemas.openxmlformats.org/officeDocument/2006/relationships/image" Target="../media/image7.png"/><Relationship Id="rId4" Type="http://schemas.openxmlformats.org/officeDocument/2006/relationships/chart" Target="../charts/chart145.xml"/><Relationship Id="rId9" Type="http://schemas.openxmlformats.org/officeDocument/2006/relationships/chart" Target="../charts/chart150.xml"/><Relationship Id="rId14" Type="http://schemas.openxmlformats.org/officeDocument/2006/relationships/chart" Target="../charts/chart155.xml"/></Relationships>
</file>

<file path=ppt/slides/_rels/slide52.xml.rels><?xml version="1.0" encoding="UTF-8" standalone="yes"?>
<Relationships xmlns="http://schemas.openxmlformats.org/package/2006/relationships"><Relationship Id="rId8" Type="http://schemas.openxmlformats.org/officeDocument/2006/relationships/chart" Target="../charts/chart164.xml"/><Relationship Id="rId13" Type="http://schemas.openxmlformats.org/officeDocument/2006/relationships/chart" Target="../charts/chart169.xml"/><Relationship Id="rId18" Type="http://schemas.openxmlformats.org/officeDocument/2006/relationships/chart" Target="../charts/chart174.xml"/><Relationship Id="rId3" Type="http://schemas.openxmlformats.org/officeDocument/2006/relationships/chart" Target="../charts/chart159.xml"/><Relationship Id="rId21" Type="http://schemas.openxmlformats.org/officeDocument/2006/relationships/image" Target="../media/image6.png"/><Relationship Id="rId7" Type="http://schemas.openxmlformats.org/officeDocument/2006/relationships/chart" Target="../charts/chart163.xml"/><Relationship Id="rId12" Type="http://schemas.openxmlformats.org/officeDocument/2006/relationships/chart" Target="../charts/chart168.xml"/><Relationship Id="rId17" Type="http://schemas.openxmlformats.org/officeDocument/2006/relationships/chart" Target="../charts/chart173.xml"/><Relationship Id="rId2" Type="http://schemas.openxmlformats.org/officeDocument/2006/relationships/notesSlide" Target="../notesSlides/notesSlide34.xml"/><Relationship Id="rId16" Type="http://schemas.openxmlformats.org/officeDocument/2006/relationships/chart" Target="../charts/chart172.xml"/><Relationship Id="rId20" Type="http://schemas.openxmlformats.org/officeDocument/2006/relationships/chart" Target="../charts/chart176.xml"/><Relationship Id="rId1" Type="http://schemas.openxmlformats.org/officeDocument/2006/relationships/slideLayout" Target="../slideLayouts/slideLayout34.xml"/><Relationship Id="rId6" Type="http://schemas.openxmlformats.org/officeDocument/2006/relationships/chart" Target="../charts/chart162.xml"/><Relationship Id="rId11" Type="http://schemas.openxmlformats.org/officeDocument/2006/relationships/chart" Target="../charts/chart167.xml"/><Relationship Id="rId5" Type="http://schemas.openxmlformats.org/officeDocument/2006/relationships/chart" Target="../charts/chart161.xml"/><Relationship Id="rId15" Type="http://schemas.openxmlformats.org/officeDocument/2006/relationships/chart" Target="../charts/chart171.xml"/><Relationship Id="rId10" Type="http://schemas.openxmlformats.org/officeDocument/2006/relationships/chart" Target="../charts/chart166.xml"/><Relationship Id="rId19" Type="http://schemas.openxmlformats.org/officeDocument/2006/relationships/chart" Target="../charts/chart175.xml"/><Relationship Id="rId4" Type="http://schemas.openxmlformats.org/officeDocument/2006/relationships/chart" Target="../charts/chart160.xml"/><Relationship Id="rId9" Type="http://schemas.openxmlformats.org/officeDocument/2006/relationships/chart" Target="../charts/chart165.xml"/><Relationship Id="rId14" Type="http://schemas.openxmlformats.org/officeDocument/2006/relationships/chart" Target="../charts/chart170.xml"/><Relationship Id="rId22"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chart" Target="../charts/chart177.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79.xml"/></Relationships>
</file>

<file path=ppt/slides/_rels/slide55.xml.rels><?xml version="1.0" encoding="UTF-8" standalone="yes"?>
<Relationships xmlns="http://schemas.openxmlformats.org/package/2006/relationships"><Relationship Id="rId8" Type="http://schemas.openxmlformats.org/officeDocument/2006/relationships/chart" Target="../charts/chart186.xml"/><Relationship Id="rId13" Type="http://schemas.openxmlformats.org/officeDocument/2006/relationships/chart" Target="../charts/chart191.xml"/><Relationship Id="rId18" Type="http://schemas.openxmlformats.org/officeDocument/2006/relationships/image" Target="../media/image7.png"/><Relationship Id="rId3" Type="http://schemas.openxmlformats.org/officeDocument/2006/relationships/chart" Target="../charts/chart181.xml"/><Relationship Id="rId7" Type="http://schemas.openxmlformats.org/officeDocument/2006/relationships/chart" Target="../charts/chart185.xml"/><Relationship Id="rId12" Type="http://schemas.openxmlformats.org/officeDocument/2006/relationships/chart" Target="../charts/chart190.xml"/><Relationship Id="rId17" Type="http://schemas.openxmlformats.org/officeDocument/2006/relationships/image" Target="../media/image6.png"/><Relationship Id="rId2" Type="http://schemas.openxmlformats.org/officeDocument/2006/relationships/chart" Target="../charts/chart180.xml"/><Relationship Id="rId16" Type="http://schemas.openxmlformats.org/officeDocument/2006/relationships/chart" Target="../charts/chart194.xml"/><Relationship Id="rId1" Type="http://schemas.openxmlformats.org/officeDocument/2006/relationships/slideLayout" Target="../slideLayouts/slideLayout34.xml"/><Relationship Id="rId6" Type="http://schemas.openxmlformats.org/officeDocument/2006/relationships/chart" Target="../charts/chart184.xml"/><Relationship Id="rId11" Type="http://schemas.openxmlformats.org/officeDocument/2006/relationships/chart" Target="../charts/chart189.xml"/><Relationship Id="rId5" Type="http://schemas.openxmlformats.org/officeDocument/2006/relationships/chart" Target="../charts/chart183.xml"/><Relationship Id="rId15" Type="http://schemas.openxmlformats.org/officeDocument/2006/relationships/chart" Target="../charts/chart193.xml"/><Relationship Id="rId10" Type="http://schemas.openxmlformats.org/officeDocument/2006/relationships/chart" Target="../charts/chart188.xml"/><Relationship Id="rId4" Type="http://schemas.openxmlformats.org/officeDocument/2006/relationships/chart" Target="../charts/chart182.xml"/><Relationship Id="rId9" Type="http://schemas.openxmlformats.org/officeDocument/2006/relationships/chart" Target="../charts/chart187.xml"/><Relationship Id="rId14" Type="http://schemas.openxmlformats.org/officeDocument/2006/relationships/chart" Target="../charts/chart19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35.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96.xml"/></Relationships>
</file>

<file path=ppt/slides/_rels/slide58.xml.rels><?xml version="1.0" encoding="UTF-8" standalone="yes"?>
<Relationships xmlns="http://schemas.openxmlformats.org/package/2006/relationships"><Relationship Id="rId8" Type="http://schemas.openxmlformats.org/officeDocument/2006/relationships/chart" Target="../charts/chart202.xml"/><Relationship Id="rId13" Type="http://schemas.openxmlformats.org/officeDocument/2006/relationships/chart" Target="../charts/chart207.xml"/><Relationship Id="rId3" Type="http://schemas.openxmlformats.org/officeDocument/2006/relationships/chart" Target="../charts/chart197.xml"/><Relationship Id="rId7" Type="http://schemas.openxmlformats.org/officeDocument/2006/relationships/chart" Target="../charts/chart201.xml"/><Relationship Id="rId12" Type="http://schemas.openxmlformats.org/officeDocument/2006/relationships/chart" Target="../charts/chart206.xml"/><Relationship Id="rId2" Type="http://schemas.openxmlformats.org/officeDocument/2006/relationships/notesSlide" Target="../notesSlides/notesSlide36.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chart" Target="../charts/chart200.xml"/><Relationship Id="rId11" Type="http://schemas.openxmlformats.org/officeDocument/2006/relationships/chart" Target="../charts/chart205.xml"/><Relationship Id="rId5" Type="http://schemas.openxmlformats.org/officeDocument/2006/relationships/chart" Target="../charts/chart199.xml"/><Relationship Id="rId15" Type="http://schemas.openxmlformats.org/officeDocument/2006/relationships/image" Target="../media/image6.png"/><Relationship Id="rId10" Type="http://schemas.openxmlformats.org/officeDocument/2006/relationships/chart" Target="../charts/chart204.xml"/><Relationship Id="rId4" Type="http://schemas.openxmlformats.org/officeDocument/2006/relationships/chart" Target="../charts/chart198.xml"/><Relationship Id="rId9" Type="http://schemas.openxmlformats.org/officeDocument/2006/relationships/chart" Target="../charts/chart203.xml"/><Relationship Id="rId14" Type="http://schemas.openxmlformats.org/officeDocument/2006/relationships/chart" Target="../charts/chart208.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10.xml"/></Relationships>
</file>

<file path=ppt/slides/_rels/slide61.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1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213.xml"/><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chart" Target="../charts/chart216.xml"/><Relationship Id="rId5" Type="http://schemas.openxmlformats.org/officeDocument/2006/relationships/chart" Target="../charts/chart215.xml"/><Relationship Id="rId4" Type="http://schemas.openxmlformats.org/officeDocument/2006/relationships/chart" Target="../charts/chart214.xml"/></Relationships>
</file>

<file path=ppt/slides/_rels/slide68.xml.rels><?xml version="1.0" encoding="UTF-8" standalone="yes"?>
<Relationships xmlns="http://schemas.openxmlformats.org/package/2006/relationships"><Relationship Id="rId8" Type="http://schemas.openxmlformats.org/officeDocument/2006/relationships/chart" Target="../charts/chart223.xml"/><Relationship Id="rId3" Type="http://schemas.openxmlformats.org/officeDocument/2006/relationships/chart" Target="../charts/chart218.xml"/><Relationship Id="rId7" Type="http://schemas.openxmlformats.org/officeDocument/2006/relationships/chart" Target="../charts/chart222.xml"/><Relationship Id="rId2" Type="http://schemas.openxmlformats.org/officeDocument/2006/relationships/chart" Target="../charts/chart217.xml"/><Relationship Id="rId1" Type="http://schemas.openxmlformats.org/officeDocument/2006/relationships/slideLayout" Target="../slideLayouts/slideLayout34.xml"/><Relationship Id="rId6" Type="http://schemas.openxmlformats.org/officeDocument/2006/relationships/chart" Target="../charts/chart221.xml"/><Relationship Id="rId11" Type="http://schemas.openxmlformats.org/officeDocument/2006/relationships/image" Target="../media/image7.png"/><Relationship Id="rId5" Type="http://schemas.openxmlformats.org/officeDocument/2006/relationships/chart" Target="../charts/chart220.xml"/><Relationship Id="rId10" Type="http://schemas.openxmlformats.org/officeDocument/2006/relationships/image" Target="../media/image6.png"/><Relationship Id="rId4" Type="http://schemas.openxmlformats.org/officeDocument/2006/relationships/chart" Target="../charts/chart219.xml"/><Relationship Id="rId9" Type="http://schemas.openxmlformats.org/officeDocument/2006/relationships/chart" Target="../charts/chart224.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25.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8" Type="http://schemas.openxmlformats.org/officeDocument/2006/relationships/chart" Target="../charts/chart232.xml"/><Relationship Id="rId13" Type="http://schemas.openxmlformats.org/officeDocument/2006/relationships/chart" Target="../charts/chart237.xml"/><Relationship Id="rId18" Type="http://schemas.openxmlformats.org/officeDocument/2006/relationships/chart" Target="../charts/chart242.xml"/><Relationship Id="rId26" Type="http://schemas.openxmlformats.org/officeDocument/2006/relationships/image" Target="../media/image6.png"/><Relationship Id="rId3" Type="http://schemas.openxmlformats.org/officeDocument/2006/relationships/chart" Target="../charts/chart227.xml"/><Relationship Id="rId21" Type="http://schemas.openxmlformats.org/officeDocument/2006/relationships/chart" Target="../charts/chart245.xml"/><Relationship Id="rId7" Type="http://schemas.openxmlformats.org/officeDocument/2006/relationships/chart" Target="../charts/chart231.xml"/><Relationship Id="rId12" Type="http://schemas.openxmlformats.org/officeDocument/2006/relationships/chart" Target="../charts/chart236.xml"/><Relationship Id="rId17" Type="http://schemas.openxmlformats.org/officeDocument/2006/relationships/chart" Target="../charts/chart241.xml"/><Relationship Id="rId25" Type="http://schemas.openxmlformats.org/officeDocument/2006/relationships/chart" Target="../charts/chart249.xml"/><Relationship Id="rId2" Type="http://schemas.openxmlformats.org/officeDocument/2006/relationships/chart" Target="../charts/chart226.xml"/><Relationship Id="rId16" Type="http://schemas.openxmlformats.org/officeDocument/2006/relationships/chart" Target="../charts/chart240.xml"/><Relationship Id="rId20" Type="http://schemas.openxmlformats.org/officeDocument/2006/relationships/chart" Target="../charts/chart244.xml"/><Relationship Id="rId1" Type="http://schemas.openxmlformats.org/officeDocument/2006/relationships/slideLayout" Target="../slideLayouts/slideLayout34.xml"/><Relationship Id="rId6" Type="http://schemas.openxmlformats.org/officeDocument/2006/relationships/chart" Target="../charts/chart230.xml"/><Relationship Id="rId11" Type="http://schemas.openxmlformats.org/officeDocument/2006/relationships/chart" Target="../charts/chart235.xml"/><Relationship Id="rId24" Type="http://schemas.openxmlformats.org/officeDocument/2006/relationships/chart" Target="../charts/chart248.xml"/><Relationship Id="rId5" Type="http://schemas.openxmlformats.org/officeDocument/2006/relationships/chart" Target="../charts/chart229.xml"/><Relationship Id="rId15" Type="http://schemas.openxmlformats.org/officeDocument/2006/relationships/chart" Target="../charts/chart239.xml"/><Relationship Id="rId23" Type="http://schemas.openxmlformats.org/officeDocument/2006/relationships/chart" Target="../charts/chart247.xml"/><Relationship Id="rId10" Type="http://schemas.openxmlformats.org/officeDocument/2006/relationships/chart" Target="../charts/chart234.xml"/><Relationship Id="rId19" Type="http://schemas.openxmlformats.org/officeDocument/2006/relationships/chart" Target="../charts/chart243.xml"/><Relationship Id="rId4" Type="http://schemas.openxmlformats.org/officeDocument/2006/relationships/chart" Target="../charts/chart228.xml"/><Relationship Id="rId9" Type="http://schemas.openxmlformats.org/officeDocument/2006/relationships/chart" Target="../charts/chart233.xml"/><Relationship Id="rId14" Type="http://schemas.openxmlformats.org/officeDocument/2006/relationships/chart" Target="../charts/chart238.xml"/><Relationship Id="rId22" Type="http://schemas.openxmlformats.org/officeDocument/2006/relationships/chart" Target="../charts/chart246.xml"/><Relationship Id="rId27"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50.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51.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8" Type="http://schemas.openxmlformats.org/officeDocument/2006/relationships/chart" Target="../charts/chart257.xml"/><Relationship Id="rId13" Type="http://schemas.openxmlformats.org/officeDocument/2006/relationships/chart" Target="../charts/chart262.xml"/><Relationship Id="rId18" Type="http://schemas.openxmlformats.org/officeDocument/2006/relationships/image" Target="../media/image6.png"/><Relationship Id="rId3" Type="http://schemas.openxmlformats.org/officeDocument/2006/relationships/chart" Target="../charts/chart252.xml"/><Relationship Id="rId7" Type="http://schemas.openxmlformats.org/officeDocument/2006/relationships/chart" Target="../charts/chart256.xml"/><Relationship Id="rId12" Type="http://schemas.openxmlformats.org/officeDocument/2006/relationships/chart" Target="../charts/chart261.xml"/><Relationship Id="rId17" Type="http://schemas.openxmlformats.org/officeDocument/2006/relationships/chart" Target="../charts/chart266.xml"/><Relationship Id="rId2" Type="http://schemas.openxmlformats.org/officeDocument/2006/relationships/notesSlide" Target="../notesSlides/notesSlide42.xml"/><Relationship Id="rId16" Type="http://schemas.openxmlformats.org/officeDocument/2006/relationships/chart" Target="../charts/chart265.xml"/><Relationship Id="rId1" Type="http://schemas.openxmlformats.org/officeDocument/2006/relationships/slideLayout" Target="../slideLayouts/slideLayout34.xml"/><Relationship Id="rId6" Type="http://schemas.openxmlformats.org/officeDocument/2006/relationships/chart" Target="../charts/chart255.xml"/><Relationship Id="rId11" Type="http://schemas.openxmlformats.org/officeDocument/2006/relationships/chart" Target="../charts/chart260.xml"/><Relationship Id="rId5" Type="http://schemas.openxmlformats.org/officeDocument/2006/relationships/chart" Target="../charts/chart254.xml"/><Relationship Id="rId15" Type="http://schemas.openxmlformats.org/officeDocument/2006/relationships/chart" Target="../charts/chart264.xml"/><Relationship Id="rId10" Type="http://schemas.openxmlformats.org/officeDocument/2006/relationships/chart" Target="../charts/chart259.xml"/><Relationship Id="rId19" Type="http://schemas.openxmlformats.org/officeDocument/2006/relationships/image" Target="../media/image7.png"/><Relationship Id="rId4" Type="http://schemas.openxmlformats.org/officeDocument/2006/relationships/chart" Target="../charts/chart253.xml"/><Relationship Id="rId9" Type="http://schemas.openxmlformats.org/officeDocument/2006/relationships/chart" Target="../charts/chart258.xml"/><Relationship Id="rId14" Type="http://schemas.openxmlformats.org/officeDocument/2006/relationships/chart" Target="../charts/chart263.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67.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8" Type="http://schemas.openxmlformats.org/officeDocument/2006/relationships/chart" Target="../charts/chart274.xml"/><Relationship Id="rId13" Type="http://schemas.openxmlformats.org/officeDocument/2006/relationships/chart" Target="../charts/chart279.xml"/><Relationship Id="rId3" Type="http://schemas.openxmlformats.org/officeDocument/2006/relationships/chart" Target="../charts/chart269.xml"/><Relationship Id="rId7" Type="http://schemas.openxmlformats.org/officeDocument/2006/relationships/chart" Target="../charts/chart273.xml"/><Relationship Id="rId12" Type="http://schemas.openxmlformats.org/officeDocument/2006/relationships/chart" Target="../charts/chart278.xml"/><Relationship Id="rId2" Type="http://schemas.openxmlformats.org/officeDocument/2006/relationships/chart" Target="../charts/chart268.xml"/><Relationship Id="rId1" Type="http://schemas.openxmlformats.org/officeDocument/2006/relationships/slideLayout" Target="../slideLayouts/slideLayout34.xml"/><Relationship Id="rId6" Type="http://schemas.openxmlformats.org/officeDocument/2006/relationships/chart" Target="../charts/chart272.xml"/><Relationship Id="rId11" Type="http://schemas.openxmlformats.org/officeDocument/2006/relationships/chart" Target="../charts/chart277.xml"/><Relationship Id="rId5" Type="http://schemas.openxmlformats.org/officeDocument/2006/relationships/chart" Target="../charts/chart271.xml"/><Relationship Id="rId15" Type="http://schemas.openxmlformats.org/officeDocument/2006/relationships/image" Target="../media/image7.png"/><Relationship Id="rId10" Type="http://schemas.openxmlformats.org/officeDocument/2006/relationships/chart" Target="../charts/chart276.xml"/><Relationship Id="rId4" Type="http://schemas.openxmlformats.org/officeDocument/2006/relationships/chart" Target="../charts/chart270.xml"/><Relationship Id="rId9" Type="http://schemas.openxmlformats.org/officeDocument/2006/relationships/chart" Target="../charts/chart275.xml"/><Relationship Id="rId1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chart" Target="../charts/chart281.xml"/><Relationship Id="rId7" Type="http://schemas.openxmlformats.org/officeDocument/2006/relationships/image" Target="../media/image7.png"/><Relationship Id="rId2" Type="http://schemas.openxmlformats.org/officeDocument/2006/relationships/chart" Target="../charts/chart280.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chart" Target="../charts/chart283.xml"/><Relationship Id="rId4" Type="http://schemas.openxmlformats.org/officeDocument/2006/relationships/chart" Target="../charts/chart28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84.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jpeg"/><Relationship Id="rId21" Type="http://schemas.openxmlformats.org/officeDocument/2006/relationships/image" Target="../media/image39.jpeg"/><Relationship Id="rId34" Type="http://schemas.openxmlformats.org/officeDocument/2006/relationships/image" Target="../media/image52.pn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image" Target="../media/image20.jpeg"/><Relationship Id="rId16" Type="http://schemas.openxmlformats.org/officeDocument/2006/relationships/image" Target="../media/image34.jpeg"/><Relationship Id="rId20" Type="http://schemas.openxmlformats.org/officeDocument/2006/relationships/image" Target="../media/image38.png"/><Relationship Id="rId29" Type="http://schemas.openxmlformats.org/officeDocument/2006/relationships/image" Target="../media/image47.jpeg"/><Relationship Id="rId1" Type="http://schemas.openxmlformats.org/officeDocument/2006/relationships/slideLayout" Target="../slideLayouts/slideLayout32.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jpeg"/><Relationship Id="rId32" Type="http://schemas.openxmlformats.org/officeDocument/2006/relationships/image" Target="../media/image50.jpeg"/><Relationship Id="rId5" Type="http://schemas.openxmlformats.org/officeDocument/2006/relationships/image" Target="../media/image23.jpeg"/><Relationship Id="rId15" Type="http://schemas.openxmlformats.org/officeDocument/2006/relationships/image" Target="../media/image33.png"/><Relationship Id="rId23" Type="http://schemas.openxmlformats.org/officeDocument/2006/relationships/image" Target="../media/image41.jpeg"/><Relationship Id="rId28" Type="http://schemas.openxmlformats.org/officeDocument/2006/relationships/image" Target="../media/image46.jpeg"/><Relationship Id="rId10" Type="http://schemas.openxmlformats.org/officeDocument/2006/relationships/image" Target="../media/image28.png"/><Relationship Id="rId19" Type="http://schemas.openxmlformats.org/officeDocument/2006/relationships/image" Target="../media/image37.jpe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jpeg"/><Relationship Id="rId27" Type="http://schemas.openxmlformats.org/officeDocument/2006/relationships/image" Target="../media/image45.jpeg"/><Relationship Id="rId30"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6"/>
          </p:nvPr>
        </p:nvSpPr>
        <p:spPr>
          <a:xfrm>
            <a:off x="4067945" y="1707654"/>
            <a:ext cx="4896544" cy="936104"/>
          </a:xfrm>
        </p:spPr>
        <p:txBody>
          <a:bodyPr/>
          <a:lstStyle/>
          <a:p>
            <a:r>
              <a:rPr lang="hu-HU" sz="2800" dirty="0"/>
              <a:t>Külföldön élő magyarok </a:t>
            </a:r>
            <a:r>
              <a:rPr lang="hu-HU" sz="2800" dirty="0" err="1"/>
              <a:t>méDiahasználati</a:t>
            </a:r>
            <a:r>
              <a:rPr lang="hu-HU" sz="2800" dirty="0"/>
              <a:t> szokásai</a:t>
            </a:r>
            <a:endParaRPr lang="en-US" sz="2800" dirty="0"/>
          </a:p>
        </p:txBody>
      </p:sp>
      <p:sp>
        <p:nvSpPr>
          <p:cNvPr id="4" name="Zástupný symbol pro text 3"/>
          <p:cNvSpPr>
            <a:spLocks noGrp="1"/>
          </p:cNvSpPr>
          <p:nvPr>
            <p:ph type="body" sz="quarter" idx="17"/>
          </p:nvPr>
        </p:nvSpPr>
        <p:spPr>
          <a:xfrm>
            <a:off x="4091230" y="3665936"/>
            <a:ext cx="1128843" cy="276225"/>
          </a:xfrm>
        </p:spPr>
        <p:txBody>
          <a:bodyPr>
            <a:normAutofit/>
          </a:bodyPr>
          <a:lstStyle/>
          <a:p>
            <a:r>
              <a:rPr lang="hu-HU" sz="800" dirty="0"/>
              <a:t>2016. November 21.</a:t>
            </a:r>
            <a:endParaRPr lang="en-US" sz="800" dirty="0"/>
          </a:p>
          <a:p>
            <a:endParaRPr lang="en-US" sz="800" dirty="0"/>
          </a:p>
        </p:txBody>
      </p:sp>
      <p:sp>
        <p:nvSpPr>
          <p:cNvPr id="5" name="Zástupný symbol pro text 4"/>
          <p:cNvSpPr>
            <a:spLocks noGrp="1"/>
          </p:cNvSpPr>
          <p:nvPr>
            <p:ph type="body" sz="quarter" idx="18"/>
          </p:nvPr>
        </p:nvSpPr>
        <p:spPr>
          <a:xfrm>
            <a:off x="4067944" y="2499743"/>
            <a:ext cx="4535487" cy="432197"/>
          </a:xfrm>
        </p:spPr>
        <p:txBody>
          <a:bodyPr/>
          <a:lstStyle/>
          <a:p>
            <a:r>
              <a:rPr lang="hu-HU" sz="1800" dirty="0"/>
              <a:t>Elemzés a MEME számára</a:t>
            </a:r>
            <a:endParaRPr lang="en-US" sz="1800" dirty="0"/>
          </a:p>
        </p:txBody>
      </p:sp>
      <p:pic>
        <p:nvPicPr>
          <p:cNvPr id="6" name="Picture 5">
            <a:extLst>
              <a:ext uri="{FF2B5EF4-FFF2-40B4-BE49-F238E27FC236}">
                <a16:creationId xmlns:a16="http://schemas.microsoft.com/office/drawing/2014/main" xmlns="" id="{2836457A-1B2F-43E8-A34C-E9DCF1B797FC}"/>
              </a:ext>
            </a:extLst>
          </p:cNvPr>
          <p:cNvPicPr>
            <a:picLocks noChangeAspect="1"/>
          </p:cNvPicPr>
          <p:nvPr/>
        </p:nvPicPr>
        <p:blipFill>
          <a:blip r:embed="rId2"/>
          <a:stretch>
            <a:fillRect/>
          </a:stretch>
        </p:blipFill>
        <p:spPr>
          <a:xfrm>
            <a:off x="4149989" y="4629988"/>
            <a:ext cx="2006187" cy="390183"/>
          </a:xfrm>
          <a:prstGeom prst="rect">
            <a:avLst/>
          </a:prstGeom>
        </p:spPr>
      </p:pic>
      <p:pic>
        <p:nvPicPr>
          <p:cNvPr id="7" name="Picture 6">
            <a:extLst>
              <a:ext uri="{FF2B5EF4-FFF2-40B4-BE49-F238E27FC236}">
                <a16:creationId xmlns:a16="http://schemas.microsoft.com/office/drawing/2014/main" xmlns="" id="{3B240CF1-403A-4220-BF4A-1106B36A1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869868"/>
            <a:ext cx="779225" cy="147332"/>
          </a:xfrm>
          <a:prstGeom prst="rect">
            <a:avLst/>
          </a:prstGeom>
        </p:spPr>
      </p:pic>
    </p:spTree>
    <p:extLst>
      <p:ext uri="{BB962C8B-B14F-4D97-AF65-F5344CB8AC3E}">
        <p14:creationId xmlns:p14="http://schemas.microsoft.com/office/powerpoint/2010/main" val="250076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Kiköltözés és állampolgárság</a:t>
            </a:r>
            <a:endParaRPr lang="en-US" dirty="0"/>
          </a:p>
        </p:txBody>
      </p:sp>
      <p:sp>
        <p:nvSpPr>
          <p:cNvPr id="36" name="Rectangle 35"/>
          <p:cNvSpPr/>
          <p:nvPr/>
        </p:nvSpPr>
        <p:spPr>
          <a:xfrm>
            <a:off x="3563888" y="3435846"/>
            <a:ext cx="5400506" cy="1169549"/>
          </a:xfrm>
          <a:prstGeom prst="rect">
            <a:avLst/>
          </a:prstGeom>
        </p:spPr>
        <p:txBody>
          <a:bodyPr wrap="square" lIns="91438" tIns="45719" rIns="91438" bIns="45719">
            <a:spAutoFit/>
          </a:bodyPr>
          <a:lstStyle/>
          <a:p>
            <a:pPr marL="4763" algn="just"/>
            <a:r>
              <a:rPr lang="hu-HU" sz="1000" dirty="0">
                <a:solidFill>
                  <a:srgbClr val="58595B"/>
                </a:solidFill>
              </a:rPr>
              <a:t>A kutatásban résztvevők túlnyomó többsége magyar állampolgár, akik tartósan kint élnek, és csak nagyon kevesen ingáznak, Németországból többen, kb. kétszer akkora arányban (15%), mint a messzebb található Nagy-Britanniából (7%). A kisebb távolság mellett ez összefüggésben áll azzal is, hogy a Németországban szignifikánsan magasabb a közelmúltban új életet kezdők (legfeljebb 5 éve kiköltözők) aránya. Az első években ugyanis még nagyobb valószínűséggel vállalnak ingázást a kinti magyarok, mint ahogy arra a részletes elemzés rámutatott (különösen igaz ez a kb. egy éve kiköltözők esetén). </a:t>
            </a:r>
          </a:p>
        </p:txBody>
      </p:sp>
      <p:sp>
        <p:nvSpPr>
          <p:cNvPr id="23"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sp>
        <p:nvSpPr>
          <p:cNvPr id="72" name="Rectangle 71"/>
          <p:cNvSpPr/>
          <p:nvPr/>
        </p:nvSpPr>
        <p:spPr>
          <a:xfrm>
            <a:off x="3756645" y="1449622"/>
            <a:ext cx="982412" cy="369330"/>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73" name="Group 26"/>
          <p:cNvGrpSpPr/>
          <p:nvPr/>
        </p:nvGrpSpPr>
        <p:grpSpPr>
          <a:xfrm>
            <a:off x="5572754" y="1351147"/>
            <a:ext cx="1663324" cy="1663324"/>
            <a:chOff x="1505542" y="1628586"/>
            <a:chExt cx="3960000" cy="3960000"/>
          </a:xfrm>
        </p:grpSpPr>
        <p:sp>
          <p:nvSpPr>
            <p:cNvPr id="74" name="Oval 73"/>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5" name="Oval 7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6" name="Oval 75"/>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7" name="Arc 76"/>
          <p:cNvSpPr>
            <a:spLocks noChangeAspect="1"/>
          </p:cNvSpPr>
          <p:nvPr/>
        </p:nvSpPr>
        <p:spPr bwMode="auto">
          <a:xfrm>
            <a:off x="5572662" y="1351148"/>
            <a:ext cx="1663510" cy="1663324"/>
          </a:xfrm>
          <a:prstGeom prst="arc">
            <a:avLst>
              <a:gd name="adj1" fmla="val 16200000"/>
              <a:gd name="adj2" fmla="val 7545286"/>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8" name="Arc 77"/>
          <p:cNvSpPr>
            <a:spLocks noChangeAspect="1"/>
          </p:cNvSpPr>
          <p:nvPr/>
        </p:nvSpPr>
        <p:spPr bwMode="auto">
          <a:xfrm>
            <a:off x="5648277" y="1426755"/>
            <a:ext cx="1512280" cy="1512110"/>
          </a:xfrm>
          <a:prstGeom prst="arc">
            <a:avLst>
              <a:gd name="adj1" fmla="val 16200000"/>
              <a:gd name="adj2" fmla="val 503136"/>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79" name="Arc 78"/>
          <p:cNvSpPr>
            <a:spLocks noChangeAspect="1"/>
          </p:cNvSpPr>
          <p:nvPr/>
        </p:nvSpPr>
        <p:spPr bwMode="auto">
          <a:xfrm>
            <a:off x="5723891" y="1502360"/>
            <a:ext cx="1361052" cy="1360900"/>
          </a:xfrm>
          <a:prstGeom prst="arc">
            <a:avLst>
              <a:gd name="adj1" fmla="val 16200000"/>
              <a:gd name="adj2" fmla="val 18776945"/>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0" name="Szövegdoboz 30"/>
          <p:cNvSpPr txBox="1"/>
          <p:nvPr/>
        </p:nvSpPr>
        <p:spPr>
          <a:xfrm>
            <a:off x="5570231" y="1059582"/>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Nagy-britannia</a:t>
            </a:r>
            <a:endParaRPr lang="hu-HU" sz="900" cap="all" dirty="0">
              <a:solidFill>
                <a:srgbClr val="404040"/>
              </a:solidFill>
              <a:latin typeface="Calibri" pitchFamily="34" charset="0"/>
              <a:cs typeface="Arial" pitchFamily="34" charset="0"/>
            </a:endParaRPr>
          </a:p>
        </p:txBody>
      </p:sp>
      <p:grpSp>
        <p:nvGrpSpPr>
          <p:cNvPr id="81" name="Group 26"/>
          <p:cNvGrpSpPr/>
          <p:nvPr/>
        </p:nvGrpSpPr>
        <p:grpSpPr>
          <a:xfrm>
            <a:off x="3730723" y="1351147"/>
            <a:ext cx="1663324" cy="1663324"/>
            <a:chOff x="1505542" y="1628586"/>
            <a:chExt cx="3960000" cy="3960000"/>
          </a:xfrm>
        </p:grpSpPr>
        <p:sp>
          <p:nvSpPr>
            <p:cNvPr id="82" name="Oval 8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3" name="Oval 8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4" name="Oval 8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85" name="Arc 84"/>
          <p:cNvSpPr>
            <a:spLocks noChangeAspect="1"/>
          </p:cNvSpPr>
          <p:nvPr/>
        </p:nvSpPr>
        <p:spPr bwMode="auto">
          <a:xfrm>
            <a:off x="3730631" y="1351148"/>
            <a:ext cx="1663510" cy="1663324"/>
          </a:xfrm>
          <a:prstGeom prst="arc">
            <a:avLst>
              <a:gd name="adj1" fmla="val 16200000"/>
              <a:gd name="adj2" fmla="val 8324385"/>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86" name="Arc 85"/>
          <p:cNvSpPr>
            <a:spLocks noChangeAspect="1"/>
          </p:cNvSpPr>
          <p:nvPr/>
        </p:nvSpPr>
        <p:spPr bwMode="auto">
          <a:xfrm>
            <a:off x="3806246" y="1426755"/>
            <a:ext cx="1512280" cy="1512110"/>
          </a:xfrm>
          <a:prstGeom prst="arc">
            <a:avLst>
              <a:gd name="adj1" fmla="val 16200000"/>
              <a:gd name="adj2" fmla="val 20446202"/>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87" name="Arc 86"/>
          <p:cNvSpPr>
            <a:spLocks noChangeAspect="1"/>
          </p:cNvSpPr>
          <p:nvPr/>
        </p:nvSpPr>
        <p:spPr bwMode="auto">
          <a:xfrm>
            <a:off x="3881860" y="1502360"/>
            <a:ext cx="1361052" cy="1360900"/>
          </a:xfrm>
          <a:prstGeom prst="arc">
            <a:avLst>
              <a:gd name="adj1" fmla="val 16200000"/>
              <a:gd name="adj2" fmla="val 18705247"/>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8" name="Szövegdoboz 30"/>
          <p:cNvSpPr txBox="1"/>
          <p:nvPr/>
        </p:nvSpPr>
        <p:spPr>
          <a:xfrm>
            <a:off x="3728200" y="1059582"/>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grpSp>
        <p:nvGrpSpPr>
          <p:cNvPr id="89" name="Group 26"/>
          <p:cNvGrpSpPr/>
          <p:nvPr/>
        </p:nvGrpSpPr>
        <p:grpSpPr>
          <a:xfrm>
            <a:off x="7301070" y="1351147"/>
            <a:ext cx="1663324" cy="1663324"/>
            <a:chOff x="1505542" y="1628586"/>
            <a:chExt cx="3960000" cy="3960000"/>
          </a:xfrm>
        </p:grpSpPr>
        <p:sp>
          <p:nvSpPr>
            <p:cNvPr id="90" name="Oval 8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1" name="Oval 9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2" name="Oval 9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93" name="Arc 92"/>
          <p:cNvSpPr>
            <a:spLocks noChangeAspect="1"/>
          </p:cNvSpPr>
          <p:nvPr/>
        </p:nvSpPr>
        <p:spPr bwMode="auto">
          <a:xfrm>
            <a:off x="7300978" y="1351148"/>
            <a:ext cx="1663510" cy="1663324"/>
          </a:xfrm>
          <a:prstGeom prst="arc">
            <a:avLst>
              <a:gd name="adj1" fmla="val 16200000"/>
              <a:gd name="adj2" fmla="val 10062425"/>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94" name="Arc 93"/>
          <p:cNvSpPr>
            <a:spLocks noChangeAspect="1"/>
          </p:cNvSpPr>
          <p:nvPr/>
        </p:nvSpPr>
        <p:spPr bwMode="auto">
          <a:xfrm>
            <a:off x="7376593" y="1426755"/>
            <a:ext cx="1512280" cy="1512110"/>
          </a:xfrm>
          <a:prstGeom prst="arc">
            <a:avLst>
              <a:gd name="adj1" fmla="val 16200000"/>
              <a:gd name="adj2" fmla="val 19250214"/>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95" name="Arc 94"/>
          <p:cNvSpPr>
            <a:spLocks noChangeAspect="1"/>
          </p:cNvSpPr>
          <p:nvPr/>
        </p:nvSpPr>
        <p:spPr bwMode="auto">
          <a:xfrm>
            <a:off x="7452207" y="1502360"/>
            <a:ext cx="1361052" cy="1360900"/>
          </a:xfrm>
          <a:prstGeom prst="arc">
            <a:avLst>
              <a:gd name="adj1" fmla="val 16200000"/>
              <a:gd name="adj2" fmla="val 18730606"/>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96" name="Szövegdoboz 30"/>
          <p:cNvSpPr txBox="1"/>
          <p:nvPr/>
        </p:nvSpPr>
        <p:spPr>
          <a:xfrm>
            <a:off x="7298547" y="1059582"/>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németország</a:t>
            </a:r>
            <a:endParaRPr lang="hu-HU" sz="900" cap="all" dirty="0">
              <a:solidFill>
                <a:srgbClr val="404040"/>
              </a:solidFill>
              <a:latin typeface="Calibri" pitchFamily="34" charset="0"/>
              <a:cs typeface="Arial" pitchFamily="34" charset="0"/>
            </a:endParaRPr>
          </a:p>
        </p:txBody>
      </p:sp>
      <p:sp>
        <p:nvSpPr>
          <p:cNvPr id="97" name="Szövegdoboz 30"/>
          <p:cNvSpPr txBox="1"/>
          <p:nvPr/>
        </p:nvSpPr>
        <p:spPr>
          <a:xfrm>
            <a:off x="5624497" y="699542"/>
            <a:ext cx="1611799"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KIKÖLTÖZÉS ÉVE</a:t>
            </a:r>
          </a:p>
        </p:txBody>
      </p:sp>
      <p:sp>
        <p:nvSpPr>
          <p:cNvPr id="98" name="TextBox 97"/>
          <p:cNvSpPr txBox="1"/>
          <p:nvPr/>
        </p:nvSpPr>
        <p:spPr>
          <a:xfrm>
            <a:off x="4067944" y="2063759"/>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2006-2010  	</a:t>
            </a:r>
            <a:r>
              <a:rPr lang="hu-HU" sz="1200" b="1" dirty="0">
                <a:solidFill>
                  <a:schemeClr val="accent2"/>
                </a:solidFill>
              </a:rPr>
              <a:t>21</a:t>
            </a:r>
            <a:r>
              <a:rPr lang="en-GB" sz="1200" b="1" dirty="0">
                <a:solidFill>
                  <a:schemeClr val="accent2"/>
                </a:solidFill>
              </a:rPr>
              <a:t>%</a:t>
            </a:r>
          </a:p>
        </p:txBody>
      </p:sp>
      <p:sp>
        <p:nvSpPr>
          <p:cNvPr id="99" name="TextBox 98"/>
          <p:cNvSpPr txBox="1"/>
          <p:nvPr/>
        </p:nvSpPr>
        <p:spPr>
          <a:xfrm>
            <a:off x="4067944" y="1875700"/>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2011+	</a:t>
            </a:r>
            <a:r>
              <a:rPr lang="hu-HU" sz="1200" b="1" dirty="0">
                <a:solidFill>
                  <a:schemeClr val="accent4"/>
                </a:solidFill>
              </a:rPr>
              <a:t>68</a:t>
            </a:r>
            <a:r>
              <a:rPr lang="en-GB" sz="1200" b="1" dirty="0">
                <a:solidFill>
                  <a:schemeClr val="accent4"/>
                </a:solidFill>
              </a:rPr>
              <a:t>%</a:t>
            </a:r>
          </a:p>
        </p:txBody>
      </p:sp>
      <p:sp>
        <p:nvSpPr>
          <p:cNvPr id="100" name="TextBox 99"/>
          <p:cNvSpPr txBox="1"/>
          <p:nvPr/>
        </p:nvSpPr>
        <p:spPr>
          <a:xfrm>
            <a:off x="4067944" y="2251818"/>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-2005  </a:t>
            </a:r>
            <a:r>
              <a:rPr lang="hu-HU" sz="1200" dirty="0">
                <a:solidFill>
                  <a:schemeClr val="accent1"/>
                </a:solidFill>
              </a:rPr>
              <a:t>	</a:t>
            </a:r>
            <a:r>
              <a:rPr lang="hu-HU" sz="1200" b="1" dirty="0">
                <a:solidFill>
                  <a:schemeClr val="accent1"/>
                </a:solidFill>
              </a:rPr>
              <a:t>11</a:t>
            </a:r>
            <a:r>
              <a:rPr lang="en-GB" sz="1200" b="1" dirty="0">
                <a:solidFill>
                  <a:schemeClr val="accent1"/>
                </a:solidFill>
              </a:rPr>
              <a:t>%</a:t>
            </a:r>
          </a:p>
        </p:txBody>
      </p:sp>
      <p:sp>
        <p:nvSpPr>
          <p:cNvPr id="107" name="TextBox 106"/>
          <p:cNvSpPr txBox="1"/>
          <p:nvPr/>
        </p:nvSpPr>
        <p:spPr>
          <a:xfrm>
            <a:off x="5940152" y="2060981"/>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2006-2010  	</a:t>
            </a:r>
            <a:r>
              <a:rPr lang="hu-HU" sz="1200" b="1" dirty="0">
                <a:solidFill>
                  <a:schemeClr val="accent2"/>
                </a:solidFill>
              </a:rPr>
              <a:t>28</a:t>
            </a:r>
            <a:r>
              <a:rPr lang="en-GB" sz="1200" b="1" dirty="0">
                <a:solidFill>
                  <a:schemeClr val="accent2"/>
                </a:solidFill>
              </a:rPr>
              <a:t>%</a:t>
            </a:r>
          </a:p>
        </p:txBody>
      </p:sp>
      <p:sp>
        <p:nvSpPr>
          <p:cNvPr id="108" name="TextBox 107"/>
          <p:cNvSpPr txBox="1"/>
          <p:nvPr/>
        </p:nvSpPr>
        <p:spPr>
          <a:xfrm>
            <a:off x="5940152" y="187292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2011+	</a:t>
            </a:r>
            <a:r>
              <a:rPr lang="hu-HU" sz="1200" b="1" dirty="0">
                <a:solidFill>
                  <a:schemeClr val="accent4"/>
                </a:solidFill>
              </a:rPr>
              <a:t>61</a:t>
            </a:r>
            <a:r>
              <a:rPr lang="en-GB" sz="1200" b="1" dirty="0">
                <a:solidFill>
                  <a:schemeClr val="accent4"/>
                </a:solidFill>
              </a:rPr>
              <a:t>%</a:t>
            </a:r>
          </a:p>
        </p:txBody>
      </p:sp>
      <p:sp>
        <p:nvSpPr>
          <p:cNvPr id="109" name="TextBox 108"/>
          <p:cNvSpPr txBox="1"/>
          <p:nvPr/>
        </p:nvSpPr>
        <p:spPr>
          <a:xfrm>
            <a:off x="5940152" y="2249040"/>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-2005  </a:t>
            </a:r>
            <a:r>
              <a:rPr lang="hu-HU" sz="1200" dirty="0">
                <a:solidFill>
                  <a:schemeClr val="accent1"/>
                </a:solidFill>
              </a:rPr>
              <a:t>	</a:t>
            </a:r>
            <a:r>
              <a:rPr lang="hu-HU" sz="1200" b="1" dirty="0">
                <a:solidFill>
                  <a:schemeClr val="accent1"/>
                </a:solidFill>
              </a:rPr>
              <a:t>11</a:t>
            </a:r>
            <a:r>
              <a:rPr lang="en-GB" sz="1200" b="1" dirty="0">
                <a:solidFill>
                  <a:schemeClr val="accent1"/>
                </a:solidFill>
              </a:rPr>
              <a:t>%</a:t>
            </a:r>
          </a:p>
        </p:txBody>
      </p:sp>
      <p:sp>
        <p:nvSpPr>
          <p:cNvPr id="110" name="TextBox 109"/>
          <p:cNvSpPr txBox="1"/>
          <p:nvPr/>
        </p:nvSpPr>
        <p:spPr>
          <a:xfrm>
            <a:off x="7668344" y="2063759"/>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2006-2010  	</a:t>
            </a:r>
            <a:r>
              <a:rPr lang="hu-HU" sz="1200" b="1" dirty="0">
                <a:solidFill>
                  <a:schemeClr val="accent2"/>
                </a:solidFill>
              </a:rPr>
              <a:t>14</a:t>
            </a:r>
            <a:r>
              <a:rPr lang="en-GB" sz="1200" b="1" dirty="0">
                <a:solidFill>
                  <a:schemeClr val="accent2"/>
                </a:solidFill>
              </a:rPr>
              <a:t>%</a:t>
            </a:r>
          </a:p>
        </p:txBody>
      </p:sp>
      <p:sp>
        <p:nvSpPr>
          <p:cNvPr id="111" name="TextBox 110"/>
          <p:cNvSpPr txBox="1"/>
          <p:nvPr/>
        </p:nvSpPr>
        <p:spPr>
          <a:xfrm>
            <a:off x="7668344" y="1875700"/>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2011+	</a:t>
            </a:r>
            <a:r>
              <a:rPr lang="hu-HU" sz="1200" b="1" dirty="0">
                <a:solidFill>
                  <a:schemeClr val="accent4"/>
                </a:solidFill>
              </a:rPr>
              <a:t>74</a:t>
            </a:r>
            <a:r>
              <a:rPr lang="en-GB" sz="1200" b="1" dirty="0">
                <a:solidFill>
                  <a:schemeClr val="accent4"/>
                </a:solidFill>
              </a:rPr>
              <a:t>%</a:t>
            </a:r>
          </a:p>
        </p:txBody>
      </p:sp>
      <p:sp>
        <p:nvSpPr>
          <p:cNvPr id="112" name="TextBox 111"/>
          <p:cNvSpPr txBox="1"/>
          <p:nvPr/>
        </p:nvSpPr>
        <p:spPr>
          <a:xfrm>
            <a:off x="7668344" y="2251818"/>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-2005  </a:t>
            </a:r>
            <a:r>
              <a:rPr lang="hu-HU" sz="1200" dirty="0">
                <a:solidFill>
                  <a:schemeClr val="accent1"/>
                </a:solidFill>
              </a:rPr>
              <a:t>	</a:t>
            </a:r>
            <a:r>
              <a:rPr lang="hu-HU" sz="1200" b="1" dirty="0">
                <a:solidFill>
                  <a:schemeClr val="accent1"/>
                </a:solidFill>
              </a:rPr>
              <a:t>11</a:t>
            </a:r>
            <a:r>
              <a:rPr lang="en-GB" sz="1200" b="1" dirty="0">
                <a:solidFill>
                  <a:schemeClr val="accent1"/>
                </a:solidFill>
              </a:rPr>
              <a:t>%</a:t>
            </a:r>
          </a:p>
        </p:txBody>
      </p:sp>
      <p:sp>
        <p:nvSpPr>
          <p:cNvPr id="120" name="Arc 119"/>
          <p:cNvSpPr>
            <a:spLocks noChangeAspect="1"/>
          </p:cNvSpPr>
          <p:nvPr/>
        </p:nvSpPr>
        <p:spPr bwMode="auto">
          <a:xfrm>
            <a:off x="1147997" y="1135892"/>
            <a:ext cx="1036533" cy="1036533"/>
          </a:xfrm>
          <a:prstGeom prst="arc">
            <a:avLst>
              <a:gd name="adj1" fmla="val 16175991"/>
              <a:gd name="adj2" fmla="val 19896105"/>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21" name="Arc 120"/>
          <p:cNvSpPr>
            <a:spLocks noChangeAspect="1"/>
          </p:cNvSpPr>
          <p:nvPr/>
        </p:nvSpPr>
        <p:spPr bwMode="auto">
          <a:xfrm flipH="1">
            <a:off x="1147997" y="1135892"/>
            <a:ext cx="1036533" cy="1036533"/>
          </a:xfrm>
          <a:prstGeom prst="arc">
            <a:avLst>
              <a:gd name="adj1" fmla="val 16160081"/>
              <a:gd name="adj2" fmla="val 12476178"/>
            </a:avLst>
          </a:prstGeom>
          <a:noFill/>
          <a:ln w="2286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22" name="TextBox 121"/>
          <p:cNvSpPr txBox="1"/>
          <p:nvPr/>
        </p:nvSpPr>
        <p:spPr>
          <a:xfrm>
            <a:off x="611560" y="2140818"/>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89</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124" name="TextBox 123"/>
          <p:cNvSpPr txBox="1"/>
          <p:nvPr/>
        </p:nvSpPr>
        <p:spPr>
          <a:xfrm>
            <a:off x="2267744" y="2140817"/>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t>11</a:t>
            </a:r>
            <a:r>
              <a:rPr lang="en-US" dirty="0"/>
              <a:t>%</a:t>
            </a:r>
            <a:endParaRPr lang="en-GB" dirty="0"/>
          </a:p>
        </p:txBody>
      </p:sp>
      <p:sp>
        <p:nvSpPr>
          <p:cNvPr id="125" name="Szövegdoboz 30"/>
          <p:cNvSpPr txBox="1"/>
          <p:nvPr/>
        </p:nvSpPr>
        <p:spPr>
          <a:xfrm>
            <a:off x="831176" y="699542"/>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állampolgárság</a:t>
            </a:r>
          </a:p>
        </p:txBody>
      </p:sp>
      <p:sp>
        <p:nvSpPr>
          <p:cNvPr id="126" name="Rectangle 23"/>
          <p:cNvSpPr/>
          <p:nvPr/>
        </p:nvSpPr>
        <p:spPr>
          <a:xfrm>
            <a:off x="464657" y="2006859"/>
            <a:ext cx="2406304"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Magyar	                      Kettős</a:t>
            </a:r>
            <a:endParaRPr lang="en-GB" b="1" dirty="0">
              <a:solidFill>
                <a:schemeClr val="bg2">
                  <a:lumMod val="75000"/>
                </a:schemeClr>
              </a:solidFill>
              <a:cs typeface="Arial" panose="020B0604020202020204" pitchFamily="34" charset="0"/>
            </a:endParaRPr>
          </a:p>
        </p:txBody>
      </p:sp>
      <p:sp>
        <p:nvSpPr>
          <p:cNvPr id="127" name="Arc 126"/>
          <p:cNvSpPr>
            <a:spLocks noChangeAspect="1"/>
          </p:cNvSpPr>
          <p:nvPr/>
        </p:nvSpPr>
        <p:spPr bwMode="auto">
          <a:xfrm>
            <a:off x="1150884" y="3152116"/>
            <a:ext cx="1036533" cy="1036533"/>
          </a:xfrm>
          <a:prstGeom prst="arc">
            <a:avLst>
              <a:gd name="adj1" fmla="val 16175991"/>
              <a:gd name="adj2" fmla="val 19896105"/>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28" name="Arc 127"/>
          <p:cNvSpPr>
            <a:spLocks noChangeAspect="1"/>
          </p:cNvSpPr>
          <p:nvPr/>
        </p:nvSpPr>
        <p:spPr bwMode="auto">
          <a:xfrm flipH="1">
            <a:off x="1150884" y="3152116"/>
            <a:ext cx="1036533" cy="1036533"/>
          </a:xfrm>
          <a:prstGeom prst="arc">
            <a:avLst>
              <a:gd name="adj1" fmla="val 16160081"/>
              <a:gd name="adj2" fmla="val 12476178"/>
            </a:avLst>
          </a:prstGeom>
          <a:noFill/>
          <a:ln w="2286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29" name="TextBox 128"/>
          <p:cNvSpPr txBox="1"/>
          <p:nvPr/>
        </p:nvSpPr>
        <p:spPr>
          <a:xfrm>
            <a:off x="614447" y="4157042"/>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89</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130" name="TextBox 129"/>
          <p:cNvSpPr txBox="1"/>
          <p:nvPr/>
        </p:nvSpPr>
        <p:spPr>
          <a:xfrm>
            <a:off x="2270631" y="4157041"/>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t>11</a:t>
            </a:r>
            <a:r>
              <a:rPr lang="en-US" dirty="0"/>
              <a:t>%</a:t>
            </a:r>
            <a:endParaRPr lang="en-GB" dirty="0"/>
          </a:p>
        </p:txBody>
      </p:sp>
      <p:sp>
        <p:nvSpPr>
          <p:cNvPr id="131" name="Szövegdoboz 30"/>
          <p:cNvSpPr txBox="1"/>
          <p:nvPr/>
        </p:nvSpPr>
        <p:spPr>
          <a:xfrm>
            <a:off x="834063" y="2715766"/>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letelepedés</a:t>
            </a:r>
          </a:p>
        </p:txBody>
      </p:sp>
      <p:sp>
        <p:nvSpPr>
          <p:cNvPr id="132" name="Rectangle 23"/>
          <p:cNvSpPr/>
          <p:nvPr/>
        </p:nvSpPr>
        <p:spPr>
          <a:xfrm>
            <a:off x="251520" y="4023083"/>
            <a:ext cx="2592288"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Külföldön él	                             Ingázik</a:t>
            </a:r>
            <a:endParaRPr lang="en-GB" b="1" dirty="0">
              <a:solidFill>
                <a:schemeClr val="bg2">
                  <a:lumMod val="75000"/>
                </a:schemeClr>
              </a:solidFill>
              <a:cs typeface="Arial" panose="020B0604020202020204" pitchFamily="34" charset="0"/>
            </a:endParaRPr>
          </a:p>
        </p:txBody>
      </p:sp>
      <p:sp>
        <p:nvSpPr>
          <p:cNvPr id="133" name="Text Placeholder 9"/>
          <p:cNvSpPr>
            <a:spLocks noGrp="1"/>
          </p:cNvSpPr>
          <p:nvPr>
            <p:ph type="body" sz="quarter" idx="26"/>
          </p:nvPr>
        </p:nvSpPr>
        <p:spPr>
          <a:xfrm>
            <a:off x="202233" y="483518"/>
            <a:ext cx="8690248" cy="205628"/>
          </a:xfrm>
        </p:spPr>
        <p:txBody>
          <a:bodyPr/>
          <a:lstStyle/>
          <a:p>
            <a:r>
              <a:rPr lang="hu-HU" dirty="0"/>
              <a:t>A válaszadó állampolgársága, a kint tartózkodás jellege és a kiköltözés éve</a:t>
            </a:r>
          </a:p>
        </p:txBody>
      </p:sp>
      <p:pic>
        <p:nvPicPr>
          <p:cNvPr id="53" name="Picture 52">
            <a:extLst>
              <a:ext uri="{FF2B5EF4-FFF2-40B4-BE49-F238E27FC236}">
                <a16:creationId xmlns:a16="http://schemas.microsoft.com/office/drawing/2014/main" xmlns="" id="{56F9B8B1-DD9D-4BBE-8BBE-F16DC9DE3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4" name="Picture 53">
            <a:extLst>
              <a:ext uri="{FF2B5EF4-FFF2-40B4-BE49-F238E27FC236}">
                <a16:creationId xmlns:a16="http://schemas.microsoft.com/office/drawing/2014/main" xmlns="" id="{F76B5433-732C-499C-8619-D93A74DE7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627784" y="2139703"/>
            <a:ext cx="1080120" cy="956556"/>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4" name="Rectangle 43"/>
          <p:cNvSpPr/>
          <p:nvPr/>
        </p:nvSpPr>
        <p:spPr>
          <a:xfrm>
            <a:off x="5364088" y="3075806"/>
            <a:ext cx="1080120" cy="956556"/>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9" name="Title 8"/>
          <p:cNvSpPr>
            <a:spLocks noGrp="1"/>
          </p:cNvSpPr>
          <p:nvPr>
            <p:ph type="title"/>
          </p:nvPr>
        </p:nvSpPr>
        <p:spPr/>
        <p:txBody>
          <a:bodyPr>
            <a:normAutofit fontScale="90000"/>
          </a:bodyPr>
          <a:lstStyle/>
          <a:p>
            <a:r>
              <a:rPr lang="hu-HU" dirty="0"/>
              <a:t>Településtípus</a:t>
            </a:r>
            <a:endParaRPr lang="en-US" dirty="0"/>
          </a:p>
        </p:txBody>
      </p:sp>
      <p:sp>
        <p:nvSpPr>
          <p:cNvPr id="36" name="Rectangle 35"/>
          <p:cNvSpPr/>
          <p:nvPr/>
        </p:nvSpPr>
        <p:spPr>
          <a:xfrm>
            <a:off x="107504" y="4168122"/>
            <a:ext cx="8856984" cy="707884"/>
          </a:xfrm>
          <a:prstGeom prst="rect">
            <a:avLst/>
          </a:prstGeom>
        </p:spPr>
        <p:txBody>
          <a:bodyPr wrap="square" lIns="91438" tIns="45719" rIns="91438" bIns="45719">
            <a:spAutoFit/>
          </a:bodyPr>
          <a:lstStyle/>
          <a:p>
            <a:pPr marL="4763" algn="just"/>
            <a:r>
              <a:rPr lang="hu-HU" sz="1000" dirty="0">
                <a:solidFill>
                  <a:srgbClr val="58595B"/>
                </a:solidFill>
              </a:rPr>
              <a:t>Nagy-Britanniában a kiköltöző magyarok közül legtöbben a fővárosban, illetve a nagyobb városokban, míg Németországban inkább kisebb vidéki városokban találtak új otthonra. A németországi falvakban arányaiban jóval többen élnek, mint az angol falvakban, míg a német főváros alulreprezentált a mintában Londonhoz képest. A fővárosban élők között az egyedülállók (nőtlenek, hajadonok illetve elváltak) az átlaghoz képest nagyobb arányt képviselnek. A településtípus a családban nevelkedő gyerekek számával is összefügg, minél kisebb településen lakik valaki, úgy nő az átlagos gyerekszám.  </a:t>
            </a:r>
          </a:p>
        </p:txBody>
      </p:sp>
      <p:sp>
        <p:nvSpPr>
          <p:cNvPr id="12" name="Text Placeholder 9"/>
          <p:cNvSpPr>
            <a:spLocks noGrp="1"/>
          </p:cNvSpPr>
          <p:nvPr>
            <p:ph type="body" sz="quarter" idx="26"/>
          </p:nvPr>
        </p:nvSpPr>
        <p:spPr>
          <a:xfrm>
            <a:off x="202233" y="483518"/>
            <a:ext cx="8690248" cy="205628"/>
          </a:xfrm>
        </p:spPr>
        <p:txBody>
          <a:bodyPr/>
          <a:lstStyle/>
          <a:p>
            <a:r>
              <a:rPr lang="hu-HU" dirty="0"/>
              <a:t>A jelenlegi lakhely jellege</a:t>
            </a:r>
          </a:p>
        </p:txBody>
      </p:sp>
      <p:graphicFrame>
        <p:nvGraphicFramePr>
          <p:cNvPr id="13" name="Chart 5"/>
          <p:cNvGraphicFramePr>
            <a:graphicFrameLocks noChangeAspect="1"/>
          </p:cNvGraphicFramePr>
          <p:nvPr>
            <p:extLst>
              <p:ext uri="{D42A27DB-BD31-4B8C-83A1-F6EECF244321}">
                <p14:modId xmlns:p14="http://schemas.microsoft.com/office/powerpoint/2010/main" val="770349143"/>
              </p:ext>
            </p:extLst>
          </p:nvPr>
        </p:nvGraphicFramePr>
        <p:xfrm>
          <a:off x="3925398"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6"/>
          <p:cNvGraphicFramePr>
            <a:graphicFrameLocks noChangeAspect="1"/>
          </p:cNvGraphicFramePr>
          <p:nvPr>
            <p:extLst>
              <p:ext uri="{D42A27DB-BD31-4B8C-83A1-F6EECF244321}">
                <p14:modId xmlns:p14="http://schemas.microsoft.com/office/powerpoint/2010/main" val="932275228"/>
              </p:ext>
            </p:extLst>
          </p:nvPr>
        </p:nvGraphicFramePr>
        <p:xfrm>
          <a:off x="2524005"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7"/>
          <p:cNvSpPr txBox="1"/>
          <p:nvPr/>
        </p:nvSpPr>
        <p:spPr>
          <a:xfrm>
            <a:off x="3707904"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6" name="Rectangle 9"/>
          <p:cNvSpPr/>
          <p:nvPr/>
        </p:nvSpPr>
        <p:spPr>
          <a:xfrm>
            <a:off x="2886099"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22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7" name="Text Placeholder 9"/>
          <p:cNvSpPr txBox="1">
            <a:spLocks/>
          </p:cNvSpPr>
          <p:nvPr/>
        </p:nvSpPr>
        <p:spPr>
          <a:xfrm>
            <a:off x="2701262" y="887181"/>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főváros</a:t>
            </a:r>
          </a:p>
        </p:txBody>
      </p:sp>
      <p:sp>
        <p:nvSpPr>
          <p:cNvPr id="19" name="Rectangle 11"/>
          <p:cNvSpPr/>
          <p:nvPr/>
        </p:nvSpPr>
        <p:spPr>
          <a:xfrm>
            <a:off x="424023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32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20" name="Text Placeholder 9"/>
          <p:cNvSpPr txBox="1">
            <a:spLocks/>
          </p:cNvSpPr>
          <p:nvPr/>
        </p:nvSpPr>
        <p:spPr>
          <a:xfrm>
            <a:off x="3983387" y="883456"/>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nagyváros</a:t>
            </a:r>
          </a:p>
        </p:txBody>
      </p:sp>
      <p:graphicFrame>
        <p:nvGraphicFramePr>
          <p:cNvPr id="21" name="Chart 13"/>
          <p:cNvGraphicFramePr>
            <a:graphicFrameLocks noChangeAspect="1"/>
          </p:cNvGraphicFramePr>
          <p:nvPr>
            <p:extLst>
              <p:ext uri="{D42A27DB-BD31-4B8C-83A1-F6EECF244321}">
                <p14:modId xmlns:p14="http://schemas.microsoft.com/office/powerpoint/2010/main" val="1143266856"/>
              </p:ext>
            </p:extLst>
          </p:nvPr>
        </p:nvGraphicFramePr>
        <p:xfrm>
          <a:off x="5288228"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14"/>
          <p:cNvSpPr/>
          <p:nvPr/>
        </p:nvSpPr>
        <p:spPr>
          <a:xfrm>
            <a:off x="5602506"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34</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24" name="Text Placeholder 9"/>
          <p:cNvSpPr txBox="1">
            <a:spLocks/>
          </p:cNvSpPr>
          <p:nvPr/>
        </p:nvSpPr>
        <p:spPr>
          <a:xfrm>
            <a:off x="5098450" y="873600"/>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kisváros</a:t>
            </a:r>
          </a:p>
        </p:txBody>
      </p:sp>
      <p:graphicFrame>
        <p:nvGraphicFramePr>
          <p:cNvPr id="25" name="Chart 16"/>
          <p:cNvGraphicFramePr>
            <a:graphicFrameLocks noChangeAspect="1"/>
          </p:cNvGraphicFramePr>
          <p:nvPr>
            <p:extLst>
              <p:ext uri="{D42A27DB-BD31-4B8C-83A1-F6EECF244321}">
                <p14:modId xmlns:p14="http://schemas.microsoft.com/office/powerpoint/2010/main" val="3953723608"/>
              </p:ext>
            </p:extLst>
          </p:nvPr>
        </p:nvGraphicFramePr>
        <p:xfrm>
          <a:off x="668115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 Placeholder 9"/>
          <p:cNvSpPr txBox="1">
            <a:spLocks/>
          </p:cNvSpPr>
          <p:nvPr/>
        </p:nvSpPr>
        <p:spPr>
          <a:xfrm>
            <a:off x="6704427" y="873600"/>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Falu, község</a:t>
            </a:r>
          </a:p>
        </p:txBody>
      </p:sp>
      <p:sp>
        <p:nvSpPr>
          <p:cNvPr id="27" name="Rectangle 26"/>
          <p:cNvSpPr/>
          <p:nvPr/>
        </p:nvSpPr>
        <p:spPr>
          <a:xfrm>
            <a:off x="7011479"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13</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28" name="Chart 5"/>
          <p:cNvGraphicFramePr>
            <a:graphicFrameLocks noChangeAspect="1"/>
          </p:cNvGraphicFramePr>
          <p:nvPr>
            <p:extLst>
              <p:ext uri="{D42A27DB-BD31-4B8C-83A1-F6EECF244321}">
                <p14:modId xmlns:p14="http://schemas.microsoft.com/office/powerpoint/2010/main" val="728900618"/>
              </p:ext>
            </p:extLst>
          </p:nvPr>
        </p:nvGraphicFramePr>
        <p:xfrm>
          <a:off x="3925398"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6"/>
          <p:cNvGraphicFramePr>
            <a:graphicFrameLocks noChangeAspect="1"/>
          </p:cNvGraphicFramePr>
          <p:nvPr>
            <p:extLst>
              <p:ext uri="{D42A27DB-BD31-4B8C-83A1-F6EECF244321}">
                <p14:modId xmlns:p14="http://schemas.microsoft.com/office/powerpoint/2010/main" val="3841882494"/>
              </p:ext>
            </p:extLst>
          </p:nvPr>
        </p:nvGraphicFramePr>
        <p:xfrm>
          <a:off x="2524005"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Box 7"/>
          <p:cNvSpPr txBox="1"/>
          <p:nvPr/>
        </p:nvSpPr>
        <p:spPr>
          <a:xfrm>
            <a:off x="3707904"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1" name="Rectangle 9"/>
          <p:cNvSpPr/>
          <p:nvPr/>
        </p:nvSpPr>
        <p:spPr>
          <a:xfrm>
            <a:off x="2871657"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35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2" name="Rectangle 11"/>
          <p:cNvSpPr/>
          <p:nvPr/>
        </p:nvSpPr>
        <p:spPr>
          <a:xfrm>
            <a:off x="4240232"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32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4" name="Chart 13"/>
          <p:cNvGraphicFramePr>
            <a:graphicFrameLocks noChangeAspect="1"/>
          </p:cNvGraphicFramePr>
          <p:nvPr>
            <p:extLst>
              <p:ext uri="{D42A27DB-BD31-4B8C-83A1-F6EECF244321}">
                <p14:modId xmlns:p14="http://schemas.microsoft.com/office/powerpoint/2010/main" val="2112690475"/>
              </p:ext>
            </p:extLst>
          </p:nvPr>
        </p:nvGraphicFramePr>
        <p:xfrm>
          <a:off x="5288228"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35" name="Rectangle 14"/>
          <p:cNvSpPr/>
          <p:nvPr/>
        </p:nvSpPr>
        <p:spPr>
          <a:xfrm>
            <a:off x="5602506"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29</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8" name="Chart 16"/>
          <p:cNvGraphicFramePr>
            <a:graphicFrameLocks noChangeAspect="1"/>
          </p:cNvGraphicFramePr>
          <p:nvPr>
            <p:extLst>
              <p:ext uri="{D42A27DB-BD31-4B8C-83A1-F6EECF244321}">
                <p14:modId xmlns:p14="http://schemas.microsoft.com/office/powerpoint/2010/main" val="367354715"/>
              </p:ext>
            </p:extLst>
          </p:nvPr>
        </p:nvGraphicFramePr>
        <p:xfrm>
          <a:off x="668115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9" name="Rectangle 20"/>
          <p:cNvSpPr/>
          <p:nvPr/>
        </p:nvSpPr>
        <p:spPr>
          <a:xfrm>
            <a:off x="7011479"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4</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42" name="Rectangle 41"/>
          <p:cNvSpPr/>
          <p:nvPr/>
        </p:nvSpPr>
        <p:spPr>
          <a:xfrm>
            <a:off x="1614879"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43" name="Rectangle 42"/>
          <p:cNvSpPr/>
          <p:nvPr/>
        </p:nvSpPr>
        <p:spPr>
          <a:xfrm>
            <a:off x="433588" y="2371939"/>
            <a:ext cx="1980029" cy="438582"/>
          </a:xfrm>
          <a:prstGeom prst="rect">
            <a:avLst/>
          </a:prstGeom>
        </p:spPr>
        <p:txBody>
          <a:bodyPr wrap="none">
            <a:spAutoFit/>
          </a:bodyPr>
          <a:lstStyle/>
          <a:p>
            <a:r>
              <a:rPr lang="hu-HU" sz="2250" b="1" kern="0" dirty="0">
                <a:solidFill>
                  <a:schemeClr val="accent2"/>
                </a:solidFill>
                <a:latin typeface="Calibri"/>
              </a:rPr>
              <a:t>Nagy-Britannia</a:t>
            </a:r>
          </a:p>
        </p:txBody>
      </p:sp>
      <p:graphicFrame>
        <p:nvGraphicFramePr>
          <p:cNvPr id="45" name="Chart 5"/>
          <p:cNvGraphicFramePr>
            <a:graphicFrameLocks noChangeAspect="1"/>
          </p:cNvGraphicFramePr>
          <p:nvPr>
            <p:extLst>
              <p:ext uri="{D42A27DB-BD31-4B8C-83A1-F6EECF244321}">
                <p14:modId xmlns:p14="http://schemas.microsoft.com/office/powerpoint/2010/main" val="2439928234"/>
              </p:ext>
            </p:extLst>
          </p:nvPr>
        </p:nvGraphicFramePr>
        <p:xfrm>
          <a:off x="3925398"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6" name="Chart 6"/>
          <p:cNvGraphicFramePr>
            <a:graphicFrameLocks noChangeAspect="1"/>
          </p:cNvGraphicFramePr>
          <p:nvPr>
            <p:extLst>
              <p:ext uri="{D42A27DB-BD31-4B8C-83A1-F6EECF244321}">
                <p14:modId xmlns:p14="http://schemas.microsoft.com/office/powerpoint/2010/main" val="328800382"/>
              </p:ext>
            </p:extLst>
          </p:nvPr>
        </p:nvGraphicFramePr>
        <p:xfrm>
          <a:off x="2524005"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47" name="TextBox 7"/>
          <p:cNvSpPr txBox="1"/>
          <p:nvPr/>
        </p:nvSpPr>
        <p:spPr>
          <a:xfrm>
            <a:off x="3707904" y="297496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886099"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9</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9" name="Rectangle 11"/>
          <p:cNvSpPr/>
          <p:nvPr/>
        </p:nvSpPr>
        <p:spPr>
          <a:xfrm>
            <a:off x="4240232"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31</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50" name="Chart 13"/>
          <p:cNvGraphicFramePr>
            <a:graphicFrameLocks noChangeAspect="1"/>
          </p:cNvGraphicFramePr>
          <p:nvPr>
            <p:extLst>
              <p:ext uri="{D42A27DB-BD31-4B8C-83A1-F6EECF244321}">
                <p14:modId xmlns:p14="http://schemas.microsoft.com/office/powerpoint/2010/main" val="3804881607"/>
              </p:ext>
            </p:extLst>
          </p:nvPr>
        </p:nvGraphicFramePr>
        <p:xfrm>
          <a:off x="5288228"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51" name="Rectangle 14"/>
          <p:cNvSpPr/>
          <p:nvPr/>
        </p:nvSpPr>
        <p:spPr>
          <a:xfrm>
            <a:off x="5602506"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39</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52" name="Chart 16"/>
          <p:cNvGraphicFramePr>
            <a:graphicFrameLocks noChangeAspect="1"/>
          </p:cNvGraphicFramePr>
          <p:nvPr>
            <p:extLst>
              <p:ext uri="{D42A27DB-BD31-4B8C-83A1-F6EECF244321}">
                <p14:modId xmlns:p14="http://schemas.microsoft.com/office/powerpoint/2010/main" val="2955902477"/>
              </p:ext>
            </p:extLst>
          </p:nvPr>
        </p:nvGraphicFramePr>
        <p:xfrm>
          <a:off x="6681156"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53" name="Rectangle 20"/>
          <p:cNvSpPr/>
          <p:nvPr/>
        </p:nvSpPr>
        <p:spPr>
          <a:xfrm>
            <a:off x="7011479"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21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Rectangle 53"/>
          <p:cNvSpPr/>
          <p:nvPr/>
        </p:nvSpPr>
        <p:spPr>
          <a:xfrm>
            <a:off x="649612" y="3313292"/>
            <a:ext cx="1834156" cy="438582"/>
          </a:xfrm>
          <a:prstGeom prst="rect">
            <a:avLst/>
          </a:prstGeom>
        </p:spPr>
        <p:txBody>
          <a:bodyPr wrap="none">
            <a:spAutoFit/>
          </a:bodyPr>
          <a:lstStyle/>
          <a:p>
            <a:r>
              <a:rPr lang="hu-HU" sz="2250" b="1" kern="0" dirty="0">
                <a:solidFill>
                  <a:schemeClr val="accent5"/>
                </a:solidFill>
                <a:latin typeface="Calibri"/>
              </a:rPr>
              <a:t>Németország </a:t>
            </a:r>
          </a:p>
        </p:txBody>
      </p:sp>
      <p:cxnSp>
        <p:nvCxnSpPr>
          <p:cNvPr id="55" name="Straight Connector 54"/>
          <p:cNvCxnSpPr/>
          <p:nvPr/>
        </p:nvCxnSpPr>
        <p:spPr>
          <a:xfrm>
            <a:off x="467544" y="2108946"/>
            <a:ext cx="7448636"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57" name="Picture 56">
            <a:extLst>
              <a:ext uri="{FF2B5EF4-FFF2-40B4-BE49-F238E27FC236}">
                <a16:creationId xmlns:a16="http://schemas.microsoft.com/office/drawing/2014/main" xmlns="" id="{596D7674-5CFD-447B-823C-FF858BF85C6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E95F1E60-1392-4EC7-A0B9-CB9BD294855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57493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Településtípus</a:t>
            </a:r>
            <a:endParaRPr lang="en-US" dirty="0"/>
          </a:p>
        </p:txBody>
      </p:sp>
      <p:sp>
        <p:nvSpPr>
          <p:cNvPr id="36" name="Rectangle 35"/>
          <p:cNvSpPr/>
          <p:nvPr/>
        </p:nvSpPr>
        <p:spPr>
          <a:xfrm>
            <a:off x="251520" y="4155926"/>
            <a:ext cx="8208912" cy="707884"/>
          </a:xfrm>
          <a:prstGeom prst="rect">
            <a:avLst/>
          </a:prstGeom>
        </p:spPr>
        <p:txBody>
          <a:bodyPr wrap="square" lIns="91438" tIns="45719" rIns="91438" bIns="45719">
            <a:spAutoFit/>
          </a:bodyPr>
          <a:lstStyle/>
          <a:p>
            <a:pPr marL="4763" algn="just"/>
            <a:r>
              <a:rPr lang="hu-HU" sz="1000" dirty="0">
                <a:solidFill>
                  <a:srgbClr val="58595B"/>
                </a:solidFill>
              </a:rPr>
              <a:t>A külföldre költöző magyarok többségében Budapestről érkeztek, majd jellemzően kis városokba kerültek. A Nagy-Britanniába </a:t>
            </a:r>
            <a:r>
              <a:rPr lang="hu-HU" sz="1000" dirty="0" err="1">
                <a:solidFill>
                  <a:srgbClr val="58595B"/>
                </a:solidFill>
              </a:rPr>
              <a:t>migráló</a:t>
            </a:r>
            <a:r>
              <a:rPr lang="hu-HU" sz="1000" dirty="0">
                <a:solidFill>
                  <a:srgbClr val="58595B"/>
                </a:solidFill>
              </a:rPr>
              <a:t> honfitársak körében hasonló a kiköltözés előtti és utáni lakhelyek mintázata (bár a különböző méretű városok kategóriái kiegyenlítődnek), míg Németországban az itthonihoz képest egészen eltérő településtípusok a jellemzőek a magyarok körében. Látszik ugyanakkor az is, hogy a német nyelvterületre költöző magyarok körében jóval alacsonyabb volt a budapestiek aránya (29%).</a:t>
            </a:r>
          </a:p>
        </p:txBody>
      </p:sp>
      <p:sp>
        <p:nvSpPr>
          <p:cNvPr id="12" name="Text Placeholder 9"/>
          <p:cNvSpPr>
            <a:spLocks noGrp="1"/>
          </p:cNvSpPr>
          <p:nvPr>
            <p:ph type="body" sz="quarter" idx="26"/>
          </p:nvPr>
        </p:nvSpPr>
        <p:spPr>
          <a:xfrm>
            <a:off x="202233" y="483518"/>
            <a:ext cx="8690248" cy="205628"/>
          </a:xfrm>
        </p:spPr>
        <p:txBody>
          <a:bodyPr/>
          <a:lstStyle/>
          <a:p>
            <a:r>
              <a:rPr lang="hu-HU" dirty="0"/>
              <a:t>A jelenlegi és kiköltözés előtti lakhely jellege (%)</a:t>
            </a:r>
          </a:p>
        </p:txBody>
      </p:sp>
      <p:graphicFrame>
        <p:nvGraphicFramePr>
          <p:cNvPr id="64" name="Chart 63"/>
          <p:cNvGraphicFramePr/>
          <p:nvPr>
            <p:extLst>
              <p:ext uri="{D42A27DB-BD31-4B8C-83A1-F6EECF244321}">
                <p14:modId xmlns:p14="http://schemas.microsoft.com/office/powerpoint/2010/main" val="835677545"/>
              </p:ext>
            </p:extLst>
          </p:nvPr>
        </p:nvGraphicFramePr>
        <p:xfrm>
          <a:off x="236648" y="927762"/>
          <a:ext cx="8583824"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65" name="Szövegdoboz 30"/>
          <p:cNvSpPr txBox="1"/>
          <p:nvPr/>
        </p:nvSpPr>
        <p:spPr>
          <a:xfrm>
            <a:off x="3698117"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Nagy-britannia</a:t>
            </a:r>
            <a:endParaRPr lang="hu-HU" sz="900" cap="all" dirty="0">
              <a:solidFill>
                <a:srgbClr val="404040"/>
              </a:solidFill>
              <a:latin typeface="Calibri" pitchFamily="34" charset="0"/>
              <a:cs typeface="Arial" pitchFamily="34" charset="0"/>
            </a:endParaRPr>
          </a:p>
        </p:txBody>
      </p:sp>
      <p:sp>
        <p:nvSpPr>
          <p:cNvPr id="66" name="Szövegdoboz 30"/>
          <p:cNvSpPr txBox="1"/>
          <p:nvPr/>
        </p:nvSpPr>
        <p:spPr>
          <a:xfrm>
            <a:off x="703958"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sp>
        <p:nvSpPr>
          <p:cNvPr id="67" name="Szövegdoboz 30"/>
          <p:cNvSpPr txBox="1"/>
          <p:nvPr/>
        </p:nvSpPr>
        <p:spPr>
          <a:xfrm>
            <a:off x="6732240"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németország</a:t>
            </a:r>
            <a:endParaRPr lang="hu-HU" sz="900" cap="all" dirty="0">
              <a:solidFill>
                <a:srgbClr val="404040"/>
              </a:solidFill>
              <a:latin typeface="Calibri" pitchFamily="34" charset="0"/>
              <a:cs typeface="Arial" pitchFamily="34" charset="0"/>
            </a:endParaRP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1" name="Picture 10">
            <a:extLst>
              <a:ext uri="{FF2B5EF4-FFF2-40B4-BE49-F238E27FC236}">
                <a16:creationId xmlns:a16="http://schemas.microsoft.com/office/drawing/2014/main" xmlns="" id="{3467720A-8518-4D42-AB27-B5E5524707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3" name="Picture 12">
            <a:extLst>
              <a:ext uri="{FF2B5EF4-FFF2-40B4-BE49-F238E27FC236}">
                <a16:creationId xmlns:a16="http://schemas.microsoft.com/office/drawing/2014/main" xmlns="" id="{50F9FBF2-580C-4EE6-AE00-8070A297BD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5"/>
            <a:ext cx="4680520" cy="2247851"/>
          </a:xfrm>
        </p:spPr>
        <p:txBody>
          <a:bodyPr>
            <a:normAutofit/>
          </a:bodyPr>
          <a:lstStyle/>
          <a:p>
            <a:r>
              <a:rPr lang="hu-HU" cap="all" dirty="0">
                <a:effectLst>
                  <a:outerShdw blurRad="38100" dist="38100" dir="2700000" algn="tl">
                    <a:srgbClr val="000000">
                      <a:alpha val="43137"/>
                    </a:srgbClr>
                  </a:outerShdw>
                </a:effectLst>
              </a:rPr>
              <a:t>A Kiköltözés háttere</a:t>
            </a:r>
            <a:endParaRPr lang="en-US" cap="all" dirty="0">
              <a:effectLst>
                <a:outerShdw blurRad="38100" dist="38100" dir="2700000" algn="tl">
                  <a:srgbClr val="000000">
                    <a:alpha val="43137"/>
                  </a:srgbClr>
                </a:outerShdw>
              </a:effectLst>
            </a:endParaRPr>
          </a:p>
        </p:txBody>
      </p:sp>
      <p:pic>
        <p:nvPicPr>
          <p:cNvPr id="12" name="Picture Placeholder 11"/>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2164" r="22164"/>
          <a:stretch>
            <a:fillRect/>
          </a:stretch>
        </p:blipFill>
        <p:spPr/>
      </p:pic>
      <p:pic>
        <p:nvPicPr>
          <p:cNvPr id="4" name="Picture 3">
            <a:extLst>
              <a:ext uri="{FF2B5EF4-FFF2-40B4-BE49-F238E27FC236}">
                <a16:creationId xmlns:a16="http://schemas.microsoft.com/office/drawing/2014/main" xmlns="" id="{B6F386E4-6892-4C83-A40A-951A30445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 name="Picture 4">
            <a:extLst>
              <a:ext uri="{FF2B5EF4-FFF2-40B4-BE49-F238E27FC236}">
                <a16:creationId xmlns:a16="http://schemas.microsoft.com/office/drawing/2014/main" xmlns="" id="{FFAAF584-F874-4F00-8422-3DA9141FF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7289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A kiköltözés célja</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Milyen céllal költözött külföldre? </a:t>
            </a:r>
          </a:p>
        </p:txBody>
      </p:sp>
      <p:graphicFrame>
        <p:nvGraphicFramePr>
          <p:cNvPr id="7" name="Chart 5"/>
          <p:cNvGraphicFramePr>
            <a:graphicFrameLocks noChangeAspect="1"/>
          </p:cNvGraphicFramePr>
          <p:nvPr>
            <p:extLst>
              <p:ext uri="{D42A27DB-BD31-4B8C-83A1-F6EECF244321}">
                <p14:modId xmlns:p14="http://schemas.microsoft.com/office/powerpoint/2010/main" val="3229719149"/>
              </p:ext>
            </p:extLst>
          </p:nvPr>
        </p:nvGraphicFramePr>
        <p:xfrm>
          <a:off x="3635896" y="1339577"/>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6"/>
          <p:cNvGraphicFramePr>
            <a:graphicFrameLocks noChangeAspect="1"/>
          </p:cNvGraphicFramePr>
          <p:nvPr>
            <p:extLst>
              <p:ext uri="{D42A27DB-BD31-4B8C-83A1-F6EECF244321}">
                <p14:modId xmlns:p14="http://schemas.microsoft.com/office/powerpoint/2010/main" val="671995869"/>
              </p:ext>
            </p:extLst>
          </p:nvPr>
        </p:nvGraphicFramePr>
        <p:xfrm>
          <a:off x="2378519" y="1339577"/>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7"/>
          <p:cNvSpPr txBox="1"/>
          <p:nvPr/>
        </p:nvSpPr>
        <p:spPr>
          <a:xfrm>
            <a:off x="3418402" y="1267569"/>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1" name="Rectangle 9"/>
          <p:cNvSpPr/>
          <p:nvPr/>
        </p:nvSpPr>
        <p:spPr>
          <a:xfrm>
            <a:off x="2740613" y="1621075"/>
            <a:ext cx="751267" cy="438582"/>
          </a:xfrm>
          <a:prstGeom prst="rect">
            <a:avLst/>
          </a:prstGeom>
        </p:spPr>
        <p:txBody>
          <a:bodyPr wrap="square">
            <a:spAutoFit/>
          </a:bodyPr>
          <a:lstStyle/>
          <a:p>
            <a:pPr defTabSz="685800">
              <a:defRPr/>
            </a:pPr>
            <a:r>
              <a:rPr lang="hu-HU" sz="2250" b="1" kern="0" dirty="0">
                <a:solidFill>
                  <a:schemeClr val="accent4"/>
                </a:solidFill>
                <a:latin typeface="Calibri"/>
              </a:rPr>
              <a:t>73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 name="Text Placeholder 9"/>
          <p:cNvSpPr txBox="1">
            <a:spLocks/>
          </p:cNvSpPr>
          <p:nvPr/>
        </p:nvSpPr>
        <p:spPr>
          <a:xfrm>
            <a:off x="2509045" y="1103205"/>
            <a:ext cx="1028097"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MUNKAVÁLLALÁS</a:t>
            </a:r>
          </a:p>
        </p:txBody>
      </p:sp>
      <p:sp>
        <p:nvSpPr>
          <p:cNvPr id="14" name="Rectangle 11"/>
          <p:cNvSpPr/>
          <p:nvPr/>
        </p:nvSpPr>
        <p:spPr>
          <a:xfrm>
            <a:off x="3950730" y="1620373"/>
            <a:ext cx="751267" cy="438582"/>
          </a:xfrm>
          <a:prstGeom prst="rect">
            <a:avLst/>
          </a:prstGeom>
        </p:spPr>
        <p:txBody>
          <a:bodyPr wrap="square">
            <a:spAutoFit/>
          </a:bodyPr>
          <a:lstStyle/>
          <a:p>
            <a:pPr defTabSz="685800">
              <a:defRPr/>
            </a:pPr>
            <a:r>
              <a:rPr lang="hu-HU" sz="2250" b="1" kern="0" dirty="0">
                <a:solidFill>
                  <a:schemeClr val="accent4"/>
                </a:solidFill>
                <a:latin typeface="Calibri"/>
              </a:rPr>
              <a:t>23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5" name="Text Placeholder 9"/>
          <p:cNvSpPr txBox="1">
            <a:spLocks/>
          </p:cNvSpPr>
          <p:nvPr/>
        </p:nvSpPr>
        <p:spPr>
          <a:xfrm>
            <a:off x="3693885" y="1099480"/>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LETELEPEDÉS</a:t>
            </a:r>
          </a:p>
        </p:txBody>
      </p:sp>
      <p:graphicFrame>
        <p:nvGraphicFramePr>
          <p:cNvPr id="16" name="Chart 13"/>
          <p:cNvGraphicFramePr>
            <a:graphicFrameLocks noChangeAspect="1"/>
          </p:cNvGraphicFramePr>
          <p:nvPr>
            <p:extLst>
              <p:ext uri="{D42A27DB-BD31-4B8C-83A1-F6EECF244321}">
                <p14:modId xmlns:p14="http://schemas.microsoft.com/office/powerpoint/2010/main" val="25701954"/>
              </p:ext>
            </p:extLst>
          </p:nvPr>
        </p:nvGraphicFramePr>
        <p:xfrm>
          <a:off x="4905794" y="1333227"/>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4"/>
          <p:cNvSpPr/>
          <p:nvPr/>
        </p:nvSpPr>
        <p:spPr>
          <a:xfrm>
            <a:off x="5220072" y="162037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8" name="Text Placeholder 9"/>
          <p:cNvSpPr txBox="1">
            <a:spLocks/>
          </p:cNvSpPr>
          <p:nvPr/>
        </p:nvSpPr>
        <p:spPr>
          <a:xfrm>
            <a:off x="4716016" y="987574"/>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PÁRHOZ/CSALÁDHOZ CSATLAKOZÁS</a:t>
            </a:r>
          </a:p>
        </p:txBody>
      </p:sp>
      <p:graphicFrame>
        <p:nvGraphicFramePr>
          <p:cNvPr id="19" name="Chart 16"/>
          <p:cNvGraphicFramePr>
            <a:graphicFrameLocks noChangeAspect="1"/>
          </p:cNvGraphicFramePr>
          <p:nvPr>
            <p:extLst>
              <p:ext uri="{D42A27DB-BD31-4B8C-83A1-F6EECF244321}">
                <p14:modId xmlns:p14="http://schemas.microsoft.com/office/powerpoint/2010/main" val="1162629157"/>
              </p:ext>
            </p:extLst>
          </p:nvPr>
        </p:nvGraphicFramePr>
        <p:xfrm>
          <a:off x="6154706" y="1329551"/>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 Placeholder 9"/>
          <p:cNvSpPr txBox="1">
            <a:spLocks/>
          </p:cNvSpPr>
          <p:nvPr/>
        </p:nvSpPr>
        <p:spPr>
          <a:xfrm>
            <a:off x="6200141" y="1096205"/>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TANULÁS</a:t>
            </a:r>
          </a:p>
        </p:txBody>
      </p:sp>
      <p:sp>
        <p:nvSpPr>
          <p:cNvPr id="21" name="Rectangle 20"/>
          <p:cNvSpPr/>
          <p:nvPr/>
        </p:nvSpPr>
        <p:spPr>
          <a:xfrm>
            <a:off x="6485029" y="162037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12</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23" name="Chart 5"/>
          <p:cNvGraphicFramePr>
            <a:graphicFrameLocks noChangeAspect="1"/>
          </p:cNvGraphicFramePr>
          <p:nvPr>
            <p:extLst>
              <p:ext uri="{D42A27DB-BD31-4B8C-83A1-F6EECF244321}">
                <p14:modId xmlns:p14="http://schemas.microsoft.com/office/powerpoint/2010/main" val="4231922765"/>
              </p:ext>
            </p:extLst>
          </p:nvPr>
        </p:nvGraphicFramePr>
        <p:xfrm>
          <a:off x="3635896" y="2326889"/>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6"/>
          <p:cNvGraphicFramePr>
            <a:graphicFrameLocks noChangeAspect="1"/>
          </p:cNvGraphicFramePr>
          <p:nvPr>
            <p:extLst>
              <p:ext uri="{D42A27DB-BD31-4B8C-83A1-F6EECF244321}">
                <p14:modId xmlns:p14="http://schemas.microsoft.com/office/powerpoint/2010/main" val="3583717029"/>
              </p:ext>
            </p:extLst>
          </p:nvPr>
        </p:nvGraphicFramePr>
        <p:xfrm>
          <a:off x="2378519" y="2326889"/>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7"/>
          <p:cNvSpPr txBox="1"/>
          <p:nvPr/>
        </p:nvSpPr>
        <p:spPr>
          <a:xfrm>
            <a:off x="3418402" y="225488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26" name="Rectangle 9"/>
          <p:cNvSpPr/>
          <p:nvPr/>
        </p:nvSpPr>
        <p:spPr>
          <a:xfrm>
            <a:off x="2726171" y="2608387"/>
            <a:ext cx="751267" cy="438582"/>
          </a:xfrm>
          <a:prstGeom prst="rect">
            <a:avLst/>
          </a:prstGeom>
        </p:spPr>
        <p:txBody>
          <a:bodyPr wrap="square">
            <a:spAutoFit/>
          </a:bodyPr>
          <a:lstStyle/>
          <a:p>
            <a:pPr defTabSz="685800">
              <a:defRPr/>
            </a:pPr>
            <a:r>
              <a:rPr lang="hu-HU" sz="2250" b="1" kern="0" dirty="0">
                <a:solidFill>
                  <a:schemeClr val="accent2"/>
                </a:solidFill>
                <a:latin typeface="Calibri"/>
              </a:rPr>
              <a:t>75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27" name="Rectangle 11"/>
          <p:cNvSpPr/>
          <p:nvPr/>
        </p:nvSpPr>
        <p:spPr>
          <a:xfrm>
            <a:off x="3950730" y="2607685"/>
            <a:ext cx="751267" cy="438582"/>
          </a:xfrm>
          <a:prstGeom prst="rect">
            <a:avLst/>
          </a:prstGeom>
        </p:spPr>
        <p:txBody>
          <a:bodyPr wrap="square">
            <a:spAutoFit/>
          </a:bodyPr>
          <a:lstStyle/>
          <a:p>
            <a:pPr defTabSz="685800">
              <a:defRPr/>
            </a:pPr>
            <a:r>
              <a:rPr lang="hu-HU" sz="2250" b="1" kern="0" dirty="0">
                <a:solidFill>
                  <a:schemeClr val="accent2"/>
                </a:solidFill>
                <a:latin typeface="Calibri"/>
              </a:rPr>
              <a:t>27</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28" name="Chart 13"/>
          <p:cNvGraphicFramePr>
            <a:graphicFrameLocks noChangeAspect="1"/>
          </p:cNvGraphicFramePr>
          <p:nvPr>
            <p:extLst>
              <p:ext uri="{D42A27DB-BD31-4B8C-83A1-F6EECF244321}">
                <p14:modId xmlns:p14="http://schemas.microsoft.com/office/powerpoint/2010/main" val="3559400696"/>
              </p:ext>
            </p:extLst>
          </p:nvPr>
        </p:nvGraphicFramePr>
        <p:xfrm>
          <a:off x="4905794" y="2320539"/>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14"/>
          <p:cNvSpPr/>
          <p:nvPr/>
        </p:nvSpPr>
        <p:spPr>
          <a:xfrm>
            <a:off x="5220072" y="260768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0" name="Chart 16"/>
          <p:cNvGraphicFramePr>
            <a:graphicFrameLocks noChangeAspect="1"/>
          </p:cNvGraphicFramePr>
          <p:nvPr>
            <p:extLst>
              <p:ext uri="{D42A27DB-BD31-4B8C-83A1-F6EECF244321}">
                <p14:modId xmlns:p14="http://schemas.microsoft.com/office/powerpoint/2010/main" val="2881154376"/>
              </p:ext>
            </p:extLst>
          </p:nvPr>
        </p:nvGraphicFramePr>
        <p:xfrm>
          <a:off x="6154706" y="2316863"/>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1" name="Rectangle 20"/>
          <p:cNvSpPr/>
          <p:nvPr/>
        </p:nvSpPr>
        <p:spPr>
          <a:xfrm>
            <a:off x="6485029" y="260768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16</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2" name="Rectangle 31"/>
          <p:cNvSpPr/>
          <p:nvPr/>
        </p:nvSpPr>
        <p:spPr>
          <a:xfrm>
            <a:off x="1614879" y="1574033"/>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33" name="Rectangle 32"/>
          <p:cNvSpPr/>
          <p:nvPr/>
        </p:nvSpPr>
        <p:spPr>
          <a:xfrm>
            <a:off x="433588" y="2587963"/>
            <a:ext cx="1980029" cy="438582"/>
          </a:xfrm>
          <a:prstGeom prst="rect">
            <a:avLst/>
          </a:prstGeom>
        </p:spPr>
        <p:txBody>
          <a:bodyPr wrap="none">
            <a:spAutoFit/>
          </a:bodyPr>
          <a:lstStyle/>
          <a:p>
            <a:r>
              <a:rPr lang="hu-HU" sz="2250" b="1" kern="0" dirty="0">
                <a:solidFill>
                  <a:schemeClr val="accent2"/>
                </a:solidFill>
                <a:latin typeface="Calibri"/>
              </a:rPr>
              <a:t>Nagy-Britannia</a:t>
            </a:r>
          </a:p>
        </p:txBody>
      </p:sp>
      <p:graphicFrame>
        <p:nvGraphicFramePr>
          <p:cNvPr id="34" name="Chart 5"/>
          <p:cNvGraphicFramePr>
            <a:graphicFrameLocks noChangeAspect="1"/>
          </p:cNvGraphicFramePr>
          <p:nvPr>
            <p:extLst>
              <p:ext uri="{D42A27DB-BD31-4B8C-83A1-F6EECF244321}">
                <p14:modId xmlns:p14="http://schemas.microsoft.com/office/powerpoint/2010/main" val="3136004121"/>
              </p:ext>
            </p:extLst>
          </p:nvPr>
        </p:nvGraphicFramePr>
        <p:xfrm>
          <a:off x="3635896" y="3273019"/>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Chart 6"/>
          <p:cNvGraphicFramePr>
            <a:graphicFrameLocks noChangeAspect="1"/>
          </p:cNvGraphicFramePr>
          <p:nvPr>
            <p:extLst>
              <p:ext uri="{D42A27DB-BD31-4B8C-83A1-F6EECF244321}">
                <p14:modId xmlns:p14="http://schemas.microsoft.com/office/powerpoint/2010/main" val="3776711067"/>
              </p:ext>
            </p:extLst>
          </p:nvPr>
        </p:nvGraphicFramePr>
        <p:xfrm>
          <a:off x="2378519" y="3273019"/>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38" name="TextBox 7"/>
          <p:cNvSpPr txBox="1"/>
          <p:nvPr/>
        </p:nvSpPr>
        <p:spPr>
          <a:xfrm>
            <a:off x="3418402" y="319098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40613" y="3544491"/>
            <a:ext cx="751267" cy="438582"/>
          </a:xfrm>
          <a:prstGeom prst="rect">
            <a:avLst/>
          </a:prstGeom>
        </p:spPr>
        <p:txBody>
          <a:bodyPr wrap="square">
            <a:spAutoFit/>
          </a:bodyPr>
          <a:lstStyle/>
          <a:p>
            <a:pPr defTabSz="685800">
              <a:defRPr/>
            </a:pPr>
            <a:r>
              <a:rPr lang="hu-HU" sz="2250" b="1" kern="0" dirty="0">
                <a:solidFill>
                  <a:schemeClr val="accent5"/>
                </a:solidFill>
                <a:latin typeface="Calibri"/>
              </a:rPr>
              <a:t>71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0" name="Rectangle 11"/>
          <p:cNvSpPr/>
          <p:nvPr/>
        </p:nvSpPr>
        <p:spPr>
          <a:xfrm>
            <a:off x="3950730" y="3543789"/>
            <a:ext cx="751267" cy="438582"/>
          </a:xfrm>
          <a:prstGeom prst="rect">
            <a:avLst/>
          </a:prstGeom>
        </p:spPr>
        <p:txBody>
          <a:bodyPr wrap="square">
            <a:spAutoFit/>
          </a:bodyPr>
          <a:lstStyle/>
          <a:p>
            <a:pPr defTabSz="685800">
              <a:defRPr/>
            </a:pPr>
            <a:r>
              <a:rPr lang="hu-HU" sz="2250" b="1" kern="0" dirty="0">
                <a:solidFill>
                  <a:schemeClr val="accent5"/>
                </a:solidFill>
                <a:latin typeface="Calibri"/>
              </a:rPr>
              <a:t>20</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1" name="Chart 13"/>
          <p:cNvGraphicFramePr>
            <a:graphicFrameLocks noChangeAspect="1"/>
          </p:cNvGraphicFramePr>
          <p:nvPr>
            <p:extLst>
              <p:ext uri="{D42A27DB-BD31-4B8C-83A1-F6EECF244321}">
                <p14:modId xmlns:p14="http://schemas.microsoft.com/office/powerpoint/2010/main" val="2979557969"/>
              </p:ext>
            </p:extLst>
          </p:nvPr>
        </p:nvGraphicFramePr>
        <p:xfrm>
          <a:off x="4905794" y="3266669"/>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2" name="Rectangle 14"/>
          <p:cNvSpPr/>
          <p:nvPr/>
        </p:nvSpPr>
        <p:spPr>
          <a:xfrm>
            <a:off x="5220072" y="3543789"/>
            <a:ext cx="751267" cy="438582"/>
          </a:xfrm>
          <a:prstGeom prst="rect">
            <a:avLst/>
          </a:prstGeom>
        </p:spPr>
        <p:txBody>
          <a:bodyPr wrap="square">
            <a:spAutoFit/>
          </a:bodyPr>
          <a:lstStyle/>
          <a:p>
            <a:pPr defTabSz="685800">
              <a:defRPr/>
            </a:pPr>
            <a:r>
              <a:rPr lang="hu-HU" sz="2250" b="1" kern="0" dirty="0">
                <a:solidFill>
                  <a:schemeClr val="accent5"/>
                </a:solidFill>
                <a:latin typeface="Calibri"/>
              </a:rPr>
              <a:t>21</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3" name="Chart 16"/>
          <p:cNvGraphicFramePr>
            <a:graphicFrameLocks noChangeAspect="1"/>
          </p:cNvGraphicFramePr>
          <p:nvPr>
            <p:extLst>
              <p:ext uri="{D42A27DB-BD31-4B8C-83A1-F6EECF244321}">
                <p14:modId xmlns:p14="http://schemas.microsoft.com/office/powerpoint/2010/main" val="1388667830"/>
              </p:ext>
            </p:extLst>
          </p:nvPr>
        </p:nvGraphicFramePr>
        <p:xfrm>
          <a:off x="6154706" y="3262993"/>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44" name="Rectangle 20"/>
          <p:cNvSpPr/>
          <p:nvPr/>
        </p:nvSpPr>
        <p:spPr>
          <a:xfrm>
            <a:off x="6557037" y="3543789"/>
            <a:ext cx="751267" cy="438582"/>
          </a:xfrm>
          <a:prstGeom prst="rect">
            <a:avLst/>
          </a:prstGeom>
        </p:spPr>
        <p:txBody>
          <a:bodyPr wrap="square">
            <a:spAutoFit/>
          </a:bodyPr>
          <a:lstStyle/>
          <a:p>
            <a:pPr defTabSz="685800">
              <a:defRPr/>
            </a:pPr>
            <a:r>
              <a:rPr lang="hu-HU" sz="2250" b="1" kern="0" dirty="0">
                <a:solidFill>
                  <a:schemeClr val="accent5"/>
                </a:solidFill>
                <a:latin typeface="Calibri"/>
              </a:rPr>
              <a:t>9</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5" name="Rectangle 44"/>
          <p:cNvSpPr/>
          <p:nvPr/>
        </p:nvSpPr>
        <p:spPr>
          <a:xfrm>
            <a:off x="649612" y="3529316"/>
            <a:ext cx="1834156" cy="438582"/>
          </a:xfrm>
          <a:prstGeom prst="rect">
            <a:avLst/>
          </a:prstGeom>
        </p:spPr>
        <p:txBody>
          <a:bodyPr wrap="none">
            <a:spAutoFit/>
          </a:bodyPr>
          <a:lstStyle/>
          <a:p>
            <a:r>
              <a:rPr lang="hu-HU" sz="2250" b="1" kern="0" dirty="0">
                <a:solidFill>
                  <a:schemeClr val="accent5"/>
                </a:solidFill>
                <a:latin typeface="Calibri"/>
              </a:rPr>
              <a:t>Németország </a:t>
            </a:r>
          </a:p>
        </p:txBody>
      </p:sp>
      <p:cxnSp>
        <p:nvCxnSpPr>
          <p:cNvPr id="46" name="Straight Connector 45"/>
          <p:cNvCxnSpPr/>
          <p:nvPr/>
        </p:nvCxnSpPr>
        <p:spPr>
          <a:xfrm>
            <a:off x="551833" y="2324970"/>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7" name="Chart 16"/>
          <p:cNvGraphicFramePr>
            <a:graphicFrameLocks noChangeAspect="1"/>
          </p:cNvGraphicFramePr>
          <p:nvPr>
            <p:extLst>
              <p:ext uri="{D42A27DB-BD31-4B8C-83A1-F6EECF244321}">
                <p14:modId xmlns:p14="http://schemas.microsoft.com/office/powerpoint/2010/main" val="3467541598"/>
              </p:ext>
            </p:extLst>
          </p:nvPr>
        </p:nvGraphicFramePr>
        <p:xfrm>
          <a:off x="7380312" y="1331849"/>
          <a:ext cx="1275220" cy="1263368"/>
        </p:xfrm>
        <a:graphic>
          <a:graphicData uri="http://schemas.openxmlformats.org/drawingml/2006/chart">
            <c:chart xmlns:c="http://schemas.openxmlformats.org/drawingml/2006/chart" xmlns:r="http://schemas.openxmlformats.org/officeDocument/2006/relationships" r:id="rId15"/>
          </a:graphicData>
        </a:graphic>
      </p:graphicFrame>
      <p:sp>
        <p:nvSpPr>
          <p:cNvPr id="48" name="Text Placeholder 9"/>
          <p:cNvSpPr txBox="1">
            <a:spLocks/>
          </p:cNvSpPr>
          <p:nvPr/>
        </p:nvSpPr>
        <p:spPr>
          <a:xfrm>
            <a:off x="7392695" y="1096205"/>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900" cap="all" dirty="0"/>
              <a:t>EGYÉB</a:t>
            </a:r>
          </a:p>
        </p:txBody>
      </p:sp>
      <p:sp>
        <p:nvSpPr>
          <p:cNvPr id="49" name="Rectangle 48"/>
          <p:cNvSpPr/>
          <p:nvPr/>
        </p:nvSpPr>
        <p:spPr>
          <a:xfrm>
            <a:off x="7781173" y="1622671"/>
            <a:ext cx="751267" cy="438582"/>
          </a:xfrm>
          <a:prstGeom prst="rect">
            <a:avLst/>
          </a:prstGeom>
        </p:spPr>
        <p:txBody>
          <a:bodyPr wrap="square">
            <a:spAutoFit/>
          </a:bodyPr>
          <a:lstStyle/>
          <a:p>
            <a:pPr defTabSz="685800">
              <a:defRPr/>
            </a:pPr>
            <a:r>
              <a:rPr lang="hu-HU" sz="2250" b="1" kern="0" dirty="0">
                <a:solidFill>
                  <a:schemeClr val="accent4"/>
                </a:solidFill>
                <a:latin typeface="Calibri"/>
              </a:rPr>
              <a:t>2</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50" name="Chart 16"/>
          <p:cNvGraphicFramePr>
            <a:graphicFrameLocks noChangeAspect="1"/>
          </p:cNvGraphicFramePr>
          <p:nvPr>
            <p:extLst>
              <p:ext uri="{D42A27DB-BD31-4B8C-83A1-F6EECF244321}">
                <p14:modId xmlns:p14="http://schemas.microsoft.com/office/powerpoint/2010/main" val="1042192120"/>
              </p:ext>
            </p:extLst>
          </p:nvPr>
        </p:nvGraphicFramePr>
        <p:xfrm>
          <a:off x="7380312" y="2319161"/>
          <a:ext cx="1275220" cy="1263368"/>
        </p:xfrm>
        <a:graphic>
          <a:graphicData uri="http://schemas.openxmlformats.org/drawingml/2006/chart">
            <c:chart xmlns:c="http://schemas.openxmlformats.org/drawingml/2006/chart" xmlns:r="http://schemas.openxmlformats.org/officeDocument/2006/relationships" r:id="rId16"/>
          </a:graphicData>
        </a:graphic>
      </p:graphicFrame>
      <p:sp>
        <p:nvSpPr>
          <p:cNvPr id="51" name="Rectangle 20"/>
          <p:cNvSpPr/>
          <p:nvPr/>
        </p:nvSpPr>
        <p:spPr>
          <a:xfrm>
            <a:off x="7781173" y="2609983"/>
            <a:ext cx="751267" cy="438582"/>
          </a:xfrm>
          <a:prstGeom prst="rect">
            <a:avLst/>
          </a:prstGeom>
        </p:spPr>
        <p:txBody>
          <a:bodyPr wrap="square">
            <a:spAutoFit/>
          </a:bodyPr>
          <a:lstStyle/>
          <a:p>
            <a:pPr defTabSz="685800">
              <a:defRPr/>
            </a:pPr>
            <a:r>
              <a:rPr lang="hu-HU" sz="2250" b="1" kern="0" dirty="0">
                <a:solidFill>
                  <a:schemeClr val="accent2"/>
                </a:solidFill>
                <a:latin typeface="Calibri"/>
              </a:rPr>
              <a:t>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52" name="Chart 16"/>
          <p:cNvGraphicFramePr>
            <a:graphicFrameLocks noChangeAspect="1"/>
          </p:cNvGraphicFramePr>
          <p:nvPr>
            <p:extLst>
              <p:ext uri="{D42A27DB-BD31-4B8C-83A1-F6EECF244321}">
                <p14:modId xmlns:p14="http://schemas.microsoft.com/office/powerpoint/2010/main" val="2812888503"/>
              </p:ext>
            </p:extLst>
          </p:nvPr>
        </p:nvGraphicFramePr>
        <p:xfrm>
          <a:off x="7380312" y="3265291"/>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53" name="Rectangle 20"/>
          <p:cNvSpPr/>
          <p:nvPr/>
        </p:nvSpPr>
        <p:spPr>
          <a:xfrm>
            <a:off x="7812360" y="3546087"/>
            <a:ext cx="751267" cy="438582"/>
          </a:xfrm>
          <a:prstGeom prst="rect">
            <a:avLst/>
          </a:prstGeom>
        </p:spPr>
        <p:txBody>
          <a:bodyPr wrap="square">
            <a:spAutoFit/>
          </a:bodyPr>
          <a:lstStyle/>
          <a:p>
            <a:pPr defTabSz="685800">
              <a:defRPr/>
            </a:pPr>
            <a:r>
              <a:rPr lang="hu-HU" sz="2250" b="1" kern="0" dirty="0">
                <a:solidFill>
                  <a:schemeClr val="accent5"/>
                </a:solidFill>
                <a:latin typeface="Calibri"/>
              </a:rPr>
              <a:t>2</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Szövegdoboz 26"/>
          <p:cNvSpPr txBox="1"/>
          <p:nvPr/>
        </p:nvSpPr>
        <p:spPr>
          <a:xfrm>
            <a:off x="221179" y="4434086"/>
            <a:ext cx="8424936" cy="153888"/>
          </a:xfrm>
          <a:prstGeom prst="rect">
            <a:avLst/>
          </a:prstGeom>
        </p:spPr>
        <p:txBody>
          <a:bodyPr vert="horz" wrap="square" lIns="0" tIns="0" rIns="0" bIns="0" rtlCol="0">
            <a:spAutoFit/>
          </a:bodyPr>
          <a:lstStyle/>
          <a:p>
            <a:pPr marL="4763" algn="just"/>
            <a:r>
              <a:rPr lang="hu-HU" sz="1000" dirty="0">
                <a:solidFill>
                  <a:srgbClr val="58595B"/>
                </a:solidFill>
              </a:rPr>
              <a:t>A kiköltözés célja túlnyomórészt a külföldi munkavállalás. A megkérdezettek kb. negyede letelepedési céllal is érkezett, ezt követi a párhoz, családhoz csatlakozás. </a:t>
            </a:r>
          </a:p>
        </p:txBody>
      </p:sp>
      <p:sp>
        <p:nvSpPr>
          <p:cNvPr id="5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56" name="Picture 55">
            <a:extLst>
              <a:ext uri="{FF2B5EF4-FFF2-40B4-BE49-F238E27FC236}">
                <a16:creationId xmlns:a16="http://schemas.microsoft.com/office/drawing/2014/main" xmlns="" id="{5C95C45D-C808-4E4A-81F5-76FF220BBED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7" name="Picture 56">
            <a:extLst>
              <a:ext uri="{FF2B5EF4-FFF2-40B4-BE49-F238E27FC236}">
                <a16:creationId xmlns:a16="http://schemas.microsoft.com/office/drawing/2014/main" xmlns="" id="{F3EB056C-5812-48E2-B40C-185D2F91AAF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93049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A kiköltözés célja</a:t>
            </a:r>
            <a:endParaRPr lang="en-US" dirty="0"/>
          </a:p>
        </p:txBody>
      </p:sp>
      <p:sp>
        <p:nvSpPr>
          <p:cNvPr id="81" name="Text Placeholder 9"/>
          <p:cNvSpPr>
            <a:spLocks noGrp="1"/>
          </p:cNvSpPr>
          <p:nvPr>
            <p:ph type="body" sz="quarter" idx="26"/>
          </p:nvPr>
        </p:nvSpPr>
        <p:spPr>
          <a:xfrm>
            <a:off x="202232" y="477045"/>
            <a:ext cx="8690248" cy="205628"/>
          </a:xfrm>
        </p:spPr>
        <p:txBody>
          <a:bodyPr/>
          <a:lstStyle/>
          <a:p>
            <a:r>
              <a:rPr lang="hu-HU" dirty="0"/>
              <a:t>Demográfiai változók mentén</a:t>
            </a:r>
          </a:p>
        </p:txBody>
      </p:sp>
      <p:sp>
        <p:nvSpPr>
          <p:cNvPr id="65" name="Szövegdoboz 81"/>
          <p:cNvSpPr txBox="1"/>
          <p:nvPr/>
        </p:nvSpPr>
        <p:spPr>
          <a:xfrm>
            <a:off x="2241910"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Nem</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9"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Családi állapot</a:t>
            </a:r>
          </a:p>
        </p:txBody>
      </p:sp>
      <p:sp>
        <p:nvSpPr>
          <p:cNvPr id="106" name="Szövegdoboz 81"/>
          <p:cNvSpPr txBox="1"/>
          <p:nvPr/>
        </p:nvSpPr>
        <p:spPr>
          <a:xfrm>
            <a:off x="6084169" y="8613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Településtípus</a:t>
            </a:r>
          </a:p>
        </p:txBody>
      </p:sp>
      <p:sp>
        <p:nvSpPr>
          <p:cNvPr id="108" name="TextBox 107"/>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113" name="Straight Connector 112"/>
          <p:cNvCxnSpPr/>
          <p:nvPr/>
        </p:nvCxnSpPr>
        <p:spPr>
          <a:xfrm>
            <a:off x="6300192"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ext uri="{D42A27DB-BD31-4B8C-83A1-F6EECF244321}">
                <p14:modId xmlns:p14="http://schemas.microsoft.com/office/powerpoint/2010/main" val="1038683157"/>
              </p:ext>
            </p:extLst>
          </p:nvPr>
        </p:nvGraphicFramePr>
        <p:xfrm>
          <a:off x="1835697" y="1828800"/>
          <a:ext cx="599728" cy="173697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451517">
                <a:tc>
                  <a:txBody>
                    <a:bodyPr/>
                    <a:lstStyle/>
                    <a:p>
                      <a:pPr algn="ctr"/>
                      <a:r>
                        <a:rPr lang="hu-HU" sz="1600" b="1" kern="0" dirty="0">
                          <a:solidFill>
                            <a:schemeClr val="accent5"/>
                          </a:solidFill>
                          <a:latin typeface="Calibri"/>
                          <a:ea typeface="+mn-ea"/>
                          <a:cs typeface="+mn-cs"/>
                        </a:rPr>
                        <a:t>73%</a:t>
                      </a:r>
                    </a:p>
                  </a:txBody>
                  <a:tcPr>
                    <a:noFill/>
                  </a:tcPr>
                </a:tc>
                <a:extLst>
                  <a:ext uri="{0D108BD9-81ED-4DB2-BD59-A6C34878D82A}">
                    <a16:rowId xmlns:a16="http://schemas.microsoft.com/office/drawing/2014/main" xmlns="" val="1967301344"/>
                  </a:ext>
                </a:extLst>
              </a:tr>
              <a:tr h="451517">
                <a:tc>
                  <a:txBody>
                    <a:bodyPr/>
                    <a:lstStyle/>
                    <a:p>
                      <a:pPr algn="ctr"/>
                      <a:r>
                        <a:rPr lang="hu-HU" sz="1600" b="1" kern="0" dirty="0">
                          <a:solidFill>
                            <a:schemeClr val="accent5"/>
                          </a:solidFill>
                          <a:latin typeface="Calibri"/>
                          <a:ea typeface="+mn-ea"/>
                          <a:cs typeface="+mn-cs"/>
                        </a:rPr>
                        <a:t>23%</a:t>
                      </a:r>
                    </a:p>
                  </a:txBody>
                  <a:tcPr>
                    <a:noFill/>
                  </a:tcPr>
                </a:tc>
                <a:extLst>
                  <a:ext uri="{0D108BD9-81ED-4DB2-BD59-A6C34878D82A}">
                    <a16:rowId xmlns:a16="http://schemas.microsoft.com/office/drawing/2014/main" xmlns="" val="1533298621"/>
                  </a:ext>
                </a:extLst>
              </a:tr>
              <a:tr h="833940">
                <a:tc>
                  <a:txBody>
                    <a:bodyPr/>
                    <a:lstStyle/>
                    <a:p>
                      <a:pPr algn="ctr"/>
                      <a:r>
                        <a:rPr lang="hu-HU" sz="1600" b="1" kern="0" dirty="0">
                          <a:solidFill>
                            <a:schemeClr val="accent5"/>
                          </a:solidFill>
                          <a:latin typeface="Calibri"/>
                          <a:ea typeface="+mn-ea"/>
                          <a:cs typeface="+mn-cs"/>
                        </a:rPr>
                        <a:t>16%</a:t>
                      </a:r>
                    </a:p>
                    <a:p>
                      <a:pPr algn="ctr"/>
                      <a:endParaRPr lang="hu-HU" sz="1600" b="1" kern="0" dirty="0">
                        <a:solidFill>
                          <a:schemeClr val="accent5"/>
                        </a:solidFill>
                        <a:latin typeface="Calibri"/>
                        <a:ea typeface="+mn-ea"/>
                        <a:cs typeface="+mn-cs"/>
                      </a:endParaRPr>
                    </a:p>
                    <a:p>
                      <a:pPr algn="ctr"/>
                      <a:r>
                        <a:rPr lang="hu-HU" sz="1600" b="1" kern="0" dirty="0">
                          <a:solidFill>
                            <a:schemeClr val="accent5"/>
                          </a:solidFill>
                          <a:latin typeface="Calibri"/>
                          <a:ea typeface="+mn-ea"/>
                          <a:cs typeface="+mn-cs"/>
                        </a:rPr>
                        <a:t>12%</a:t>
                      </a:r>
                    </a:p>
                  </a:txBody>
                  <a:tcP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3349521331"/>
              </p:ext>
            </p:extLst>
          </p:nvPr>
        </p:nvGraphicFramePr>
        <p:xfrm>
          <a:off x="405945" y="1901696"/>
          <a:ext cx="1512168" cy="211021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446758">
                <a:tc>
                  <a:txBody>
                    <a:bodyPr/>
                    <a:lstStyle/>
                    <a:p>
                      <a:pPr algn="l"/>
                      <a:r>
                        <a:rPr lang="hu-HU" sz="900" b="0" kern="1200" cap="all" dirty="0">
                          <a:solidFill>
                            <a:srgbClr val="404040"/>
                          </a:solidFill>
                          <a:latin typeface="Calibri" pitchFamily="34" charset="0"/>
                          <a:ea typeface="+mn-ea"/>
                          <a:cs typeface="Arial" pitchFamily="34" charset="0"/>
                        </a:rPr>
                        <a:t>MUNKAVÁLLALÁS</a:t>
                      </a:r>
                    </a:p>
                  </a:txBody>
                  <a:tcPr>
                    <a:noFill/>
                  </a:tcPr>
                </a:tc>
                <a:extLst>
                  <a:ext uri="{0D108BD9-81ED-4DB2-BD59-A6C34878D82A}">
                    <a16:rowId xmlns:a16="http://schemas.microsoft.com/office/drawing/2014/main" xmlns="" val="1967301344"/>
                  </a:ext>
                </a:extLst>
              </a:tr>
              <a:tr h="446758">
                <a:tc>
                  <a:txBody>
                    <a:bodyPr/>
                    <a:lstStyle/>
                    <a:p>
                      <a:pPr algn="l"/>
                      <a:r>
                        <a:rPr lang="hu-HU" sz="900" kern="1200" cap="all" dirty="0">
                          <a:solidFill>
                            <a:srgbClr val="404040"/>
                          </a:solidFill>
                          <a:latin typeface="Calibri" pitchFamily="34" charset="0"/>
                          <a:ea typeface="+mn-ea"/>
                          <a:cs typeface="Arial" pitchFamily="34" charset="0"/>
                        </a:rPr>
                        <a:t>LETELEPEDÉS</a:t>
                      </a:r>
                    </a:p>
                  </a:txBody>
                  <a:tcPr>
                    <a:noFill/>
                  </a:tcPr>
                </a:tc>
                <a:extLst>
                  <a:ext uri="{0D108BD9-81ED-4DB2-BD59-A6C34878D82A}">
                    <a16:rowId xmlns:a16="http://schemas.microsoft.com/office/drawing/2014/main" xmlns="" val="1533298621"/>
                  </a:ext>
                </a:extLst>
              </a:tr>
              <a:tr h="446758">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hu-HU" sz="900" kern="1200" cap="all" dirty="0">
                          <a:solidFill>
                            <a:srgbClr val="404040"/>
                          </a:solidFill>
                          <a:latin typeface="Calibri" pitchFamily="34" charset="0"/>
                          <a:ea typeface="+mn-ea"/>
                          <a:cs typeface="Arial" pitchFamily="34" charset="0"/>
                        </a:rPr>
                        <a:t>PÁRHOZ/CSALÁDHOZ CSATLAKOZÁS</a:t>
                      </a:r>
                    </a:p>
                  </a:txBody>
                  <a:tcPr>
                    <a:noFill/>
                  </a:tcPr>
                </a:tc>
                <a:extLst>
                  <a:ext uri="{0D108BD9-81ED-4DB2-BD59-A6C34878D82A}">
                    <a16:rowId xmlns:a16="http://schemas.microsoft.com/office/drawing/2014/main" xmlns="" val="3286758082"/>
                  </a:ext>
                </a:extLst>
              </a:tr>
              <a:tr h="76994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hu-HU" sz="900" kern="1200" cap="all" dirty="0">
                          <a:solidFill>
                            <a:srgbClr val="404040"/>
                          </a:solidFill>
                          <a:latin typeface="Calibri" pitchFamily="34" charset="0"/>
                          <a:ea typeface="+mn-ea"/>
                          <a:cs typeface="Arial" pitchFamily="34" charset="0"/>
                        </a:rPr>
                        <a:t>TANULÁS</a:t>
                      </a:r>
                    </a:p>
                  </a:txBody>
                  <a:tcPr>
                    <a:noFill/>
                  </a:tcPr>
                </a:tc>
                <a:extLst>
                  <a:ext uri="{0D108BD9-81ED-4DB2-BD59-A6C34878D82A}">
                    <a16:rowId xmlns:a16="http://schemas.microsoft.com/office/drawing/2014/main" xmlns="" val="4226117306"/>
                  </a:ext>
                </a:extLst>
              </a:tr>
            </a:tbl>
          </a:graphicData>
        </a:graphic>
      </p:graphicFrame>
      <p:sp>
        <p:nvSpPr>
          <p:cNvPr id="137" name="Szövegdoboz 81"/>
          <p:cNvSpPr txBox="1"/>
          <p:nvPr/>
        </p:nvSpPr>
        <p:spPr>
          <a:xfrm>
            <a:off x="3275857"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Kor</a:t>
            </a:r>
          </a:p>
        </p:txBody>
      </p:sp>
      <p:graphicFrame>
        <p:nvGraphicFramePr>
          <p:cNvPr id="147" name="Táblázat 146"/>
          <p:cNvGraphicFramePr>
            <a:graphicFrameLocks noGrp="1"/>
          </p:cNvGraphicFramePr>
          <p:nvPr>
            <p:extLst>
              <p:ext uri="{D42A27DB-BD31-4B8C-83A1-F6EECF244321}">
                <p14:modId xmlns:p14="http://schemas.microsoft.com/office/powerpoint/2010/main" val="2932481801"/>
              </p:ext>
            </p:extLst>
          </p:nvPr>
        </p:nvGraphicFramePr>
        <p:xfrm>
          <a:off x="2771800" y="1779662"/>
          <a:ext cx="5299788" cy="1872208"/>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algn="ctr" fontAlgn="t"/>
                      <a:r>
                        <a:rPr lang="hu-HU" sz="1000" b="1" i="0" u="none" strike="noStrike" dirty="0">
                          <a:solidFill>
                            <a:schemeClr val="bg1">
                              <a:lumMod val="50000"/>
                            </a:schemeClr>
                          </a:solidFill>
                          <a:latin typeface="Arial"/>
                        </a:rPr>
                        <a:t>83%</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hu-HU" sz="1000" b="1" i="0" u="none" strike="noStrike" dirty="0">
                          <a:solidFill>
                            <a:schemeClr val="bg1">
                              <a:lumMod val="50000"/>
                            </a:schemeClr>
                          </a:solidFill>
                          <a:latin typeface="Arial"/>
                        </a:rPr>
                        <a:t>59%</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72%</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78%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hu-HU" sz="1000" b="1" i="0" u="none" strike="noStrike" dirty="0">
                          <a:solidFill>
                            <a:schemeClr val="bg1">
                              <a:lumMod val="50000"/>
                            </a:schemeClr>
                          </a:solidFill>
                          <a:latin typeface="Arial"/>
                        </a:rPr>
                        <a:t>66%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81%</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hu-HU" sz="1000" b="1" i="0" u="none" strike="noStrike" dirty="0">
                          <a:solidFill>
                            <a:schemeClr val="bg1">
                              <a:lumMod val="50000"/>
                            </a:schemeClr>
                          </a:solidFill>
                          <a:latin typeface="Arial"/>
                        </a:rPr>
                        <a:t>69%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t"/>
                      <a:r>
                        <a:rPr lang="hu-HU" sz="1000" b="1" i="0" u="none" strike="noStrike">
                          <a:solidFill>
                            <a:schemeClr val="bg1">
                              <a:lumMod val="50000"/>
                            </a:schemeClr>
                          </a:solidFill>
                          <a:latin typeface="Arial"/>
                        </a:rPr>
                        <a:t>70%</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69%</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a:solidFill>
                            <a:schemeClr val="bg1">
                              <a:lumMod val="50000"/>
                            </a:schemeClr>
                          </a:solidFill>
                          <a:latin typeface="Arial"/>
                        </a:rPr>
                        <a:t>74%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a:solidFill>
                            <a:schemeClr val="bg1">
                              <a:lumMod val="50000"/>
                            </a:schemeClr>
                          </a:solidFill>
                          <a:latin typeface="Arial"/>
                        </a:rPr>
                        <a:t>73%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a:solidFill>
                            <a:schemeClr val="bg1">
                              <a:lumMod val="50000"/>
                            </a:schemeClr>
                          </a:solidFill>
                          <a:latin typeface="Arial"/>
                        </a:rPr>
                        <a:t>79%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61"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62"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63"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64"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73"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76"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nvGrpSpPr>
          <p:cNvPr id="2" name="Group 175"/>
          <p:cNvGrpSpPr>
            <a:grpSpLocks noChangeAspect="1"/>
          </p:cNvGrpSpPr>
          <p:nvPr/>
        </p:nvGrpSpPr>
        <p:grpSpPr>
          <a:xfrm>
            <a:off x="7287964" y="1362003"/>
            <a:ext cx="226830" cy="206342"/>
            <a:chOff x="3395663" y="2381251"/>
            <a:chExt cx="246063" cy="223838"/>
          </a:xfrm>
          <a:solidFill>
            <a:srgbClr val="58595B"/>
          </a:solidFill>
        </p:grpSpPr>
        <p:sp>
          <p:nvSpPr>
            <p:cNvPr id="83"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6"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9"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2"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5"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pic>
        <p:nvPicPr>
          <p:cNvPr id="10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122"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 name="Group 3"/>
          <p:cNvGrpSpPr/>
          <p:nvPr/>
        </p:nvGrpSpPr>
        <p:grpSpPr>
          <a:xfrm>
            <a:off x="5698295" y="1274696"/>
            <a:ext cx="961937" cy="403340"/>
            <a:chOff x="5698295" y="1304314"/>
            <a:chExt cx="961937" cy="403340"/>
          </a:xfrm>
        </p:grpSpPr>
        <p:sp>
          <p:nvSpPr>
            <p:cNvPr id="3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3" name="Group 2"/>
            <p:cNvGrpSpPr/>
            <p:nvPr/>
          </p:nvGrpSpPr>
          <p:grpSpPr>
            <a:xfrm>
              <a:off x="5698295" y="1304314"/>
              <a:ext cx="720080" cy="400110"/>
              <a:chOff x="5698295" y="1304314"/>
              <a:chExt cx="720080" cy="400110"/>
            </a:xfrm>
          </p:grpSpPr>
          <p:sp>
            <p:nvSpPr>
              <p:cNvPr id="12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37"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40" name="Straight Connector 39"/>
          <p:cNvCxnSpPr/>
          <p:nvPr/>
        </p:nvCxnSpPr>
        <p:spPr>
          <a:xfrm>
            <a:off x="4978215" y="1354218"/>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48568" y="1362002"/>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81923" y="4155926"/>
            <a:ext cx="7834493" cy="400110"/>
          </a:xfrm>
          <a:prstGeom prst="rect">
            <a:avLst/>
          </a:prstGeom>
        </p:spPr>
        <p:txBody>
          <a:bodyPr wrap="square" lIns="91438" tIns="45719" rIns="91438" bIns="45719">
            <a:spAutoFit/>
          </a:bodyPr>
          <a:lstStyle/>
          <a:p>
            <a:r>
              <a:rPr lang="hu-HU" sz="1000" dirty="0">
                <a:solidFill>
                  <a:srgbClr val="58595B"/>
                </a:solidFill>
              </a:rPr>
              <a:t>A munkavállalás céljával érkezők jellemzően fiatal, egyedülálló férfiak közül kerülnek ki, a párjukhoz/családjukhoz csatlakozók értelemszerűen a házas, családos lakosok közül. Tanulási céllal a legfiatalabb egyedülállók érkeznek, jellemzően a fővárosból.</a:t>
            </a:r>
          </a:p>
        </p:txBody>
      </p:sp>
      <p:sp>
        <p:nvSpPr>
          <p:cNvPr id="4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43" name="Picture 42">
            <a:extLst>
              <a:ext uri="{FF2B5EF4-FFF2-40B4-BE49-F238E27FC236}">
                <a16:creationId xmlns:a16="http://schemas.microsoft.com/office/drawing/2014/main" xmlns="" id="{AFDAF85D-9A04-4776-814F-1BA19405F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4" name="Picture 43">
            <a:extLst>
              <a:ext uri="{FF2B5EF4-FFF2-40B4-BE49-F238E27FC236}">
                <a16:creationId xmlns:a16="http://schemas.microsoft.com/office/drawing/2014/main" xmlns="" id="{AA6019D5-F159-4CF2-A652-085BED5FA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13376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A kiköltözés motivációi</a:t>
            </a:r>
            <a:endParaRPr lang="en-US" dirty="0"/>
          </a:p>
        </p:txBody>
      </p:sp>
      <p:sp>
        <p:nvSpPr>
          <p:cNvPr id="12" name="Text Placeholder 9"/>
          <p:cNvSpPr>
            <a:spLocks noGrp="1"/>
          </p:cNvSpPr>
          <p:nvPr>
            <p:ph type="body" sz="quarter" idx="26"/>
          </p:nvPr>
        </p:nvSpPr>
        <p:spPr>
          <a:xfrm>
            <a:off x="202233" y="483518"/>
            <a:ext cx="8690248" cy="205628"/>
          </a:xfrm>
        </p:spPr>
        <p:txBody>
          <a:bodyPr/>
          <a:lstStyle/>
          <a:p>
            <a:r>
              <a:rPr lang="hu-HU" dirty="0"/>
              <a:t>Milyen jellegű okok játszottak szerepet a döntésben? (%)</a:t>
            </a:r>
          </a:p>
        </p:txBody>
      </p:sp>
      <p:graphicFrame>
        <p:nvGraphicFramePr>
          <p:cNvPr id="64" name="Chart 63"/>
          <p:cNvGraphicFramePr/>
          <p:nvPr>
            <p:extLst>
              <p:ext uri="{D42A27DB-BD31-4B8C-83A1-F6EECF244321}">
                <p14:modId xmlns:p14="http://schemas.microsoft.com/office/powerpoint/2010/main" val="1982560948"/>
              </p:ext>
            </p:extLst>
          </p:nvPr>
        </p:nvGraphicFramePr>
        <p:xfrm>
          <a:off x="236648" y="927762"/>
          <a:ext cx="8583824"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26"/>
          <p:cNvSpPr txBox="1"/>
          <p:nvPr/>
        </p:nvSpPr>
        <p:spPr>
          <a:xfrm>
            <a:off x="395536" y="4227935"/>
            <a:ext cx="8064896" cy="615553"/>
          </a:xfrm>
          <a:prstGeom prst="rect">
            <a:avLst/>
          </a:prstGeom>
        </p:spPr>
        <p:txBody>
          <a:bodyPr vert="horz" wrap="square" lIns="0" tIns="0" rIns="0" bIns="0" rtlCol="0">
            <a:spAutoFit/>
          </a:bodyPr>
          <a:lstStyle/>
          <a:p>
            <a:pPr marL="4763" algn="just"/>
            <a:r>
              <a:rPr lang="hu-HU" sz="1000" dirty="0">
                <a:solidFill>
                  <a:srgbClr val="58595B"/>
                </a:solidFill>
              </a:rPr>
              <a:t>A kiköltözés célja túlnyomórészt a külföldi munkavállalás, így anyagi, megélhetési  és munkával kapcsolatos okok játszottak leginkább szerepet a kiköltözésben. Az okok közül a családi, magánéleti okok szerepelnek a harmadik legfontosabbként. Szakmai, politikai és tanulmányi okok kisebb arányban ugyan, de szintén szerepet játszottak a kiköltözésnél.  </a:t>
            </a:r>
            <a:endParaRPr lang="hu-HU" sz="1000" dirty="0">
              <a:solidFill>
                <a:srgbClr val="FF0000"/>
              </a:solidFill>
            </a:endParaRPr>
          </a:p>
          <a:p>
            <a:pPr marL="4763" algn="just"/>
            <a:endParaRPr lang="hu-HU" sz="1000" dirty="0">
              <a:solidFill>
                <a:srgbClr val="58595B"/>
              </a:solidFill>
            </a:endParaRPr>
          </a:p>
        </p:txBody>
      </p:sp>
      <p:sp>
        <p:nvSpPr>
          <p:cNvPr id="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7" name="Picture 6">
            <a:extLst>
              <a:ext uri="{FF2B5EF4-FFF2-40B4-BE49-F238E27FC236}">
                <a16:creationId xmlns:a16="http://schemas.microsoft.com/office/drawing/2014/main" xmlns="" id="{98CF3684-ADEB-4EFF-8F9A-2D9B99D95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 name="Picture 7">
            <a:extLst>
              <a:ext uri="{FF2B5EF4-FFF2-40B4-BE49-F238E27FC236}">
                <a16:creationId xmlns:a16="http://schemas.microsoft.com/office/drawing/2014/main" xmlns="" id="{2F9EB14B-1D56-4615-8350-32F1E354B3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21469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Nyelvismeret</a:t>
            </a:r>
            <a:endParaRPr lang="en-US" dirty="0"/>
          </a:p>
        </p:txBody>
      </p:sp>
      <p:sp>
        <p:nvSpPr>
          <p:cNvPr id="12" name="Text Placeholder 9"/>
          <p:cNvSpPr>
            <a:spLocks noGrp="1"/>
          </p:cNvSpPr>
          <p:nvPr>
            <p:ph type="body" sz="quarter" idx="26"/>
          </p:nvPr>
        </p:nvSpPr>
        <p:spPr>
          <a:xfrm>
            <a:off x="202233" y="483518"/>
            <a:ext cx="8690248" cy="205628"/>
          </a:xfrm>
        </p:spPr>
        <p:txBody>
          <a:bodyPr/>
          <a:lstStyle/>
          <a:p>
            <a:r>
              <a:rPr lang="hu-HU" dirty="0"/>
              <a:t>Amikor Ön ebbe az országba költözött, milyen szinten beszélte az ország nyelvét? És jelenleg milyen szinten beszéli? </a:t>
            </a:r>
          </a:p>
        </p:txBody>
      </p:sp>
      <p:sp>
        <p:nvSpPr>
          <p:cNvPr id="15" name="TextBox 7"/>
          <p:cNvSpPr txBox="1"/>
          <p:nvPr/>
        </p:nvSpPr>
        <p:spPr>
          <a:xfrm>
            <a:off x="3707904" y="877488"/>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17" name="Text Placeholder 9"/>
          <p:cNvSpPr txBox="1">
            <a:spLocks/>
          </p:cNvSpPr>
          <p:nvPr/>
        </p:nvSpPr>
        <p:spPr>
          <a:xfrm>
            <a:off x="2701262" y="713124"/>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rPr>
              <a:t>FOLYÉKONYAN</a:t>
            </a:r>
          </a:p>
        </p:txBody>
      </p:sp>
      <p:sp>
        <p:nvSpPr>
          <p:cNvPr id="20" name="Text Placeholder 9"/>
          <p:cNvSpPr txBox="1">
            <a:spLocks/>
          </p:cNvSpPr>
          <p:nvPr/>
        </p:nvSpPr>
        <p:spPr>
          <a:xfrm>
            <a:off x="3983387" y="709399"/>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rPr>
              <a:t>KÖZÉPSZINTEN</a:t>
            </a:r>
          </a:p>
        </p:txBody>
      </p:sp>
      <p:sp>
        <p:nvSpPr>
          <p:cNvPr id="24" name="Text Placeholder 9"/>
          <p:cNvSpPr txBox="1">
            <a:spLocks/>
          </p:cNvSpPr>
          <p:nvPr/>
        </p:nvSpPr>
        <p:spPr>
          <a:xfrm>
            <a:off x="5145183" y="699543"/>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rPr>
              <a:t>ALAPSZINTEN</a:t>
            </a:r>
          </a:p>
        </p:txBody>
      </p:sp>
      <p:sp>
        <p:nvSpPr>
          <p:cNvPr id="26" name="Text Placeholder 9"/>
          <p:cNvSpPr txBox="1">
            <a:spLocks/>
          </p:cNvSpPr>
          <p:nvPr/>
        </p:nvSpPr>
        <p:spPr>
          <a:xfrm>
            <a:off x="6763387" y="699542"/>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rPr>
              <a:t>EGYÁLTALÁN NEM</a:t>
            </a:r>
          </a:p>
        </p:txBody>
      </p:sp>
      <p:sp>
        <p:nvSpPr>
          <p:cNvPr id="42" name="Rectangle 41"/>
          <p:cNvSpPr/>
          <p:nvPr/>
        </p:nvSpPr>
        <p:spPr>
          <a:xfrm>
            <a:off x="1614879" y="1183952"/>
            <a:ext cx="795411"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Total</a:t>
            </a:r>
          </a:p>
        </p:txBody>
      </p:sp>
      <p:sp>
        <p:nvSpPr>
          <p:cNvPr id="43" name="Rectangle 42"/>
          <p:cNvSpPr/>
          <p:nvPr/>
        </p:nvSpPr>
        <p:spPr>
          <a:xfrm>
            <a:off x="430261" y="2397030"/>
            <a:ext cx="1980029"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Nagy-Britannia</a:t>
            </a:r>
          </a:p>
        </p:txBody>
      </p:sp>
      <p:sp>
        <p:nvSpPr>
          <p:cNvPr id="54" name="Rectangle 53"/>
          <p:cNvSpPr/>
          <p:nvPr/>
        </p:nvSpPr>
        <p:spPr>
          <a:xfrm>
            <a:off x="649612" y="3703048"/>
            <a:ext cx="1834156"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Németország </a:t>
            </a:r>
          </a:p>
        </p:txBody>
      </p:sp>
      <p:cxnSp>
        <p:nvCxnSpPr>
          <p:cNvPr id="55" name="Straight Connector 54"/>
          <p:cNvCxnSpPr/>
          <p:nvPr/>
        </p:nvCxnSpPr>
        <p:spPr>
          <a:xfrm>
            <a:off x="467544" y="2125992"/>
            <a:ext cx="7448636"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2" name="Group 26"/>
          <p:cNvGrpSpPr/>
          <p:nvPr/>
        </p:nvGrpSpPr>
        <p:grpSpPr>
          <a:xfrm>
            <a:off x="2613191" y="1035058"/>
            <a:ext cx="1051216" cy="1051216"/>
            <a:chOff x="1505542" y="1628586"/>
            <a:chExt cx="3960000" cy="3960000"/>
          </a:xfrm>
        </p:grpSpPr>
        <p:sp>
          <p:nvSpPr>
            <p:cNvPr id="63" name="Oval 6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4" name="Oval 6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65" name="Arc 64"/>
          <p:cNvSpPr>
            <a:spLocks noChangeAspect="1"/>
          </p:cNvSpPr>
          <p:nvPr/>
        </p:nvSpPr>
        <p:spPr bwMode="auto">
          <a:xfrm>
            <a:off x="2613991" y="1035057"/>
            <a:ext cx="1050416" cy="1050298"/>
          </a:xfrm>
          <a:prstGeom prst="arc">
            <a:avLst>
              <a:gd name="adj1" fmla="val 16200000"/>
              <a:gd name="adj2" fmla="val 1379421"/>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66" name="Arc 65"/>
          <p:cNvSpPr>
            <a:spLocks noChangeAspect="1"/>
          </p:cNvSpPr>
          <p:nvPr/>
        </p:nvSpPr>
        <p:spPr bwMode="auto">
          <a:xfrm>
            <a:off x="2659948" y="1081921"/>
            <a:ext cx="956677" cy="956571"/>
          </a:xfrm>
          <a:prstGeom prst="arc">
            <a:avLst>
              <a:gd name="adj1" fmla="val 16200000"/>
              <a:gd name="adj2" fmla="val 19558659"/>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67" name="TextBox 66"/>
          <p:cNvSpPr txBox="1"/>
          <p:nvPr/>
        </p:nvSpPr>
        <p:spPr>
          <a:xfrm>
            <a:off x="2714662" y="1550310"/>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68" name="TextBox 67"/>
          <p:cNvSpPr txBox="1"/>
          <p:nvPr/>
        </p:nvSpPr>
        <p:spPr>
          <a:xfrm>
            <a:off x="2714662" y="1340291"/>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69" name="TextBox 68"/>
          <p:cNvSpPr txBox="1"/>
          <p:nvPr/>
        </p:nvSpPr>
        <p:spPr>
          <a:xfrm>
            <a:off x="3237854" y="1357950"/>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33%</a:t>
            </a:r>
            <a:endParaRPr lang="en-GB" sz="1200" b="1" dirty="0">
              <a:solidFill>
                <a:schemeClr val="accent4"/>
              </a:solidFill>
            </a:endParaRPr>
          </a:p>
        </p:txBody>
      </p:sp>
      <p:sp>
        <p:nvSpPr>
          <p:cNvPr id="70" name="TextBox 69"/>
          <p:cNvSpPr txBox="1"/>
          <p:nvPr/>
        </p:nvSpPr>
        <p:spPr>
          <a:xfrm>
            <a:off x="3237854" y="1534921"/>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17%</a:t>
            </a:r>
            <a:endParaRPr lang="en-GB" sz="1200" b="1" dirty="0">
              <a:solidFill>
                <a:schemeClr val="accent4">
                  <a:lumMod val="75000"/>
                </a:schemeClr>
              </a:solidFill>
            </a:endParaRPr>
          </a:p>
        </p:txBody>
      </p:sp>
      <p:grpSp>
        <p:nvGrpSpPr>
          <p:cNvPr id="71" name="Group 26"/>
          <p:cNvGrpSpPr/>
          <p:nvPr/>
        </p:nvGrpSpPr>
        <p:grpSpPr>
          <a:xfrm>
            <a:off x="4047234" y="1029167"/>
            <a:ext cx="1051216" cy="1051216"/>
            <a:chOff x="1505542" y="1628586"/>
            <a:chExt cx="3960000" cy="3960000"/>
          </a:xfrm>
        </p:grpSpPr>
        <p:sp>
          <p:nvSpPr>
            <p:cNvPr id="72" name="Oval 7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3" name="Oval 7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4" name="Arc 73"/>
          <p:cNvSpPr>
            <a:spLocks noChangeAspect="1"/>
          </p:cNvSpPr>
          <p:nvPr/>
        </p:nvSpPr>
        <p:spPr bwMode="auto">
          <a:xfrm>
            <a:off x="4048034" y="1029166"/>
            <a:ext cx="1050416" cy="1050298"/>
          </a:xfrm>
          <a:prstGeom prst="arc">
            <a:avLst>
              <a:gd name="adj1" fmla="val 16200000"/>
              <a:gd name="adj2" fmla="val 300902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75" name="Arc 74"/>
          <p:cNvSpPr>
            <a:spLocks noChangeAspect="1"/>
          </p:cNvSpPr>
          <p:nvPr/>
        </p:nvSpPr>
        <p:spPr bwMode="auto">
          <a:xfrm>
            <a:off x="4093991" y="1076030"/>
            <a:ext cx="956677" cy="956571"/>
          </a:xfrm>
          <a:prstGeom prst="arc">
            <a:avLst>
              <a:gd name="adj1" fmla="val 16200000"/>
              <a:gd name="adj2" fmla="val 20386577"/>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76" name="TextBox 75"/>
          <p:cNvSpPr txBox="1"/>
          <p:nvPr/>
        </p:nvSpPr>
        <p:spPr>
          <a:xfrm>
            <a:off x="4148705" y="1544419"/>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77" name="TextBox 76"/>
          <p:cNvSpPr txBox="1"/>
          <p:nvPr/>
        </p:nvSpPr>
        <p:spPr>
          <a:xfrm>
            <a:off x="4148705" y="1334400"/>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78" name="TextBox 77"/>
          <p:cNvSpPr txBox="1"/>
          <p:nvPr/>
        </p:nvSpPr>
        <p:spPr>
          <a:xfrm>
            <a:off x="4671897" y="1352059"/>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42%</a:t>
            </a:r>
            <a:endParaRPr lang="en-GB" sz="1200" b="1" dirty="0">
              <a:solidFill>
                <a:schemeClr val="accent4"/>
              </a:solidFill>
            </a:endParaRPr>
          </a:p>
        </p:txBody>
      </p:sp>
      <p:sp>
        <p:nvSpPr>
          <p:cNvPr id="79" name="TextBox 78"/>
          <p:cNvSpPr txBox="1"/>
          <p:nvPr/>
        </p:nvSpPr>
        <p:spPr>
          <a:xfrm>
            <a:off x="4671897" y="1529030"/>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20%</a:t>
            </a:r>
            <a:endParaRPr lang="en-GB" sz="1200" b="1" dirty="0">
              <a:solidFill>
                <a:schemeClr val="accent4">
                  <a:lumMod val="75000"/>
                </a:schemeClr>
              </a:solidFill>
            </a:endParaRPr>
          </a:p>
        </p:txBody>
      </p:sp>
      <p:grpSp>
        <p:nvGrpSpPr>
          <p:cNvPr id="80" name="Group 26"/>
          <p:cNvGrpSpPr/>
          <p:nvPr/>
        </p:nvGrpSpPr>
        <p:grpSpPr>
          <a:xfrm>
            <a:off x="5437780" y="1050204"/>
            <a:ext cx="1051216" cy="1051216"/>
            <a:chOff x="1505542" y="1628586"/>
            <a:chExt cx="3960000" cy="3960000"/>
          </a:xfrm>
        </p:grpSpPr>
        <p:sp>
          <p:nvSpPr>
            <p:cNvPr id="81" name="Oval 8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2" name="Oval 8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83" name="Arc 82"/>
          <p:cNvSpPr>
            <a:spLocks noChangeAspect="1"/>
          </p:cNvSpPr>
          <p:nvPr/>
        </p:nvSpPr>
        <p:spPr bwMode="auto">
          <a:xfrm>
            <a:off x="5437667" y="1047110"/>
            <a:ext cx="1050416" cy="1050298"/>
          </a:xfrm>
          <a:prstGeom prst="arc">
            <a:avLst>
              <a:gd name="adj1" fmla="val 16200000"/>
              <a:gd name="adj2" fmla="val 21004876"/>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84" name="Arc 83"/>
          <p:cNvSpPr>
            <a:spLocks noChangeAspect="1"/>
          </p:cNvSpPr>
          <p:nvPr/>
        </p:nvSpPr>
        <p:spPr bwMode="auto">
          <a:xfrm>
            <a:off x="5484537" y="1097067"/>
            <a:ext cx="956677" cy="956571"/>
          </a:xfrm>
          <a:prstGeom prst="arc">
            <a:avLst>
              <a:gd name="adj1" fmla="val 16200000"/>
              <a:gd name="adj2" fmla="val 1898359"/>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85" name="TextBox 84"/>
          <p:cNvSpPr txBox="1"/>
          <p:nvPr/>
        </p:nvSpPr>
        <p:spPr>
          <a:xfrm>
            <a:off x="5539251" y="1565456"/>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86" name="TextBox 85"/>
          <p:cNvSpPr txBox="1"/>
          <p:nvPr/>
        </p:nvSpPr>
        <p:spPr>
          <a:xfrm>
            <a:off x="5539251" y="135543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87" name="TextBox 86"/>
          <p:cNvSpPr txBox="1"/>
          <p:nvPr/>
        </p:nvSpPr>
        <p:spPr>
          <a:xfrm>
            <a:off x="6062443" y="137309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23%</a:t>
            </a:r>
            <a:endParaRPr lang="en-GB" sz="1200" b="1" dirty="0">
              <a:solidFill>
                <a:schemeClr val="accent4"/>
              </a:solidFill>
            </a:endParaRPr>
          </a:p>
        </p:txBody>
      </p:sp>
      <p:sp>
        <p:nvSpPr>
          <p:cNvPr id="88" name="TextBox 87"/>
          <p:cNvSpPr txBox="1"/>
          <p:nvPr/>
        </p:nvSpPr>
        <p:spPr>
          <a:xfrm>
            <a:off x="6062443" y="1550067"/>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34%</a:t>
            </a:r>
            <a:endParaRPr lang="en-GB" sz="1200" b="1" dirty="0">
              <a:solidFill>
                <a:schemeClr val="accent4">
                  <a:lumMod val="75000"/>
                </a:schemeClr>
              </a:solidFill>
            </a:endParaRPr>
          </a:p>
        </p:txBody>
      </p:sp>
      <p:grpSp>
        <p:nvGrpSpPr>
          <p:cNvPr id="89" name="Group 26"/>
          <p:cNvGrpSpPr/>
          <p:nvPr/>
        </p:nvGrpSpPr>
        <p:grpSpPr>
          <a:xfrm>
            <a:off x="6824700" y="1050203"/>
            <a:ext cx="1051216" cy="1051216"/>
            <a:chOff x="1505542" y="1628586"/>
            <a:chExt cx="3960000" cy="3960000"/>
          </a:xfrm>
        </p:grpSpPr>
        <p:sp>
          <p:nvSpPr>
            <p:cNvPr id="90" name="Oval 8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1" name="Oval 9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92" name="Arc 91"/>
          <p:cNvSpPr>
            <a:spLocks noChangeAspect="1"/>
          </p:cNvSpPr>
          <p:nvPr/>
        </p:nvSpPr>
        <p:spPr bwMode="auto">
          <a:xfrm>
            <a:off x="6826529" y="1044421"/>
            <a:ext cx="1050416" cy="1050298"/>
          </a:xfrm>
          <a:prstGeom prst="arc">
            <a:avLst>
              <a:gd name="adj1" fmla="val 16200000"/>
              <a:gd name="adj2" fmla="val 16397493"/>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93" name="Arc 92"/>
          <p:cNvSpPr>
            <a:spLocks noChangeAspect="1"/>
          </p:cNvSpPr>
          <p:nvPr/>
        </p:nvSpPr>
        <p:spPr bwMode="auto">
          <a:xfrm>
            <a:off x="6871457" y="1097066"/>
            <a:ext cx="956677" cy="956571"/>
          </a:xfrm>
          <a:prstGeom prst="arc">
            <a:avLst>
              <a:gd name="adj1" fmla="val 16200000"/>
              <a:gd name="adj2" fmla="val 828521"/>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94" name="TextBox 93"/>
          <p:cNvSpPr txBox="1"/>
          <p:nvPr/>
        </p:nvSpPr>
        <p:spPr>
          <a:xfrm>
            <a:off x="6926171" y="1565455"/>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95" name="TextBox 94"/>
          <p:cNvSpPr txBox="1"/>
          <p:nvPr/>
        </p:nvSpPr>
        <p:spPr>
          <a:xfrm>
            <a:off x="6926171" y="135543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96" name="TextBox 95"/>
          <p:cNvSpPr txBox="1"/>
          <p:nvPr/>
        </p:nvSpPr>
        <p:spPr>
          <a:xfrm>
            <a:off x="7449363" y="1373095"/>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2%</a:t>
            </a:r>
            <a:endParaRPr lang="en-GB" sz="1200" b="1" dirty="0">
              <a:solidFill>
                <a:schemeClr val="accent4"/>
              </a:solidFill>
            </a:endParaRPr>
          </a:p>
        </p:txBody>
      </p:sp>
      <p:sp>
        <p:nvSpPr>
          <p:cNvPr id="97" name="TextBox 96"/>
          <p:cNvSpPr txBox="1"/>
          <p:nvPr/>
        </p:nvSpPr>
        <p:spPr>
          <a:xfrm>
            <a:off x="7449363" y="155006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29%</a:t>
            </a:r>
            <a:endParaRPr lang="en-GB" sz="1200" b="1" dirty="0">
              <a:solidFill>
                <a:schemeClr val="accent4">
                  <a:lumMod val="75000"/>
                </a:schemeClr>
              </a:solidFill>
            </a:endParaRPr>
          </a:p>
        </p:txBody>
      </p:sp>
      <p:grpSp>
        <p:nvGrpSpPr>
          <p:cNvPr id="98" name="Group 26"/>
          <p:cNvGrpSpPr/>
          <p:nvPr/>
        </p:nvGrpSpPr>
        <p:grpSpPr>
          <a:xfrm>
            <a:off x="2609864" y="2219464"/>
            <a:ext cx="1051216" cy="1051216"/>
            <a:chOff x="1505542" y="1628586"/>
            <a:chExt cx="3960000" cy="3960000"/>
          </a:xfrm>
        </p:grpSpPr>
        <p:sp>
          <p:nvSpPr>
            <p:cNvPr id="99" name="Oval 9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00" name="Oval 9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01" name="Arc 100"/>
          <p:cNvSpPr>
            <a:spLocks noChangeAspect="1"/>
          </p:cNvSpPr>
          <p:nvPr/>
        </p:nvSpPr>
        <p:spPr bwMode="auto">
          <a:xfrm>
            <a:off x="2610664" y="2219463"/>
            <a:ext cx="1050416" cy="1050298"/>
          </a:xfrm>
          <a:prstGeom prst="arc">
            <a:avLst>
              <a:gd name="adj1" fmla="val 16200000"/>
              <a:gd name="adj2" fmla="val 3866808"/>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02" name="Arc 101"/>
          <p:cNvSpPr>
            <a:spLocks noChangeAspect="1"/>
          </p:cNvSpPr>
          <p:nvPr/>
        </p:nvSpPr>
        <p:spPr bwMode="auto">
          <a:xfrm>
            <a:off x="2656621" y="2266327"/>
            <a:ext cx="956677" cy="956571"/>
          </a:xfrm>
          <a:prstGeom prst="arc">
            <a:avLst>
              <a:gd name="adj1" fmla="val 16200000"/>
              <a:gd name="adj2" fmla="val 21573874"/>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03" name="TextBox 102"/>
          <p:cNvSpPr txBox="1"/>
          <p:nvPr/>
        </p:nvSpPr>
        <p:spPr>
          <a:xfrm>
            <a:off x="2711335" y="2734716"/>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04" name="TextBox 103"/>
          <p:cNvSpPr txBox="1"/>
          <p:nvPr/>
        </p:nvSpPr>
        <p:spPr>
          <a:xfrm>
            <a:off x="2711335" y="252469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05" name="TextBox 104"/>
          <p:cNvSpPr txBox="1"/>
          <p:nvPr/>
        </p:nvSpPr>
        <p:spPr>
          <a:xfrm>
            <a:off x="3234527" y="254235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45%</a:t>
            </a:r>
            <a:endParaRPr lang="en-GB" sz="1200" b="1" dirty="0">
              <a:solidFill>
                <a:schemeClr val="accent2"/>
              </a:solidFill>
            </a:endParaRPr>
          </a:p>
        </p:txBody>
      </p:sp>
      <p:sp>
        <p:nvSpPr>
          <p:cNvPr id="106" name="TextBox 105"/>
          <p:cNvSpPr txBox="1"/>
          <p:nvPr/>
        </p:nvSpPr>
        <p:spPr>
          <a:xfrm>
            <a:off x="3234527" y="2719327"/>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25%</a:t>
            </a:r>
            <a:endParaRPr lang="en-GB" sz="1200" b="1" dirty="0">
              <a:solidFill>
                <a:schemeClr val="accent3"/>
              </a:solidFill>
            </a:endParaRPr>
          </a:p>
        </p:txBody>
      </p:sp>
      <p:grpSp>
        <p:nvGrpSpPr>
          <p:cNvPr id="107" name="Group 26"/>
          <p:cNvGrpSpPr/>
          <p:nvPr/>
        </p:nvGrpSpPr>
        <p:grpSpPr>
          <a:xfrm>
            <a:off x="4043839" y="2225400"/>
            <a:ext cx="1051216" cy="1051216"/>
            <a:chOff x="1505542" y="1628586"/>
            <a:chExt cx="3960000" cy="3960000"/>
          </a:xfrm>
        </p:grpSpPr>
        <p:sp>
          <p:nvSpPr>
            <p:cNvPr id="108" name="Oval 107"/>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09" name="Oval 108"/>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10" name="Arc 109"/>
          <p:cNvSpPr>
            <a:spLocks noChangeAspect="1"/>
          </p:cNvSpPr>
          <p:nvPr/>
        </p:nvSpPr>
        <p:spPr bwMode="auto">
          <a:xfrm>
            <a:off x="4044639" y="2225399"/>
            <a:ext cx="1050416" cy="1050298"/>
          </a:xfrm>
          <a:prstGeom prst="arc">
            <a:avLst>
              <a:gd name="adj1" fmla="val 16200000"/>
              <a:gd name="adj2" fmla="val 2578218"/>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11" name="Arc 110"/>
          <p:cNvSpPr>
            <a:spLocks noChangeAspect="1"/>
          </p:cNvSpPr>
          <p:nvPr/>
        </p:nvSpPr>
        <p:spPr bwMode="auto">
          <a:xfrm>
            <a:off x="4090596" y="2272263"/>
            <a:ext cx="956677" cy="956571"/>
          </a:xfrm>
          <a:prstGeom prst="arc">
            <a:avLst>
              <a:gd name="adj1" fmla="val 16200000"/>
              <a:gd name="adj2" fmla="val 1038610"/>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12" name="TextBox 111"/>
          <p:cNvSpPr txBox="1"/>
          <p:nvPr/>
        </p:nvSpPr>
        <p:spPr>
          <a:xfrm>
            <a:off x="4145310" y="2740652"/>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13" name="TextBox 112"/>
          <p:cNvSpPr txBox="1"/>
          <p:nvPr/>
        </p:nvSpPr>
        <p:spPr>
          <a:xfrm>
            <a:off x="4145310" y="2530633"/>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14" name="TextBox 113"/>
          <p:cNvSpPr txBox="1"/>
          <p:nvPr/>
        </p:nvSpPr>
        <p:spPr>
          <a:xfrm>
            <a:off x="4668502" y="2548292"/>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40%</a:t>
            </a:r>
            <a:endParaRPr lang="en-GB" sz="1200" b="1" dirty="0">
              <a:solidFill>
                <a:schemeClr val="accent2"/>
              </a:solidFill>
            </a:endParaRPr>
          </a:p>
        </p:txBody>
      </p:sp>
      <p:sp>
        <p:nvSpPr>
          <p:cNvPr id="115" name="TextBox 114"/>
          <p:cNvSpPr txBox="1"/>
          <p:nvPr/>
        </p:nvSpPr>
        <p:spPr>
          <a:xfrm>
            <a:off x="4668502" y="2725263"/>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28%</a:t>
            </a:r>
            <a:endParaRPr lang="en-GB" sz="1200" b="1" dirty="0">
              <a:solidFill>
                <a:schemeClr val="accent3"/>
              </a:solidFill>
            </a:endParaRPr>
          </a:p>
        </p:txBody>
      </p:sp>
      <p:grpSp>
        <p:nvGrpSpPr>
          <p:cNvPr id="116" name="Group 26"/>
          <p:cNvGrpSpPr/>
          <p:nvPr/>
        </p:nvGrpSpPr>
        <p:grpSpPr>
          <a:xfrm>
            <a:off x="5452856" y="2219463"/>
            <a:ext cx="1051216" cy="1051216"/>
            <a:chOff x="1505542" y="1628586"/>
            <a:chExt cx="3960000" cy="3960000"/>
          </a:xfrm>
        </p:grpSpPr>
        <p:sp>
          <p:nvSpPr>
            <p:cNvPr id="117" name="Oval 11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18" name="Oval 11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19" name="Arc 118"/>
          <p:cNvSpPr>
            <a:spLocks noChangeAspect="1"/>
          </p:cNvSpPr>
          <p:nvPr/>
        </p:nvSpPr>
        <p:spPr bwMode="auto">
          <a:xfrm>
            <a:off x="5453656" y="2219462"/>
            <a:ext cx="1050416" cy="1050298"/>
          </a:xfrm>
          <a:prstGeom prst="arc">
            <a:avLst>
              <a:gd name="adj1" fmla="val 16200000"/>
              <a:gd name="adj2" fmla="val 18707656"/>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20" name="Arc 119"/>
          <p:cNvSpPr>
            <a:spLocks noChangeAspect="1"/>
          </p:cNvSpPr>
          <p:nvPr/>
        </p:nvSpPr>
        <p:spPr bwMode="auto">
          <a:xfrm>
            <a:off x="5499613" y="2266326"/>
            <a:ext cx="956677" cy="956571"/>
          </a:xfrm>
          <a:prstGeom prst="arc">
            <a:avLst>
              <a:gd name="adj1" fmla="val 16200000"/>
              <a:gd name="adj2" fmla="val 1757509"/>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21" name="TextBox 120"/>
          <p:cNvSpPr txBox="1"/>
          <p:nvPr/>
        </p:nvSpPr>
        <p:spPr>
          <a:xfrm>
            <a:off x="5554327" y="2734715"/>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22" name="TextBox 121"/>
          <p:cNvSpPr txBox="1"/>
          <p:nvPr/>
        </p:nvSpPr>
        <p:spPr>
          <a:xfrm>
            <a:off x="5554327" y="252469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23" name="TextBox 122"/>
          <p:cNvSpPr txBox="1"/>
          <p:nvPr/>
        </p:nvSpPr>
        <p:spPr>
          <a:xfrm>
            <a:off x="6077519" y="2542355"/>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12%</a:t>
            </a:r>
            <a:endParaRPr lang="en-GB" sz="1200" b="1" dirty="0">
              <a:solidFill>
                <a:schemeClr val="accent2"/>
              </a:solidFill>
            </a:endParaRPr>
          </a:p>
        </p:txBody>
      </p:sp>
      <p:sp>
        <p:nvSpPr>
          <p:cNvPr id="124" name="TextBox 123"/>
          <p:cNvSpPr txBox="1"/>
          <p:nvPr/>
        </p:nvSpPr>
        <p:spPr>
          <a:xfrm>
            <a:off x="6077519" y="271932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30%</a:t>
            </a:r>
            <a:endParaRPr lang="en-GB" sz="1200" b="1" dirty="0">
              <a:solidFill>
                <a:schemeClr val="accent3"/>
              </a:solidFill>
            </a:endParaRPr>
          </a:p>
        </p:txBody>
      </p:sp>
      <p:grpSp>
        <p:nvGrpSpPr>
          <p:cNvPr id="125" name="Group 26"/>
          <p:cNvGrpSpPr/>
          <p:nvPr/>
        </p:nvGrpSpPr>
        <p:grpSpPr>
          <a:xfrm>
            <a:off x="6822942" y="2225909"/>
            <a:ext cx="1051216" cy="1051216"/>
            <a:chOff x="1505542" y="1628586"/>
            <a:chExt cx="3960000" cy="3960000"/>
          </a:xfrm>
        </p:grpSpPr>
        <p:sp>
          <p:nvSpPr>
            <p:cNvPr id="126" name="Oval 12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27" name="Oval 12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28" name="Arc 127"/>
          <p:cNvSpPr>
            <a:spLocks noChangeAspect="1"/>
          </p:cNvSpPr>
          <p:nvPr/>
        </p:nvSpPr>
        <p:spPr bwMode="auto">
          <a:xfrm>
            <a:off x="6823742" y="2225908"/>
            <a:ext cx="1050416" cy="1050298"/>
          </a:xfrm>
          <a:prstGeom prst="arc">
            <a:avLst>
              <a:gd name="adj1" fmla="val 16200000"/>
              <a:gd name="adj2" fmla="val 16376765"/>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29" name="Arc 128"/>
          <p:cNvSpPr>
            <a:spLocks noChangeAspect="1"/>
          </p:cNvSpPr>
          <p:nvPr/>
        </p:nvSpPr>
        <p:spPr bwMode="auto">
          <a:xfrm>
            <a:off x="6869699" y="2272772"/>
            <a:ext cx="956677" cy="956571"/>
          </a:xfrm>
          <a:prstGeom prst="arc">
            <a:avLst>
              <a:gd name="adj1" fmla="val 16200000"/>
              <a:gd name="adj2" fmla="val 19706329"/>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30" name="TextBox 129"/>
          <p:cNvSpPr txBox="1"/>
          <p:nvPr/>
        </p:nvSpPr>
        <p:spPr>
          <a:xfrm>
            <a:off x="6924413" y="2741161"/>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31" name="TextBox 130"/>
          <p:cNvSpPr txBox="1"/>
          <p:nvPr/>
        </p:nvSpPr>
        <p:spPr>
          <a:xfrm>
            <a:off x="6924413" y="2531142"/>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32" name="TextBox 131"/>
          <p:cNvSpPr txBox="1"/>
          <p:nvPr/>
        </p:nvSpPr>
        <p:spPr>
          <a:xfrm>
            <a:off x="7447605" y="2548801"/>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2%</a:t>
            </a:r>
            <a:endParaRPr lang="en-GB" sz="1200" b="1" dirty="0">
              <a:solidFill>
                <a:schemeClr val="accent2"/>
              </a:solidFill>
            </a:endParaRPr>
          </a:p>
        </p:txBody>
      </p:sp>
      <p:sp>
        <p:nvSpPr>
          <p:cNvPr id="133" name="TextBox 132"/>
          <p:cNvSpPr txBox="1"/>
          <p:nvPr/>
        </p:nvSpPr>
        <p:spPr>
          <a:xfrm>
            <a:off x="7447605" y="2725772"/>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17%</a:t>
            </a:r>
            <a:endParaRPr lang="en-GB" sz="1200" b="1" dirty="0">
              <a:solidFill>
                <a:schemeClr val="accent3"/>
              </a:solidFill>
            </a:endParaRPr>
          </a:p>
        </p:txBody>
      </p:sp>
      <p:grpSp>
        <p:nvGrpSpPr>
          <p:cNvPr id="134" name="Group 26"/>
          <p:cNvGrpSpPr/>
          <p:nvPr/>
        </p:nvGrpSpPr>
        <p:grpSpPr>
          <a:xfrm>
            <a:off x="2613191" y="3392222"/>
            <a:ext cx="1051216" cy="1051216"/>
            <a:chOff x="1505542" y="1628586"/>
            <a:chExt cx="3960000" cy="3960000"/>
          </a:xfrm>
        </p:grpSpPr>
        <p:sp>
          <p:nvSpPr>
            <p:cNvPr id="135" name="Oval 134"/>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36" name="Oval 135"/>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37" name="Arc 136"/>
          <p:cNvSpPr>
            <a:spLocks noChangeAspect="1"/>
          </p:cNvSpPr>
          <p:nvPr/>
        </p:nvSpPr>
        <p:spPr bwMode="auto">
          <a:xfrm>
            <a:off x="2613991" y="3384777"/>
            <a:ext cx="1050416" cy="1050298"/>
          </a:xfrm>
          <a:prstGeom prst="arc">
            <a:avLst>
              <a:gd name="adj1" fmla="val 16200000"/>
              <a:gd name="adj2" fmla="val 20854732"/>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38" name="Arc 137"/>
          <p:cNvSpPr>
            <a:spLocks noChangeAspect="1"/>
          </p:cNvSpPr>
          <p:nvPr/>
        </p:nvSpPr>
        <p:spPr bwMode="auto">
          <a:xfrm>
            <a:off x="2659948" y="3439085"/>
            <a:ext cx="956677" cy="956571"/>
          </a:xfrm>
          <a:prstGeom prst="arc">
            <a:avLst>
              <a:gd name="adj1" fmla="val 16200000"/>
              <a:gd name="adj2" fmla="val 18558713"/>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39" name="TextBox 138"/>
          <p:cNvSpPr txBox="1"/>
          <p:nvPr/>
        </p:nvSpPr>
        <p:spPr>
          <a:xfrm>
            <a:off x="2714662" y="3907474"/>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40" name="TextBox 139"/>
          <p:cNvSpPr txBox="1"/>
          <p:nvPr/>
        </p:nvSpPr>
        <p:spPr>
          <a:xfrm>
            <a:off x="2714662" y="369745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41" name="TextBox 140"/>
          <p:cNvSpPr txBox="1"/>
          <p:nvPr/>
        </p:nvSpPr>
        <p:spPr>
          <a:xfrm>
            <a:off x="3237854" y="3715114"/>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23%</a:t>
            </a:r>
            <a:endParaRPr lang="en-GB" sz="1200" b="1" dirty="0">
              <a:solidFill>
                <a:schemeClr val="accent5"/>
              </a:solidFill>
            </a:endParaRPr>
          </a:p>
        </p:txBody>
      </p:sp>
      <p:sp>
        <p:nvSpPr>
          <p:cNvPr id="142" name="TextBox 141"/>
          <p:cNvSpPr txBox="1"/>
          <p:nvPr/>
        </p:nvSpPr>
        <p:spPr>
          <a:xfrm>
            <a:off x="3237854" y="3892085"/>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9%</a:t>
            </a:r>
            <a:endParaRPr lang="en-GB" sz="1200" b="1" dirty="0">
              <a:solidFill>
                <a:schemeClr val="accent5">
                  <a:lumMod val="50000"/>
                </a:schemeClr>
              </a:solidFill>
            </a:endParaRPr>
          </a:p>
        </p:txBody>
      </p:sp>
      <p:grpSp>
        <p:nvGrpSpPr>
          <p:cNvPr id="143" name="Group 26"/>
          <p:cNvGrpSpPr/>
          <p:nvPr/>
        </p:nvGrpSpPr>
        <p:grpSpPr>
          <a:xfrm>
            <a:off x="4047166" y="3392221"/>
            <a:ext cx="1051216" cy="1051216"/>
            <a:chOff x="1505542" y="1628586"/>
            <a:chExt cx="3960000" cy="3960000"/>
          </a:xfrm>
        </p:grpSpPr>
        <p:sp>
          <p:nvSpPr>
            <p:cNvPr id="144" name="Oval 143"/>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45" name="Oval 14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46" name="Arc 145"/>
          <p:cNvSpPr>
            <a:spLocks noChangeAspect="1"/>
          </p:cNvSpPr>
          <p:nvPr/>
        </p:nvSpPr>
        <p:spPr bwMode="auto">
          <a:xfrm>
            <a:off x="4047966" y="3384776"/>
            <a:ext cx="1050416" cy="1050298"/>
          </a:xfrm>
          <a:prstGeom prst="arc">
            <a:avLst>
              <a:gd name="adj1" fmla="val 16200000"/>
              <a:gd name="adj2" fmla="val 3693316"/>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47" name="Arc 146"/>
          <p:cNvSpPr>
            <a:spLocks noChangeAspect="1"/>
          </p:cNvSpPr>
          <p:nvPr/>
        </p:nvSpPr>
        <p:spPr bwMode="auto">
          <a:xfrm>
            <a:off x="4093923" y="3439084"/>
            <a:ext cx="956677" cy="956571"/>
          </a:xfrm>
          <a:prstGeom prst="arc">
            <a:avLst>
              <a:gd name="adj1" fmla="val 16200000"/>
              <a:gd name="adj2" fmla="val 19022799"/>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48" name="TextBox 147"/>
          <p:cNvSpPr txBox="1"/>
          <p:nvPr/>
        </p:nvSpPr>
        <p:spPr>
          <a:xfrm>
            <a:off x="4148637" y="3907473"/>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49" name="TextBox 148"/>
          <p:cNvSpPr txBox="1"/>
          <p:nvPr/>
        </p:nvSpPr>
        <p:spPr>
          <a:xfrm>
            <a:off x="4148637" y="3697454"/>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50" name="TextBox 149"/>
          <p:cNvSpPr txBox="1"/>
          <p:nvPr/>
        </p:nvSpPr>
        <p:spPr>
          <a:xfrm>
            <a:off x="4671829" y="3715113"/>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44%</a:t>
            </a:r>
            <a:endParaRPr lang="en-GB" sz="1200" b="1" dirty="0">
              <a:solidFill>
                <a:schemeClr val="accent5"/>
              </a:solidFill>
            </a:endParaRPr>
          </a:p>
        </p:txBody>
      </p:sp>
      <p:sp>
        <p:nvSpPr>
          <p:cNvPr id="151" name="TextBox 150"/>
          <p:cNvSpPr txBox="1"/>
          <p:nvPr/>
        </p:nvSpPr>
        <p:spPr>
          <a:xfrm>
            <a:off x="4671829" y="3892084"/>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12%</a:t>
            </a:r>
            <a:endParaRPr lang="en-GB" sz="1200" b="1" dirty="0">
              <a:solidFill>
                <a:schemeClr val="accent5">
                  <a:lumMod val="50000"/>
                </a:schemeClr>
              </a:solidFill>
            </a:endParaRPr>
          </a:p>
        </p:txBody>
      </p:sp>
      <p:grpSp>
        <p:nvGrpSpPr>
          <p:cNvPr id="152" name="Group 26"/>
          <p:cNvGrpSpPr/>
          <p:nvPr/>
        </p:nvGrpSpPr>
        <p:grpSpPr>
          <a:xfrm>
            <a:off x="5481141" y="3392742"/>
            <a:ext cx="1051216" cy="1051216"/>
            <a:chOff x="1505542" y="1628586"/>
            <a:chExt cx="3960000" cy="3960000"/>
          </a:xfrm>
        </p:grpSpPr>
        <p:sp>
          <p:nvSpPr>
            <p:cNvPr id="153" name="Oval 15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54" name="Oval 15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55" name="Arc 154"/>
          <p:cNvSpPr>
            <a:spLocks noChangeAspect="1"/>
          </p:cNvSpPr>
          <p:nvPr/>
        </p:nvSpPr>
        <p:spPr bwMode="auto">
          <a:xfrm>
            <a:off x="5481941" y="3385297"/>
            <a:ext cx="1050416" cy="1050298"/>
          </a:xfrm>
          <a:prstGeom prst="arc">
            <a:avLst>
              <a:gd name="adj1" fmla="val 16200000"/>
              <a:gd name="adj2" fmla="val 1128373"/>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56" name="Arc 155"/>
          <p:cNvSpPr>
            <a:spLocks noChangeAspect="1"/>
          </p:cNvSpPr>
          <p:nvPr/>
        </p:nvSpPr>
        <p:spPr bwMode="auto">
          <a:xfrm>
            <a:off x="5527898" y="3439605"/>
            <a:ext cx="956677" cy="956571"/>
          </a:xfrm>
          <a:prstGeom prst="arc">
            <a:avLst>
              <a:gd name="adj1" fmla="val 16200000"/>
              <a:gd name="adj2" fmla="val 2305197"/>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57" name="TextBox 156"/>
          <p:cNvSpPr txBox="1"/>
          <p:nvPr/>
        </p:nvSpPr>
        <p:spPr>
          <a:xfrm>
            <a:off x="5582612" y="3907994"/>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58" name="TextBox 157"/>
          <p:cNvSpPr txBox="1"/>
          <p:nvPr/>
        </p:nvSpPr>
        <p:spPr>
          <a:xfrm>
            <a:off x="5582612" y="369797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59" name="TextBox 158"/>
          <p:cNvSpPr txBox="1"/>
          <p:nvPr/>
        </p:nvSpPr>
        <p:spPr>
          <a:xfrm>
            <a:off x="6105804" y="3715634"/>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31%</a:t>
            </a:r>
            <a:endParaRPr lang="en-GB" sz="1200" b="1" dirty="0">
              <a:solidFill>
                <a:schemeClr val="accent5"/>
              </a:solidFill>
            </a:endParaRPr>
          </a:p>
        </p:txBody>
      </p:sp>
      <p:sp>
        <p:nvSpPr>
          <p:cNvPr id="160" name="TextBox 159"/>
          <p:cNvSpPr txBox="1"/>
          <p:nvPr/>
        </p:nvSpPr>
        <p:spPr>
          <a:xfrm>
            <a:off x="6105804" y="3892605"/>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37%</a:t>
            </a:r>
            <a:endParaRPr lang="en-GB" sz="1200" b="1" dirty="0">
              <a:solidFill>
                <a:schemeClr val="accent5">
                  <a:lumMod val="50000"/>
                </a:schemeClr>
              </a:solidFill>
            </a:endParaRPr>
          </a:p>
        </p:txBody>
      </p:sp>
      <p:grpSp>
        <p:nvGrpSpPr>
          <p:cNvPr id="161" name="Group 26"/>
          <p:cNvGrpSpPr/>
          <p:nvPr/>
        </p:nvGrpSpPr>
        <p:grpSpPr>
          <a:xfrm>
            <a:off x="6860436" y="3392220"/>
            <a:ext cx="1051216" cy="1051216"/>
            <a:chOff x="1505542" y="1628586"/>
            <a:chExt cx="3960000" cy="3960000"/>
          </a:xfrm>
        </p:grpSpPr>
        <p:sp>
          <p:nvSpPr>
            <p:cNvPr id="162" name="Oval 16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63" name="Oval 16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64" name="Arc 163"/>
          <p:cNvSpPr>
            <a:spLocks noChangeAspect="1"/>
          </p:cNvSpPr>
          <p:nvPr/>
        </p:nvSpPr>
        <p:spPr bwMode="auto">
          <a:xfrm>
            <a:off x="6861236" y="3384775"/>
            <a:ext cx="1050416" cy="1050298"/>
          </a:xfrm>
          <a:prstGeom prst="arc">
            <a:avLst>
              <a:gd name="adj1" fmla="val 16200000"/>
              <a:gd name="adj2" fmla="val 16404613"/>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65" name="Arc 164"/>
          <p:cNvSpPr>
            <a:spLocks noChangeAspect="1"/>
          </p:cNvSpPr>
          <p:nvPr/>
        </p:nvSpPr>
        <p:spPr bwMode="auto">
          <a:xfrm>
            <a:off x="6907193" y="3439083"/>
            <a:ext cx="956677" cy="956571"/>
          </a:xfrm>
          <a:prstGeom prst="arc">
            <a:avLst>
              <a:gd name="adj1" fmla="val 16200000"/>
              <a:gd name="adj2" fmla="val 3203831"/>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66" name="TextBox 165"/>
          <p:cNvSpPr txBox="1"/>
          <p:nvPr/>
        </p:nvSpPr>
        <p:spPr>
          <a:xfrm>
            <a:off x="6961907" y="3907472"/>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Korábban</a:t>
            </a:r>
            <a:endParaRPr lang="en-GB" sz="1000" b="1" dirty="0">
              <a:solidFill>
                <a:schemeClr val="accent4">
                  <a:lumMod val="50000"/>
                </a:schemeClr>
              </a:solidFill>
            </a:endParaRPr>
          </a:p>
        </p:txBody>
      </p:sp>
      <p:sp>
        <p:nvSpPr>
          <p:cNvPr id="167" name="TextBox 166"/>
          <p:cNvSpPr txBox="1"/>
          <p:nvPr/>
        </p:nvSpPr>
        <p:spPr>
          <a:xfrm>
            <a:off x="6961907" y="3697453"/>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a:solidFill>
                  <a:srgbClr val="363636"/>
                </a:solidFill>
              </a:rPr>
              <a:t>Jelenleg</a:t>
            </a:r>
            <a:r>
              <a:rPr lang="hu-HU" sz="1200" dirty="0">
                <a:solidFill>
                  <a:srgbClr val="363636"/>
                </a:solidFill>
              </a:rPr>
              <a:t> 	</a:t>
            </a:r>
            <a:endParaRPr lang="en-GB" sz="1200" b="1" dirty="0">
              <a:solidFill>
                <a:schemeClr val="accent4"/>
              </a:solidFill>
            </a:endParaRPr>
          </a:p>
        </p:txBody>
      </p:sp>
      <p:sp>
        <p:nvSpPr>
          <p:cNvPr id="168" name="TextBox 167"/>
          <p:cNvSpPr txBox="1"/>
          <p:nvPr/>
        </p:nvSpPr>
        <p:spPr>
          <a:xfrm>
            <a:off x="7485099" y="3715112"/>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2%</a:t>
            </a:r>
            <a:endParaRPr lang="en-GB" sz="1200" b="1" dirty="0">
              <a:solidFill>
                <a:schemeClr val="accent5"/>
              </a:solidFill>
            </a:endParaRPr>
          </a:p>
        </p:txBody>
      </p:sp>
      <p:sp>
        <p:nvSpPr>
          <p:cNvPr id="169" name="TextBox 168"/>
          <p:cNvSpPr txBox="1"/>
          <p:nvPr/>
        </p:nvSpPr>
        <p:spPr>
          <a:xfrm>
            <a:off x="7485099" y="3892083"/>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41%</a:t>
            </a:r>
            <a:endParaRPr lang="en-GB" sz="1200" b="1" dirty="0">
              <a:solidFill>
                <a:schemeClr val="accent5">
                  <a:lumMod val="50000"/>
                </a:schemeClr>
              </a:solidFill>
            </a:endParaRPr>
          </a:p>
        </p:txBody>
      </p:sp>
      <p:sp>
        <p:nvSpPr>
          <p:cNvPr id="170" name="Rectangle 169"/>
          <p:cNvSpPr/>
          <p:nvPr/>
        </p:nvSpPr>
        <p:spPr>
          <a:xfrm>
            <a:off x="323528" y="4394018"/>
            <a:ext cx="8640960" cy="553996"/>
          </a:xfrm>
          <a:prstGeom prst="rect">
            <a:avLst/>
          </a:prstGeom>
        </p:spPr>
        <p:txBody>
          <a:bodyPr wrap="square" lIns="91438" tIns="45719" rIns="91438" bIns="45719">
            <a:spAutoFit/>
          </a:bodyPr>
          <a:lstStyle/>
          <a:p>
            <a:pPr marL="4763" algn="just"/>
            <a:r>
              <a:rPr lang="hu-HU" sz="1000" dirty="0">
                <a:solidFill>
                  <a:srgbClr val="58595B"/>
                </a:solidFill>
              </a:rPr>
              <a:t>A költözés idején a többség valamilyen szinten már beszélte az adott ország nyelvét, bár a két nyelv ismerete között jelentős különbségek vannak. A Németországba költözők közül legtöbben azok vannak (41%), akik egyáltalán nem beszéltek németül, és folyékonyan csak nagyon kevesen. A külföldi lét során a nyelvi akadályok csökkentek, a jelenlegi nyelvismeret lényegesen jobb, mint a költözés idején mindkét országba költözők esetében. </a:t>
            </a:r>
          </a:p>
        </p:txBody>
      </p:sp>
      <p:sp>
        <p:nvSpPr>
          <p:cNvPr id="17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72" name="Picture 171">
            <a:extLst>
              <a:ext uri="{FF2B5EF4-FFF2-40B4-BE49-F238E27FC236}">
                <a16:creationId xmlns:a16="http://schemas.microsoft.com/office/drawing/2014/main" xmlns="" id="{CE1CB37E-A37E-4F91-964B-1AABF2AB0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3" name="Picture 172">
            <a:extLst>
              <a:ext uri="{FF2B5EF4-FFF2-40B4-BE49-F238E27FC236}">
                <a16:creationId xmlns:a16="http://schemas.microsoft.com/office/drawing/2014/main" xmlns="" id="{E508892A-A2BF-438A-ADB0-E626B876E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98869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Iskolai végzettség</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Legmagasabb befejezett iskolai végzettség</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graphicFrame>
        <p:nvGraphicFramePr>
          <p:cNvPr id="13" name="Chart 6"/>
          <p:cNvGraphicFramePr/>
          <p:nvPr>
            <p:extLst>
              <p:ext uri="{D42A27DB-BD31-4B8C-83A1-F6EECF244321}">
                <p14:modId xmlns:p14="http://schemas.microsoft.com/office/powerpoint/2010/main" val="177942260"/>
              </p:ext>
            </p:extLst>
          </p:nvPr>
        </p:nvGraphicFramePr>
        <p:xfrm>
          <a:off x="400618" y="503168"/>
          <a:ext cx="7236296" cy="34986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125438" y="4187739"/>
            <a:ext cx="6544432" cy="400108"/>
          </a:xfrm>
          <a:prstGeom prst="rect">
            <a:avLst/>
          </a:prstGeom>
        </p:spPr>
        <p:txBody>
          <a:bodyPr wrap="square" lIns="91438" tIns="45719" rIns="91438" bIns="45719">
            <a:spAutoFit/>
          </a:bodyPr>
          <a:lstStyle/>
          <a:p>
            <a:pPr marL="4763" algn="just"/>
            <a:r>
              <a:rPr lang="hu-HU" sz="1000" dirty="0">
                <a:solidFill>
                  <a:srgbClr val="58595B"/>
                </a:solidFill>
              </a:rPr>
              <a:t>A megkérdezettek többsége legalább érettségivel rendelkezik, és kb. 40%-a diplomás, ám Nagy-Britanniában ez az arány jelentősen magasabb, mint Németországban (45% vs. 36%). </a:t>
            </a:r>
          </a:p>
        </p:txBody>
      </p:sp>
      <p:sp>
        <p:nvSpPr>
          <p:cNvPr id="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0" name="Picture 9">
            <a:extLst>
              <a:ext uri="{FF2B5EF4-FFF2-40B4-BE49-F238E27FC236}">
                <a16:creationId xmlns:a16="http://schemas.microsoft.com/office/drawing/2014/main" xmlns="" id="{E738364A-9534-4BFD-8F62-9E416C86B3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2" name="Picture 11">
            <a:extLst>
              <a:ext uri="{FF2B5EF4-FFF2-40B4-BE49-F238E27FC236}">
                <a16:creationId xmlns:a16="http://schemas.microsoft.com/office/drawing/2014/main" xmlns="" id="{BF53A38B-90F0-424C-BE3E-943B1D096A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67089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9475"/>
          </a:xfrm>
        </p:spPr>
        <p:txBody>
          <a:bodyPr/>
          <a:lstStyle/>
          <a:p>
            <a:r>
              <a:rPr lang="hu-HU" dirty="0"/>
              <a:t>Családi állapot és gyerekek száma</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Családi jellemzők</a:t>
            </a:r>
            <a:endParaRPr lang="en-US" dirty="0"/>
          </a:p>
        </p:txBody>
      </p:sp>
      <p:sp>
        <p:nvSpPr>
          <p:cNvPr id="30" name="Szövegdoboz 30"/>
          <p:cNvSpPr txBox="1"/>
          <p:nvPr/>
        </p:nvSpPr>
        <p:spPr>
          <a:xfrm>
            <a:off x="1744529" y="828750"/>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NŐTLEN/HAJADON</a:t>
            </a:r>
          </a:p>
        </p:txBody>
      </p:sp>
      <p:sp>
        <p:nvSpPr>
          <p:cNvPr id="42" name="TextBox 41"/>
          <p:cNvSpPr txBox="1"/>
          <p:nvPr/>
        </p:nvSpPr>
        <p:spPr>
          <a:xfrm>
            <a:off x="329709" y="3313896"/>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Nagy-Britannia</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43" name="TextBox 42"/>
          <p:cNvSpPr txBox="1"/>
          <p:nvPr/>
        </p:nvSpPr>
        <p:spPr>
          <a:xfrm>
            <a:off x="329709" y="3125837"/>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44" name="TextBox 43"/>
          <p:cNvSpPr txBox="1"/>
          <p:nvPr/>
        </p:nvSpPr>
        <p:spPr>
          <a:xfrm>
            <a:off x="329709" y="3501955"/>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5"/>
                </a:solidFill>
                <a:effectLst/>
                <a:uLnTx/>
                <a:uFillTx/>
              </a:rPr>
              <a:t>Németország</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56" name="Szövegdoboz 30"/>
          <p:cNvSpPr txBox="1"/>
          <p:nvPr/>
        </p:nvSpPr>
        <p:spPr>
          <a:xfrm>
            <a:off x="4582800" y="828750"/>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ELVÁLT</a:t>
            </a:r>
          </a:p>
        </p:txBody>
      </p:sp>
      <p:sp>
        <p:nvSpPr>
          <p:cNvPr id="67" name="Szövegdoboz 30"/>
          <p:cNvSpPr txBox="1"/>
          <p:nvPr/>
        </p:nvSpPr>
        <p:spPr>
          <a:xfrm>
            <a:off x="3319299" y="685666"/>
            <a:ext cx="132502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HÁZAS,</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VAGY ÉLETTÁRSSAL ÉLŐ</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78" name="Szövegdoboz 30"/>
          <p:cNvSpPr txBox="1"/>
          <p:nvPr/>
        </p:nvSpPr>
        <p:spPr>
          <a:xfrm>
            <a:off x="6085429" y="828750"/>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ÖZVEGY</a:t>
            </a:r>
          </a:p>
        </p:txBody>
      </p:sp>
      <p:grpSp>
        <p:nvGrpSpPr>
          <p:cNvPr id="79" name="Group 26"/>
          <p:cNvGrpSpPr/>
          <p:nvPr/>
        </p:nvGrpSpPr>
        <p:grpSpPr>
          <a:xfrm>
            <a:off x="1913220" y="2811945"/>
            <a:ext cx="1271972" cy="1271972"/>
            <a:chOff x="1505542" y="1628586"/>
            <a:chExt cx="3960000" cy="3960000"/>
          </a:xfrm>
        </p:grpSpPr>
        <p:sp>
          <p:nvSpPr>
            <p:cNvPr id="80" name="Oval 7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1" name="Oval 8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2" name="Oval 8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83" name="Arc 82"/>
          <p:cNvSpPr>
            <a:spLocks noChangeAspect="1"/>
          </p:cNvSpPr>
          <p:nvPr/>
        </p:nvSpPr>
        <p:spPr bwMode="auto">
          <a:xfrm>
            <a:off x="1913150" y="2811946"/>
            <a:ext cx="1272114" cy="1271972"/>
          </a:xfrm>
          <a:prstGeom prst="arc">
            <a:avLst>
              <a:gd name="adj1" fmla="val 16200000"/>
              <a:gd name="adj2" fmla="val 528625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Arc 83"/>
          <p:cNvSpPr>
            <a:spLocks noChangeAspect="1"/>
          </p:cNvSpPr>
          <p:nvPr/>
        </p:nvSpPr>
        <p:spPr bwMode="auto">
          <a:xfrm>
            <a:off x="1970974" y="2869764"/>
            <a:ext cx="1156466" cy="1156336"/>
          </a:xfrm>
          <a:prstGeom prst="arc">
            <a:avLst>
              <a:gd name="adj1" fmla="val 16200000"/>
              <a:gd name="adj2" fmla="val 735673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Arc 84"/>
          <p:cNvSpPr>
            <a:spLocks noChangeAspect="1"/>
          </p:cNvSpPr>
          <p:nvPr/>
        </p:nvSpPr>
        <p:spPr bwMode="auto">
          <a:xfrm>
            <a:off x="2028797" y="2927580"/>
            <a:ext cx="1040820" cy="1040704"/>
          </a:xfrm>
          <a:prstGeom prst="arc">
            <a:avLst>
              <a:gd name="adj1" fmla="val 16200000"/>
              <a:gd name="adj2" fmla="val 3291795"/>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2003177"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59</a:t>
            </a:r>
            <a:r>
              <a:rPr kumimoji="0" lang="en-GB" sz="1200" b="1" i="0" u="none" strike="noStrike" kern="0" cap="none" spc="0" normalizeH="0" baseline="0" noProof="0" dirty="0">
                <a:ln>
                  <a:noFill/>
                </a:ln>
                <a:solidFill>
                  <a:schemeClr val="accent2"/>
                </a:solidFill>
                <a:effectLst/>
                <a:uLnTx/>
                <a:uFillTx/>
              </a:rPr>
              <a:t>%</a:t>
            </a:r>
          </a:p>
        </p:txBody>
      </p:sp>
      <p:sp>
        <p:nvSpPr>
          <p:cNvPr id="87" name="TextBox 86"/>
          <p:cNvSpPr txBox="1"/>
          <p:nvPr/>
        </p:nvSpPr>
        <p:spPr>
          <a:xfrm>
            <a:off x="2003177"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50</a:t>
            </a:r>
            <a:r>
              <a:rPr kumimoji="0" lang="en-GB" sz="1200" b="1" i="0" u="none" strike="noStrike" kern="0" cap="none" spc="0" normalizeH="0" baseline="0" noProof="0" dirty="0">
                <a:ln>
                  <a:noFill/>
                </a:ln>
                <a:solidFill>
                  <a:schemeClr val="accent4"/>
                </a:solidFill>
                <a:effectLst/>
                <a:uLnTx/>
                <a:uFillTx/>
              </a:rPr>
              <a:t>%</a:t>
            </a:r>
          </a:p>
        </p:txBody>
      </p:sp>
      <p:sp>
        <p:nvSpPr>
          <p:cNvPr id="88" name="TextBox 87"/>
          <p:cNvSpPr txBox="1"/>
          <p:nvPr/>
        </p:nvSpPr>
        <p:spPr>
          <a:xfrm>
            <a:off x="2003177"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42</a:t>
            </a:r>
            <a:r>
              <a:rPr kumimoji="0" lang="en-GB" sz="1200" b="1" i="0" u="none" strike="noStrike" kern="0" cap="none" spc="0" normalizeH="0" baseline="0" noProof="0" dirty="0">
                <a:ln>
                  <a:noFill/>
                </a:ln>
                <a:solidFill>
                  <a:schemeClr val="accent5"/>
                </a:solidFill>
                <a:effectLst/>
                <a:uLnTx/>
                <a:uFillTx/>
              </a:rPr>
              <a:t>%</a:t>
            </a:r>
          </a:p>
        </p:txBody>
      </p:sp>
      <p:sp>
        <p:nvSpPr>
          <p:cNvPr id="89" name="Szövegdoboz 30"/>
          <p:cNvSpPr txBox="1"/>
          <p:nvPr/>
        </p:nvSpPr>
        <p:spPr>
          <a:xfrm>
            <a:off x="1708606"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NINCS GYEREKE</a:t>
            </a:r>
          </a:p>
        </p:txBody>
      </p:sp>
      <p:grpSp>
        <p:nvGrpSpPr>
          <p:cNvPr id="90" name="Group 26"/>
          <p:cNvGrpSpPr/>
          <p:nvPr/>
        </p:nvGrpSpPr>
        <p:grpSpPr>
          <a:xfrm>
            <a:off x="4793540" y="2811945"/>
            <a:ext cx="1271972" cy="1271972"/>
            <a:chOff x="1505542" y="1628586"/>
            <a:chExt cx="3960000" cy="3960000"/>
          </a:xfrm>
        </p:grpSpPr>
        <p:sp>
          <p:nvSpPr>
            <p:cNvPr id="91" name="Oval 9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2" name="Oval 9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3" name="Oval 9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94" name="Arc 93"/>
          <p:cNvSpPr>
            <a:spLocks noChangeAspect="1"/>
          </p:cNvSpPr>
          <p:nvPr/>
        </p:nvSpPr>
        <p:spPr bwMode="auto">
          <a:xfrm>
            <a:off x="4793470" y="2811946"/>
            <a:ext cx="1272114" cy="1271972"/>
          </a:xfrm>
          <a:prstGeom prst="arc">
            <a:avLst>
              <a:gd name="adj1" fmla="val 16200000"/>
              <a:gd name="adj2" fmla="val 1989554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Arc 94"/>
          <p:cNvSpPr>
            <a:spLocks noChangeAspect="1"/>
          </p:cNvSpPr>
          <p:nvPr/>
        </p:nvSpPr>
        <p:spPr bwMode="auto">
          <a:xfrm>
            <a:off x="4851294" y="2869764"/>
            <a:ext cx="1156466" cy="1156336"/>
          </a:xfrm>
          <a:prstGeom prst="arc">
            <a:avLst>
              <a:gd name="adj1" fmla="val 16200000"/>
              <a:gd name="adj2" fmla="val 18687124"/>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Arc 95"/>
          <p:cNvSpPr>
            <a:spLocks noChangeAspect="1"/>
          </p:cNvSpPr>
          <p:nvPr/>
        </p:nvSpPr>
        <p:spPr bwMode="auto">
          <a:xfrm>
            <a:off x="4909117" y="2927580"/>
            <a:ext cx="1040820" cy="1040704"/>
          </a:xfrm>
          <a:prstGeom prst="arc">
            <a:avLst>
              <a:gd name="adj1" fmla="val 16200000"/>
              <a:gd name="adj2" fmla="val 21205051"/>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TextBox 96"/>
          <p:cNvSpPr txBox="1"/>
          <p:nvPr/>
        </p:nvSpPr>
        <p:spPr>
          <a:xfrm>
            <a:off x="4883497"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14</a:t>
            </a:r>
            <a:r>
              <a:rPr kumimoji="0" lang="en-GB" sz="1200" b="1" i="0" u="none" strike="noStrike" kern="0" cap="none" spc="0" normalizeH="0" baseline="0" noProof="0" dirty="0">
                <a:ln>
                  <a:noFill/>
                </a:ln>
                <a:solidFill>
                  <a:schemeClr val="accent2"/>
                </a:solidFill>
                <a:effectLst/>
                <a:uLnTx/>
                <a:uFillTx/>
              </a:rPr>
              <a:t>%</a:t>
            </a:r>
          </a:p>
        </p:txBody>
      </p:sp>
      <p:sp>
        <p:nvSpPr>
          <p:cNvPr id="98" name="TextBox 97"/>
          <p:cNvSpPr txBox="1"/>
          <p:nvPr/>
        </p:nvSpPr>
        <p:spPr>
          <a:xfrm>
            <a:off x="4883497"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19</a:t>
            </a:r>
            <a:r>
              <a:rPr kumimoji="0" lang="en-GB" sz="1200" b="1" i="0" u="none" strike="noStrike" kern="0" cap="none" spc="0" normalizeH="0" baseline="0" noProof="0" dirty="0">
                <a:ln>
                  <a:noFill/>
                </a:ln>
                <a:solidFill>
                  <a:schemeClr val="accent4"/>
                </a:solidFill>
                <a:effectLst/>
                <a:uLnTx/>
                <a:uFillTx/>
              </a:rPr>
              <a:t>%</a:t>
            </a:r>
          </a:p>
        </p:txBody>
      </p:sp>
      <p:sp>
        <p:nvSpPr>
          <p:cNvPr id="99" name="TextBox 98"/>
          <p:cNvSpPr txBox="1"/>
          <p:nvPr/>
        </p:nvSpPr>
        <p:spPr>
          <a:xfrm>
            <a:off x="4883497"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24</a:t>
            </a:r>
            <a:r>
              <a:rPr kumimoji="0" lang="en-GB" sz="1200" b="1" i="0" u="none" strike="noStrike" kern="0" cap="none" spc="0" normalizeH="0" baseline="0" noProof="0" dirty="0">
                <a:ln>
                  <a:noFill/>
                </a:ln>
                <a:solidFill>
                  <a:schemeClr val="accent5"/>
                </a:solidFill>
                <a:effectLst/>
                <a:uLnTx/>
                <a:uFillTx/>
              </a:rPr>
              <a:t>%</a:t>
            </a:r>
          </a:p>
        </p:txBody>
      </p:sp>
      <p:sp>
        <p:nvSpPr>
          <p:cNvPr id="100" name="Szövegdoboz 30"/>
          <p:cNvSpPr txBox="1"/>
          <p:nvPr/>
        </p:nvSpPr>
        <p:spPr>
          <a:xfrm>
            <a:off x="4546877"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2 gyerek</a:t>
            </a:r>
          </a:p>
        </p:txBody>
      </p:sp>
      <p:grpSp>
        <p:nvGrpSpPr>
          <p:cNvPr id="101" name="Group 26"/>
          <p:cNvGrpSpPr/>
          <p:nvPr/>
        </p:nvGrpSpPr>
        <p:grpSpPr>
          <a:xfrm>
            <a:off x="3353504" y="2811945"/>
            <a:ext cx="1271972" cy="1271972"/>
            <a:chOff x="1505542" y="1628586"/>
            <a:chExt cx="3960000" cy="3960000"/>
          </a:xfrm>
        </p:grpSpPr>
        <p:sp>
          <p:nvSpPr>
            <p:cNvPr id="102" name="Oval 10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3" name="Oval 10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4" name="Oval 10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05" name="Arc 104"/>
          <p:cNvSpPr>
            <a:spLocks noChangeAspect="1"/>
          </p:cNvSpPr>
          <p:nvPr/>
        </p:nvSpPr>
        <p:spPr bwMode="auto">
          <a:xfrm>
            <a:off x="3353434" y="2811946"/>
            <a:ext cx="1272114" cy="1271972"/>
          </a:xfrm>
          <a:prstGeom prst="arc">
            <a:avLst>
              <a:gd name="adj1" fmla="val 16200000"/>
              <a:gd name="adj2" fmla="val 2001474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6" name="Arc 105"/>
          <p:cNvSpPr>
            <a:spLocks noChangeAspect="1"/>
          </p:cNvSpPr>
          <p:nvPr/>
        </p:nvSpPr>
        <p:spPr bwMode="auto">
          <a:xfrm>
            <a:off x="3411258" y="2869764"/>
            <a:ext cx="1156466" cy="1156336"/>
          </a:xfrm>
          <a:prstGeom prst="arc">
            <a:avLst>
              <a:gd name="adj1" fmla="val 16200000"/>
              <a:gd name="adj2" fmla="val 19581864"/>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7" name="Arc 106"/>
          <p:cNvSpPr>
            <a:spLocks noChangeAspect="1"/>
          </p:cNvSpPr>
          <p:nvPr/>
        </p:nvSpPr>
        <p:spPr bwMode="auto">
          <a:xfrm>
            <a:off x="3469081" y="2927580"/>
            <a:ext cx="1040820" cy="1040704"/>
          </a:xfrm>
          <a:prstGeom prst="arc">
            <a:avLst>
              <a:gd name="adj1" fmla="val 16200000"/>
              <a:gd name="adj2" fmla="val 20400512"/>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TextBox 107"/>
          <p:cNvSpPr txBox="1"/>
          <p:nvPr/>
        </p:nvSpPr>
        <p:spPr>
          <a:xfrm>
            <a:off x="3443461"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17</a:t>
            </a:r>
            <a:r>
              <a:rPr kumimoji="0" lang="en-GB" sz="1200" b="1" i="0" u="none" strike="noStrike" kern="0" cap="none" spc="0" normalizeH="0" baseline="0" noProof="0" dirty="0">
                <a:ln>
                  <a:noFill/>
                </a:ln>
                <a:solidFill>
                  <a:schemeClr val="accent2"/>
                </a:solidFill>
                <a:effectLst/>
                <a:uLnTx/>
                <a:uFillTx/>
              </a:rPr>
              <a:t>%</a:t>
            </a:r>
          </a:p>
        </p:txBody>
      </p:sp>
      <p:sp>
        <p:nvSpPr>
          <p:cNvPr id="109" name="TextBox 108"/>
          <p:cNvSpPr txBox="1"/>
          <p:nvPr/>
        </p:nvSpPr>
        <p:spPr>
          <a:xfrm>
            <a:off x="3443461"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19</a:t>
            </a:r>
            <a:r>
              <a:rPr kumimoji="0" lang="en-GB" sz="1200" b="1" i="0" u="none" strike="noStrike" kern="0" cap="none" spc="0" normalizeH="0" baseline="0" noProof="0" dirty="0">
                <a:ln>
                  <a:noFill/>
                </a:ln>
                <a:solidFill>
                  <a:schemeClr val="accent4"/>
                </a:solidFill>
                <a:effectLst/>
                <a:uLnTx/>
                <a:uFillTx/>
              </a:rPr>
              <a:t>%</a:t>
            </a:r>
          </a:p>
        </p:txBody>
      </p:sp>
      <p:sp>
        <p:nvSpPr>
          <p:cNvPr id="110" name="TextBox 109"/>
          <p:cNvSpPr txBox="1"/>
          <p:nvPr/>
        </p:nvSpPr>
        <p:spPr>
          <a:xfrm>
            <a:off x="3443461"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21</a:t>
            </a:r>
            <a:r>
              <a:rPr kumimoji="0" lang="en-GB" sz="1200" b="1" i="0" u="none" strike="noStrike" kern="0" cap="none" spc="0" normalizeH="0" baseline="0" noProof="0" dirty="0">
                <a:ln>
                  <a:noFill/>
                </a:ln>
                <a:solidFill>
                  <a:schemeClr val="accent5"/>
                </a:solidFill>
                <a:effectLst/>
                <a:uLnTx/>
                <a:uFillTx/>
              </a:rPr>
              <a:t>%</a:t>
            </a:r>
          </a:p>
        </p:txBody>
      </p:sp>
      <p:sp>
        <p:nvSpPr>
          <p:cNvPr id="111" name="Szövegdoboz 30"/>
          <p:cNvSpPr txBox="1"/>
          <p:nvPr/>
        </p:nvSpPr>
        <p:spPr>
          <a:xfrm>
            <a:off x="3148890"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1 gyerek</a:t>
            </a:r>
          </a:p>
        </p:txBody>
      </p:sp>
      <p:grpSp>
        <p:nvGrpSpPr>
          <p:cNvPr id="112" name="Group 26"/>
          <p:cNvGrpSpPr/>
          <p:nvPr/>
        </p:nvGrpSpPr>
        <p:grpSpPr>
          <a:xfrm>
            <a:off x="6254120" y="2811945"/>
            <a:ext cx="1271972" cy="1271972"/>
            <a:chOff x="1505542" y="1628586"/>
            <a:chExt cx="3960000" cy="3960000"/>
          </a:xfrm>
        </p:grpSpPr>
        <p:sp>
          <p:nvSpPr>
            <p:cNvPr id="113" name="Oval 11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4" name="Oval 11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5" name="Oval 11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16" name="Arc 115"/>
          <p:cNvSpPr>
            <a:spLocks noChangeAspect="1"/>
          </p:cNvSpPr>
          <p:nvPr/>
        </p:nvSpPr>
        <p:spPr bwMode="auto">
          <a:xfrm>
            <a:off x="6254050" y="2811946"/>
            <a:ext cx="1272114" cy="1271972"/>
          </a:xfrm>
          <a:prstGeom prst="arc">
            <a:avLst>
              <a:gd name="adj1" fmla="val 16200000"/>
              <a:gd name="adj2" fmla="val 18717864"/>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7" name="Arc 116"/>
          <p:cNvSpPr>
            <a:spLocks noChangeAspect="1"/>
          </p:cNvSpPr>
          <p:nvPr/>
        </p:nvSpPr>
        <p:spPr bwMode="auto">
          <a:xfrm>
            <a:off x="6311874" y="2869764"/>
            <a:ext cx="1156466" cy="1156336"/>
          </a:xfrm>
          <a:prstGeom prst="arc">
            <a:avLst>
              <a:gd name="adj1" fmla="val 16200000"/>
              <a:gd name="adj2" fmla="val 18277405"/>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8" name="Arc 117"/>
          <p:cNvSpPr>
            <a:spLocks noChangeAspect="1"/>
          </p:cNvSpPr>
          <p:nvPr/>
        </p:nvSpPr>
        <p:spPr bwMode="auto">
          <a:xfrm>
            <a:off x="6369697" y="2927580"/>
            <a:ext cx="1040820" cy="1040704"/>
          </a:xfrm>
          <a:prstGeom prst="arc">
            <a:avLst>
              <a:gd name="adj1" fmla="val 16200000"/>
              <a:gd name="adj2" fmla="val 1887742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9" name="TextBox 118"/>
          <p:cNvSpPr txBox="1"/>
          <p:nvPr/>
        </p:nvSpPr>
        <p:spPr>
          <a:xfrm>
            <a:off x="6344077"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10</a:t>
            </a:r>
            <a:r>
              <a:rPr kumimoji="0" lang="en-GB" sz="1200" b="1" i="0" u="none" strike="noStrike" kern="0" cap="none" spc="0" normalizeH="0" baseline="0" noProof="0" dirty="0">
                <a:ln>
                  <a:noFill/>
                </a:ln>
                <a:solidFill>
                  <a:schemeClr val="accent2"/>
                </a:solidFill>
                <a:effectLst/>
                <a:uLnTx/>
                <a:uFillTx/>
              </a:rPr>
              <a:t>%</a:t>
            </a:r>
          </a:p>
        </p:txBody>
      </p:sp>
      <p:sp>
        <p:nvSpPr>
          <p:cNvPr id="120" name="TextBox 119"/>
          <p:cNvSpPr txBox="1"/>
          <p:nvPr/>
        </p:nvSpPr>
        <p:spPr>
          <a:xfrm>
            <a:off x="6344077"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12</a:t>
            </a:r>
            <a:r>
              <a:rPr kumimoji="0" lang="en-GB" sz="1200" b="1" i="0" u="none" strike="noStrike" kern="0" cap="none" spc="0" normalizeH="0" baseline="0" noProof="0" dirty="0">
                <a:ln>
                  <a:noFill/>
                </a:ln>
                <a:solidFill>
                  <a:schemeClr val="accent4"/>
                </a:solidFill>
                <a:effectLst/>
                <a:uLnTx/>
                <a:uFillTx/>
              </a:rPr>
              <a:t>%</a:t>
            </a:r>
          </a:p>
        </p:txBody>
      </p:sp>
      <p:sp>
        <p:nvSpPr>
          <p:cNvPr id="121" name="TextBox 120"/>
          <p:cNvSpPr txBox="1"/>
          <p:nvPr/>
        </p:nvSpPr>
        <p:spPr>
          <a:xfrm>
            <a:off x="6344077"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13</a:t>
            </a:r>
            <a:r>
              <a:rPr kumimoji="0" lang="en-GB" sz="1200" b="1" i="0" u="none" strike="noStrike" kern="0" cap="none" spc="0" normalizeH="0" baseline="0" noProof="0" dirty="0">
                <a:ln>
                  <a:noFill/>
                </a:ln>
                <a:solidFill>
                  <a:schemeClr val="accent5"/>
                </a:solidFill>
                <a:effectLst/>
                <a:uLnTx/>
                <a:uFillTx/>
              </a:rPr>
              <a:t>%</a:t>
            </a:r>
          </a:p>
        </p:txBody>
      </p:sp>
      <p:sp>
        <p:nvSpPr>
          <p:cNvPr id="122" name="Szövegdoboz 30"/>
          <p:cNvSpPr txBox="1"/>
          <p:nvPr/>
        </p:nvSpPr>
        <p:spPr>
          <a:xfrm>
            <a:off x="6049506"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3 vagy több gyerek</a:t>
            </a:r>
          </a:p>
        </p:txBody>
      </p:sp>
      <p:cxnSp>
        <p:nvCxnSpPr>
          <p:cNvPr id="123" name="Straight Connector 122"/>
          <p:cNvCxnSpPr/>
          <p:nvPr/>
        </p:nvCxnSpPr>
        <p:spPr>
          <a:xfrm>
            <a:off x="1619672" y="2211710"/>
            <a:ext cx="6155897"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323528" y="4227934"/>
            <a:ext cx="7971301" cy="707886"/>
          </a:xfrm>
          <a:prstGeom prst="rect">
            <a:avLst/>
          </a:prstGeom>
        </p:spPr>
        <p:txBody>
          <a:bodyPr wrap="square" lIns="91438" tIns="45719" rIns="91438" bIns="45719">
            <a:spAutoFit/>
          </a:bodyPr>
          <a:lstStyle/>
          <a:p>
            <a:pPr marL="4763" algn="just"/>
            <a:r>
              <a:rPr lang="hu-HU" sz="1000" dirty="0">
                <a:solidFill>
                  <a:srgbClr val="58595B"/>
                </a:solidFill>
              </a:rPr>
              <a:t>A megkérdezettek kb. kétharmada házas, vagy kapcsolatban él, negyedük egyedülálló. A válaszolók felének nincs gyereke, a gyerekesek száma a Németországban élők esetében felülreprezentált.  A családi állapotot a költözés céljával összevetve kiderül, hogy az egyedülállók között nagyobb arányban vannak azok, akik munkavállalás vagy tanulás céljával érkeznek a külföldi országba, míg a családosok között a letelepedni és a párjához/családjához csatlakozni vágyók aránya felülreprezentált. </a:t>
            </a:r>
          </a:p>
        </p:txBody>
      </p:sp>
      <p:graphicFrame>
        <p:nvGraphicFramePr>
          <p:cNvPr id="125" name="Chart 5"/>
          <p:cNvGraphicFramePr>
            <a:graphicFrameLocks noChangeAspect="1"/>
          </p:cNvGraphicFramePr>
          <p:nvPr>
            <p:extLst>
              <p:ext uri="{D42A27DB-BD31-4B8C-83A1-F6EECF244321}">
                <p14:modId xmlns:p14="http://schemas.microsoft.com/office/powerpoint/2010/main" val="2691770190"/>
              </p:ext>
            </p:extLst>
          </p:nvPr>
        </p:nvGraphicFramePr>
        <p:xfrm>
          <a:off x="3370258" y="1055901"/>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6" name="Chart 6"/>
          <p:cNvGraphicFramePr>
            <a:graphicFrameLocks noChangeAspect="1"/>
          </p:cNvGraphicFramePr>
          <p:nvPr>
            <p:extLst>
              <p:ext uri="{D42A27DB-BD31-4B8C-83A1-F6EECF244321}">
                <p14:modId xmlns:p14="http://schemas.microsoft.com/office/powerpoint/2010/main" val="2841654635"/>
              </p:ext>
            </p:extLst>
          </p:nvPr>
        </p:nvGraphicFramePr>
        <p:xfrm>
          <a:off x="1907704" y="1055901"/>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27" name="Rectangle 9"/>
          <p:cNvSpPr/>
          <p:nvPr/>
        </p:nvSpPr>
        <p:spPr>
          <a:xfrm>
            <a:off x="2269798" y="1337399"/>
            <a:ext cx="751267" cy="438582"/>
          </a:xfrm>
          <a:prstGeom prst="rect">
            <a:avLst/>
          </a:prstGeom>
        </p:spPr>
        <p:txBody>
          <a:bodyPr wrap="square">
            <a:spAutoFit/>
          </a:bodyPr>
          <a:lstStyle/>
          <a:p>
            <a:pPr defTabSz="685800">
              <a:defRPr/>
            </a:pPr>
            <a:r>
              <a:rPr lang="hu-HU" sz="2250" b="1" kern="0" dirty="0">
                <a:solidFill>
                  <a:schemeClr val="accent4"/>
                </a:solidFill>
                <a:latin typeface="Calibri"/>
              </a:rPr>
              <a:t>26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8" name="Rectangle 11"/>
          <p:cNvSpPr/>
          <p:nvPr/>
        </p:nvSpPr>
        <p:spPr>
          <a:xfrm>
            <a:off x="3685092" y="1336697"/>
            <a:ext cx="751267" cy="438582"/>
          </a:xfrm>
          <a:prstGeom prst="rect">
            <a:avLst/>
          </a:prstGeom>
        </p:spPr>
        <p:txBody>
          <a:bodyPr wrap="square">
            <a:spAutoFit/>
          </a:bodyPr>
          <a:lstStyle/>
          <a:p>
            <a:pPr defTabSz="685800">
              <a:defRPr/>
            </a:pPr>
            <a:r>
              <a:rPr lang="hu-HU" sz="2250" b="1" kern="0" dirty="0">
                <a:solidFill>
                  <a:schemeClr val="accent4"/>
                </a:solidFill>
                <a:latin typeface="Calibri"/>
              </a:rPr>
              <a:t>65</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129" name="Chart 13"/>
          <p:cNvGraphicFramePr>
            <a:graphicFrameLocks noChangeAspect="1"/>
          </p:cNvGraphicFramePr>
          <p:nvPr>
            <p:extLst>
              <p:ext uri="{D42A27DB-BD31-4B8C-83A1-F6EECF244321}">
                <p14:modId xmlns:p14="http://schemas.microsoft.com/office/powerpoint/2010/main" val="3524580004"/>
              </p:ext>
            </p:extLst>
          </p:nvPr>
        </p:nvGraphicFramePr>
        <p:xfrm>
          <a:off x="4788024" y="1049551"/>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30" name="Rectangle 14"/>
          <p:cNvSpPr/>
          <p:nvPr/>
        </p:nvSpPr>
        <p:spPr>
          <a:xfrm>
            <a:off x="5198611" y="1336697"/>
            <a:ext cx="751267" cy="438582"/>
          </a:xfrm>
          <a:prstGeom prst="rect">
            <a:avLst/>
          </a:prstGeom>
        </p:spPr>
        <p:txBody>
          <a:bodyPr wrap="square">
            <a:spAutoFit/>
          </a:bodyPr>
          <a:lstStyle/>
          <a:p>
            <a:pPr defTabSz="685800">
              <a:defRPr/>
            </a:pPr>
            <a:r>
              <a:rPr lang="hu-HU" sz="2250" b="1" kern="0" dirty="0">
                <a:solidFill>
                  <a:schemeClr val="accent4"/>
                </a:solidFill>
                <a:latin typeface="Calibri"/>
              </a:rPr>
              <a:t>9</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131" name="Chart 16"/>
          <p:cNvGraphicFramePr>
            <a:graphicFrameLocks noChangeAspect="1"/>
          </p:cNvGraphicFramePr>
          <p:nvPr>
            <p:extLst>
              <p:ext uri="{D42A27DB-BD31-4B8C-83A1-F6EECF244321}">
                <p14:modId xmlns:p14="http://schemas.microsoft.com/office/powerpoint/2010/main" val="1682364888"/>
              </p:ext>
            </p:extLst>
          </p:nvPr>
        </p:nvGraphicFramePr>
        <p:xfrm>
          <a:off x="6249108" y="1045875"/>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32" name="Rectangle 131"/>
          <p:cNvSpPr/>
          <p:nvPr/>
        </p:nvSpPr>
        <p:spPr>
          <a:xfrm>
            <a:off x="6662265" y="1342346"/>
            <a:ext cx="751267" cy="438582"/>
          </a:xfrm>
          <a:prstGeom prst="rect">
            <a:avLst/>
          </a:prstGeom>
        </p:spPr>
        <p:txBody>
          <a:bodyPr wrap="square">
            <a:spAutoFit/>
          </a:bodyPr>
          <a:lstStyle/>
          <a:p>
            <a:pPr defTabSz="685800">
              <a:defRPr/>
            </a:pPr>
            <a:r>
              <a:rPr lang="hu-HU" sz="2250" b="1" kern="0" dirty="0">
                <a:solidFill>
                  <a:schemeClr val="accent4"/>
                </a:solidFill>
                <a:latin typeface="Calibri"/>
              </a:rPr>
              <a:t>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33" name="Rectangle 132"/>
          <p:cNvSpPr/>
          <p:nvPr/>
        </p:nvSpPr>
        <p:spPr>
          <a:xfrm>
            <a:off x="611560" y="1290357"/>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6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69" name="Picture 68">
            <a:extLst>
              <a:ext uri="{FF2B5EF4-FFF2-40B4-BE49-F238E27FC236}">
                <a16:creationId xmlns:a16="http://schemas.microsoft.com/office/drawing/2014/main" xmlns="" id="{3299A2DF-FF58-4269-9864-1142524C65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0" name="Picture 69">
            <a:extLst>
              <a:ext uri="{FF2B5EF4-FFF2-40B4-BE49-F238E27FC236}">
                <a16:creationId xmlns:a16="http://schemas.microsoft.com/office/drawing/2014/main" xmlns="" id="{3C9249E3-53D9-4DD8-B8F5-0258F38029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87881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Tartalom</a:t>
            </a:r>
            <a:endParaRPr lang="en-GB" dirty="0"/>
          </a:p>
        </p:txBody>
      </p:sp>
      <p:sp>
        <p:nvSpPr>
          <p:cNvPr id="11" name="Oval 39"/>
          <p:cNvSpPr/>
          <p:nvPr/>
        </p:nvSpPr>
        <p:spPr>
          <a:xfrm>
            <a:off x="326833" y="699542"/>
            <a:ext cx="720000" cy="720000"/>
          </a:xfrm>
          <a:prstGeom prst="ellipse">
            <a:avLst/>
          </a:prstGeom>
          <a:solidFill>
            <a:schemeClr val="accent2"/>
          </a:solidFill>
          <a:ln/>
        </p:spPr>
        <p:style>
          <a:lnRef idx="3">
            <a:schemeClr val="lt1"/>
          </a:lnRef>
          <a:fillRef idx="1">
            <a:schemeClr val="dk1"/>
          </a:fillRef>
          <a:effectRef idx="1">
            <a:schemeClr val="dk1"/>
          </a:effectRef>
          <a:fontRef idx="minor">
            <a:schemeClr val="lt1"/>
          </a:fontRef>
        </p:style>
        <p:txBody>
          <a:bodyPr lIns="91438" tIns="45719" rIns="91438" bIns="45719" rtlCol="0" anchor="ctr"/>
          <a:lstStyle/>
          <a:p>
            <a:pPr algn="ctr"/>
            <a:r>
              <a:rPr lang="en-GB" sz="2400" b="1" dirty="0">
                <a:solidFill>
                  <a:schemeClr val="bg1"/>
                </a:solidFill>
              </a:rPr>
              <a:t>0</a:t>
            </a:r>
            <a:r>
              <a:rPr lang="hu-HU" sz="2400" b="1" dirty="0">
                <a:solidFill>
                  <a:schemeClr val="bg1"/>
                </a:solidFill>
              </a:rPr>
              <a:t>3</a:t>
            </a:r>
            <a:endParaRPr lang="en-GB" sz="2000" b="1" dirty="0">
              <a:solidFill>
                <a:schemeClr val="bg1"/>
              </a:solidFill>
            </a:endParaRPr>
          </a:p>
        </p:txBody>
      </p:sp>
      <p:grpSp>
        <p:nvGrpSpPr>
          <p:cNvPr id="12" name="Group 2"/>
          <p:cNvGrpSpPr/>
          <p:nvPr/>
        </p:nvGrpSpPr>
        <p:grpSpPr>
          <a:xfrm>
            <a:off x="1215766" y="812765"/>
            <a:ext cx="2912953" cy="493554"/>
            <a:chOff x="1161413" y="1276518"/>
            <a:chExt cx="2912953" cy="493554"/>
          </a:xfrm>
        </p:grpSpPr>
        <p:sp>
          <p:nvSpPr>
            <p:cNvPr id="13" name="TextBox 54"/>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A kutatás háttere</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14"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Oval 84"/>
          <p:cNvSpPr/>
          <p:nvPr/>
        </p:nvSpPr>
        <p:spPr>
          <a:xfrm>
            <a:off x="326832" y="1558858"/>
            <a:ext cx="720000" cy="720000"/>
          </a:xfrm>
          <a:prstGeom prst="ellipse">
            <a:avLst/>
          </a:prstGeom>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p>
            <a:pPr algn="ctr"/>
            <a:r>
              <a:rPr lang="hu-HU" sz="2400" b="1" dirty="0">
                <a:solidFill>
                  <a:schemeClr val="bg1"/>
                </a:solidFill>
              </a:rPr>
              <a:t>06</a:t>
            </a:r>
            <a:endParaRPr lang="en-GB" sz="2000" b="1" dirty="0">
              <a:solidFill>
                <a:schemeClr val="bg1"/>
              </a:solidFill>
            </a:endParaRPr>
          </a:p>
        </p:txBody>
      </p:sp>
      <p:grpSp>
        <p:nvGrpSpPr>
          <p:cNvPr id="17" name="Group 85"/>
          <p:cNvGrpSpPr/>
          <p:nvPr/>
        </p:nvGrpSpPr>
        <p:grpSpPr>
          <a:xfrm>
            <a:off x="1215765" y="1672081"/>
            <a:ext cx="2912953" cy="493554"/>
            <a:chOff x="1161413" y="1276518"/>
            <a:chExt cx="2912953" cy="493554"/>
          </a:xfrm>
        </p:grpSpPr>
        <p:sp>
          <p:nvSpPr>
            <p:cNvPr id="18" name="TextBox 86"/>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Demográfiai adatok</a:t>
              </a:r>
            </a:p>
          </p:txBody>
        </p:sp>
        <p:cxnSp>
          <p:nvCxnSpPr>
            <p:cNvPr id="19"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Oval 90"/>
          <p:cNvSpPr/>
          <p:nvPr/>
        </p:nvSpPr>
        <p:spPr>
          <a:xfrm>
            <a:off x="326833" y="2431258"/>
            <a:ext cx="720000" cy="720000"/>
          </a:xfrm>
          <a:prstGeom prst="ellipse">
            <a:avLst/>
          </a:prstGeom>
          <a:solidFill>
            <a:schemeClr val="accent3"/>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13</a:t>
            </a:r>
            <a:endParaRPr lang="en-GB" sz="2000" b="1" dirty="0">
              <a:solidFill>
                <a:schemeClr val="bg1"/>
              </a:solidFill>
            </a:endParaRPr>
          </a:p>
        </p:txBody>
      </p:sp>
      <p:grpSp>
        <p:nvGrpSpPr>
          <p:cNvPr id="22" name="Group 91"/>
          <p:cNvGrpSpPr/>
          <p:nvPr/>
        </p:nvGrpSpPr>
        <p:grpSpPr>
          <a:xfrm>
            <a:off x="1215766" y="2544481"/>
            <a:ext cx="2912953" cy="493554"/>
            <a:chOff x="1161413" y="1276518"/>
            <a:chExt cx="2912953" cy="493554"/>
          </a:xfrm>
        </p:grpSpPr>
        <p:sp>
          <p:nvSpPr>
            <p:cNvPr id="23" name="TextBox 92"/>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A kiköltözés háttere</a:t>
              </a:r>
              <a:endParaRPr lang="en-GB" sz="1400" dirty="0">
                <a:solidFill>
                  <a:schemeClr val="tx2">
                    <a:lumMod val="75000"/>
                    <a:lumOff val="25000"/>
                  </a:schemeClr>
                </a:solidFill>
              </a:endParaRPr>
            </a:p>
          </p:txBody>
        </p:sp>
        <p:cxnSp>
          <p:nvCxnSpPr>
            <p:cNvPr id="2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1" name="Oval 102"/>
          <p:cNvSpPr/>
          <p:nvPr/>
        </p:nvSpPr>
        <p:spPr>
          <a:xfrm>
            <a:off x="326832" y="3274744"/>
            <a:ext cx="720000" cy="720000"/>
          </a:xfrm>
          <a:prstGeom prst="ellipse">
            <a:avLst/>
          </a:prstGeom>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21</a:t>
            </a:r>
            <a:endParaRPr lang="en-GB" sz="2000" b="1" dirty="0">
              <a:solidFill>
                <a:schemeClr val="bg1"/>
              </a:solidFill>
            </a:endParaRPr>
          </a:p>
        </p:txBody>
      </p:sp>
      <p:grpSp>
        <p:nvGrpSpPr>
          <p:cNvPr id="32" name="Group 103"/>
          <p:cNvGrpSpPr/>
          <p:nvPr/>
        </p:nvGrpSpPr>
        <p:grpSpPr>
          <a:xfrm>
            <a:off x="1215765" y="3387967"/>
            <a:ext cx="2912953" cy="493554"/>
            <a:chOff x="1161413" y="1276518"/>
            <a:chExt cx="2912953" cy="493554"/>
          </a:xfrm>
        </p:grpSpPr>
        <p:sp>
          <p:nvSpPr>
            <p:cNvPr id="33" name="TextBox 104"/>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Társadalmi beilleszkedés</a:t>
              </a:r>
              <a:endParaRPr lang="en-GB" sz="1400" dirty="0">
                <a:solidFill>
                  <a:schemeClr val="tx2">
                    <a:lumMod val="75000"/>
                    <a:lumOff val="25000"/>
                  </a:schemeClr>
                </a:solidFill>
              </a:endParaRPr>
            </a:p>
          </p:txBody>
        </p:sp>
        <p:cxnSp>
          <p:nvCxnSpPr>
            <p:cNvPr id="34"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8" name="Oval 84"/>
          <p:cNvSpPr/>
          <p:nvPr/>
        </p:nvSpPr>
        <p:spPr>
          <a:xfrm>
            <a:off x="4788024" y="700706"/>
            <a:ext cx="720000" cy="720000"/>
          </a:xfrm>
          <a:prstGeom prst="ellipse">
            <a:avLst/>
          </a:prstGeom>
          <a:solidFill>
            <a:schemeClr val="accent5"/>
          </a:solidFill>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p>
            <a:pPr algn="ctr"/>
            <a:r>
              <a:rPr lang="hu-HU" sz="2400" b="1" dirty="0">
                <a:solidFill>
                  <a:schemeClr val="bg1"/>
                </a:solidFill>
              </a:rPr>
              <a:t>28</a:t>
            </a:r>
            <a:endParaRPr lang="en-GB" sz="2000" b="1" dirty="0">
              <a:solidFill>
                <a:schemeClr val="bg1"/>
              </a:solidFill>
            </a:endParaRPr>
          </a:p>
        </p:txBody>
      </p:sp>
      <p:grpSp>
        <p:nvGrpSpPr>
          <p:cNvPr id="29" name="Group 85"/>
          <p:cNvGrpSpPr/>
          <p:nvPr/>
        </p:nvGrpSpPr>
        <p:grpSpPr>
          <a:xfrm>
            <a:off x="5676957" y="813929"/>
            <a:ext cx="2912953" cy="493554"/>
            <a:chOff x="1161413" y="1276518"/>
            <a:chExt cx="2912953" cy="493554"/>
          </a:xfrm>
        </p:grpSpPr>
        <p:sp>
          <p:nvSpPr>
            <p:cNvPr id="30" name="TextBox 86"/>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Kapcsolattartás az otthoniakkal</a:t>
              </a:r>
            </a:p>
          </p:txBody>
        </p:sp>
        <p:cxnSp>
          <p:nvCxnSpPr>
            <p:cNvPr id="41"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3" name="Oval 90"/>
          <p:cNvSpPr/>
          <p:nvPr/>
        </p:nvSpPr>
        <p:spPr>
          <a:xfrm>
            <a:off x="4788025" y="1573106"/>
            <a:ext cx="720000" cy="720000"/>
          </a:xfrm>
          <a:prstGeom prst="ellipse">
            <a:avLst/>
          </a:prstGeom>
          <a:solidFill>
            <a:srgbClr val="00B0F0"/>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34</a:t>
            </a:r>
            <a:endParaRPr lang="en-GB" sz="2000" b="1" dirty="0">
              <a:solidFill>
                <a:schemeClr val="bg1"/>
              </a:solidFill>
            </a:endParaRPr>
          </a:p>
        </p:txBody>
      </p:sp>
      <p:grpSp>
        <p:nvGrpSpPr>
          <p:cNvPr id="44" name="Group 91"/>
          <p:cNvGrpSpPr/>
          <p:nvPr/>
        </p:nvGrpSpPr>
        <p:grpSpPr>
          <a:xfrm>
            <a:off x="5676958" y="1686329"/>
            <a:ext cx="2912953" cy="493554"/>
            <a:chOff x="1161413" y="1276518"/>
            <a:chExt cx="2912953" cy="493554"/>
          </a:xfrm>
        </p:grpSpPr>
        <p:sp>
          <p:nvSpPr>
            <p:cNvPr id="45" name="TextBox 92"/>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Médiafogyasztási szokások</a:t>
              </a:r>
              <a:endParaRPr lang="en-GB" sz="1400" dirty="0">
                <a:solidFill>
                  <a:schemeClr val="tx2">
                    <a:lumMod val="75000"/>
                    <a:lumOff val="25000"/>
                  </a:schemeClr>
                </a:solidFill>
              </a:endParaRPr>
            </a:p>
          </p:txBody>
        </p:sp>
        <p:cxnSp>
          <p:nvCxnSpPr>
            <p:cNvPr id="46"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8" name="Oval 102"/>
          <p:cNvSpPr/>
          <p:nvPr/>
        </p:nvSpPr>
        <p:spPr>
          <a:xfrm>
            <a:off x="4788024" y="2416592"/>
            <a:ext cx="720000" cy="720000"/>
          </a:xfrm>
          <a:prstGeom prst="ellipse">
            <a:avLst/>
          </a:prstGeom>
          <a:solidFill>
            <a:srgbClr val="FF4343"/>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63</a:t>
            </a:r>
            <a:endParaRPr lang="en-GB" sz="2000" b="1" dirty="0">
              <a:solidFill>
                <a:schemeClr val="bg1"/>
              </a:solidFill>
            </a:endParaRPr>
          </a:p>
        </p:txBody>
      </p:sp>
      <p:grpSp>
        <p:nvGrpSpPr>
          <p:cNvPr id="49" name="Group 103"/>
          <p:cNvGrpSpPr/>
          <p:nvPr/>
        </p:nvGrpSpPr>
        <p:grpSpPr>
          <a:xfrm>
            <a:off x="5676957" y="2529815"/>
            <a:ext cx="2912953" cy="493554"/>
            <a:chOff x="1161413" y="1276518"/>
            <a:chExt cx="2912953" cy="493554"/>
          </a:xfrm>
        </p:grpSpPr>
        <p:sp>
          <p:nvSpPr>
            <p:cNvPr id="50" name="TextBox 104"/>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Hazai tartalmak fogyasztása</a:t>
              </a:r>
              <a:endParaRPr lang="en-GB" sz="1400" dirty="0">
                <a:solidFill>
                  <a:schemeClr val="tx2">
                    <a:lumMod val="75000"/>
                    <a:lumOff val="25000"/>
                  </a:schemeClr>
                </a:solidFill>
              </a:endParaRPr>
            </a:p>
          </p:txBody>
        </p:sp>
        <p:cxnSp>
          <p:nvCxnSpPr>
            <p:cNvPr id="51"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3" name="Oval 102"/>
          <p:cNvSpPr/>
          <p:nvPr/>
        </p:nvSpPr>
        <p:spPr>
          <a:xfrm>
            <a:off x="4788025" y="3262812"/>
            <a:ext cx="720000" cy="720000"/>
          </a:xfrm>
          <a:prstGeom prst="ellipse">
            <a:avLst/>
          </a:prstGeom>
          <a:solidFill>
            <a:schemeClr val="bg2"/>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75</a:t>
            </a:r>
            <a:endParaRPr lang="en-GB" sz="2000" b="1" dirty="0">
              <a:solidFill>
                <a:schemeClr val="bg1"/>
              </a:solidFill>
            </a:endParaRPr>
          </a:p>
        </p:txBody>
      </p:sp>
      <p:grpSp>
        <p:nvGrpSpPr>
          <p:cNvPr id="54" name="Group 103"/>
          <p:cNvGrpSpPr/>
          <p:nvPr/>
        </p:nvGrpSpPr>
        <p:grpSpPr>
          <a:xfrm>
            <a:off x="5676958" y="3376035"/>
            <a:ext cx="2912953" cy="493554"/>
            <a:chOff x="1161413" y="1276518"/>
            <a:chExt cx="2912953" cy="493554"/>
          </a:xfrm>
        </p:grpSpPr>
        <p:sp>
          <p:nvSpPr>
            <p:cNvPr id="55" name="TextBox 104"/>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Tervek és hazaköltözés</a:t>
              </a:r>
              <a:endParaRPr lang="en-GB" sz="1400" dirty="0">
                <a:solidFill>
                  <a:schemeClr val="tx2">
                    <a:lumMod val="75000"/>
                    <a:lumOff val="25000"/>
                  </a:schemeClr>
                </a:solidFill>
              </a:endParaRPr>
            </a:p>
          </p:txBody>
        </p:sp>
        <p:cxnSp>
          <p:nvCxnSpPr>
            <p:cNvPr id="56"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8" name="Picture 57">
            <a:extLst>
              <a:ext uri="{FF2B5EF4-FFF2-40B4-BE49-F238E27FC236}">
                <a16:creationId xmlns:a16="http://schemas.microsoft.com/office/drawing/2014/main" xmlns="" id="{C12F114E-0599-4443-9FA3-0AAB98F60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9" name="Picture 58">
            <a:extLst>
              <a:ext uri="{FF2B5EF4-FFF2-40B4-BE49-F238E27FC236}">
                <a16:creationId xmlns:a16="http://schemas.microsoft.com/office/drawing/2014/main" xmlns="" id="{A6BAA7B7-34D2-4980-8338-998566007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119272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Aktivitás</a:t>
            </a:r>
            <a:endParaRPr lang="en-US" dirty="0"/>
          </a:p>
        </p:txBody>
      </p:sp>
      <p:graphicFrame>
        <p:nvGraphicFramePr>
          <p:cNvPr id="13" name="Chart 6"/>
          <p:cNvGraphicFramePr/>
          <p:nvPr>
            <p:extLst/>
          </p:nvPr>
        </p:nvGraphicFramePr>
        <p:xfrm>
          <a:off x="202233" y="469179"/>
          <a:ext cx="8690247" cy="27506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26"/>
          </p:nvPr>
        </p:nvSpPr>
        <p:spPr>
          <a:xfrm>
            <a:off x="202233" y="483518"/>
            <a:ext cx="8690248" cy="209475"/>
          </a:xfrm>
        </p:spPr>
        <p:txBody>
          <a:bodyPr/>
          <a:lstStyle/>
          <a:p>
            <a:r>
              <a:rPr lang="hu-HU" dirty="0"/>
              <a:t>Mi volt a jellemző tevékenysége a külföldre költözés előtti utolsó félévben és mivel foglalkozik jelenleg? </a:t>
            </a:r>
          </a:p>
        </p:txBody>
      </p:sp>
      <p:sp>
        <p:nvSpPr>
          <p:cNvPr id="12" name="Szövegdoboz 30"/>
          <p:cNvSpPr txBox="1"/>
          <p:nvPr/>
        </p:nvSpPr>
        <p:spPr>
          <a:xfrm>
            <a:off x="2627784" y="770396"/>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KÖLTÖZÉS ELŐTT</a:t>
            </a:r>
          </a:p>
        </p:txBody>
      </p:sp>
      <p:graphicFrame>
        <p:nvGraphicFramePr>
          <p:cNvPr id="16" name="Chart 6"/>
          <p:cNvGraphicFramePr/>
          <p:nvPr>
            <p:extLst/>
          </p:nvPr>
        </p:nvGraphicFramePr>
        <p:xfrm>
          <a:off x="202232" y="2629419"/>
          <a:ext cx="8690247" cy="2750643"/>
        </p:xfrm>
        <a:graphic>
          <a:graphicData uri="http://schemas.openxmlformats.org/drawingml/2006/chart">
            <c:chart xmlns:c="http://schemas.openxmlformats.org/drawingml/2006/chart" xmlns:r="http://schemas.openxmlformats.org/officeDocument/2006/relationships" r:id="rId4"/>
          </a:graphicData>
        </a:graphic>
      </p:graphicFrame>
      <p:sp>
        <p:nvSpPr>
          <p:cNvPr id="17" name="Szövegdoboz 30"/>
          <p:cNvSpPr txBox="1"/>
          <p:nvPr/>
        </p:nvSpPr>
        <p:spPr>
          <a:xfrm>
            <a:off x="2627783" y="2930636"/>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JELENLEG</a:t>
            </a:r>
          </a:p>
        </p:txBody>
      </p:sp>
      <p:sp>
        <p:nvSpPr>
          <p:cNvPr id="18" name="Rectangle 17"/>
          <p:cNvSpPr/>
          <p:nvPr/>
        </p:nvSpPr>
        <p:spPr>
          <a:xfrm>
            <a:off x="6410172" y="2825633"/>
            <a:ext cx="2482307" cy="1938990"/>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megkérdezettek  közül legtöbben (több, mint egyharmad) szellemi munkakörben, alkalmazottként dolgoztak Magyarországon, ám külföldön az ilyen pozíciót betöltők aránya kevesebb. Jelenleg többségében a fizikai alkalmazotti munkakör a jellemző, Németországban ennek aránya felülreprezentált. Míg sokan voltak itthon tanulói státuszban, addig a külföldre költözéssel ez arány jóval kisebb, vélhetően sok fiatal az iskola befejeztével ezekben az országokban állást talált magának.  </a:t>
            </a:r>
          </a:p>
        </p:txBody>
      </p:sp>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4" name="Picture 13">
            <a:extLst>
              <a:ext uri="{FF2B5EF4-FFF2-40B4-BE49-F238E27FC236}">
                <a16:creationId xmlns:a16="http://schemas.microsoft.com/office/drawing/2014/main" xmlns="" id="{08F7B240-5A79-41A7-B0EF-29E62A63FC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5" name="Picture 14">
            <a:extLst>
              <a:ext uri="{FF2B5EF4-FFF2-40B4-BE49-F238E27FC236}">
                <a16:creationId xmlns:a16="http://schemas.microsoft.com/office/drawing/2014/main" xmlns="" id="{88A58009-4E28-4A33-B644-BD0ED0165C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0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5"/>
            <a:ext cx="4680520" cy="2247851"/>
          </a:xfrm>
        </p:spPr>
        <p:txBody>
          <a:bodyPr>
            <a:normAutofit/>
          </a:bodyPr>
          <a:lstStyle/>
          <a:p>
            <a:r>
              <a:rPr lang="hu-HU" cap="all" dirty="0">
                <a:effectLst>
                  <a:outerShdw blurRad="38100" dist="38100" dir="2700000" algn="tl">
                    <a:srgbClr val="000000">
                      <a:alpha val="43137"/>
                    </a:srgbClr>
                  </a:outerShdw>
                </a:effectLst>
              </a:rPr>
              <a:t>Társadalmi beilleszkedés</a:t>
            </a:r>
            <a:endParaRPr lang="en-US" cap="all" dirty="0">
              <a:effectLst>
                <a:outerShdw blurRad="38100" dist="38100" dir="2700000" algn="tl">
                  <a:srgbClr val="000000">
                    <a:alpha val="43137"/>
                  </a:srgbClr>
                </a:outerShdw>
              </a:effectLst>
            </a:endParaRPr>
          </a:p>
        </p:txBody>
      </p:sp>
      <p:pic>
        <p:nvPicPr>
          <p:cNvPr id="4" name="Picture Placeholder 3"/>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1192" r="44270"/>
          <a:stretch/>
        </p:blipFill>
        <p:spPr/>
      </p:pic>
      <p:pic>
        <p:nvPicPr>
          <p:cNvPr id="5" name="Picture 4">
            <a:extLst>
              <a:ext uri="{FF2B5EF4-FFF2-40B4-BE49-F238E27FC236}">
                <a16:creationId xmlns:a16="http://schemas.microsoft.com/office/drawing/2014/main" xmlns="" id="{3D471C76-FAFE-4238-A6D5-B5F7CE8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44AEBDCF-786E-4064-9E12-2A3E1C334D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35928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a:t>Összegzés</a:t>
            </a:r>
            <a:endParaRPr lang="en-US" dirty="0"/>
          </a:p>
        </p:txBody>
      </p:sp>
      <p:grpSp>
        <p:nvGrpSpPr>
          <p:cNvPr id="4" name="Group 9"/>
          <p:cNvGrpSpPr/>
          <p:nvPr/>
        </p:nvGrpSpPr>
        <p:grpSpPr bwMode="gray">
          <a:xfrm>
            <a:off x="5363458" y="1028800"/>
            <a:ext cx="2736934" cy="2839094"/>
            <a:chOff x="-4378893" y="-82872"/>
            <a:chExt cx="3835022" cy="2338184"/>
          </a:xfrm>
        </p:grpSpPr>
        <p:sp>
          <p:nvSpPr>
            <p:cNvPr id="11" name="TextBox 39"/>
            <p:cNvSpPr txBox="1"/>
            <p:nvPr/>
          </p:nvSpPr>
          <p:spPr bwMode="gray">
            <a:xfrm>
              <a:off x="-4170667" y="-70918"/>
              <a:ext cx="3626796" cy="2230577"/>
            </a:xfrm>
            <a:prstGeom prst="rect">
              <a:avLst/>
            </a:prstGeom>
          </p:spPr>
          <p:txBody>
            <a:bodyPr vert="horz" wrap="square" lIns="0" tIns="0" rIns="0" bIns="0" rtlCol="0">
              <a:spAutoFit/>
            </a:bodyPr>
            <a:lstStyle/>
            <a:p>
              <a:pPr algn="just" defTabSz="924259">
                <a:defRPr/>
              </a:pPr>
              <a:r>
                <a:rPr lang="hu-HU" sz="1100" b="1" kern="0" dirty="0">
                  <a:solidFill>
                    <a:srgbClr val="404040"/>
                  </a:solidFill>
                </a:rPr>
                <a:t>JÖVŐ</a:t>
              </a:r>
            </a:p>
            <a:p>
              <a:pPr algn="just" defTabSz="924259">
                <a:defRPr/>
              </a:pPr>
              <a:r>
                <a:rPr lang="hu-HU" sz="1100" dirty="0">
                  <a:solidFill>
                    <a:srgbClr val="58595B"/>
                  </a:solidFill>
                </a:rPr>
                <a:t>A külföldre költözött magyarok több, mint harmada végleg az adott országban szeretne maradni, bár hasonló arányban vannak, akik egyelőre még bizonytalanok a jövőt illetően. A végleg az adott országban maradni szándékozók jellemzően családos, falun élő magyarok.</a:t>
              </a:r>
            </a:p>
            <a:p>
              <a:pPr algn="just" defTabSz="924259">
                <a:defRPr/>
              </a:pPr>
              <a:r>
                <a:rPr lang="hu-HU" sz="1100" dirty="0">
                  <a:solidFill>
                    <a:srgbClr val="58595B"/>
                  </a:solidFill>
                </a:rPr>
                <a:t>A hazaköltözést tervezők 16%-ot tesznek ki, és nagy részük 1-5 éven belül szeretne visszatérni.</a:t>
              </a:r>
            </a:p>
            <a:p>
              <a:pPr algn="just" defTabSz="924259">
                <a:defRPr/>
              </a:pPr>
              <a:r>
                <a:rPr lang="hu-HU" sz="1100" dirty="0">
                  <a:solidFill>
                    <a:srgbClr val="58595B"/>
                  </a:solidFill>
                </a:rPr>
                <a:t>A Nagy-Britanniában élők 60%-a szerint az ország kilépése az Európai Unióból nem fogja befolyásolni kint tartózkodását, de így is sokan vannak (38%), akik szerint bizonyos szempontból megnehezítheti majd a kinti életet. </a:t>
              </a:r>
            </a:p>
            <a:p>
              <a:pPr algn="just" defTabSz="924259">
                <a:defRPr/>
              </a:pPr>
              <a:endParaRPr lang="hu-HU" sz="1100" dirty="0">
                <a:solidFill>
                  <a:srgbClr val="58595B"/>
                </a:solidFill>
              </a:endParaRPr>
            </a:p>
          </p:txBody>
        </p:sp>
        <p:cxnSp>
          <p:nvCxnSpPr>
            <p:cNvPr id="12" name="Straight Connector 6"/>
            <p:cNvCxnSpPr/>
            <p:nvPr/>
          </p:nvCxnSpPr>
          <p:spPr bwMode="gray">
            <a:xfrm>
              <a:off x="-4378893" y="-82872"/>
              <a:ext cx="883" cy="2338184"/>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cxnSp>
        <p:nvCxnSpPr>
          <p:cNvPr id="17" name="Straight Connector 6"/>
          <p:cNvCxnSpPr/>
          <p:nvPr/>
        </p:nvCxnSpPr>
        <p:spPr bwMode="gray">
          <a:xfrm>
            <a:off x="899592" y="990183"/>
            <a:ext cx="0" cy="2877711"/>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sp>
        <p:nvSpPr>
          <p:cNvPr id="18" name="TextBox 39"/>
          <p:cNvSpPr txBox="1"/>
          <p:nvPr/>
        </p:nvSpPr>
        <p:spPr bwMode="gray">
          <a:xfrm>
            <a:off x="1135010" y="990183"/>
            <a:ext cx="3797030" cy="2877711"/>
          </a:xfrm>
          <a:prstGeom prst="rect">
            <a:avLst/>
          </a:prstGeom>
        </p:spPr>
        <p:txBody>
          <a:bodyPr vert="horz" wrap="square" lIns="0" tIns="0" rIns="0" bIns="0" rtlCol="0">
            <a:spAutoFit/>
          </a:bodyPr>
          <a:lstStyle/>
          <a:p>
            <a:pPr algn="just" defTabSz="924259">
              <a:defRPr/>
            </a:pPr>
            <a:r>
              <a:rPr lang="hu-HU" sz="1100" b="1" kern="0" dirty="0">
                <a:solidFill>
                  <a:srgbClr val="404040"/>
                </a:solidFill>
              </a:rPr>
              <a:t>BEILLESZKEDÉS ÉS KAPCSOLATTARTÁS</a:t>
            </a:r>
          </a:p>
          <a:p>
            <a:pPr algn="just" defTabSz="924259">
              <a:defRPr/>
            </a:pPr>
            <a:r>
              <a:rPr lang="hu-HU" sz="1100" dirty="0">
                <a:solidFill>
                  <a:srgbClr val="58595B"/>
                </a:solidFill>
              </a:rPr>
              <a:t>A külföldön élő magyarok többsége korábbi, magyarországi háztartása tagjaival él, illetve egy további jelentős hányaduk honfitársakkal. A többség baráti köre vegyesen áll magyarokból, helyiekből és egyéb nemzetiségiekből, de a beilleszkedés nehézségeit mutatja, hogy sokan a kint lévő magyarokkal barátkoznak. </a:t>
            </a:r>
            <a:endParaRPr lang="hu-HU" sz="1100" dirty="0">
              <a:solidFill>
                <a:srgbClr val="FF0000"/>
              </a:solidFill>
            </a:endParaRPr>
          </a:p>
          <a:p>
            <a:pPr algn="just" defTabSz="924259">
              <a:defRPr/>
            </a:pPr>
            <a:r>
              <a:rPr lang="hu-HU" sz="1100" dirty="0">
                <a:solidFill>
                  <a:srgbClr val="58595B"/>
                </a:solidFill>
              </a:rPr>
              <a:t>A megkérdezettek túlnyomó többsége úgy érzi, sikerült beilleszkednie, olyannyira, hogy egy ötödük az adott országot tekinti otthonának, annál inkább így van ez, minél régebben él kint valaki. A frissen érkezettek még gyakran érzik magukat idegenül. </a:t>
            </a:r>
          </a:p>
          <a:p>
            <a:pPr algn="just" defTabSz="924259">
              <a:defRPr/>
            </a:pPr>
            <a:r>
              <a:rPr lang="hu-HU" sz="1100" dirty="0">
                <a:solidFill>
                  <a:srgbClr val="58595B"/>
                </a:solidFill>
              </a:rPr>
              <a:t>Az otthoniakkal való kapcsolattartás legjellemzőbb módja sorrendben a Facebook, a telefon és a Skype. A</a:t>
            </a:r>
            <a:r>
              <a:rPr lang="hu-HU" sz="1100" kern="0" dirty="0">
                <a:solidFill>
                  <a:srgbClr val="58595B"/>
                </a:solidFill>
              </a:rPr>
              <a:t> hagyományos hívás és a szöveges üzenet a legelterjedtebb, a videóhívás kevésbé.</a:t>
            </a:r>
          </a:p>
          <a:p>
            <a:pPr algn="just" defTabSz="924259">
              <a:defRPr/>
            </a:pPr>
            <a:r>
              <a:rPr lang="hu-HU" sz="1100" kern="0" dirty="0">
                <a:solidFill>
                  <a:srgbClr val="58595B"/>
                </a:solidFill>
              </a:rPr>
              <a:t>Többnyire naponta vagy hetente többször is kapcsolatba lépnek az otthoniakkal. </a:t>
            </a:r>
            <a:r>
              <a:rPr lang="hu-HU" sz="1100" dirty="0">
                <a:solidFill>
                  <a:srgbClr val="58595B"/>
                </a:solidFill>
              </a:rPr>
              <a:t>A többség a kiköltözés idejétől függetlenül évente néhányszor hazajár. </a:t>
            </a:r>
            <a:endParaRPr lang="hu-HU" sz="1100" kern="0" dirty="0">
              <a:solidFill>
                <a:srgbClr val="404040"/>
              </a:solidFill>
            </a:endParaRPr>
          </a:p>
        </p:txBody>
      </p:sp>
      <p:pic>
        <p:nvPicPr>
          <p:cNvPr id="9" name="Picture 8">
            <a:extLst>
              <a:ext uri="{FF2B5EF4-FFF2-40B4-BE49-F238E27FC236}">
                <a16:creationId xmlns:a16="http://schemas.microsoft.com/office/drawing/2014/main" xmlns="" id="{32AD892F-6F33-43BA-A384-C1E664991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0" name="Picture 9">
            <a:extLst>
              <a:ext uri="{FF2B5EF4-FFF2-40B4-BE49-F238E27FC236}">
                <a16:creationId xmlns:a16="http://schemas.microsoft.com/office/drawing/2014/main" xmlns="" id="{5A14E24F-4E7A-411C-BC92-5CA22C187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7641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Társas környezet</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Kivel él jelenleg? </a:t>
            </a:r>
          </a:p>
        </p:txBody>
      </p:sp>
      <p:sp>
        <p:nvSpPr>
          <p:cNvPr id="36" name="Rectangle 35"/>
          <p:cNvSpPr/>
          <p:nvPr/>
        </p:nvSpPr>
        <p:spPr>
          <a:xfrm>
            <a:off x="538082" y="4259874"/>
            <a:ext cx="7994358" cy="553996"/>
          </a:xfrm>
          <a:prstGeom prst="rect">
            <a:avLst/>
          </a:prstGeom>
        </p:spPr>
        <p:txBody>
          <a:bodyPr wrap="square" lIns="91438" tIns="45719" rIns="91438" bIns="45719">
            <a:spAutoFit/>
          </a:bodyPr>
          <a:lstStyle/>
          <a:p>
            <a:pPr marL="4763"/>
            <a:r>
              <a:rPr lang="hu-HU" sz="1000" dirty="0">
                <a:solidFill>
                  <a:srgbClr val="58595B"/>
                </a:solidFill>
              </a:rPr>
              <a:t>A külföldre költöző magyarok többsége korábbi, magyarországi háztartása tagjaival él továbbra is, illetve jelentős részük egyéb magyar állampolgárokkal. Az egyedül élők aránya Németországban magasabb, mint Nagy-Britanniában, míg  ritkábban fordul elő, hogy más külföldi állampolgárokkal élnek együtt.</a:t>
            </a:r>
            <a:endParaRPr lang="hu-HU" sz="1000" dirty="0">
              <a:solidFill>
                <a:srgbClr val="FF0000"/>
              </a:solidFill>
            </a:endParaRPr>
          </a:p>
        </p:txBody>
      </p:sp>
      <p:graphicFrame>
        <p:nvGraphicFramePr>
          <p:cNvPr id="7" name="Chart 5"/>
          <p:cNvGraphicFramePr>
            <a:graphicFrameLocks noChangeAspect="1"/>
          </p:cNvGraphicFramePr>
          <p:nvPr>
            <p:extLst>
              <p:ext uri="{D42A27DB-BD31-4B8C-83A1-F6EECF244321}">
                <p14:modId xmlns:p14="http://schemas.microsoft.com/office/powerpoint/2010/main" val="1712554935"/>
              </p:ext>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6"/>
          <p:cNvGraphicFramePr>
            <a:graphicFrameLocks noChangeAspect="1"/>
          </p:cNvGraphicFramePr>
          <p:nvPr>
            <p:extLst>
              <p:ext uri="{D42A27DB-BD31-4B8C-83A1-F6EECF244321}">
                <p14:modId xmlns:p14="http://schemas.microsoft.com/office/powerpoint/2010/main" val="763278207"/>
              </p:ext>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7"/>
          <p:cNvSpPr txBox="1"/>
          <p:nvPr/>
        </p:nvSpPr>
        <p:spPr>
          <a:xfrm>
            <a:off x="3418402"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1" name="Rectangle 9"/>
          <p:cNvSpPr/>
          <p:nvPr/>
        </p:nvSpPr>
        <p:spPr>
          <a:xfrm>
            <a:off x="2740613"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 name="Text Placeholder 9"/>
          <p:cNvSpPr txBox="1">
            <a:spLocks/>
          </p:cNvSpPr>
          <p:nvPr/>
        </p:nvSpPr>
        <p:spPr>
          <a:xfrm>
            <a:off x="2555776" y="887181"/>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Külföldiekkel</a:t>
            </a:r>
          </a:p>
        </p:txBody>
      </p:sp>
      <p:sp>
        <p:nvSpPr>
          <p:cNvPr id="14" name="Rectangle 11"/>
          <p:cNvSpPr/>
          <p:nvPr/>
        </p:nvSpPr>
        <p:spPr>
          <a:xfrm>
            <a:off x="3950730"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5" name="Text Placeholder 9"/>
          <p:cNvSpPr txBox="1">
            <a:spLocks/>
          </p:cNvSpPr>
          <p:nvPr/>
        </p:nvSpPr>
        <p:spPr>
          <a:xfrm>
            <a:off x="3693885" y="883456"/>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Külföldi párjával</a:t>
            </a:r>
          </a:p>
        </p:txBody>
      </p:sp>
      <p:graphicFrame>
        <p:nvGraphicFramePr>
          <p:cNvPr id="16" name="Chart 13"/>
          <p:cNvGraphicFramePr>
            <a:graphicFrameLocks noChangeAspect="1"/>
          </p:cNvGraphicFramePr>
          <p:nvPr>
            <p:extLst>
              <p:ext uri="{D42A27DB-BD31-4B8C-83A1-F6EECF244321}">
                <p14:modId xmlns:p14="http://schemas.microsoft.com/office/powerpoint/2010/main" val="1686405101"/>
              </p:ext>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4"/>
          <p:cNvSpPr/>
          <p:nvPr/>
        </p:nvSpPr>
        <p:spPr>
          <a:xfrm>
            <a:off x="522007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19</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8" name="Text Placeholder 9"/>
          <p:cNvSpPr txBox="1">
            <a:spLocks/>
          </p:cNvSpPr>
          <p:nvPr/>
        </p:nvSpPr>
        <p:spPr>
          <a:xfrm>
            <a:off x="4716016" y="771550"/>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Magyarokkal </a:t>
            </a:r>
            <a:br>
              <a:rPr lang="hu-HU" sz="900" cap="all" dirty="0"/>
            </a:br>
            <a:r>
              <a:rPr lang="hu-HU" sz="900" cap="all" dirty="0"/>
              <a:t>(nem </a:t>
            </a:r>
            <a:r>
              <a:rPr lang="hu-HU" sz="900" cap="all" dirty="0" err="1"/>
              <a:t>ht</a:t>
            </a:r>
            <a:r>
              <a:rPr lang="hu-HU" sz="900" cap="all" dirty="0"/>
              <a:t>-tagok)</a:t>
            </a:r>
          </a:p>
        </p:txBody>
      </p:sp>
      <p:graphicFrame>
        <p:nvGraphicFramePr>
          <p:cNvPr id="19" name="Chart 16"/>
          <p:cNvGraphicFramePr>
            <a:graphicFrameLocks noChangeAspect="1"/>
          </p:cNvGraphicFramePr>
          <p:nvPr>
            <p:extLst>
              <p:ext uri="{D42A27DB-BD31-4B8C-83A1-F6EECF244321}">
                <p14:modId xmlns:p14="http://schemas.microsoft.com/office/powerpoint/2010/main" val="4135693709"/>
              </p:ext>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 Placeholder 9"/>
          <p:cNvSpPr txBox="1">
            <a:spLocks/>
          </p:cNvSpPr>
          <p:nvPr/>
        </p:nvSpPr>
        <p:spPr>
          <a:xfrm>
            <a:off x="6177977" y="771550"/>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Magyarokkal (korábbi </a:t>
            </a:r>
            <a:r>
              <a:rPr lang="hu-HU" sz="900" cap="all" dirty="0" err="1"/>
              <a:t>ht</a:t>
            </a:r>
            <a:r>
              <a:rPr lang="hu-HU" sz="900" cap="all" dirty="0"/>
              <a:t>-tagok)</a:t>
            </a:r>
          </a:p>
        </p:txBody>
      </p:sp>
      <p:sp>
        <p:nvSpPr>
          <p:cNvPr id="21" name="Rectangle 20"/>
          <p:cNvSpPr/>
          <p:nvPr/>
        </p:nvSpPr>
        <p:spPr>
          <a:xfrm>
            <a:off x="6485029"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45</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23" name="Chart 5"/>
          <p:cNvGraphicFramePr>
            <a:graphicFrameLocks noChangeAspect="1"/>
          </p:cNvGraphicFramePr>
          <p:nvPr>
            <p:extLst>
              <p:ext uri="{D42A27DB-BD31-4B8C-83A1-F6EECF244321}">
                <p14:modId xmlns:p14="http://schemas.microsoft.com/office/powerpoint/2010/main" val="3107066402"/>
              </p:ext>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6"/>
          <p:cNvGraphicFramePr>
            <a:graphicFrameLocks noChangeAspect="1"/>
          </p:cNvGraphicFramePr>
          <p:nvPr>
            <p:extLst>
              <p:ext uri="{D42A27DB-BD31-4B8C-83A1-F6EECF244321}">
                <p14:modId xmlns:p14="http://schemas.microsoft.com/office/powerpoint/2010/main" val="1466383706"/>
              </p:ext>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7"/>
          <p:cNvSpPr txBox="1"/>
          <p:nvPr/>
        </p:nvSpPr>
        <p:spPr>
          <a:xfrm>
            <a:off x="3418402"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26" name="Rectangle 9"/>
          <p:cNvSpPr/>
          <p:nvPr/>
        </p:nvSpPr>
        <p:spPr>
          <a:xfrm>
            <a:off x="2726171"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27" name="Rectangle 11"/>
          <p:cNvSpPr/>
          <p:nvPr/>
        </p:nvSpPr>
        <p:spPr>
          <a:xfrm>
            <a:off x="3950730"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14</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28" name="Chart 13"/>
          <p:cNvGraphicFramePr>
            <a:graphicFrameLocks noChangeAspect="1"/>
          </p:cNvGraphicFramePr>
          <p:nvPr>
            <p:extLst>
              <p:ext uri="{D42A27DB-BD31-4B8C-83A1-F6EECF244321}">
                <p14:modId xmlns:p14="http://schemas.microsoft.com/office/powerpoint/2010/main" val="1115200192"/>
              </p:ext>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14"/>
          <p:cNvSpPr/>
          <p:nvPr/>
        </p:nvSpPr>
        <p:spPr>
          <a:xfrm>
            <a:off x="5220072"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22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0" name="Chart 16"/>
          <p:cNvGraphicFramePr>
            <a:graphicFrameLocks noChangeAspect="1"/>
          </p:cNvGraphicFramePr>
          <p:nvPr>
            <p:extLst>
              <p:ext uri="{D42A27DB-BD31-4B8C-83A1-F6EECF244321}">
                <p14:modId xmlns:p14="http://schemas.microsoft.com/office/powerpoint/2010/main" val="4015409989"/>
              </p:ext>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1" name="Rectangle 20"/>
          <p:cNvSpPr/>
          <p:nvPr/>
        </p:nvSpPr>
        <p:spPr>
          <a:xfrm>
            <a:off x="6485029"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43</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2" name="Rectangle 31"/>
          <p:cNvSpPr/>
          <p:nvPr/>
        </p:nvSpPr>
        <p:spPr>
          <a:xfrm>
            <a:off x="1614879"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33" name="Rectangle 32"/>
          <p:cNvSpPr/>
          <p:nvPr/>
        </p:nvSpPr>
        <p:spPr>
          <a:xfrm>
            <a:off x="433588" y="2371939"/>
            <a:ext cx="1980029" cy="438582"/>
          </a:xfrm>
          <a:prstGeom prst="rect">
            <a:avLst/>
          </a:prstGeom>
        </p:spPr>
        <p:txBody>
          <a:bodyPr wrap="none">
            <a:spAutoFit/>
          </a:bodyPr>
          <a:lstStyle/>
          <a:p>
            <a:r>
              <a:rPr lang="hu-HU" sz="2250" b="1" kern="0" dirty="0">
                <a:solidFill>
                  <a:schemeClr val="accent2"/>
                </a:solidFill>
                <a:latin typeface="Calibri"/>
              </a:rPr>
              <a:t>Nagy-Britannia</a:t>
            </a:r>
          </a:p>
        </p:txBody>
      </p:sp>
      <p:graphicFrame>
        <p:nvGraphicFramePr>
          <p:cNvPr id="34" name="Chart 5"/>
          <p:cNvGraphicFramePr>
            <a:graphicFrameLocks noChangeAspect="1"/>
          </p:cNvGraphicFramePr>
          <p:nvPr>
            <p:extLst>
              <p:ext uri="{D42A27DB-BD31-4B8C-83A1-F6EECF244321}">
                <p14:modId xmlns:p14="http://schemas.microsoft.com/office/powerpoint/2010/main" val="4042448494"/>
              </p:ext>
            </p:extLst>
          </p:nvPr>
        </p:nvGraphicFramePr>
        <p:xfrm>
          <a:off x="3635896"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Chart 6"/>
          <p:cNvGraphicFramePr>
            <a:graphicFrameLocks noChangeAspect="1"/>
          </p:cNvGraphicFramePr>
          <p:nvPr>
            <p:extLst>
              <p:ext uri="{D42A27DB-BD31-4B8C-83A1-F6EECF244321}">
                <p14:modId xmlns:p14="http://schemas.microsoft.com/office/powerpoint/2010/main" val="3373722378"/>
              </p:ext>
            </p:extLst>
          </p:nvPr>
        </p:nvGraphicFramePr>
        <p:xfrm>
          <a:off x="2378519"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38" name="TextBox 7"/>
          <p:cNvSpPr txBox="1"/>
          <p:nvPr/>
        </p:nvSpPr>
        <p:spPr>
          <a:xfrm>
            <a:off x="3418402" y="297496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40613"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3</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0" name="Rectangle 11"/>
          <p:cNvSpPr/>
          <p:nvPr/>
        </p:nvSpPr>
        <p:spPr>
          <a:xfrm>
            <a:off x="3950730"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12</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1" name="Chart 13"/>
          <p:cNvGraphicFramePr>
            <a:graphicFrameLocks noChangeAspect="1"/>
          </p:cNvGraphicFramePr>
          <p:nvPr>
            <p:extLst>
              <p:ext uri="{D42A27DB-BD31-4B8C-83A1-F6EECF244321}">
                <p14:modId xmlns:p14="http://schemas.microsoft.com/office/powerpoint/2010/main" val="2318829696"/>
              </p:ext>
            </p:extLst>
          </p:nvPr>
        </p:nvGraphicFramePr>
        <p:xfrm>
          <a:off x="4905794"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2" name="Rectangle 14"/>
          <p:cNvSpPr/>
          <p:nvPr/>
        </p:nvSpPr>
        <p:spPr>
          <a:xfrm>
            <a:off x="5220072"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16</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3" name="Chart 16"/>
          <p:cNvGraphicFramePr>
            <a:graphicFrameLocks noChangeAspect="1"/>
          </p:cNvGraphicFramePr>
          <p:nvPr>
            <p:extLst>
              <p:ext uri="{D42A27DB-BD31-4B8C-83A1-F6EECF244321}">
                <p14:modId xmlns:p14="http://schemas.microsoft.com/office/powerpoint/2010/main" val="2344088278"/>
              </p:ext>
            </p:extLst>
          </p:nvPr>
        </p:nvGraphicFramePr>
        <p:xfrm>
          <a:off x="6154706"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44" name="Rectangle 20"/>
          <p:cNvSpPr/>
          <p:nvPr/>
        </p:nvSpPr>
        <p:spPr>
          <a:xfrm>
            <a:off x="6485029"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48</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5" name="Rectangle 44"/>
          <p:cNvSpPr/>
          <p:nvPr/>
        </p:nvSpPr>
        <p:spPr>
          <a:xfrm>
            <a:off x="649612" y="3313292"/>
            <a:ext cx="1834156" cy="438582"/>
          </a:xfrm>
          <a:prstGeom prst="rect">
            <a:avLst/>
          </a:prstGeom>
        </p:spPr>
        <p:txBody>
          <a:bodyPr wrap="none">
            <a:spAutoFit/>
          </a:bodyPr>
          <a:lstStyle/>
          <a:p>
            <a:r>
              <a:rPr lang="hu-HU" sz="2250" b="1" kern="0" dirty="0">
                <a:solidFill>
                  <a:schemeClr val="accent5"/>
                </a:solidFill>
                <a:latin typeface="Calibri"/>
              </a:rPr>
              <a:t>Németország </a:t>
            </a:r>
          </a:p>
        </p:txBody>
      </p:sp>
      <p:cxnSp>
        <p:nvCxnSpPr>
          <p:cNvPr id="46" name="Straight Connector 45"/>
          <p:cNvCxnSpPr/>
          <p:nvPr/>
        </p:nvCxnSpPr>
        <p:spPr>
          <a:xfrm>
            <a:off x="551833" y="2108946"/>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7" name="Chart 16"/>
          <p:cNvGraphicFramePr>
            <a:graphicFrameLocks noChangeAspect="1"/>
          </p:cNvGraphicFramePr>
          <p:nvPr>
            <p:extLst>
              <p:ext uri="{D42A27DB-BD31-4B8C-83A1-F6EECF244321}">
                <p14:modId xmlns:p14="http://schemas.microsoft.com/office/powerpoint/2010/main" val="768333178"/>
              </p:ext>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sp>
        <p:nvSpPr>
          <p:cNvPr id="48" name="Text Placeholder 9"/>
          <p:cNvSpPr txBox="1">
            <a:spLocks/>
          </p:cNvSpPr>
          <p:nvPr/>
        </p:nvSpPr>
        <p:spPr>
          <a:xfrm>
            <a:off x="7392695" y="880181"/>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900" cap="all" dirty="0"/>
              <a:t>Egyedül él</a:t>
            </a:r>
          </a:p>
        </p:txBody>
      </p:sp>
      <p:sp>
        <p:nvSpPr>
          <p:cNvPr id="49" name="Rectangle 48"/>
          <p:cNvSpPr/>
          <p:nvPr/>
        </p:nvSpPr>
        <p:spPr>
          <a:xfrm>
            <a:off x="7668344"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16</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50" name="Chart 16"/>
          <p:cNvGraphicFramePr>
            <a:graphicFrameLocks noChangeAspect="1"/>
          </p:cNvGraphicFramePr>
          <p:nvPr>
            <p:extLst>
              <p:ext uri="{D42A27DB-BD31-4B8C-83A1-F6EECF244321}">
                <p14:modId xmlns:p14="http://schemas.microsoft.com/office/powerpoint/2010/main" val="230093217"/>
              </p:ext>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sp>
        <p:nvSpPr>
          <p:cNvPr id="51" name="Rectangle 20"/>
          <p:cNvSpPr/>
          <p:nvPr/>
        </p:nvSpPr>
        <p:spPr>
          <a:xfrm>
            <a:off x="7668344"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52" name="Chart 16"/>
          <p:cNvGraphicFramePr>
            <a:graphicFrameLocks noChangeAspect="1"/>
          </p:cNvGraphicFramePr>
          <p:nvPr>
            <p:extLst>
              <p:ext uri="{D42A27DB-BD31-4B8C-83A1-F6EECF244321}">
                <p14:modId xmlns:p14="http://schemas.microsoft.com/office/powerpoint/2010/main" val="241665954"/>
              </p:ext>
            </p:extLst>
          </p:nvPr>
        </p:nvGraphicFramePr>
        <p:xfrm>
          <a:off x="7380312" y="3049267"/>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53" name="Rectangle 20"/>
          <p:cNvSpPr/>
          <p:nvPr/>
        </p:nvSpPr>
        <p:spPr>
          <a:xfrm>
            <a:off x="7668344" y="3330063"/>
            <a:ext cx="751267" cy="438582"/>
          </a:xfrm>
          <a:prstGeom prst="rect">
            <a:avLst/>
          </a:prstGeom>
        </p:spPr>
        <p:txBody>
          <a:bodyPr wrap="square">
            <a:spAutoFit/>
          </a:bodyPr>
          <a:lstStyle/>
          <a:p>
            <a:pPr defTabSz="685800">
              <a:defRPr/>
            </a:pPr>
            <a:r>
              <a:rPr lang="hu-HU" sz="2250" b="1" kern="0" dirty="0">
                <a:solidFill>
                  <a:schemeClr val="accent5"/>
                </a:solidFill>
                <a:latin typeface="Calibri"/>
              </a:rPr>
              <a:t>21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55" name="Picture 54">
            <a:extLst>
              <a:ext uri="{FF2B5EF4-FFF2-40B4-BE49-F238E27FC236}">
                <a16:creationId xmlns:a16="http://schemas.microsoft.com/office/drawing/2014/main" xmlns="" id="{DCD6BFF2-D2F6-4483-BC6A-0F30E549761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6" name="Picture 55">
            <a:extLst>
              <a:ext uri="{FF2B5EF4-FFF2-40B4-BE49-F238E27FC236}">
                <a16:creationId xmlns:a16="http://schemas.microsoft.com/office/drawing/2014/main" xmlns="" id="{8AD31387-EE6A-4C0F-83B7-4D312AD37D1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868732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5"/>
          <p:cNvGraphicFramePr>
            <a:graphicFrameLocks noChangeAspect="1"/>
          </p:cNvGraphicFramePr>
          <p:nvPr>
            <p:extLst>
              <p:ext uri="{D42A27DB-BD31-4B8C-83A1-F6EECF244321}">
                <p14:modId xmlns:p14="http://schemas.microsoft.com/office/powerpoint/2010/main" val="2130530484"/>
              </p:ext>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
          <p:cNvGraphicFramePr>
            <a:graphicFrameLocks noChangeAspect="1"/>
          </p:cNvGraphicFramePr>
          <p:nvPr>
            <p:extLst>
              <p:ext uri="{D42A27DB-BD31-4B8C-83A1-F6EECF244321}">
                <p14:modId xmlns:p14="http://schemas.microsoft.com/office/powerpoint/2010/main" val="3887268499"/>
              </p:ext>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13"/>
          <p:cNvGraphicFramePr>
            <a:graphicFrameLocks noChangeAspect="1"/>
          </p:cNvGraphicFramePr>
          <p:nvPr>
            <p:extLst>
              <p:ext uri="{D42A27DB-BD31-4B8C-83A1-F6EECF244321}">
                <p14:modId xmlns:p14="http://schemas.microsoft.com/office/powerpoint/2010/main" val="3015924239"/>
              </p:ext>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Chart 16"/>
          <p:cNvGraphicFramePr>
            <a:graphicFrameLocks noChangeAspect="1"/>
          </p:cNvGraphicFramePr>
          <p:nvPr>
            <p:extLst>
              <p:ext uri="{D42A27DB-BD31-4B8C-83A1-F6EECF244321}">
                <p14:modId xmlns:p14="http://schemas.microsoft.com/office/powerpoint/2010/main" val="2299928322"/>
              </p:ext>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6" name="Chart 5"/>
          <p:cNvGraphicFramePr>
            <a:graphicFrameLocks noChangeAspect="1"/>
          </p:cNvGraphicFramePr>
          <p:nvPr>
            <p:extLst>
              <p:ext uri="{D42A27DB-BD31-4B8C-83A1-F6EECF244321}">
                <p14:modId xmlns:p14="http://schemas.microsoft.com/office/powerpoint/2010/main" val="3882012584"/>
              </p:ext>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Chart 6"/>
          <p:cNvGraphicFramePr>
            <a:graphicFrameLocks noChangeAspect="1"/>
          </p:cNvGraphicFramePr>
          <p:nvPr>
            <p:extLst>
              <p:ext uri="{D42A27DB-BD31-4B8C-83A1-F6EECF244321}">
                <p14:modId xmlns:p14="http://schemas.microsoft.com/office/powerpoint/2010/main" val="1864470386"/>
              </p:ext>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Chart 13"/>
          <p:cNvGraphicFramePr>
            <a:graphicFrameLocks noChangeAspect="1"/>
          </p:cNvGraphicFramePr>
          <p:nvPr>
            <p:extLst>
              <p:ext uri="{D42A27DB-BD31-4B8C-83A1-F6EECF244321}">
                <p14:modId xmlns:p14="http://schemas.microsoft.com/office/powerpoint/2010/main" val="3012609145"/>
              </p:ext>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Chart 16"/>
          <p:cNvGraphicFramePr>
            <a:graphicFrameLocks noChangeAspect="1"/>
          </p:cNvGraphicFramePr>
          <p:nvPr>
            <p:extLst>
              <p:ext uri="{D42A27DB-BD31-4B8C-83A1-F6EECF244321}">
                <p14:modId xmlns:p14="http://schemas.microsoft.com/office/powerpoint/2010/main" val="249052938"/>
              </p:ext>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70" name="Rectangle 69"/>
          <p:cNvSpPr/>
          <p:nvPr/>
        </p:nvSpPr>
        <p:spPr>
          <a:xfrm>
            <a:off x="1614879"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71" name="Rectangle 70"/>
          <p:cNvSpPr/>
          <p:nvPr/>
        </p:nvSpPr>
        <p:spPr>
          <a:xfrm>
            <a:off x="433588" y="2371939"/>
            <a:ext cx="1980029" cy="438582"/>
          </a:xfrm>
          <a:prstGeom prst="rect">
            <a:avLst/>
          </a:prstGeom>
        </p:spPr>
        <p:txBody>
          <a:bodyPr wrap="none">
            <a:spAutoFit/>
          </a:bodyPr>
          <a:lstStyle/>
          <a:p>
            <a:r>
              <a:rPr lang="hu-HU" sz="2250" b="1" kern="0" dirty="0">
                <a:solidFill>
                  <a:schemeClr val="accent2"/>
                </a:solidFill>
                <a:latin typeface="Calibri"/>
              </a:rPr>
              <a:t>Nagy-Britannia</a:t>
            </a:r>
          </a:p>
        </p:txBody>
      </p:sp>
      <p:graphicFrame>
        <p:nvGraphicFramePr>
          <p:cNvPr id="72" name="Chart 5"/>
          <p:cNvGraphicFramePr>
            <a:graphicFrameLocks noChangeAspect="1"/>
          </p:cNvGraphicFramePr>
          <p:nvPr>
            <p:extLst>
              <p:ext uri="{D42A27DB-BD31-4B8C-83A1-F6EECF244321}">
                <p14:modId xmlns:p14="http://schemas.microsoft.com/office/powerpoint/2010/main" val="585037238"/>
              </p:ext>
            </p:extLst>
          </p:nvPr>
        </p:nvGraphicFramePr>
        <p:xfrm>
          <a:off x="3635896"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6"/>
          <p:cNvGraphicFramePr>
            <a:graphicFrameLocks noChangeAspect="1"/>
          </p:cNvGraphicFramePr>
          <p:nvPr>
            <p:extLst>
              <p:ext uri="{D42A27DB-BD31-4B8C-83A1-F6EECF244321}">
                <p14:modId xmlns:p14="http://schemas.microsoft.com/office/powerpoint/2010/main" val="1156668822"/>
              </p:ext>
            </p:extLst>
          </p:nvPr>
        </p:nvGraphicFramePr>
        <p:xfrm>
          <a:off x="2378519"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13"/>
          <p:cNvGraphicFramePr>
            <a:graphicFrameLocks noChangeAspect="1"/>
          </p:cNvGraphicFramePr>
          <p:nvPr>
            <p:extLst>
              <p:ext uri="{D42A27DB-BD31-4B8C-83A1-F6EECF244321}">
                <p14:modId xmlns:p14="http://schemas.microsoft.com/office/powerpoint/2010/main" val="2565107198"/>
              </p:ext>
            </p:extLst>
          </p:nvPr>
        </p:nvGraphicFramePr>
        <p:xfrm>
          <a:off x="4905794"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16"/>
          <p:cNvGraphicFramePr>
            <a:graphicFrameLocks noChangeAspect="1"/>
          </p:cNvGraphicFramePr>
          <p:nvPr>
            <p:extLst>
              <p:ext uri="{D42A27DB-BD31-4B8C-83A1-F6EECF244321}">
                <p14:modId xmlns:p14="http://schemas.microsoft.com/office/powerpoint/2010/main" val="2379059886"/>
              </p:ext>
            </p:extLst>
          </p:nvPr>
        </p:nvGraphicFramePr>
        <p:xfrm>
          <a:off x="6154706"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76" name="Rectangle 75"/>
          <p:cNvSpPr/>
          <p:nvPr/>
        </p:nvSpPr>
        <p:spPr>
          <a:xfrm>
            <a:off x="649612" y="3313292"/>
            <a:ext cx="1834156" cy="438582"/>
          </a:xfrm>
          <a:prstGeom prst="rect">
            <a:avLst/>
          </a:prstGeom>
        </p:spPr>
        <p:txBody>
          <a:bodyPr wrap="none">
            <a:spAutoFit/>
          </a:bodyPr>
          <a:lstStyle/>
          <a:p>
            <a:r>
              <a:rPr lang="hu-HU" sz="2250" b="1" kern="0" dirty="0">
                <a:solidFill>
                  <a:schemeClr val="accent5"/>
                </a:solidFill>
                <a:latin typeface="Calibri"/>
              </a:rPr>
              <a:t>Németország </a:t>
            </a:r>
          </a:p>
        </p:txBody>
      </p:sp>
      <p:cxnSp>
        <p:nvCxnSpPr>
          <p:cNvPr id="77" name="Straight Connector 76"/>
          <p:cNvCxnSpPr/>
          <p:nvPr/>
        </p:nvCxnSpPr>
        <p:spPr>
          <a:xfrm>
            <a:off x="551833" y="2108946"/>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78" name="Chart 16"/>
          <p:cNvGraphicFramePr>
            <a:graphicFrameLocks noChangeAspect="1"/>
          </p:cNvGraphicFramePr>
          <p:nvPr>
            <p:extLst>
              <p:ext uri="{D42A27DB-BD31-4B8C-83A1-F6EECF244321}">
                <p14:modId xmlns:p14="http://schemas.microsoft.com/office/powerpoint/2010/main" val="3404985459"/>
              </p:ext>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9" name="Chart 16"/>
          <p:cNvGraphicFramePr>
            <a:graphicFrameLocks noChangeAspect="1"/>
          </p:cNvGraphicFramePr>
          <p:nvPr>
            <p:extLst>
              <p:ext uri="{D42A27DB-BD31-4B8C-83A1-F6EECF244321}">
                <p14:modId xmlns:p14="http://schemas.microsoft.com/office/powerpoint/2010/main" val="1520476509"/>
              </p:ext>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0" name="Chart 16"/>
          <p:cNvGraphicFramePr>
            <a:graphicFrameLocks noChangeAspect="1"/>
          </p:cNvGraphicFramePr>
          <p:nvPr>
            <p:extLst>
              <p:ext uri="{D42A27DB-BD31-4B8C-83A1-F6EECF244321}">
                <p14:modId xmlns:p14="http://schemas.microsoft.com/office/powerpoint/2010/main" val="3240558349"/>
              </p:ext>
            </p:extLst>
          </p:nvPr>
        </p:nvGraphicFramePr>
        <p:xfrm>
          <a:off x="7380312" y="3049267"/>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9" name="Title 8"/>
          <p:cNvSpPr>
            <a:spLocks noGrp="1"/>
          </p:cNvSpPr>
          <p:nvPr>
            <p:ph type="title"/>
          </p:nvPr>
        </p:nvSpPr>
        <p:spPr/>
        <p:txBody>
          <a:bodyPr>
            <a:normAutofit fontScale="90000"/>
          </a:bodyPr>
          <a:lstStyle/>
          <a:p>
            <a:r>
              <a:rPr lang="hu-HU" dirty="0"/>
              <a:t>Baráti kör</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Kik alkotják a külföldi baráti társaságát? </a:t>
            </a:r>
          </a:p>
        </p:txBody>
      </p:sp>
      <p:sp>
        <p:nvSpPr>
          <p:cNvPr id="36" name="Rectangle 35"/>
          <p:cNvSpPr/>
          <p:nvPr/>
        </p:nvSpPr>
        <p:spPr>
          <a:xfrm>
            <a:off x="538082" y="4299942"/>
            <a:ext cx="7850343" cy="400108"/>
          </a:xfrm>
          <a:prstGeom prst="rect">
            <a:avLst/>
          </a:prstGeom>
        </p:spPr>
        <p:txBody>
          <a:bodyPr wrap="square" lIns="91438" tIns="45719" rIns="91438" bIns="45719">
            <a:spAutoFit/>
          </a:bodyPr>
          <a:lstStyle/>
          <a:p>
            <a:pPr marL="4763" algn="just"/>
            <a:r>
              <a:rPr lang="hu-HU" sz="1000" dirty="0">
                <a:solidFill>
                  <a:srgbClr val="58595B"/>
                </a:solidFill>
              </a:rPr>
              <a:t>A többség számára nem láthatóan nem okozott gondot a beilleszkedés, baráti körük vegyesen áll magyarokból, helyiekből és egyéb nemzetiségiekből, Németországban ugyanakkor a kivándorolt magyarok negyede leginkább a helyi magyarokkal él közösségi életet. </a:t>
            </a:r>
            <a:endParaRPr lang="hu-HU" sz="1000" dirty="0">
              <a:solidFill>
                <a:srgbClr val="FF0000"/>
              </a:solidFill>
            </a:endParaRPr>
          </a:p>
        </p:txBody>
      </p:sp>
      <p:sp>
        <p:nvSpPr>
          <p:cNvPr id="10" name="TextBox 7"/>
          <p:cNvSpPr txBox="1"/>
          <p:nvPr/>
        </p:nvSpPr>
        <p:spPr>
          <a:xfrm>
            <a:off x="2843808"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1" name="Rectangle 9"/>
          <p:cNvSpPr/>
          <p:nvPr/>
        </p:nvSpPr>
        <p:spPr>
          <a:xfrm>
            <a:off x="2702561"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10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 name="Text Placeholder 9"/>
          <p:cNvSpPr txBox="1">
            <a:spLocks/>
          </p:cNvSpPr>
          <p:nvPr/>
        </p:nvSpPr>
        <p:spPr>
          <a:xfrm>
            <a:off x="2555776" y="887181"/>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helyiek</a:t>
            </a:r>
          </a:p>
        </p:txBody>
      </p:sp>
      <p:sp>
        <p:nvSpPr>
          <p:cNvPr id="14" name="Rectangle 11"/>
          <p:cNvSpPr/>
          <p:nvPr/>
        </p:nvSpPr>
        <p:spPr>
          <a:xfrm>
            <a:off x="3923928"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22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5" name="Text Placeholder 9"/>
          <p:cNvSpPr txBox="1">
            <a:spLocks/>
          </p:cNvSpPr>
          <p:nvPr/>
        </p:nvSpPr>
        <p:spPr>
          <a:xfrm>
            <a:off x="3794555" y="771550"/>
            <a:ext cx="993469"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Kint élő magyarok</a:t>
            </a:r>
          </a:p>
        </p:txBody>
      </p:sp>
      <p:sp>
        <p:nvSpPr>
          <p:cNvPr id="20" name="Text Placeholder 9"/>
          <p:cNvSpPr txBox="1">
            <a:spLocks/>
          </p:cNvSpPr>
          <p:nvPr/>
        </p:nvSpPr>
        <p:spPr>
          <a:xfrm>
            <a:off x="4944423" y="772898"/>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Egyéb országból érkezők</a:t>
            </a:r>
          </a:p>
        </p:txBody>
      </p:sp>
      <p:sp>
        <p:nvSpPr>
          <p:cNvPr id="21" name="Rectangle 20"/>
          <p:cNvSpPr/>
          <p:nvPr/>
        </p:nvSpPr>
        <p:spPr>
          <a:xfrm>
            <a:off x="5292080"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25" name="TextBox 7"/>
          <p:cNvSpPr txBox="1"/>
          <p:nvPr/>
        </p:nvSpPr>
        <p:spPr>
          <a:xfrm>
            <a:off x="2843808"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26" name="Rectangle 9"/>
          <p:cNvSpPr/>
          <p:nvPr/>
        </p:nvSpPr>
        <p:spPr>
          <a:xfrm>
            <a:off x="2688119"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10</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27" name="Rectangle 11"/>
          <p:cNvSpPr/>
          <p:nvPr/>
        </p:nvSpPr>
        <p:spPr>
          <a:xfrm>
            <a:off x="3923928"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19</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1" name="Rectangle 20"/>
          <p:cNvSpPr/>
          <p:nvPr/>
        </p:nvSpPr>
        <p:spPr>
          <a:xfrm>
            <a:off x="5292080"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6</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8" name="TextBox 7"/>
          <p:cNvSpPr txBox="1"/>
          <p:nvPr/>
        </p:nvSpPr>
        <p:spPr>
          <a:xfrm>
            <a:off x="2843808" y="297496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02561"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10</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0" name="Rectangle 11"/>
          <p:cNvSpPr/>
          <p:nvPr/>
        </p:nvSpPr>
        <p:spPr>
          <a:xfrm>
            <a:off x="3923928"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26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4" name="Rectangle 20"/>
          <p:cNvSpPr/>
          <p:nvPr/>
        </p:nvSpPr>
        <p:spPr>
          <a:xfrm>
            <a:off x="5292080"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5</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8" name="Text Placeholder 9"/>
          <p:cNvSpPr txBox="1">
            <a:spLocks/>
          </p:cNvSpPr>
          <p:nvPr/>
        </p:nvSpPr>
        <p:spPr>
          <a:xfrm>
            <a:off x="6168559" y="771550"/>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külföldiek és helyiek Vegyesen</a:t>
            </a:r>
          </a:p>
        </p:txBody>
      </p:sp>
      <p:sp>
        <p:nvSpPr>
          <p:cNvPr id="49" name="Rectangle 48"/>
          <p:cNvSpPr/>
          <p:nvPr/>
        </p:nvSpPr>
        <p:spPr>
          <a:xfrm>
            <a:off x="6516216"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56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1" name="Rectangle 20"/>
          <p:cNvSpPr/>
          <p:nvPr/>
        </p:nvSpPr>
        <p:spPr>
          <a:xfrm>
            <a:off x="6516216"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59</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3" name="Rectangle 20"/>
          <p:cNvSpPr/>
          <p:nvPr/>
        </p:nvSpPr>
        <p:spPr>
          <a:xfrm>
            <a:off x="6516216" y="3330063"/>
            <a:ext cx="751267" cy="438582"/>
          </a:xfrm>
          <a:prstGeom prst="rect">
            <a:avLst/>
          </a:prstGeom>
        </p:spPr>
        <p:txBody>
          <a:bodyPr wrap="square">
            <a:spAutoFit/>
          </a:bodyPr>
          <a:lstStyle/>
          <a:p>
            <a:pPr defTabSz="685800">
              <a:defRPr/>
            </a:pPr>
            <a:r>
              <a:rPr lang="hu-HU" sz="2250" b="1" kern="0" dirty="0">
                <a:solidFill>
                  <a:schemeClr val="accent5"/>
                </a:solidFill>
                <a:latin typeface="Calibri"/>
              </a:rPr>
              <a:t>53</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6" name="Text Placeholder 9"/>
          <p:cNvSpPr txBox="1">
            <a:spLocks/>
          </p:cNvSpPr>
          <p:nvPr/>
        </p:nvSpPr>
        <p:spPr>
          <a:xfrm>
            <a:off x="7536711" y="774102"/>
            <a:ext cx="923721"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Nincsenek barátai</a:t>
            </a:r>
          </a:p>
        </p:txBody>
      </p:sp>
      <p:sp>
        <p:nvSpPr>
          <p:cNvPr id="57" name="Rectangle 56"/>
          <p:cNvSpPr/>
          <p:nvPr/>
        </p:nvSpPr>
        <p:spPr>
          <a:xfrm>
            <a:off x="7781173"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9" name="Rectangle 20"/>
          <p:cNvSpPr/>
          <p:nvPr/>
        </p:nvSpPr>
        <p:spPr>
          <a:xfrm>
            <a:off x="7781173" y="2408725"/>
            <a:ext cx="751267" cy="438582"/>
          </a:xfrm>
          <a:prstGeom prst="rect">
            <a:avLst/>
          </a:prstGeom>
        </p:spPr>
        <p:txBody>
          <a:bodyPr wrap="square">
            <a:spAutoFit/>
          </a:bodyPr>
          <a:lstStyle/>
          <a:p>
            <a:pPr defTabSz="685800">
              <a:defRPr/>
            </a:pPr>
            <a:r>
              <a:rPr lang="hu-HU" sz="2250" b="1" kern="0" dirty="0">
                <a:solidFill>
                  <a:schemeClr val="accent2"/>
                </a:solidFill>
                <a:latin typeface="Calibri"/>
              </a:rPr>
              <a:t>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1" name="Rectangle 20"/>
          <p:cNvSpPr/>
          <p:nvPr/>
        </p:nvSpPr>
        <p:spPr>
          <a:xfrm>
            <a:off x="7781173" y="3344829"/>
            <a:ext cx="751267" cy="438582"/>
          </a:xfrm>
          <a:prstGeom prst="rect">
            <a:avLst/>
          </a:prstGeom>
        </p:spPr>
        <p:txBody>
          <a:bodyPr wrap="square">
            <a:spAutoFit/>
          </a:bodyPr>
          <a:lstStyle/>
          <a:p>
            <a:pPr defTabSz="685800">
              <a:defRPr/>
            </a:pPr>
            <a:r>
              <a:rPr lang="hu-HU" sz="2250" b="1" kern="0" dirty="0">
                <a:solidFill>
                  <a:schemeClr val="accent5"/>
                </a:solidFill>
                <a:latin typeface="Calibri"/>
              </a:rPr>
              <a:t>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52" name="Picture 51">
            <a:extLst>
              <a:ext uri="{FF2B5EF4-FFF2-40B4-BE49-F238E27FC236}">
                <a16:creationId xmlns:a16="http://schemas.microsoft.com/office/drawing/2014/main" xmlns="" id="{093A3BC0-E55C-40CC-A5FF-2CD96614737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4" name="Picture 53">
            <a:extLst>
              <a:ext uri="{FF2B5EF4-FFF2-40B4-BE49-F238E27FC236}">
                <a16:creationId xmlns:a16="http://schemas.microsoft.com/office/drawing/2014/main" xmlns="" id="{C8057274-CC44-49A1-A885-43F59159C60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659964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Baráti társaság vs. Kiköltözés éve</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Kik alkotják a külföldi baráti társaságát? </a:t>
            </a:r>
          </a:p>
        </p:txBody>
      </p:sp>
      <p:sp>
        <p:nvSpPr>
          <p:cNvPr id="33" name="Rectangle 32"/>
          <p:cNvSpPr/>
          <p:nvPr/>
        </p:nvSpPr>
        <p:spPr>
          <a:xfrm>
            <a:off x="6143989" y="2230219"/>
            <a:ext cx="751267" cy="246219"/>
          </a:xfrm>
          <a:prstGeom prst="rect">
            <a:avLst/>
          </a:prstGeom>
        </p:spPr>
        <p:txBody>
          <a:bodyPr wrap="square" lIns="91438" tIns="45719" rIns="91438" bIns="45719">
            <a:spAutoFit/>
          </a:bodyPr>
          <a:lstStyle/>
          <a:p>
            <a:pPr algn="ctr" defTabSz="685783">
              <a:defRPr/>
            </a:pPr>
            <a:r>
              <a:rPr lang="hu-HU" sz="1000" b="1" kern="0" dirty="0">
                <a:solidFill>
                  <a:schemeClr val="bg1"/>
                </a:solidFill>
                <a:latin typeface="Calibri"/>
              </a:rPr>
              <a:t>6,4</a:t>
            </a:r>
            <a:endParaRPr lang="en-ZA" sz="1000" kern="0" dirty="0">
              <a:solidFill>
                <a:schemeClr val="bg1"/>
              </a:solidFill>
              <a:latin typeface="Calibri"/>
            </a:endParaRPr>
          </a:p>
        </p:txBody>
      </p:sp>
      <p:sp>
        <p:nvSpPr>
          <p:cNvPr id="36" name="Rectangle 35"/>
          <p:cNvSpPr/>
          <p:nvPr/>
        </p:nvSpPr>
        <p:spPr>
          <a:xfrm>
            <a:off x="610089" y="4083918"/>
            <a:ext cx="7850343" cy="553998"/>
          </a:xfrm>
          <a:prstGeom prst="rect">
            <a:avLst/>
          </a:prstGeom>
        </p:spPr>
        <p:txBody>
          <a:bodyPr wrap="square" lIns="91438" tIns="45719" rIns="91438" bIns="45719">
            <a:spAutoFit/>
          </a:bodyPr>
          <a:lstStyle/>
          <a:p>
            <a:pPr marL="4763"/>
            <a:r>
              <a:rPr lang="hu-HU" sz="1000" dirty="0">
                <a:solidFill>
                  <a:srgbClr val="58595B"/>
                </a:solidFill>
              </a:rPr>
              <a:t>A nemrég érkezett magyarok baráti társaságának összetétele eltér a régebb óta kint élőkétől. A frissen kiköltözöttek között az átlaghoz képest nagyobb azok aránya, akiknek még nem nagyon vannak barátai, illetve akik a kint élő magyarokkal keresik inkább a kapcsolatot. Ez az arány jóval kisebb azoknál, akik már régebb óta, akár egy évtizede is kint élnek, náluk a helyi barátok aránya magasabb az átlagnál. </a:t>
            </a:r>
            <a:endParaRPr lang="hu-HU" sz="1000" dirty="0">
              <a:solidFill>
                <a:srgbClr val="FF0000"/>
              </a:solidFill>
            </a:endParaRPr>
          </a:p>
        </p:txBody>
      </p:sp>
      <p:grpSp>
        <p:nvGrpSpPr>
          <p:cNvPr id="8" name="Group 26"/>
          <p:cNvGrpSpPr/>
          <p:nvPr/>
        </p:nvGrpSpPr>
        <p:grpSpPr>
          <a:xfrm>
            <a:off x="6072104" y="1419622"/>
            <a:ext cx="2244186" cy="2244186"/>
            <a:chOff x="1505542" y="1628586"/>
            <a:chExt cx="3960000" cy="3960000"/>
          </a:xfrm>
        </p:grpSpPr>
        <p:sp>
          <p:nvSpPr>
            <p:cNvPr id="10" name="Oval 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1" name="Oval 1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2" name="Oval 1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3" name="Oval 12"/>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4" name="Arc 13"/>
          <p:cNvSpPr>
            <a:spLocks noChangeAspect="1"/>
          </p:cNvSpPr>
          <p:nvPr/>
        </p:nvSpPr>
        <p:spPr bwMode="auto">
          <a:xfrm>
            <a:off x="6071980" y="1419623"/>
            <a:ext cx="2244436" cy="2244186"/>
          </a:xfrm>
          <a:prstGeom prst="arc">
            <a:avLst>
              <a:gd name="adj1" fmla="val 16200000"/>
              <a:gd name="adj2" fmla="val 19291816"/>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15" name="Arc 14"/>
          <p:cNvSpPr>
            <a:spLocks noChangeAspect="1"/>
          </p:cNvSpPr>
          <p:nvPr/>
        </p:nvSpPr>
        <p:spPr bwMode="auto">
          <a:xfrm>
            <a:off x="6174000" y="1521632"/>
            <a:ext cx="2040396" cy="2040168"/>
          </a:xfrm>
          <a:prstGeom prst="arc">
            <a:avLst>
              <a:gd name="adj1" fmla="val 16200000"/>
              <a:gd name="adj2" fmla="val 19657010"/>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6" name="Arc 15"/>
          <p:cNvSpPr>
            <a:spLocks noChangeAspect="1"/>
          </p:cNvSpPr>
          <p:nvPr/>
        </p:nvSpPr>
        <p:spPr bwMode="auto">
          <a:xfrm>
            <a:off x="6276020" y="1623640"/>
            <a:ext cx="1836356" cy="1836152"/>
          </a:xfrm>
          <a:prstGeom prst="arc">
            <a:avLst>
              <a:gd name="adj1" fmla="val 16200000"/>
              <a:gd name="adj2" fmla="val 9042470"/>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17" name="Arc 16"/>
          <p:cNvSpPr>
            <a:spLocks noChangeAspect="1"/>
          </p:cNvSpPr>
          <p:nvPr/>
        </p:nvSpPr>
        <p:spPr bwMode="auto">
          <a:xfrm>
            <a:off x="6378040" y="1725649"/>
            <a:ext cx="1632316" cy="1632134"/>
          </a:xfrm>
          <a:prstGeom prst="arc">
            <a:avLst>
              <a:gd name="adj1" fmla="val 16200000"/>
              <a:gd name="adj2" fmla="val 16203530"/>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18" name="TextBox 17"/>
          <p:cNvSpPr txBox="1"/>
          <p:nvPr/>
        </p:nvSpPr>
        <p:spPr>
          <a:xfrm>
            <a:off x="6576036" y="2358156"/>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Helyiek</a:t>
            </a:r>
            <a:r>
              <a:rPr lang="en-GB" sz="1000" b="1" dirty="0">
                <a:solidFill>
                  <a:schemeClr val="accent1"/>
                </a:solidFill>
              </a:rPr>
              <a:t>	</a:t>
            </a:r>
            <a:r>
              <a:rPr lang="hu-HU" sz="1000" b="1" dirty="0">
                <a:solidFill>
                  <a:schemeClr val="accent1"/>
                </a:solidFill>
              </a:rPr>
              <a:t>17</a:t>
            </a:r>
            <a:r>
              <a:rPr lang="en-GB" sz="1000" b="1" dirty="0">
                <a:solidFill>
                  <a:schemeClr val="accent1"/>
                </a:solidFill>
              </a:rPr>
              <a:t>%</a:t>
            </a:r>
          </a:p>
        </p:txBody>
      </p:sp>
      <p:sp>
        <p:nvSpPr>
          <p:cNvPr id="19" name="TextBox 18"/>
          <p:cNvSpPr txBox="1"/>
          <p:nvPr/>
        </p:nvSpPr>
        <p:spPr>
          <a:xfrm>
            <a:off x="6576036" y="2170097"/>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Kinti magyarok</a:t>
            </a:r>
            <a:r>
              <a:rPr lang="en-GB" sz="1000" b="1" dirty="0">
                <a:solidFill>
                  <a:schemeClr val="accent4"/>
                </a:solidFill>
              </a:rPr>
              <a:t>	</a:t>
            </a:r>
            <a:r>
              <a:rPr lang="hu-HU" sz="1000" b="1" dirty="0">
                <a:solidFill>
                  <a:schemeClr val="accent4"/>
                </a:solidFill>
              </a:rPr>
              <a:t>14</a:t>
            </a:r>
            <a:r>
              <a:rPr lang="en-GB" sz="1000" b="1" dirty="0">
                <a:solidFill>
                  <a:schemeClr val="accent4"/>
                </a:solidFill>
              </a:rPr>
              <a:t>%</a:t>
            </a:r>
          </a:p>
        </p:txBody>
      </p:sp>
      <p:sp>
        <p:nvSpPr>
          <p:cNvPr id="20" name="TextBox 19"/>
          <p:cNvSpPr txBox="1"/>
          <p:nvPr/>
        </p:nvSpPr>
        <p:spPr>
          <a:xfrm>
            <a:off x="6576036" y="2546215"/>
            <a:ext cx="1224136" cy="153888"/>
          </a:xfrm>
          <a:prstGeom prst="rect">
            <a:avLst/>
          </a:prstGeom>
          <a:noFill/>
        </p:spPr>
        <p:txBody>
          <a:bodyPr wrap="square" lIns="0" tIns="0" rIns="0" bIns="0" rtlCol="0">
            <a:spAutoFit/>
          </a:bodyPr>
          <a:lstStyle/>
          <a:p>
            <a:pPr algn="l">
              <a:tabLst>
                <a:tab pos="1435100" algn="r"/>
                <a:tab pos="1879600" algn="r"/>
              </a:tabLst>
            </a:pPr>
            <a:r>
              <a:rPr lang="hu-HU" sz="1000" dirty="0">
                <a:solidFill>
                  <a:srgbClr val="363636"/>
                </a:solidFill>
              </a:rPr>
              <a:t>Egyéb </a:t>
            </a:r>
            <a:r>
              <a:rPr lang="en-GB" sz="1000" b="1" dirty="0">
                <a:solidFill>
                  <a:schemeClr val="accent2"/>
                </a:solidFill>
              </a:rPr>
              <a:t>	</a:t>
            </a:r>
            <a:r>
              <a:rPr lang="hu-HU" sz="1000" b="1" dirty="0">
                <a:solidFill>
                  <a:schemeClr val="accent2"/>
                </a:solidFill>
              </a:rPr>
              <a:t>68</a:t>
            </a:r>
            <a:r>
              <a:rPr lang="en-GB" sz="1000" b="1" dirty="0">
                <a:solidFill>
                  <a:schemeClr val="accent2"/>
                </a:solidFill>
              </a:rPr>
              <a:t>%</a:t>
            </a:r>
          </a:p>
        </p:txBody>
      </p:sp>
      <p:sp>
        <p:nvSpPr>
          <p:cNvPr id="21" name="TextBox 20"/>
          <p:cNvSpPr txBox="1"/>
          <p:nvPr/>
        </p:nvSpPr>
        <p:spPr>
          <a:xfrm>
            <a:off x="6576036" y="2734274"/>
            <a:ext cx="1224136" cy="153888"/>
          </a:xfrm>
          <a:prstGeom prst="rect">
            <a:avLst/>
          </a:prstGeom>
          <a:noFill/>
        </p:spPr>
        <p:txBody>
          <a:bodyPr wrap="square" lIns="0" tIns="0" rIns="0" bIns="0" rtlCol="0">
            <a:spAutoFit/>
          </a:bodyPr>
          <a:lstStyle/>
          <a:p>
            <a:pPr algn="l">
              <a:tabLst>
                <a:tab pos="1435100" algn="r"/>
                <a:tab pos="1879600" algn="r"/>
              </a:tabLst>
            </a:pPr>
            <a:r>
              <a:rPr lang="hu-HU" sz="1000" dirty="0">
                <a:solidFill>
                  <a:srgbClr val="363636"/>
                </a:solidFill>
              </a:rPr>
              <a:t>Nincsenek barátai</a:t>
            </a:r>
            <a:r>
              <a:rPr lang="en-GB" sz="1000" b="1" dirty="0">
                <a:solidFill>
                  <a:schemeClr val="accent3"/>
                </a:solidFill>
              </a:rPr>
              <a:t>	</a:t>
            </a:r>
            <a:r>
              <a:rPr lang="hu-HU" sz="1000" b="1" dirty="0">
                <a:solidFill>
                  <a:schemeClr val="accent3"/>
                </a:solidFill>
              </a:rPr>
              <a:t>1</a:t>
            </a:r>
            <a:r>
              <a:rPr lang="en-GB" sz="1000" b="1" dirty="0">
                <a:solidFill>
                  <a:schemeClr val="accent3"/>
                </a:solidFill>
              </a:rPr>
              <a:t>%</a:t>
            </a:r>
          </a:p>
        </p:txBody>
      </p:sp>
      <p:sp>
        <p:nvSpPr>
          <p:cNvPr id="23" name="Szövegdoboz 30"/>
          <p:cNvSpPr txBox="1"/>
          <p:nvPr/>
        </p:nvSpPr>
        <p:spPr>
          <a:xfrm>
            <a:off x="6360012"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41" name="Rectangle 40"/>
          <p:cNvSpPr/>
          <p:nvPr/>
        </p:nvSpPr>
        <p:spPr>
          <a:xfrm>
            <a:off x="3491881" y="2230219"/>
            <a:ext cx="751267" cy="246219"/>
          </a:xfrm>
          <a:prstGeom prst="rect">
            <a:avLst/>
          </a:prstGeom>
        </p:spPr>
        <p:txBody>
          <a:bodyPr wrap="square" lIns="91438" tIns="45719" rIns="91438" bIns="45719">
            <a:spAutoFit/>
          </a:bodyPr>
          <a:lstStyle/>
          <a:p>
            <a:pPr algn="ctr" defTabSz="685783">
              <a:defRPr/>
            </a:pPr>
            <a:r>
              <a:rPr lang="hu-HU" sz="1000" b="1" kern="0" dirty="0">
                <a:solidFill>
                  <a:schemeClr val="bg1"/>
                </a:solidFill>
                <a:latin typeface="Calibri"/>
              </a:rPr>
              <a:t>6,4</a:t>
            </a:r>
            <a:endParaRPr lang="en-ZA" sz="1000" kern="0" dirty="0">
              <a:solidFill>
                <a:schemeClr val="bg1"/>
              </a:solidFill>
              <a:latin typeface="Calibri"/>
            </a:endParaRPr>
          </a:p>
        </p:txBody>
      </p:sp>
      <p:grpSp>
        <p:nvGrpSpPr>
          <p:cNvPr id="42" name="Group 26"/>
          <p:cNvGrpSpPr/>
          <p:nvPr/>
        </p:nvGrpSpPr>
        <p:grpSpPr>
          <a:xfrm>
            <a:off x="3419996" y="1419622"/>
            <a:ext cx="2244186" cy="2244186"/>
            <a:chOff x="1505542" y="1628586"/>
            <a:chExt cx="3960000" cy="3960000"/>
          </a:xfrm>
        </p:grpSpPr>
        <p:sp>
          <p:nvSpPr>
            <p:cNvPr id="43" name="Oval 4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5" name="Oval 4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6" name="Oval 45"/>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7" name="Oval 46"/>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48" name="Arc 47"/>
          <p:cNvSpPr>
            <a:spLocks noChangeAspect="1"/>
          </p:cNvSpPr>
          <p:nvPr/>
        </p:nvSpPr>
        <p:spPr bwMode="auto">
          <a:xfrm>
            <a:off x="3419872" y="1419623"/>
            <a:ext cx="2244436" cy="2244186"/>
          </a:xfrm>
          <a:prstGeom prst="arc">
            <a:avLst>
              <a:gd name="adj1" fmla="val 16200000"/>
              <a:gd name="adj2" fmla="val 20981299"/>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49" name="Arc 48"/>
          <p:cNvSpPr>
            <a:spLocks noChangeAspect="1"/>
          </p:cNvSpPr>
          <p:nvPr/>
        </p:nvSpPr>
        <p:spPr bwMode="auto">
          <a:xfrm>
            <a:off x="3521892" y="1521632"/>
            <a:ext cx="2040396" cy="2040168"/>
          </a:xfrm>
          <a:prstGeom prst="arc">
            <a:avLst>
              <a:gd name="adj1" fmla="val 16200000"/>
              <a:gd name="adj2" fmla="val 19142774"/>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0" name="Arc 49"/>
          <p:cNvSpPr>
            <a:spLocks noChangeAspect="1"/>
          </p:cNvSpPr>
          <p:nvPr/>
        </p:nvSpPr>
        <p:spPr bwMode="auto">
          <a:xfrm>
            <a:off x="3623912" y="1623640"/>
            <a:ext cx="1836356" cy="1836152"/>
          </a:xfrm>
          <a:prstGeom prst="arc">
            <a:avLst>
              <a:gd name="adj1" fmla="val 16200000"/>
              <a:gd name="adj2" fmla="val 8014357"/>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1" name="Arc 50"/>
          <p:cNvSpPr>
            <a:spLocks noChangeAspect="1"/>
          </p:cNvSpPr>
          <p:nvPr/>
        </p:nvSpPr>
        <p:spPr bwMode="auto">
          <a:xfrm>
            <a:off x="3725932" y="1725649"/>
            <a:ext cx="1632316" cy="1632134"/>
          </a:xfrm>
          <a:prstGeom prst="arc">
            <a:avLst>
              <a:gd name="adj1" fmla="val 16200000"/>
              <a:gd name="adj2" fmla="val 17298288"/>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2" name="TextBox 51"/>
          <p:cNvSpPr txBox="1"/>
          <p:nvPr/>
        </p:nvSpPr>
        <p:spPr>
          <a:xfrm>
            <a:off x="3923928" y="2358156"/>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Helyiek </a:t>
            </a:r>
            <a:r>
              <a:rPr lang="en-GB" sz="1000" b="1" dirty="0">
                <a:solidFill>
                  <a:schemeClr val="accent1"/>
                </a:solidFill>
              </a:rPr>
              <a:t>	</a:t>
            </a:r>
            <a:r>
              <a:rPr lang="hu-HU" sz="1000" b="1" dirty="0">
                <a:solidFill>
                  <a:schemeClr val="accent1"/>
                </a:solidFill>
              </a:rPr>
              <a:t>12</a:t>
            </a:r>
            <a:r>
              <a:rPr lang="en-GB" sz="1000" b="1" dirty="0">
                <a:solidFill>
                  <a:schemeClr val="accent1"/>
                </a:solidFill>
              </a:rPr>
              <a:t>%</a:t>
            </a:r>
          </a:p>
        </p:txBody>
      </p:sp>
      <p:sp>
        <p:nvSpPr>
          <p:cNvPr id="53" name="TextBox 52"/>
          <p:cNvSpPr txBox="1"/>
          <p:nvPr/>
        </p:nvSpPr>
        <p:spPr>
          <a:xfrm>
            <a:off x="3923928" y="2170097"/>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Kinti magyarok </a:t>
            </a:r>
            <a:r>
              <a:rPr lang="en-GB" sz="1000" b="1" dirty="0">
                <a:solidFill>
                  <a:schemeClr val="accent4"/>
                </a:solidFill>
              </a:rPr>
              <a:t>	</a:t>
            </a:r>
            <a:r>
              <a:rPr lang="hu-HU" sz="1000" b="1" dirty="0">
                <a:solidFill>
                  <a:schemeClr val="accent4"/>
                </a:solidFill>
              </a:rPr>
              <a:t>21</a:t>
            </a:r>
            <a:r>
              <a:rPr lang="en-GB" sz="1000" b="1" dirty="0">
                <a:solidFill>
                  <a:schemeClr val="accent4"/>
                </a:solidFill>
              </a:rPr>
              <a:t>%</a:t>
            </a:r>
          </a:p>
        </p:txBody>
      </p:sp>
      <p:sp>
        <p:nvSpPr>
          <p:cNvPr id="54" name="TextBox 53"/>
          <p:cNvSpPr txBox="1"/>
          <p:nvPr/>
        </p:nvSpPr>
        <p:spPr>
          <a:xfrm>
            <a:off x="3923928" y="2546215"/>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Egyéb </a:t>
            </a:r>
            <a:r>
              <a:rPr lang="en-GB" sz="1000" b="1" dirty="0">
                <a:solidFill>
                  <a:schemeClr val="accent2"/>
                </a:solidFill>
              </a:rPr>
              <a:t>	</a:t>
            </a:r>
            <a:r>
              <a:rPr lang="hu-HU" sz="1000" b="1" dirty="0">
                <a:solidFill>
                  <a:schemeClr val="accent2"/>
                </a:solidFill>
              </a:rPr>
              <a:t>62</a:t>
            </a:r>
            <a:r>
              <a:rPr lang="en-GB" sz="1000" b="1" dirty="0">
                <a:solidFill>
                  <a:schemeClr val="accent2"/>
                </a:solidFill>
              </a:rPr>
              <a:t>%</a:t>
            </a:r>
          </a:p>
        </p:txBody>
      </p:sp>
      <p:sp>
        <p:nvSpPr>
          <p:cNvPr id="55" name="TextBox 54"/>
          <p:cNvSpPr txBox="1"/>
          <p:nvPr/>
        </p:nvSpPr>
        <p:spPr>
          <a:xfrm>
            <a:off x="3923928" y="2734274"/>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Nincsenek barátai </a:t>
            </a:r>
            <a:r>
              <a:rPr lang="en-GB" sz="1000" b="1" dirty="0">
                <a:solidFill>
                  <a:schemeClr val="accent3"/>
                </a:solidFill>
              </a:rPr>
              <a:t>	</a:t>
            </a:r>
            <a:r>
              <a:rPr lang="hu-HU" sz="1000" b="1" dirty="0">
                <a:solidFill>
                  <a:schemeClr val="accent3"/>
                </a:solidFill>
              </a:rPr>
              <a:t>5</a:t>
            </a:r>
            <a:r>
              <a:rPr lang="en-GB" sz="1000" b="1" dirty="0">
                <a:solidFill>
                  <a:schemeClr val="accent3"/>
                </a:solidFill>
              </a:rPr>
              <a:t>%</a:t>
            </a:r>
          </a:p>
        </p:txBody>
      </p:sp>
      <p:sp>
        <p:nvSpPr>
          <p:cNvPr id="56" name="Szövegdoboz 30"/>
          <p:cNvSpPr txBox="1"/>
          <p:nvPr/>
        </p:nvSpPr>
        <p:spPr>
          <a:xfrm>
            <a:off x="3707904"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2006 és 2010 között</a:t>
            </a:r>
          </a:p>
        </p:txBody>
      </p:sp>
      <p:sp>
        <p:nvSpPr>
          <p:cNvPr id="72" name="Rectangle 71"/>
          <p:cNvSpPr/>
          <p:nvPr/>
        </p:nvSpPr>
        <p:spPr>
          <a:xfrm>
            <a:off x="827585" y="2230219"/>
            <a:ext cx="751267" cy="246219"/>
          </a:xfrm>
          <a:prstGeom prst="rect">
            <a:avLst/>
          </a:prstGeom>
        </p:spPr>
        <p:txBody>
          <a:bodyPr wrap="square" lIns="91438" tIns="45719" rIns="91438" bIns="45719">
            <a:spAutoFit/>
          </a:bodyPr>
          <a:lstStyle/>
          <a:p>
            <a:pPr algn="ctr" defTabSz="685783">
              <a:defRPr/>
            </a:pPr>
            <a:r>
              <a:rPr lang="hu-HU" sz="1000" b="1" kern="0" dirty="0">
                <a:solidFill>
                  <a:schemeClr val="bg1"/>
                </a:solidFill>
                <a:latin typeface="Calibri"/>
              </a:rPr>
              <a:t>6,4</a:t>
            </a:r>
            <a:endParaRPr lang="en-ZA" sz="1000" kern="0" dirty="0">
              <a:solidFill>
                <a:schemeClr val="bg1"/>
              </a:solidFill>
              <a:latin typeface="Calibri"/>
            </a:endParaRPr>
          </a:p>
        </p:txBody>
      </p:sp>
      <p:grpSp>
        <p:nvGrpSpPr>
          <p:cNvPr id="73" name="Group 26"/>
          <p:cNvGrpSpPr/>
          <p:nvPr/>
        </p:nvGrpSpPr>
        <p:grpSpPr>
          <a:xfrm>
            <a:off x="755700" y="1419622"/>
            <a:ext cx="2244186" cy="2244186"/>
            <a:chOff x="1505542" y="1628586"/>
            <a:chExt cx="3960000" cy="3960000"/>
          </a:xfrm>
        </p:grpSpPr>
        <p:sp>
          <p:nvSpPr>
            <p:cNvPr id="74" name="Oval 73"/>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5" name="Oval 7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6" name="Oval 75"/>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7" name="Oval 76"/>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8" name="Arc 77"/>
          <p:cNvSpPr>
            <a:spLocks noChangeAspect="1"/>
          </p:cNvSpPr>
          <p:nvPr/>
        </p:nvSpPr>
        <p:spPr bwMode="auto">
          <a:xfrm>
            <a:off x="755576" y="1419623"/>
            <a:ext cx="2244436" cy="2244186"/>
          </a:xfrm>
          <a:prstGeom prst="arc">
            <a:avLst>
              <a:gd name="adj1" fmla="val 16200000"/>
              <a:gd name="adj2" fmla="val 21404217"/>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9" name="Arc 78"/>
          <p:cNvSpPr>
            <a:spLocks noChangeAspect="1"/>
          </p:cNvSpPr>
          <p:nvPr/>
        </p:nvSpPr>
        <p:spPr bwMode="auto">
          <a:xfrm>
            <a:off x="857596" y="1521632"/>
            <a:ext cx="2040396" cy="2040168"/>
          </a:xfrm>
          <a:prstGeom prst="arc">
            <a:avLst>
              <a:gd name="adj1" fmla="val 16200000"/>
              <a:gd name="adj2" fmla="val 1783200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0" name="Arc 79"/>
          <p:cNvSpPr>
            <a:spLocks noChangeAspect="1"/>
          </p:cNvSpPr>
          <p:nvPr/>
        </p:nvSpPr>
        <p:spPr bwMode="auto">
          <a:xfrm>
            <a:off x="959616" y="1623640"/>
            <a:ext cx="1836356" cy="1836152"/>
          </a:xfrm>
          <a:prstGeom prst="arc">
            <a:avLst>
              <a:gd name="adj1" fmla="val 16200000"/>
              <a:gd name="adj2" fmla="val 7582368"/>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81" name="Arc 80"/>
          <p:cNvSpPr>
            <a:spLocks noChangeAspect="1"/>
          </p:cNvSpPr>
          <p:nvPr/>
        </p:nvSpPr>
        <p:spPr bwMode="auto">
          <a:xfrm>
            <a:off x="1061636" y="1725649"/>
            <a:ext cx="1632316" cy="1632134"/>
          </a:xfrm>
          <a:prstGeom prst="arc">
            <a:avLst>
              <a:gd name="adj1" fmla="val 16200000"/>
              <a:gd name="adj2" fmla="val 17610173"/>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82" name="TextBox 81"/>
          <p:cNvSpPr txBox="1"/>
          <p:nvPr/>
        </p:nvSpPr>
        <p:spPr>
          <a:xfrm>
            <a:off x="1259632" y="2358156"/>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Helyiek </a:t>
            </a:r>
            <a:r>
              <a:rPr lang="en-GB" sz="1000" b="1" dirty="0">
                <a:solidFill>
                  <a:schemeClr val="accent1"/>
                </a:solidFill>
              </a:rPr>
              <a:t>	</a:t>
            </a:r>
            <a:r>
              <a:rPr lang="hu-HU" sz="1000" b="1" dirty="0">
                <a:solidFill>
                  <a:schemeClr val="accent1"/>
                </a:solidFill>
              </a:rPr>
              <a:t>8</a:t>
            </a:r>
            <a:r>
              <a:rPr lang="en-GB" sz="1000" b="1" dirty="0">
                <a:solidFill>
                  <a:schemeClr val="accent1"/>
                </a:solidFill>
              </a:rPr>
              <a:t>%</a:t>
            </a:r>
          </a:p>
        </p:txBody>
      </p:sp>
      <p:sp>
        <p:nvSpPr>
          <p:cNvPr id="83" name="TextBox 82"/>
          <p:cNvSpPr txBox="1"/>
          <p:nvPr/>
        </p:nvSpPr>
        <p:spPr>
          <a:xfrm>
            <a:off x="1259632" y="2170097"/>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Kinti magyarok </a:t>
            </a:r>
            <a:r>
              <a:rPr lang="en-GB" sz="1000" b="1" dirty="0">
                <a:solidFill>
                  <a:schemeClr val="accent4"/>
                </a:solidFill>
              </a:rPr>
              <a:t>	</a:t>
            </a:r>
            <a:r>
              <a:rPr lang="hu-HU" sz="1000" b="1" dirty="0">
                <a:solidFill>
                  <a:schemeClr val="accent4"/>
                </a:solidFill>
              </a:rPr>
              <a:t>24</a:t>
            </a:r>
            <a:r>
              <a:rPr lang="en-GB" sz="1000" b="1" dirty="0">
                <a:solidFill>
                  <a:schemeClr val="accent4"/>
                </a:solidFill>
              </a:rPr>
              <a:t>%</a:t>
            </a:r>
          </a:p>
        </p:txBody>
      </p:sp>
      <p:sp>
        <p:nvSpPr>
          <p:cNvPr id="84" name="TextBox 83"/>
          <p:cNvSpPr txBox="1"/>
          <p:nvPr/>
        </p:nvSpPr>
        <p:spPr>
          <a:xfrm>
            <a:off x="1259632" y="2546215"/>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Egyéb </a:t>
            </a:r>
            <a:r>
              <a:rPr lang="en-GB" sz="1000" b="1" dirty="0">
                <a:solidFill>
                  <a:schemeClr val="accent2"/>
                </a:solidFill>
              </a:rPr>
              <a:t>	</a:t>
            </a:r>
            <a:r>
              <a:rPr lang="hu-HU" sz="1000" b="1" dirty="0">
                <a:solidFill>
                  <a:schemeClr val="accent2"/>
                </a:solidFill>
              </a:rPr>
              <a:t>61</a:t>
            </a:r>
            <a:r>
              <a:rPr lang="en-GB" sz="1000" b="1" dirty="0">
                <a:solidFill>
                  <a:schemeClr val="accent2"/>
                </a:solidFill>
              </a:rPr>
              <a:t>%</a:t>
            </a:r>
          </a:p>
        </p:txBody>
      </p:sp>
      <p:sp>
        <p:nvSpPr>
          <p:cNvPr id="85" name="TextBox 84"/>
          <p:cNvSpPr txBox="1"/>
          <p:nvPr/>
        </p:nvSpPr>
        <p:spPr>
          <a:xfrm>
            <a:off x="1259632" y="2734274"/>
            <a:ext cx="122413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Nincsenek barátai </a:t>
            </a:r>
            <a:r>
              <a:rPr lang="en-GB" sz="1000" b="1" dirty="0">
                <a:solidFill>
                  <a:schemeClr val="accent3"/>
                </a:solidFill>
              </a:rPr>
              <a:t>	</a:t>
            </a:r>
            <a:r>
              <a:rPr lang="hu-HU" sz="1000" b="1" dirty="0">
                <a:solidFill>
                  <a:schemeClr val="accent3"/>
                </a:solidFill>
              </a:rPr>
              <a:t>7</a:t>
            </a:r>
            <a:r>
              <a:rPr lang="en-GB" sz="1000" b="1" dirty="0">
                <a:solidFill>
                  <a:schemeClr val="accent3"/>
                </a:solidFill>
              </a:rPr>
              <a:t>%</a:t>
            </a:r>
          </a:p>
        </p:txBody>
      </p:sp>
      <p:sp>
        <p:nvSpPr>
          <p:cNvPr id="86" name="Szövegdoboz 30"/>
          <p:cNvSpPr txBox="1"/>
          <p:nvPr/>
        </p:nvSpPr>
        <p:spPr>
          <a:xfrm>
            <a:off x="1043608"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2011+</a:t>
            </a:r>
          </a:p>
        </p:txBody>
      </p:sp>
      <p:sp>
        <p:nvSpPr>
          <p:cNvPr id="5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58" name="Picture 57">
            <a:extLst>
              <a:ext uri="{FF2B5EF4-FFF2-40B4-BE49-F238E27FC236}">
                <a16:creationId xmlns:a16="http://schemas.microsoft.com/office/drawing/2014/main" xmlns="" id="{BA7F1F3F-B844-4F15-B1A8-292E5F915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9" name="Picture 58">
            <a:extLst>
              <a:ext uri="{FF2B5EF4-FFF2-40B4-BE49-F238E27FC236}">
                <a16:creationId xmlns:a16="http://schemas.microsoft.com/office/drawing/2014/main" xmlns="" id="{5056DC8E-9E93-48C7-9328-F23E91BE5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Beilleszkedés mértéke</a:t>
            </a:r>
            <a:endParaRPr lang="en-US" dirty="0"/>
          </a:p>
        </p:txBody>
      </p:sp>
      <p:sp>
        <p:nvSpPr>
          <p:cNvPr id="118" name="Rectangle 117"/>
          <p:cNvSpPr/>
          <p:nvPr/>
        </p:nvSpPr>
        <p:spPr>
          <a:xfrm>
            <a:off x="179512" y="4403888"/>
            <a:ext cx="7992888" cy="400110"/>
          </a:xfrm>
          <a:prstGeom prst="rect">
            <a:avLst/>
          </a:prstGeom>
        </p:spPr>
        <p:txBody>
          <a:bodyPr wrap="square" lIns="91438" tIns="45719" rIns="91438" bIns="45719">
            <a:spAutoFit/>
          </a:bodyPr>
          <a:lstStyle/>
          <a:p>
            <a:pPr marL="4763" algn="just"/>
            <a:r>
              <a:rPr lang="hu-HU" sz="1000" dirty="0">
                <a:solidFill>
                  <a:srgbClr val="58595B"/>
                </a:solidFill>
              </a:rPr>
              <a:t>A megkérdezettek túlnyomó többsége úgy érzi, sikerült beilleszkednie, olyannyira, hogy egyötödük az adott országot tekinti otthonának. </a:t>
            </a:r>
            <a:br>
              <a:rPr lang="hu-HU" sz="1000" dirty="0">
                <a:solidFill>
                  <a:srgbClr val="58595B"/>
                </a:solidFill>
              </a:rPr>
            </a:br>
            <a:r>
              <a:rPr lang="hu-HU" sz="1000" dirty="0">
                <a:solidFill>
                  <a:srgbClr val="58595B"/>
                </a:solidFill>
              </a:rPr>
              <a:t>A Németországban élő magyarokra jellemzőbb, hogy sokszor még idegenül érzik magukat, így érthető, ha ők kevésbé is érzik otthonuknak az országot. </a:t>
            </a:r>
            <a:endParaRPr lang="hu-HU" sz="1000" dirty="0">
              <a:solidFill>
                <a:schemeClr val="accent3"/>
              </a:solidFill>
            </a:endParaRPr>
          </a:p>
        </p:txBody>
      </p:sp>
      <p:graphicFrame>
        <p:nvGraphicFramePr>
          <p:cNvPr id="4" name="Chart 5"/>
          <p:cNvGraphicFramePr>
            <a:graphicFrameLocks noChangeAspect="1"/>
          </p:cNvGraphicFramePr>
          <p:nvPr>
            <p:extLst>
              <p:ext uri="{D42A27DB-BD31-4B8C-83A1-F6EECF244321}">
                <p14:modId xmlns:p14="http://schemas.microsoft.com/office/powerpoint/2010/main" val="143388280"/>
              </p:ext>
            </p:extLst>
          </p:nvPr>
        </p:nvGraphicFramePr>
        <p:xfrm>
          <a:off x="4011425" y="1285632"/>
          <a:ext cx="1275220" cy="1263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6"/>
          <p:cNvGraphicFramePr>
            <a:graphicFrameLocks noChangeAspect="1"/>
          </p:cNvGraphicFramePr>
          <p:nvPr>
            <p:extLst>
              <p:ext uri="{D42A27DB-BD31-4B8C-83A1-F6EECF244321}">
                <p14:modId xmlns:p14="http://schemas.microsoft.com/office/powerpoint/2010/main" val="565121211"/>
              </p:ext>
            </p:extLst>
          </p:nvPr>
        </p:nvGraphicFramePr>
        <p:xfrm>
          <a:off x="2668022" y="1285632"/>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7"/>
          <p:cNvSpPr txBox="1"/>
          <p:nvPr/>
        </p:nvSpPr>
        <p:spPr>
          <a:xfrm>
            <a:off x="3779912" y="1257175"/>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7" name="Rectangle 9"/>
          <p:cNvSpPr/>
          <p:nvPr/>
        </p:nvSpPr>
        <p:spPr>
          <a:xfrm>
            <a:off x="3015674" y="1610681"/>
            <a:ext cx="751267"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3,5</a:t>
            </a:r>
            <a:r>
              <a:rPr lang="en-ZA" b="1" kern="0" dirty="0">
                <a:solidFill>
                  <a:schemeClr val="accent4"/>
                </a:solidFill>
                <a:latin typeface="Calibri"/>
              </a:rPr>
              <a:t>%</a:t>
            </a:r>
            <a:endParaRPr lang="en-ZA" kern="0" dirty="0">
              <a:solidFill>
                <a:schemeClr val="accent4"/>
              </a:solidFill>
              <a:latin typeface="Calibri"/>
            </a:endParaRPr>
          </a:p>
        </p:txBody>
      </p:sp>
      <p:sp>
        <p:nvSpPr>
          <p:cNvPr id="8" name="Text Placeholder 9"/>
          <p:cNvSpPr txBox="1">
            <a:spLocks/>
          </p:cNvSpPr>
          <p:nvPr/>
        </p:nvSpPr>
        <p:spPr>
          <a:xfrm>
            <a:off x="2517024" y="900858"/>
            <a:ext cx="1622929" cy="230732"/>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Nem sikerült igazán beilleszkedni</a:t>
            </a:r>
          </a:p>
        </p:txBody>
      </p:sp>
      <p:sp>
        <p:nvSpPr>
          <p:cNvPr id="10" name="Rectangle 11"/>
          <p:cNvSpPr/>
          <p:nvPr/>
        </p:nvSpPr>
        <p:spPr>
          <a:xfrm>
            <a:off x="4309540" y="1609979"/>
            <a:ext cx="982541"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23,6</a:t>
            </a:r>
            <a:r>
              <a:rPr lang="en-ZA" b="1" kern="0" dirty="0">
                <a:solidFill>
                  <a:schemeClr val="accent4"/>
                </a:solidFill>
                <a:latin typeface="Calibri"/>
              </a:rPr>
              <a:t>%</a:t>
            </a:r>
            <a:endParaRPr lang="en-ZA" kern="0" dirty="0">
              <a:solidFill>
                <a:schemeClr val="accent4"/>
              </a:solidFill>
              <a:latin typeface="Calibri"/>
            </a:endParaRPr>
          </a:p>
        </p:txBody>
      </p:sp>
      <p:sp>
        <p:nvSpPr>
          <p:cNvPr id="11" name="Text Placeholder 9"/>
          <p:cNvSpPr txBox="1">
            <a:spLocks/>
          </p:cNvSpPr>
          <p:nvPr/>
        </p:nvSpPr>
        <p:spPr>
          <a:xfrm>
            <a:off x="3851921" y="843558"/>
            <a:ext cx="1656184"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Kezd beilleszkedni, de sokszor azért még idegenül érzem magát</a:t>
            </a:r>
          </a:p>
        </p:txBody>
      </p:sp>
      <p:graphicFrame>
        <p:nvGraphicFramePr>
          <p:cNvPr id="12" name="Chart 13"/>
          <p:cNvGraphicFramePr>
            <a:graphicFrameLocks noChangeAspect="1"/>
          </p:cNvGraphicFramePr>
          <p:nvPr>
            <p:extLst>
              <p:ext uri="{D42A27DB-BD31-4B8C-83A1-F6EECF244321}">
                <p14:modId xmlns:p14="http://schemas.microsoft.com/office/powerpoint/2010/main" val="1891656726"/>
              </p:ext>
            </p:extLst>
          </p:nvPr>
        </p:nvGraphicFramePr>
        <p:xfrm>
          <a:off x="5387451" y="1279281"/>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4"/>
          <p:cNvSpPr/>
          <p:nvPr/>
        </p:nvSpPr>
        <p:spPr>
          <a:xfrm>
            <a:off x="5676391" y="1609979"/>
            <a:ext cx="959973"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51,8</a:t>
            </a:r>
            <a:r>
              <a:rPr lang="en-ZA" b="1" kern="0" dirty="0">
                <a:solidFill>
                  <a:schemeClr val="accent4"/>
                </a:solidFill>
                <a:latin typeface="Calibri"/>
              </a:rPr>
              <a:t>%</a:t>
            </a:r>
            <a:endParaRPr lang="en-ZA" kern="0" dirty="0">
              <a:solidFill>
                <a:schemeClr val="accent4"/>
              </a:solidFill>
              <a:latin typeface="Calibri"/>
            </a:endParaRPr>
          </a:p>
        </p:txBody>
      </p:sp>
      <p:sp>
        <p:nvSpPr>
          <p:cNvPr id="14" name="Text Placeholder 9"/>
          <p:cNvSpPr txBox="1">
            <a:spLocks/>
          </p:cNvSpPr>
          <p:nvPr/>
        </p:nvSpPr>
        <p:spPr>
          <a:xfrm>
            <a:off x="5410723" y="900857"/>
            <a:ext cx="1211753"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Egész jól sikerült beilleszkedni</a:t>
            </a:r>
          </a:p>
        </p:txBody>
      </p:sp>
      <p:graphicFrame>
        <p:nvGraphicFramePr>
          <p:cNvPr id="15" name="Chart 16"/>
          <p:cNvGraphicFramePr>
            <a:graphicFrameLocks noChangeAspect="1"/>
          </p:cNvGraphicFramePr>
          <p:nvPr>
            <p:extLst>
              <p:ext uri="{D42A27DB-BD31-4B8C-83A1-F6EECF244321}">
                <p14:modId xmlns:p14="http://schemas.microsoft.com/office/powerpoint/2010/main" val="1724104116"/>
              </p:ext>
            </p:extLst>
          </p:nvPr>
        </p:nvGraphicFramePr>
        <p:xfrm>
          <a:off x="6708371" y="1275606"/>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9"/>
          <p:cNvSpPr txBox="1">
            <a:spLocks/>
          </p:cNvSpPr>
          <p:nvPr/>
        </p:nvSpPr>
        <p:spPr>
          <a:xfrm>
            <a:off x="6731643" y="843558"/>
            <a:ext cx="1211753"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Most már ezt az országot tekinti otthonának</a:t>
            </a:r>
          </a:p>
        </p:txBody>
      </p:sp>
      <p:sp>
        <p:nvSpPr>
          <p:cNvPr id="19" name="Rectangle 20"/>
          <p:cNvSpPr/>
          <p:nvPr/>
        </p:nvSpPr>
        <p:spPr>
          <a:xfrm>
            <a:off x="7005237" y="1609979"/>
            <a:ext cx="999278"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21,1</a:t>
            </a:r>
            <a:r>
              <a:rPr lang="en-ZA" b="1" kern="0" dirty="0">
                <a:solidFill>
                  <a:schemeClr val="accent4"/>
                </a:solidFill>
                <a:latin typeface="Calibri"/>
              </a:rPr>
              <a:t>%</a:t>
            </a:r>
            <a:endParaRPr lang="en-ZA" kern="0" dirty="0">
              <a:solidFill>
                <a:schemeClr val="accent4"/>
              </a:solidFill>
              <a:latin typeface="Calibri"/>
            </a:endParaRPr>
          </a:p>
        </p:txBody>
      </p:sp>
      <p:graphicFrame>
        <p:nvGraphicFramePr>
          <p:cNvPr id="21" name="Chart 5"/>
          <p:cNvGraphicFramePr>
            <a:graphicFrameLocks noChangeAspect="1"/>
          </p:cNvGraphicFramePr>
          <p:nvPr>
            <p:extLst>
              <p:ext uri="{D42A27DB-BD31-4B8C-83A1-F6EECF244321}">
                <p14:modId xmlns:p14="http://schemas.microsoft.com/office/powerpoint/2010/main" val="1886540111"/>
              </p:ext>
            </p:extLst>
          </p:nvPr>
        </p:nvGraphicFramePr>
        <p:xfrm>
          <a:off x="4011425" y="2272944"/>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6"/>
          <p:cNvGraphicFramePr>
            <a:graphicFrameLocks noChangeAspect="1"/>
          </p:cNvGraphicFramePr>
          <p:nvPr>
            <p:extLst>
              <p:ext uri="{D42A27DB-BD31-4B8C-83A1-F6EECF244321}">
                <p14:modId xmlns:p14="http://schemas.microsoft.com/office/powerpoint/2010/main" val="2975502831"/>
              </p:ext>
            </p:extLst>
          </p:nvPr>
        </p:nvGraphicFramePr>
        <p:xfrm>
          <a:off x="2668022" y="2272944"/>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7"/>
          <p:cNvSpPr txBox="1"/>
          <p:nvPr/>
        </p:nvSpPr>
        <p:spPr>
          <a:xfrm>
            <a:off x="3779912" y="2244486"/>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24" name="Rectangle 9"/>
          <p:cNvSpPr/>
          <p:nvPr/>
        </p:nvSpPr>
        <p:spPr>
          <a:xfrm>
            <a:off x="3015674" y="2597993"/>
            <a:ext cx="751267"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3,</a:t>
            </a:r>
            <a:r>
              <a:rPr lang="hu-HU" b="1" kern="0" dirty="0" err="1">
                <a:solidFill>
                  <a:schemeClr val="accent2"/>
                </a:solidFill>
                <a:latin typeface="Calibri"/>
              </a:rPr>
              <a:t>3</a:t>
            </a:r>
            <a:r>
              <a:rPr lang="en-ZA" b="1" kern="0" dirty="0">
                <a:solidFill>
                  <a:schemeClr val="accent2"/>
                </a:solidFill>
                <a:latin typeface="Calibri"/>
              </a:rPr>
              <a:t>%</a:t>
            </a:r>
            <a:endParaRPr lang="en-ZA" kern="0" dirty="0">
              <a:solidFill>
                <a:schemeClr val="accent2"/>
              </a:solidFill>
              <a:latin typeface="Calibri"/>
            </a:endParaRPr>
          </a:p>
        </p:txBody>
      </p:sp>
      <p:sp>
        <p:nvSpPr>
          <p:cNvPr id="26" name="Rectangle 11"/>
          <p:cNvSpPr/>
          <p:nvPr/>
        </p:nvSpPr>
        <p:spPr>
          <a:xfrm>
            <a:off x="4309540" y="2597291"/>
            <a:ext cx="982541"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20,5</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28" name="Chart 13"/>
          <p:cNvGraphicFramePr>
            <a:graphicFrameLocks noChangeAspect="1"/>
          </p:cNvGraphicFramePr>
          <p:nvPr>
            <p:extLst>
              <p:ext uri="{D42A27DB-BD31-4B8C-83A1-F6EECF244321}">
                <p14:modId xmlns:p14="http://schemas.microsoft.com/office/powerpoint/2010/main" val="3503160719"/>
              </p:ext>
            </p:extLst>
          </p:nvPr>
        </p:nvGraphicFramePr>
        <p:xfrm>
          <a:off x="5387451" y="2266593"/>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9" name="Rectangle 14"/>
          <p:cNvSpPr/>
          <p:nvPr/>
        </p:nvSpPr>
        <p:spPr>
          <a:xfrm>
            <a:off x="5628252" y="2597291"/>
            <a:ext cx="887965"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51,2</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31" name="Chart 16"/>
          <p:cNvGraphicFramePr>
            <a:graphicFrameLocks noChangeAspect="1"/>
          </p:cNvGraphicFramePr>
          <p:nvPr>
            <p:extLst>
              <p:ext uri="{D42A27DB-BD31-4B8C-83A1-F6EECF244321}">
                <p14:modId xmlns:p14="http://schemas.microsoft.com/office/powerpoint/2010/main" val="2750972827"/>
              </p:ext>
            </p:extLst>
          </p:nvPr>
        </p:nvGraphicFramePr>
        <p:xfrm>
          <a:off x="6708371" y="2262918"/>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35" name="Rectangle 20"/>
          <p:cNvSpPr/>
          <p:nvPr/>
        </p:nvSpPr>
        <p:spPr>
          <a:xfrm>
            <a:off x="6957098" y="2597291"/>
            <a:ext cx="1071286"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24,9</a:t>
            </a:r>
            <a:r>
              <a:rPr lang="en-ZA" b="1" kern="0" dirty="0">
                <a:solidFill>
                  <a:schemeClr val="accent2"/>
                </a:solidFill>
                <a:latin typeface="Calibri"/>
              </a:rPr>
              <a:t>%</a:t>
            </a:r>
            <a:endParaRPr lang="en-ZA" kern="0" dirty="0">
              <a:solidFill>
                <a:schemeClr val="accent2"/>
              </a:solidFill>
              <a:latin typeface="Calibri"/>
            </a:endParaRPr>
          </a:p>
        </p:txBody>
      </p:sp>
      <p:sp>
        <p:nvSpPr>
          <p:cNvPr id="37" name="Rectangle 36"/>
          <p:cNvSpPr/>
          <p:nvPr/>
        </p:nvSpPr>
        <p:spPr>
          <a:xfrm>
            <a:off x="1904381" y="1563638"/>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683569" y="2571750"/>
            <a:ext cx="2018497" cy="446274"/>
          </a:xfrm>
          <a:prstGeom prst="rect">
            <a:avLst/>
          </a:prstGeom>
        </p:spPr>
        <p:txBody>
          <a:bodyPr wrap="none" lIns="91438" tIns="45719" rIns="91438" bIns="45719">
            <a:spAutoFit/>
          </a:bodyPr>
          <a:lstStyle/>
          <a:p>
            <a:r>
              <a:rPr lang="hu-HU" sz="2300" b="1" kern="0" dirty="0">
                <a:solidFill>
                  <a:schemeClr val="accent2"/>
                </a:solidFill>
                <a:latin typeface="Calibri"/>
              </a:rPr>
              <a:t>Nagy-Britannia</a:t>
            </a:r>
          </a:p>
        </p:txBody>
      </p:sp>
      <p:graphicFrame>
        <p:nvGraphicFramePr>
          <p:cNvPr id="39" name="Chart 5"/>
          <p:cNvGraphicFramePr>
            <a:graphicFrameLocks noChangeAspect="1"/>
          </p:cNvGraphicFramePr>
          <p:nvPr>
            <p:extLst>
              <p:ext uri="{D42A27DB-BD31-4B8C-83A1-F6EECF244321}">
                <p14:modId xmlns:p14="http://schemas.microsoft.com/office/powerpoint/2010/main" val="2142456822"/>
              </p:ext>
            </p:extLst>
          </p:nvPr>
        </p:nvGraphicFramePr>
        <p:xfrm>
          <a:off x="4011425" y="3219074"/>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6"/>
          <p:cNvGraphicFramePr>
            <a:graphicFrameLocks noChangeAspect="1"/>
          </p:cNvGraphicFramePr>
          <p:nvPr>
            <p:extLst>
              <p:ext uri="{D42A27DB-BD31-4B8C-83A1-F6EECF244321}">
                <p14:modId xmlns:p14="http://schemas.microsoft.com/office/powerpoint/2010/main" val="1821742156"/>
              </p:ext>
            </p:extLst>
          </p:nvPr>
        </p:nvGraphicFramePr>
        <p:xfrm>
          <a:off x="2668022" y="3219074"/>
          <a:ext cx="1275220" cy="1263368"/>
        </p:xfrm>
        <a:graphic>
          <a:graphicData uri="http://schemas.openxmlformats.org/drawingml/2006/chart">
            <c:chart xmlns:c="http://schemas.openxmlformats.org/drawingml/2006/chart" xmlns:r="http://schemas.openxmlformats.org/officeDocument/2006/relationships" r:id="rId11"/>
          </a:graphicData>
        </a:graphic>
      </p:graphicFrame>
      <p:sp>
        <p:nvSpPr>
          <p:cNvPr id="42" name="Rectangle 9"/>
          <p:cNvSpPr/>
          <p:nvPr/>
        </p:nvSpPr>
        <p:spPr>
          <a:xfrm>
            <a:off x="3015674" y="3534096"/>
            <a:ext cx="751267"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3,7</a:t>
            </a:r>
            <a:r>
              <a:rPr lang="en-ZA" b="1" kern="0" dirty="0">
                <a:solidFill>
                  <a:schemeClr val="accent5"/>
                </a:solidFill>
                <a:latin typeface="Calibri"/>
              </a:rPr>
              <a:t>%</a:t>
            </a:r>
            <a:endParaRPr lang="en-ZA" kern="0" dirty="0">
              <a:solidFill>
                <a:schemeClr val="accent5"/>
              </a:solidFill>
              <a:latin typeface="Calibri"/>
            </a:endParaRPr>
          </a:p>
        </p:txBody>
      </p:sp>
      <p:sp>
        <p:nvSpPr>
          <p:cNvPr id="43" name="Rectangle 11"/>
          <p:cNvSpPr/>
          <p:nvPr/>
        </p:nvSpPr>
        <p:spPr>
          <a:xfrm>
            <a:off x="4283968" y="3533394"/>
            <a:ext cx="91053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26,7</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4" name="Chart 13"/>
          <p:cNvGraphicFramePr>
            <a:graphicFrameLocks noChangeAspect="1"/>
          </p:cNvGraphicFramePr>
          <p:nvPr>
            <p:extLst>
              <p:ext uri="{D42A27DB-BD31-4B8C-83A1-F6EECF244321}">
                <p14:modId xmlns:p14="http://schemas.microsoft.com/office/powerpoint/2010/main" val="1126990308"/>
              </p:ext>
            </p:extLst>
          </p:nvPr>
        </p:nvGraphicFramePr>
        <p:xfrm>
          <a:off x="5387451" y="3212723"/>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45" name="Rectangle 14"/>
          <p:cNvSpPr/>
          <p:nvPr/>
        </p:nvSpPr>
        <p:spPr>
          <a:xfrm>
            <a:off x="5628251" y="3533394"/>
            <a:ext cx="95997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52,3</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6" name="Chart 16"/>
          <p:cNvGraphicFramePr>
            <a:graphicFrameLocks noChangeAspect="1"/>
          </p:cNvGraphicFramePr>
          <p:nvPr>
            <p:extLst>
              <p:ext uri="{D42A27DB-BD31-4B8C-83A1-F6EECF244321}">
                <p14:modId xmlns:p14="http://schemas.microsoft.com/office/powerpoint/2010/main" val="2294241495"/>
              </p:ext>
            </p:extLst>
          </p:nvPr>
        </p:nvGraphicFramePr>
        <p:xfrm>
          <a:off x="6708371" y="3209048"/>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7" name="Rectangle 20"/>
          <p:cNvSpPr/>
          <p:nvPr/>
        </p:nvSpPr>
        <p:spPr>
          <a:xfrm>
            <a:off x="6957098" y="3533394"/>
            <a:ext cx="927270"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17,3</a:t>
            </a:r>
            <a:r>
              <a:rPr lang="en-ZA" b="1" kern="0" dirty="0">
                <a:solidFill>
                  <a:schemeClr val="accent5"/>
                </a:solidFill>
                <a:latin typeface="Calibri"/>
              </a:rPr>
              <a:t>%</a:t>
            </a:r>
            <a:endParaRPr lang="en-ZA" kern="0" dirty="0">
              <a:solidFill>
                <a:schemeClr val="accent5"/>
              </a:solidFill>
              <a:latin typeface="Calibri"/>
            </a:endParaRPr>
          </a:p>
        </p:txBody>
      </p:sp>
      <p:sp>
        <p:nvSpPr>
          <p:cNvPr id="48" name="Rectangle 47"/>
          <p:cNvSpPr/>
          <p:nvPr/>
        </p:nvSpPr>
        <p:spPr>
          <a:xfrm>
            <a:off x="897700" y="3501320"/>
            <a:ext cx="1802092" cy="446274"/>
          </a:xfrm>
          <a:prstGeom prst="rect">
            <a:avLst/>
          </a:prstGeom>
        </p:spPr>
        <p:txBody>
          <a:bodyPr wrap="none" lIns="91438" tIns="45719" rIns="91438" bIns="45719">
            <a:spAutoFit/>
          </a:bodyPr>
          <a:lstStyle/>
          <a:p>
            <a:r>
              <a:rPr lang="hu-HU" sz="2300" b="1" kern="0" dirty="0">
                <a:solidFill>
                  <a:schemeClr val="accent5"/>
                </a:solidFill>
                <a:latin typeface="Calibri"/>
              </a:rPr>
              <a:t>Németország</a:t>
            </a:r>
          </a:p>
        </p:txBody>
      </p:sp>
      <p:cxnSp>
        <p:nvCxnSpPr>
          <p:cNvPr id="3" name="Straight Connector 2"/>
          <p:cNvCxnSpPr/>
          <p:nvPr/>
        </p:nvCxnSpPr>
        <p:spPr>
          <a:xfrm>
            <a:off x="1043608" y="2272944"/>
            <a:ext cx="676875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Text Placeholder 9"/>
          <p:cNvSpPr>
            <a:spLocks noGrp="1"/>
          </p:cNvSpPr>
          <p:nvPr>
            <p:ph type="body" sz="quarter" idx="26"/>
          </p:nvPr>
        </p:nvSpPr>
        <p:spPr>
          <a:xfrm>
            <a:off x="202233" y="483518"/>
            <a:ext cx="8690248" cy="205628"/>
          </a:xfrm>
        </p:spPr>
        <p:txBody>
          <a:bodyPr/>
          <a:lstStyle/>
          <a:p>
            <a:r>
              <a:rPr lang="hu-HU" dirty="0"/>
              <a:t>Hogyan érez a külföldi beilleszkedésével kapcsolatban? </a:t>
            </a:r>
          </a:p>
        </p:txBody>
      </p:sp>
      <p:sp>
        <p:nvSpPr>
          <p:cNvPr id="4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49" name="Picture 48">
            <a:extLst>
              <a:ext uri="{FF2B5EF4-FFF2-40B4-BE49-F238E27FC236}">
                <a16:creationId xmlns:a16="http://schemas.microsoft.com/office/drawing/2014/main" xmlns="" id="{804FA666-DF1E-4AFD-8750-0A16F63628C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1" name="Picture 50">
            <a:extLst>
              <a:ext uri="{FF2B5EF4-FFF2-40B4-BE49-F238E27FC236}">
                <a16:creationId xmlns:a16="http://schemas.microsoft.com/office/drawing/2014/main" xmlns="" id="{3A6F1FEE-BB39-4AA6-9588-B9E6C0837B2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10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Beilleszkedés vs. Kiköltözés éve</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Hogyan érez a külföldi beilleszkedésével kapcsolatban? </a:t>
            </a:r>
          </a:p>
        </p:txBody>
      </p:sp>
      <p:sp>
        <p:nvSpPr>
          <p:cNvPr id="36" name="Rectangle 35"/>
          <p:cNvSpPr/>
          <p:nvPr/>
        </p:nvSpPr>
        <p:spPr>
          <a:xfrm>
            <a:off x="538082" y="4155926"/>
            <a:ext cx="7850343" cy="553998"/>
          </a:xfrm>
          <a:prstGeom prst="rect">
            <a:avLst/>
          </a:prstGeom>
        </p:spPr>
        <p:txBody>
          <a:bodyPr wrap="square" lIns="91438" tIns="45719" rIns="91438" bIns="45719">
            <a:spAutoFit/>
          </a:bodyPr>
          <a:lstStyle/>
          <a:p>
            <a:pPr marL="4763" algn="just"/>
            <a:r>
              <a:rPr lang="hu-HU" sz="1000" dirty="0">
                <a:solidFill>
                  <a:srgbClr val="58595B"/>
                </a:solidFill>
              </a:rPr>
              <a:t>A beilleszkedés mértéke nagyban függ a kiköltözés idejétől. Minél régebben él kint valaki, annál inkább tekinti az adott országot otthonának, míg a frissen érkezettek még gyakran érzik magukat idegenül. A többségnek sikerült beilleszkednie, függetlenül attól, milyen régóta él kint, és minimális azok aránya, akiknek ez szinte egyáltalán nem jött össze, ami valószínűleg már nem csupán a kint töltött idővel lehet összefüggésben. </a:t>
            </a:r>
            <a:endParaRPr lang="hu-HU" sz="1000" dirty="0">
              <a:solidFill>
                <a:srgbClr val="FF0000"/>
              </a:solidFill>
            </a:endParaRPr>
          </a:p>
        </p:txBody>
      </p:sp>
      <p:sp>
        <p:nvSpPr>
          <p:cNvPr id="8" name="Rectangle 7"/>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0" name="Group 26"/>
          <p:cNvGrpSpPr/>
          <p:nvPr/>
        </p:nvGrpSpPr>
        <p:grpSpPr>
          <a:xfrm>
            <a:off x="6072104" y="1419622"/>
            <a:ext cx="2244186" cy="2244186"/>
            <a:chOff x="1505542" y="1628586"/>
            <a:chExt cx="3960000" cy="3960000"/>
          </a:xfrm>
        </p:grpSpPr>
        <p:sp>
          <p:nvSpPr>
            <p:cNvPr id="11" name="Oval 1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2" name="Oval 1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3" name="Oval 1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4" name="Oval 13"/>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5" name="Arc 14"/>
          <p:cNvSpPr>
            <a:spLocks noChangeAspect="1"/>
          </p:cNvSpPr>
          <p:nvPr/>
        </p:nvSpPr>
        <p:spPr bwMode="auto">
          <a:xfrm>
            <a:off x="6071980" y="1419623"/>
            <a:ext cx="2244436" cy="2244186"/>
          </a:xfrm>
          <a:prstGeom prst="arc">
            <a:avLst>
              <a:gd name="adj1" fmla="val 16200000"/>
              <a:gd name="adj2" fmla="val 16908988"/>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16" name="Arc 15"/>
          <p:cNvSpPr>
            <a:spLocks noChangeAspect="1"/>
          </p:cNvSpPr>
          <p:nvPr/>
        </p:nvSpPr>
        <p:spPr bwMode="auto">
          <a:xfrm>
            <a:off x="6174000" y="1521632"/>
            <a:ext cx="2040396" cy="2040168"/>
          </a:xfrm>
          <a:prstGeom prst="arc">
            <a:avLst>
              <a:gd name="adj1" fmla="val 16200000"/>
              <a:gd name="adj2" fmla="val 17744993"/>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7" name="Arc 16"/>
          <p:cNvSpPr>
            <a:spLocks noChangeAspect="1"/>
          </p:cNvSpPr>
          <p:nvPr/>
        </p:nvSpPr>
        <p:spPr bwMode="auto">
          <a:xfrm>
            <a:off x="6276020" y="1623640"/>
            <a:ext cx="1836356" cy="1836152"/>
          </a:xfrm>
          <a:prstGeom prst="arc">
            <a:avLst>
              <a:gd name="adj1" fmla="val 16200000"/>
              <a:gd name="adj2" fmla="val 5512676"/>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18" name="Arc 17"/>
          <p:cNvSpPr>
            <a:spLocks noChangeAspect="1"/>
          </p:cNvSpPr>
          <p:nvPr/>
        </p:nvSpPr>
        <p:spPr bwMode="auto">
          <a:xfrm>
            <a:off x="6378040" y="1725649"/>
            <a:ext cx="1632316" cy="1632134"/>
          </a:xfrm>
          <a:prstGeom prst="arc">
            <a:avLst>
              <a:gd name="adj1" fmla="val 16200000"/>
              <a:gd name="adj2" fmla="val 2659659"/>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19" name="TextBox 18"/>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Kezd beilleszkedni</a:t>
            </a:r>
            <a:r>
              <a:rPr lang="en-GB" sz="900" b="1" dirty="0">
                <a:solidFill>
                  <a:schemeClr val="accent1"/>
                </a:solidFill>
              </a:rPr>
              <a:t>	</a:t>
            </a:r>
            <a:r>
              <a:rPr lang="hu-HU" sz="900" b="1" dirty="0">
                <a:solidFill>
                  <a:schemeClr val="accent1"/>
                </a:solidFill>
              </a:rPr>
              <a:t>8</a:t>
            </a:r>
            <a:r>
              <a:rPr lang="en-GB" sz="900" b="1" dirty="0">
                <a:solidFill>
                  <a:schemeClr val="accent1"/>
                </a:solidFill>
              </a:rPr>
              <a:t>%</a:t>
            </a:r>
          </a:p>
        </p:txBody>
      </p:sp>
      <p:sp>
        <p:nvSpPr>
          <p:cNvPr id="20" name="TextBox 19"/>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Nem sikerült </a:t>
            </a:r>
            <a:r>
              <a:rPr lang="en-GB" sz="900" b="1" dirty="0">
                <a:solidFill>
                  <a:schemeClr val="accent4"/>
                </a:solidFill>
              </a:rPr>
              <a:t>	</a:t>
            </a:r>
            <a:r>
              <a:rPr lang="hu-HU" sz="900" b="1" dirty="0">
                <a:solidFill>
                  <a:schemeClr val="accent4"/>
                </a:solidFill>
              </a:rPr>
              <a:t>4</a:t>
            </a:r>
            <a:r>
              <a:rPr lang="en-GB" sz="900" b="1" dirty="0">
                <a:solidFill>
                  <a:schemeClr val="accent4"/>
                </a:solidFill>
              </a:rPr>
              <a:t>%</a:t>
            </a:r>
          </a:p>
        </p:txBody>
      </p:sp>
      <p:sp>
        <p:nvSpPr>
          <p:cNvPr id="21" name="TextBox 20"/>
          <p:cNvSpPr txBox="1"/>
          <p:nvPr/>
        </p:nvSpPr>
        <p:spPr>
          <a:xfrm>
            <a:off x="6576036" y="2546215"/>
            <a:ext cx="1224136" cy="144016"/>
          </a:xfrm>
          <a:prstGeom prst="rect">
            <a:avLst/>
          </a:prstGeom>
          <a:noFill/>
        </p:spPr>
        <p:txBody>
          <a:bodyPr wrap="square" lIns="0" tIns="0" rIns="0" bIns="0" rtlCol="0">
            <a:spAutoFit/>
          </a:bodyPr>
          <a:lstStyle/>
          <a:p>
            <a:pPr algn="l">
              <a:tabLst>
                <a:tab pos="1435100" algn="r"/>
                <a:tab pos="1879600" algn="r"/>
              </a:tabLst>
            </a:pPr>
            <a:r>
              <a:rPr lang="hu-HU" sz="900" dirty="0">
                <a:solidFill>
                  <a:srgbClr val="363636"/>
                </a:solidFill>
              </a:rPr>
              <a:t>Sikerült beilleszkedni </a:t>
            </a:r>
            <a:r>
              <a:rPr lang="en-GB" sz="900" b="1" dirty="0">
                <a:solidFill>
                  <a:schemeClr val="accent2"/>
                </a:solidFill>
              </a:rPr>
              <a:t>	</a:t>
            </a:r>
            <a:r>
              <a:rPr lang="hu-HU" sz="900" b="1" dirty="0">
                <a:solidFill>
                  <a:schemeClr val="accent2"/>
                </a:solidFill>
              </a:rPr>
              <a:t>51</a:t>
            </a:r>
            <a:r>
              <a:rPr lang="en-GB" sz="900" b="1" dirty="0">
                <a:solidFill>
                  <a:schemeClr val="accent2"/>
                </a:solidFill>
              </a:rPr>
              <a:t>%</a:t>
            </a:r>
          </a:p>
        </p:txBody>
      </p:sp>
      <p:sp>
        <p:nvSpPr>
          <p:cNvPr id="23" name="TextBox 22"/>
          <p:cNvSpPr txBox="1"/>
          <p:nvPr/>
        </p:nvSpPr>
        <p:spPr>
          <a:xfrm>
            <a:off x="6576036" y="2734274"/>
            <a:ext cx="1224136" cy="144016"/>
          </a:xfrm>
          <a:prstGeom prst="rect">
            <a:avLst/>
          </a:prstGeom>
          <a:noFill/>
        </p:spPr>
        <p:txBody>
          <a:bodyPr wrap="square" lIns="0" tIns="0" rIns="0" bIns="0" rtlCol="0">
            <a:spAutoFit/>
          </a:bodyPr>
          <a:lstStyle/>
          <a:p>
            <a:pPr algn="l">
              <a:tabLst>
                <a:tab pos="1435100" algn="r"/>
                <a:tab pos="1879600" algn="r"/>
              </a:tabLst>
            </a:pPr>
            <a:r>
              <a:rPr lang="hu-HU" sz="900" dirty="0">
                <a:solidFill>
                  <a:srgbClr val="363636"/>
                </a:solidFill>
              </a:rPr>
              <a:t>Már ez az otthona</a:t>
            </a:r>
            <a:r>
              <a:rPr lang="en-GB" sz="900" b="1" dirty="0">
                <a:solidFill>
                  <a:schemeClr val="accent3"/>
                </a:solidFill>
              </a:rPr>
              <a:t>	</a:t>
            </a:r>
            <a:r>
              <a:rPr lang="hu-HU" sz="900" b="1" dirty="0">
                <a:solidFill>
                  <a:schemeClr val="accent3"/>
                </a:solidFill>
              </a:rPr>
              <a:t>37</a:t>
            </a:r>
            <a:r>
              <a:rPr lang="en-GB" sz="900" b="1" dirty="0">
                <a:solidFill>
                  <a:schemeClr val="accent3"/>
                </a:solidFill>
              </a:rPr>
              <a:t>%</a:t>
            </a:r>
          </a:p>
        </p:txBody>
      </p:sp>
      <p:sp>
        <p:nvSpPr>
          <p:cNvPr id="24" name="Szövegdoboz 30"/>
          <p:cNvSpPr txBox="1"/>
          <p:nvPr/>
        </p:nvSpPr>
        <p:spPr>
          <a:xfrm>
            <a:off x="6360012"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25" name="Rectangle 24"/>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26" name="Group 26"/>
          <p:cNvGrpSpPr/>
          <p:nvPr/>
        </p:nvGrpSpPr>
        <p:grpSpPr>
          <a:xfrm>
            <a:off x="3419996" y="1419622"/>
            <a:ext cx="2244186" cy="2244186"/>
            <a:chOff x="1505542" y="1628586"/>
            <a:chExt cx="3960000" cy="3960000"/>
          </a:xfrm>
        </p:grpSpPr>
        <p:sp>
          <p:nvSpPr>
            <p:cNvPr id="27" name="Oval 2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8" name="Oval 2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9" name="Oval 2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Oval 29"/>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1" name="Arc 30"/>
          <p:cNvSpPr>
            <a:spLocks noChangeAspect="1"/>
          </p:cNvSpPr>
          <p:nvPr/>
        </p:nvSpPr>
        <p:spPr bwMode="auto">
          <a:xfrm>
            <a:off x="3419872" y="1419623"/>
            <a:ext cx="2244436" cy="2244186"/>
          </a:xfrm>
          <a:prstGeom prst="arc">
            <a:avLst>
              <a:gd name="adj1" fmla="val 16200000"/>
              <a:gd name="adj2" fmla="val 16806941"/>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2" name="Arc 31"/>
          <p:cNvSpPr>
            <a:spLocks noChangeAspect="1"/>
          </p:cNvSpPr>
          <p:nvPr/>
        </p:nvSpPr>
        <p:spPr bwMode="auto">
          <a:xfrm>
            <a:off x="3521892" y="1521632"/>
            <a:ext cx="2040396" cy="2040168"/>
          </a:xfrm>
          <a:prstGeom prst="arc">
            <a:avLst>
              <a:gd name="adj1" fmla="val 16200000"/>
              <a:gd name="adj2" fmla="val 19319721"/>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34" name="Arc 33"/>
          <p:cNvSpPr>
            <a:spLocks noChangeAspect="1"/>
          </p:cNvSpPr>
          <p:nvPr/>
        </p:nvSpPr>
        <p:spPr bwMode="auto">
          <a:xfrm>
            <a:off x="3623912" y="1623640"/>
            <a:ext cx="1836356" cy="1836152"/>
          </a:xfrm>
          <a:prstGeom prst="arc">
            <a:avLst>
              <a:gd name="adj1" fmla="val 16200000"/>
              <a:gd name="adj2" fmla="val 5524987"/>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35" name="Arc 34"/>
          <p:cNvSpPr>
            <a:spLocks noChangeAspect="1"/>
          </p:cNvSpPr>
          <p:nvPr/>
        </p:nvSpPr>
        <p:spPr bwMode="auto">
          <a:xfrm>
            <a:off x="3725932" y="1725649"/>
            <a:ext cx="1632316" cy="1632134"/>
          </a:xfrm>
          <a:prstGeom prst="arc">
            <a:avLst>
              <a:gd name="adj1" fmla="val 16200000"/>
              <a:gd name="adj2" fmla="val 1611631"/>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38" name="TextBox 37"/>
          <p:cNvSpPr txBox="1"/>
          <p:nvPr/>
        </p:nvSpPr>
        <p:spPr>
          <a:xfrm>
            <a:off x="3923928"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Kezd beilleszkedni </a:t>
            </a:r>
            <a:r>
              <a:rPr lang="en-GB" sz="900" b="1" dirty="0">
                <a:solidFill>
                  <a:schemeClr val="accent1"/>
                </a:solidFill>
              </a:rPr>
              <a:t>	</a:t>
            </a:r>
            <a:r>
              <a:rPr lang="hu-HU" sz="900" b="1" dirty="0">
                <a:solidFill>
                  <a:schemeClr val="accent1"/>
                </a:solidFill>
              </a:rPr>
              <a:t>14</a:t>
            </a:r>
            <a:r>
              <a:rPr lang="en-GB" sz="900" b="1" dirty="0">
                <a:solidFill>
                  <a:schemeClr val="accent1"/>
                </a:solidFill>
              </a:rPr>
              <a:t>%</a:t>
            </a:r>
          </a:p>
        </p:txBody>
      </p:sp>
      <p:sp>
        <p:nvSpPr>
          <p:cNvPr id="39" name="TextBox 38"/>
          <p:cNvSpPr txBox="1"/>
          <p:nvPr/>
        </p:nvSpPr>
        <p:spPr>
          <a:xfrm>
            <a:off x="3923928"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Nem sikerült </a:t>
            </a:r>
            <a:r>
              <a:rPr lang="en-GB" sz="900" b="1" dirty="0">
                <a:solidFill>
                  <a:schemeClr val="accent4"/>
                </a:solidFill>
              </a:rPr>
              <a:t>	</a:t>
            </a:r>
            <a:r>
              <a:rPr lang="hu-HU" sz="900" b="1" dirty="0">
                <a:solidFill>
                  <a:schemeClr val="accent4"/>
                </a:solidFill>
              </a:rPr>
              <a:t>4</a:t>
            </a:r>
            <a:r>
              <a:rPr lang="en-GB" sz="900" b="1" dirty="0">
                <a:solidFill>
                  <a:schemeClr val="accent4"/>
                </a:solidFill>
              </a:rPr>
              <a:t>%</a:t>
            </a:r>
          </a:p>
        </p:txBody>
      </p:sp>
      <p:sp>
        <p:nvSpPr>
          <p:cNvPr id="40" name="TextBox 39"/>
          <p:cNvSpPr txBox="1"/>
          <p:nvPr/>
        </p:nvSpPr>
        <p:spPr>
          <a:xfrm>
            <a:off x="3923928"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Sikerült beilleszkedni </a:t>
            </a:r>
            <a:r>
              <a:rPr lang="en-GB" sz="900" b="1" dirty="0">
                <a:solidFill>
                  <a:schemeClr val="accent2"/>
                </a:solidFill>
              </a:rPr>
              <a:t>	</a:t>
            </a:r>
            <a:r>
              <a:rPr lang="hu-HU" sz="900" b="1" dirty="0">
                <a:solidFill>
                  <a:schemeClr val="accent2"/>
                </a:solidFill>
              </a:rPr>
              <a:t>51</a:t>
            </a:r>
            <a:r>
              <a:rPr lang="en-GB" sz="900" b="1" dirty="0">
                <a:solidFill>
                  <a:schemeClr val="accent2"/>
                </a:solidFill>
              </a:rPr>
              <a:t>%</a:t>
            </a:r>
          </a:p>
        </p:txBody>
      </p:sp>
      <p:sp>
        <p:nvSpPr>
          <p:cNvPr id="41" name="TextBox 40"/>
          <p:cNvSpPr txBox="1"/>
          <p:nvPr/>
        </p:nvSpPr>
        <p:spPr>
          <a:xfrm>
            <a:off x="3923928"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Már ez az otthona </a:t>
            </a:r>
            <a:r>
              <a:rPr lang="en-GB" sz="900" b="1" dirty="0">
                <a:solidFill>
                  <a:schemeClr val="accent3"/>
                </a:solidFill>
              </a:rPr>
              <a:t>	</a:t>
            </a:r>
            <a:r>
              <a:rPr lang="hu-HU" sz="900" b="1" dirty="0">
                <a:solidFill>
                  <a:schemeClr val="accent3"/>
                </a:solidFill>
              </a:rPr>
              <a:t>31</a:t>
            </a:r>
            <a:r>
              <a:rPr lang="en-GB" sz="900" b="1" dirty="0">
                <a:solidFill>
                  <a:schemeClr val="accent3"/>
                </a:solidFill>
              </a:rPr>
              <a:t>%</a:t>
            </a:r>
          </a:p>
        </p:txBody>
      </p:sp>
      <p:sp>
        <p:nvSpPr>
          <p:cNvPr id="42" name="Szövegdoboz 30"/>
          <p:cNvSpPr txBox="1"/>
          <p:nvPr/>
        </p:nvSpPr>
        <p:spPr>
          <a:xfrm>
            <a:off x="3707904"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2006 és 2010 között</a:t>
            </a:r>
          </a:p>
        </p:txBody>
      </p:sp>
      <p:sp>
        <p:nvSpPr>
          <p:cNvPr id="43" name="Rectangle 42"/>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5" name="Group 26"/>
          <p:cNvGrpSpPr/>
          <p:nvPr/>
        </p:nvGrpSpPr>
        <p:grpSpPr>
          <a:xfrm>
            <a:off x="755700" y="1419622"/>
            <a:ext cx="2244186" cy="2244186"/>
            <a:chOff x="1505542" y="1628586"/>
            <a:chExt cx="3960000" cy="3960000"/>
          </a:xfrm>
        </p:grpSpPr>
        <p:sp>
          <p:nvSpPr>
            <p:cNvPr id="46" name="Oval 4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7" name="Oval 4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8" name="Oval 4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9" name="Oval 48"/>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0" name="Arc 49"/>
          <p:cNvSpPr>
            <a:spLocks noChangeAspect="1"/>
          </p:cNvSpPr>
          <p:nvPr/>
        </p:nvSpPr>
        <p:spPr bwMode="auto">
          <a:xfrm>
            <a:off x="755576" y="1419623"/>
            <a:ext cx="2244436" cy="2244186"/>
          </a:xfrm>
          <a:prstGeom prst="arc">
            <a:avLst>
              <a:gd name="adj1" fmla="val 16200000"/>
              <a:gd name="adj2" fmla="val 16694284"/>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1" name="Arc 50"/>
          <p:cNvSpPr>
            <a:spLocks noChangeAspect="1"/>
          </p:cNvSpPr>
          <p:nvPr/>
        </p:nvSpPr>
        <p:spPr bwMode="auto">
          <a:xfrm>
            <a:off x="857596" y="1521632"/>
            <a:ext cx="2040396" cy="2040168"/>
          </a:xfrm>
          <a:prstGeom prst="arc">
            <a:avLst>
              <a:gd name="adj1" fmla="val 16200000"/>
              <a:gd name="adj2" fmla="val 84396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2" name="Arc 51"/>
          <p:cNvSpPr>
            <a:spLocks noChangeAspect="1"/>
          </p:cNvSpPr>
          <p:nvPr/>
        </p:nvSpPr>
        <p:spPr bwMode="auto">
          <a:xfrm>
            <a:off x="959616" y="1623640"/>
            <a:ext cx="1836356" cy="1836152"/>
          </a:xfrm>
          <a:prstGeom prst="arc">
            <a:avLst>
              <a:gd name="adj1" fmla="val 16200000"/>
              <a:gd name="adj2" fmla="val 5673273"/>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3" name="Arc 52"/>
          <p:cNvSpPr>
            <a:spLocks noChangeAspect="1"/>
          </p:cNvSpPr>
          <p:nvPr/>
        </p:nvSpPr>
        <p:spPr bwMode="auto">
          <a:xfrm>
            <a:off x="1061636" y="1725649"/>
            <a:ext cx="1632316" cy="1632134"/>
          </a:xfrm>
          <a:prstGeom prst="arc">
            <a:avLst>
              <a:gd name="adj1" fmla="val 16200000"/>
              <a:gd name="adj2" fmla="val 19042649"/>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4" name="TextBox 53"/>
          <p:cNvSpPr txBox="1"/>
          <p:nvPr/>
        </p:nvSpPr>
        <p:spPr>
          <a:xfrm>
            <a:off x="1259632"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Kezd beilleszkedni </a:t>
            </a:r>
            <a:r>
              <a:rPr lang="en-GB" sz="900" b="1" dirty="0">
                <a:solidFill>
                  <a:schemeClr val="accent1"/>
                </a:solidFill>
              </a:rPr>
              <a:t>	</a:t>
            </a:r>
            <a:r>
              <a:rPr lang="hu-HU" sz="900" b="1" dirty="0">
                <a:solidFill>
                  <a:schemeClr val="accent1"/>
                </a:solidFill>
              </a:rPr>
              <a:t>29</a:t>
            </a:r>
            <a:r>
              <a:rPr lang="en-GB" sz="900" b="1" dirty="0">
                <a:solidFill>
                  <a:schemeClr val="accent1"/>
                </a:solidFill>
              </a:rPr>
              <a:t>%</a:t>
            </a:r>
          </a:p>
        </p:txBody>
      </p:sp>
      <p:sp>
        <p:nvSpPr>
          <p:cNvPr id="55" name="TextBox 54"/>
          <p:cNvSpPr txBox="1"/>
          <p:nvPr/>
        </p:nvSpPr>
        <p:spPr>
          <a:xfrm>
            <a:off x="1259632"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Nem sikerült </a:t>
            </a:r>
            <a:r>
              <a:rPr lang="en-GB" sz="900" b="1" dirty="0">
                <a:solidFill>
                  <a:schemeClr val="accent4"/>
                </a:solidFill>
              </a:rPr>
              <a:t>	</a:t>
            </a:r>
            <a:r>
              <a:rPr lang="hu-HU" sz="900" b="1" dirty="0">
                <a:solidFill>
                  <a:schemeClr val="accent4"/>
                </a:solidFill>
              </a:rPr>
              <a:t>3</a:t>
            </a:r>
            <a:r>
              <a:rPr lang="en-GB" sz="900" b="1" dirty="0">
                <a:solidFill>
                  <a:schemeClr val="accent4"/>
                </a:solidFill>
              </a:rPr>
              <a:t>%</a:t>
            </a:r>
          </a:p>
        </p:txBody>
      </p:sp>
      <p:sp>
        <p:nvSpPr>
          <p:cNvPr id="56" name="TextBox 55"/>
          <p:cNvSpPr txBox="1"/>
          <p:nvPr/>
        </p:nvSpPr>
        <p:spPr>
          <a:xfrm>
            <a:off x="1259632"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Sikerült beilleszkedni </a:t>
            </a:r>
            <a:r>
              <a:rPr lang="en-GB" sz="900" b="1" dirty="0">
                <a:solidFill>
                  <a:schemeClr val="accent2"/>
                </a:solidFill>
              </a:rPr>
              <a:t>	</a:t>
            </a:r>
            <a:r>
              <a:rPr lang="hu-HU" sz="900" b="1" dirty="0">
                <a:solidFill>
                  <a:schemeClr val="accent2"/>
                </a:solidFill>
              </a:rPr>
              <a:t>52</a:t>
            </a:r>
            <a:r>
              <a:rPr lang="en-GB" sz="900" b="1" dirty="0">
                <a:solidFill>
                  <a:schemeClr val="accent2"/>
                </a:solidFill>
              </a:rPr>
              <a:t>%</a:t>
            </a:r>
          </a:p>
        </p:txBody>
      </p:sp>
      <p:sp>
        <p:nvSpPr>
          <p:cNvPr id="57" name="TextBox 56"/>
          <p:cNvSpPr txBox="1"/>
          <p:nvPr/>
        </p:nvSpPr>
        <p:spPr>
          <a:xfrm>
            <a:off x="1259632"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Már ez az otthona </a:t>
            </a:r>
            <a:r>
              <a:rPr lang="en-GB" sz="900" b="1" dirty="0">
                <a:solidFill>
                  <a:schemeClr val="accent3"/>
                </a:solidFill>
              </a:rPr>
              <a:t>	</a:t>
            </a:r>
            <a:r>
              <a:rPr lang="hu-HU" sz="900" b="1" dirty="0">
                <a:solidFill>
                  <a:schemeClr val="accent3"/>
                </a:solidFill>
              </a:rPr>
              <a:t>15</a:t>
            </a:r>
            <a:r>
              <a:rPr lang="en-GB" sz="900" b="1" dirty="0">
                <a:solidFill>
                  <a:schemeClr val="accent3"/>
                </a:solidFill>
              </a:rPr>
              <a:t>%</a:t>
            </a:r>
          </a:p>
        </p:txBody>
      </p:sp>
      <p:sp>
        <p:nvSpPr>
          <p:cNvPr id="58" name="Szövegdoboz 30"/>
          <p:cNvSpPr txBox="1"/>
          <p:nvPr/>
        </p:nvSpPr>
        <p:spPr>
          <a:xfrm>
            <a:off x="1043608" y="915566"/>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2011+</a:t>
            </a:r>
          </a:p>
        </p:txBody>
      </p:sp>
      <p:sp>
        <p:nvSpPr>
          <p:cNvPr id="5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60" name="Picture 59">
            <a:extLst>
              <a:ext uri="{FF2B5EF4-FFF2-40B4-BE49-F238E27FC236}">
                <a16:creationId xmlns:a16="http://schemas.microsoft.com/office/drawing/2014/main" xmlns="" id="{7A29E02E-89E4-4352-B274-475795E52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1" name="Picture 60">
            <a:extLst>
              <a:ext uri="{FF2B5EF4-FFF2-40B4-BE49-F238E27FC236}">
                <a16:creationId xmlns:a16="http://schemas.microsoft.com/office/drawing/2014/main" xmlns="" id="{2850AB4E-40A7-48D9-8EFA-F9B583492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5"/>
            <a:ext cx="4680520" cy="2247851"/>
          </a:xfrm>
        </p:spPr>
        <p:txBody>
          <a:bodyPr>
            <a:normAutofit/>
          </a:bodyPr>
          <a:lstStyle/>
          <a:p>
            <a:r>
              <a:rPr lang="hu-HU" cap="all" dirty="0">
                <a:effectLst>
                  <a:outerShdw blurRad="38100" dist="38100" dir="2700000" algn="tl">
                    <a:srgbClr val="000000">
                      <a:alpha val="43137"/>
                    </a:srgbClr>
                  </a:outerShdw>
                </a:effectLst>
              </a:rPr>
              <a:t>kapcsolattartás az otthoniakkal</a:t>
            </a:r>
            <a:endParaRPr lang="en-US" cap="all"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52" t="-235" r="40770" b="235"/>
          <a:stretch/>
        </p:blipFill>
        <p:spPr/>
      </p:pic>
      <p:pic>
        <p:nvPicPr>
          <p:cNvPr id="4" name="Picture 3">
            <a:extLst>
              <a:ext uri="{FF2B5EF4-FFF2-40B4-BE49-F238E27FC236}">
                <a16:creationId xmlns:a16="http://schemas.microsoft.com/office/drawing/2014/main" xmlns="" id="{474DC7E1-5D7E-4EDF-9E9C-D240834DD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012CE2A5-DA07-42EB-92DF-81EB696143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02603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9475"/>
          </a:xfrm>
        </p:spPr>
        <p:txBody>
          <a:bodyPr/>
          <a:lstStyle/>
          <a:p>
            <a:r>
              <a:rPr lang="hu-HU" dirty="0"/>
              <a:t>Kommunikációs csatornák használata </a:t>
            </a:r>
          </a:p>
        </p:txBody>
      </p:sp>
      <p:sp>
        <p:nvSpPr>
          <p:cNvPr id="33" name="Rectangle 32"/>
          <p:cNvSpPr/>
          <p:nvPr/>
        </p:nvSpPr>
        <p:spPr>
          <a:xfrm>
            <a:off x="1403649" y="1794471"/>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4" name="Title 8"/>
          <p:cNvSpPr>
            <a:spLocks noGrp="1"/>
          </p:cNvSpPr>
          <p:nvPr>
            <p:ph type="title"/>
          </p:nvPr>
        </p:nvSpPr>
        <p:spPr>
          <a:xfrm>
            <a:off x="179512" y="6357"/>
            <a:ext cx="8680422" cy="469722"/>
          </a:xfrm>
        </p:spPr>
        <p:txBody>
          <a:bodyPr>
            <a:normAutofit fontScale="90000"/>
          </a:bodyPr>
          <a:lstStyle/>
          <a:p>
            <a:r>
              <a:rPr lang="hu-HU" dirty="0"/>
              <a:t>Kapcsolattartás módja</a:t>
            </a:r>
            <a:endParaRPr lang="en-US" dirty="0"/>
          </a:p>
        </p:txBody>
      </p:sp>
      <p:sp>
        <p:nvSpPr>
          <p:cNvPr id="12" name="Rectangle 117"/>
          <p:cNvSpPr/>
          <p:nvPr/>
        </p:nvSpPr>
        <p:spPr>
          <a:xfrm>
            <a:off x="251520" y="3939902"/>
            <a:ext cx="8640960" cy="707884"/>
          </a:xfrm>
          <a:prstGeom prst="rect">
            <a:avLst/>
          </a:prstGeom>
        </p:spPr>
        <p:txBody>
          <a:bodyPr wrap="square" lIns="91438" tIns="45719" rIns="91438" bIns="45719">
            <a:spAutoFit/>
          </a:bodyPr>
          <a:lstStyle/>
          <a:p>
            <a:pPr marL="4763" algn="just"/>
            <a:r>
              <a:rPr lang="hu-HU" sz="1000" dirty="0">
                <a:solidFill>
                  <a:srgbClr val="58595B"/>
                </a:solidFill>
              </a:rPr>
              <a:t>Az otthoniakkal való kapcsolattartás legjellemzőbb módja sorrendben a </a:t>
            </a:r>
            <a:r>
              <a:rPr lang="hu-HU" sz="1000" dirty="0" err="1">
                <a:solidFill>
                  <a:srgbClr val="58595B"/>
                </a:solidFill>
              </a:rPr>
              <a:t>Facebook</a:t>
            </a:r>
            <a:r>
              <a:rPr lang="hu-HU" sz="1000" dirty="0">
                <a:solidFill>
                  <a:srgbClr val="58595B"/>
                </a:solidFill>
              </a:rPr>
              <a:t>, </a:t>
            </a:r>
            <a:r>
              <a:rPr lang="hu-HU" sz="1000" dirty="0" err="1">
                <a:solidFill>
                  <a:srgbClr val="58595B"/>
                </a:solidFill>
              </a:rPr>
              <a:t>a</a:t>
            </a:r>
            <a:r>
              <a:rPr lang="hu-HU" sz="1000" dirty="0">
                <a:solidFill>
                  <a:srgbClr val="58595B"/>
                </a:solidFill>
              </a:rPr>
              <a:t> telefon és a </a:t>
            </a:r>
            <a:r>
              <a:rPr lang="hu-HU" sz="1000" dirty="0" err="1">
                <a:solidFill>
                  <a:srgbClr val="58595B"/>
                </a:solidFill>
              </a:rPr>
              <a:t>Skype</a:t>
            </a:r>
            <a:r>
              <a:rPr lang="hu-HU" sz="1000" dirty="0">
                <a:solidFill>
                  <a:srgbClr val="58595B"/>
                </a:solidFill>
              </a:rPr>
              <a:t>. A </a:t>
            </a:r>
            <a:r>
              <a:rPr lang="hu-HU" sz="1000" dirty="0" err="1">
                <a:solidFill>
                  <a:srgbClr val="58595B"/>
                </a:solidFill>
              </a:rPr>
              <a:t>WhatsApp</a:t>
            </a:r>
            <a:r>
              <a:rPr lang="hu-HU" sz="1000" dirty="0">
                <a:solidFill>
                  <a:srgbClr val="58595B"/>
                </a:solidFill>
              </a:rPr>
              <a:t> alkalmazása a németországi magyarok körében elterjedtebb, de itt is ez a legkevésbé népszerű módja a kapcsolattartásnak.</a:t>
            </a:r>
          </a:p>
          <a:p>
            <a:pPr marL="4763" algn="just"/>
            <a:r>
              <a:rPr lang="hu-HU" sz="1000" dirty="0">
                <a:solidFill>
                  <a:srgbClr val="58595B"/>
                </a:solidFill>
              </a:rPr>
              <a:t>A Facebook használat arányát nagy valószínűséggel a </a:t>
            </a:r>
            <a:r>
              <a:rPr lang="hu-HU" sz="1000" dirty="0" err="1">
                <a:solidFill>
                  <a:srgbClr val="58595B"/>
                </a:solidFill>
              </a:rPr>
              <a:t>rekrutálás</a:t>
            </a:r>
            <a:r>
              <a:rPr lang="hu-HU" sz="1000" dirty="0">
                <a:solidFill>
                  <a:srgbClr val="58595B"/>
                </a:solidFill>
              </a:rPr>
              <a:t> módszere is befolyásolta, mivel részben a közösségi oldalakon (Facebook, </a:t>
            </a:r>
            <a:r>
              <a:rPr lang="hu-HU" sz="1000" dirty="0" err="1">
                <a:solidFill>
                  <a:srgbClr val="58595B"/>
                </a:solidFill>
              </a:rPr>
              <a:t>Intagram</a:t>
            </a:r>
            <a:r>
              <a:rPr lang="hu-HU" sz="1000" dirty="0">
                <a:solidFill>
                  <a:srgbClr val="58595B"/>
                </a:solidFill>
              </a:rPr>
              <a:t>, egyéb) keresztül találtunk rá válaszadóinkra.</a:t>
            </a:r>
          </a:p>
        </p:txBody>
      </p:sp>
      <p:grpSp>
        <p:nvGrpSpPr>
          <p:cNvPr id="15" name="Group 26"/>
          <p:cNvGrpSpPr/>
          <p:nvPr/>
        </p:nvGrpSpPr>
        <p:grpSpPr>
          <a:xfrm>
            <a:off x="3227948" y="1834855"/>
            <a:ext cx="1271972" cy="1271972"/>
            <a:chOff x="1505542" y="1628586"/>
            <a:chExt cx="3960000" cy="3960000"/>
          </a:xfrm>
        </p:grpSpPr>
        <p:sp>
          <p:nvSpPr>
            <p:cNvPr id="16" name="Oval 1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7" name="Oval 1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9" name="Oval 1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21" name="Arc 20"/>
          <p:cNvSpPr>
            <a:spLocks noChangeAspect="1"/>
          </p:cNvSpPr>
          <p:nvPr/>
        </p:nvSpPr>
        <p:spPr bwMode="auto">
          <a:xfrm>
            <a:off x="3227878" y="1834856"/>
            <a:ext cx="1272114" cy="1271972"/>
          </a:xfrm>
          <a:prstGeom prst="arc">
            <a:avLst>
              <a:gd name="adj1" fmla="val 16200000"/>
              <a:gd name="adj2" fmla="val 15082389"/>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23" name="Arc 22"/>
          <p:cNvSpPr>
            <a:spLocks noChangeAspect="1"/>
          </p:cNvSpPr>
          <p:nvPr/>
        </p:nvSpPr>
        <p:spPr bwMode="auto">
          <a:xfrm>
            <a:off x="3285702" y="1892674"/>
            <a:ext cx="1156466" cy="1156336"/>
          </a:xfrm>
          <a:prstGeom prst="arc">
            <a:avLst>
              <a:gd name="adj1" fmla="val 16200000"/>
              <a:gd name="adj2" fmla="val 15268460"/>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4" name="Arc 23"/>
          <p:cNvSpPr>
            <a:spLocks noChangeAspect="1"/>
          </p:cNvSpPr>
          <p:nvPr/>
        </p:nvSpPr>
        <p:spPr bwMode="auto">
          <a:xfrm>
            <a:off x="3343525" y="1950490"/>
            <a:ext cx="1040820" cy="1040704"/>
          </a:xfrm>
          <a:prstGeom prst="arc">
            <a:avLst>
              <a:gd name="adj1" fmla="val 16200000"/>
              <a:gd name="adj2" fmla="val 14988252"/>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26" name="TextBox 25"/>
          <p:cNvSpPr txBox="1"/>
          <p:nvPr/>
        </p:nvSpPr>
        <p:spPr>
          <a:xfrm>
            <a:off x="3317905" y="2342569"/>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1"/>
                </a:solidFill>
              </a:rPr>
              <a:t>	</a:t>
            </a:r>
            <a:r>
              <a:rPr lang="hu-HU" sz="1200" b="1" dirty="0">
                <a:solidFill>
                  <a:schemeClr val="accent2"/>
                </a:solidFill>
              </a:rPr>
              <a:t>95</a:t>
            </a:r>
            <a:r>
              <a:rPr lang="en-GB" sz="1200" b="1" dirty="0">
                <a:solidFill>
                  <a:schemeClr val="accent2"/>
                </a:solidFill>
              </a:rPr>
              <a:t>%</a:t>
            </a:r>
          </a:p>
        </p:txBody>
      </p:sp>
      <p:sp>
        <p:nvSpPr>
          <p:cNvPr id="27" name="TextBox 26"/>
          <p:cNvSpPr txBox="1"/>
          <p:nvPr/>
        </p:nvSpPr>
        <p:spPr>
          <a:xfrm>
            <a:off x="3317905"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95</a:t>
            </a:r>
            <a:r>
              <a:rPr lang="en-GB" sz="1200" b="1" dirty="0">
                <a:solidFill>
                  <a:schemeClr val="accent4"/>
                </a:solidFill>
              </a:rPr>
              <a:t>%</a:t>
            </a:r>
          </a:p>
        </p:txBody>
      </p:sp>
      <p:sp>
        <p:nvSpPr>
          <p:cNvPr id="28" name="TextBox 27"/>
          <p:cNvSpPr txBox="1"/>
          <p:nvPr/>
        </p:nvSpPr>
        <p:spPr>
          <a:xfrm>
            <a:off x="3317905"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94</a:t>
            </a:r>
            <a:r>
              <a:rPr lang="en-GB" sz="1200" b="1" dirty="0">
                <a:solidFill>
                  <a:schemeClr val="accent5"/>
                </a:solidFill>
              </a:rPr>
              <a:t>%</a:t>
            </a:r>
          </a:p>
        </p:txBody>
      </p:sp>
      <p:sp>
        <p:nvSpPr>
          <p:cNvPr id="30" name="Szövegdoboz 30"/>
          <p:cNvSpPr txBox="1"/>
          <p:nvPr/>
        </p:nvSpPr>
        <p:spPr>
          <a:xfrm>
            <a:off x="3029749" y="1347614"/>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facebook</a:t>
            </a:r>
            <a:endParaRPr lang="hu-HU" sz="900" cap="all" dirty="0">
              <a:solidFill>
                <a:srgbClr val="404040"/>
              </a:solidFill>
              <a:latin typeface="Calibri" pitchFamily="34" charset="0"/>
              <a:cs typeface="Arial" pitchFamily="34" charset="0"/>
            </a:endParaRPr>
          </a:p>
        </p:txBody>
      </p:sp>
      <p:grpSp>
        <p:nvGrpSpPr>
          <p:cNvPr id="31" name="Group 26"/>
          <p:cNvGrpSpPr/>
          <p:nvPr/>
        </p:nvGrpSpPr>
        <p:grpSpPr>
          <a:xfrm>
            <a:off x="1457831" y="1834855"/>
            <a:ext cx="1271972" cy="1271972"/>
            <a:chOff x="1505542" y="1628586"/>
            <a:chExt cx="3960000" cy="3960000"/>
          </a:xfrm>
        </p:grpSpPr>
        <p:sp>
          <p:nvSpPr>
            <p:cNvPr id="32" name="Oval 3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4" name="Oval 3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Oval 3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6" name="Arc 35"/>
          <p:cNvSpPr>
            <a:spLocks noChangeAspect="1"/>
          </p:cNvSpPr>
          <p:nvPr/>
        </p:nvSpPr>
        <p:spPr bwMode="auto">
          <a:xfrm>
            <a:off x="1457761" y="1834856"/>
            <a:ext cx="1272114" cy="1271972"/>
          </a:xfrm>
          <a:prstGeom prst="arc">
            <a:avLst>
              <a:gd name="adj1" fmla="val 16200000"/>
              <a:gd name="adj2" fmla="val 13697537"/>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8" name="Arc 37"/>
          <p:cNvSpPr>
            <a:spLocks noChangeAspect="1"/>
          </p:cNvSpPr>
          <p:nvPr/>
        </p:nvSpPr>
        <p:spPr bwMode="auto">
          <a:xfrm>
            <a:off x="1515585" y="1892674"/>
            <a:ext cx="1156466" cy="1156336"/>
          </a:xfrm>
          <a:prstGeom prst="arc">
            <a:avLst>
              <a:gd name="adj1" fmla="val 16200000"/>
              <a:gd name="adj2" fmla="val 13046484"/>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39" name="Arc 38"/>
          <p:cNvSpPr>
            <a:spLocks noChangeAspect="1"/>
          </p:cNvSpPr>
          <p:nvPr/>
        </p:nvSpPr>
        <p:spPr bwMode="auto">
          <a:xfrm>
            <a:off x="1573408" y="1950490"/>
            <a:ext cx="1040820" cy="1040704"/>
          </a:xfrm>
          <a:prstGeom prst="arc">
            <a:avLst>
              <a:gd name="adj1" fmla="val 16200000"/>
              <a:gd name="adj2" fmla="val 14391025"/>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42" name="TextBox 41"/>
          <p:cNvSpPr txBox="1"/>
          <p:nvPr/>
        </p:nvSpPr>
        <p:spPr>
          <a:xfrm>
            <a:off x="251520" y="2342569"/>
            <a:ext cx="2183115" cy="184666"/>
          </a:xfrm>
          <a:prstGeom prst="rect">
            <a:avLst/>
          </a:prstGeom>
          <a:noFill/>
        </p:spPr>
        <p:txBody>
          <a:bodyPr wrap="square" lIns="0" tIns="0" rIns="0" bIns="0" rtlCol="0">
            <a:spAutoFit/>
          </a:bodyPr>
          <a:lstStyle/>
          <a:p>
            <a:pPr>
              <a:tabLst>
                <a:tab pos="1616075" algn="r"/>
                <a:tab pos="1973263" algn="r"/>
              </a:tabLst>
            </a:pPr>
            <a:r>
              <a:rPr lang="hu-HU" sz="1200" b="1" dirty="0">
                <a:solidFill>
                  <a:schemeClr val="accent2"/>
                </a:solidFill>
              </a:rPr>
              <a:t>Nagy-Britannia</a:t>
            </a:r>
            <a:r>
              <a:rPr lang="hu-HU" sz="1200" dirty="0">
                <a:solidFill>
                  <a:srgbClr val="363636"/>
                </a:solidFill>
              </a:rPr>
              <a:t> </a:t>
            </a:r>
            <a:r>
              <a:rPr lang="en-GB" sz="1200" b="1" dirty="0">
                <a:solidFill>
                  <a:schemeClr val="accent1"/>
                </a:solidFill>
              </a:rPr>
              <a:t>	</a:t>
            </a:r>
            <a:r>
              <a:rPr lang="hu-HU" sz="1200" b="1" dirty="0">
                <a:solidFill>
                  <a:schemeClr val="accent1"/>
                </a:solidFill>
              </a:rPr>
              <a:t>	</a:t>
            </a:r>
            <a:r>
              <a:rPr lang="hu-HU" sz="1200" b="1" dirty="0">
                <a:solidFill>
                  <a:schemeClr val="accent2"/>
                </a:solidFill>
              </a:rPr>
              <a:t>83</a:t>
            </a:r>
            <a:r>
              <a:rPr lang="en-GB" sz="1200" b="1" dirty="0">
                <a:solidFill>
                  <a:schemeClr val="accent2"/>
                </a:solidFill>
              </a:rPr>
              <a:t>%</a:t>
            </a:r>
          </a:p>
        </p:txBody>
      </p:sp>
      <p:sp>
        <p:nvSpPr>
          <p:cNvPr id="43" name="TextBox 42"/>
          <p:cNvSpPr txBox="1"/>
          <p:nvPr/>
        </p:nvSpPr>
        <p:spPr>
          <a:xfrm>
            <a:off x="251520" y="2154510"/>
            <a:ext cx="2183115" cy="184666"/>
          </a:xfrm>
          <a:prstGeom prst="rect">
            <a:avLst/>
          </a:prstGeom>
          <a:noFill/>
        </p:spPr>
        <p:txBody>
          <a:bodyPr wrap="square" lIns="0" tIns="0" rIns="0" bIns="0" rtlCol="0">
            <a:spAutoFit/>
          </a:bodyPr>
          <a:lstStyle/>
          <a:p>
            <a:pPr>
              <a:tabLst>
                <a:tab pos="1616075" algn="r"/>
                <a:tab pos="1973263" algn="r"/>
              </a:tabLst>
            </a:pPr>
            <a:r>
              <a:rPr lang="hu-HU" sz="1200" b="1" dirty="0">
                <a:solidFill>
                  <a:schemeClr val="accent4"/>
                </a:solidFill>
              </a:rPr>
              <a:t>Total </a:t>
            </a:r>
            <a:r>
              <a:rPr lang="en-GB" sz="1200" b="1" dirty="0">
                <a:solidFill>
                  <a:schemeClr val="accent4"/>
                </a:solidFill>
              </a:rPr>
              <a:t>	</a:t>
            </a:r>
            <a:r>
              <a:rPr lang="hu-HU" sz="1200" b="1" dirty="0">
                <a:solidFill>
                  <a:schemeClr val="accent4"/>
                </a:solidFill>
              </a:rPr>
              <a:t>	87</a:t>
            </a:r>
            <a:r>
              <a:rPr lang="en-GB" sz="1200" b="1" dirty="0">
                <a:solidFill>
                  <a:schemeClr val="accent4"/>
                </a:solidFill>
              </a:rPr>
              <a:t>%</a:t>
            </a:r>
          </a:p>
        </p:txBody>
      </p:sp>
      <p:sp>
        <p:nvSpPr>
          <p:cNvPr id="44" name="TextBox 43"/>
          <p:cNvSpPr txBox="1"/>
          <p:nvPr/>
        </p:nvSpPr>
        <p:spPr>
          <a:xfrm>
            <a:off x="251520" y="2530628"/>
            <a:ext cx="2183115" cy="184666"/>
          </a:xfrm>
          <a:prstGeom prst="rect">
            <a:avLst/>
          </a:prstGeom>
          <a:noFill/>
        </p:spPr>
        <p:txBody>
          <a:bodyPr wrap="square" lIns="0" tIns="0" rIns="0" bIns="0" rtlCol="0">
            <a:spAutoFit/>
          </a:bodyPr>
          <a:lstStyle/>
          <a:p>
            <a:pPr>
              <a:tabLst>
                <a:tab pos="1616075" algn="r"/>
                <a:tab pos="1973263" algn="r"/>
              </a:tabLst>
            </a:pPr>
            <a:r>
              <a:rPr lang="hu-HU" sz="1200" b="1" dirty="0">
                <a:solidFill>
                  <a:schemeClr val="accent5"/>
                </a:solidFill>
              </a:rPr>
              <a:t>Németország</a:t>
            </a:r>
            <a:r>
              <a:rPr lang="hu-HU" sz="1200" dirty="0">
                <a:solidFill>
                  <a:srgbClr val="363636"/>
                </a:solidFill>
              </a:rPr>
              <a:t> </a:t>
            </a:r>
            <a:r>
              <a:rPr lang="en-GB" sz="1200" b="1" dirty="0">
                <a:solidFill>
                  <a:schemeClr val="accent2"/>
                </a:solidFill>
              </a:rPr>
              <a:t>	</a:t>
            </a:r>
            <a:r>
              <a:rPr lang="hu-HU" sz="1200" b="1" dirty="0">
                <a:solidFill>
                  <a:schemeClr val="accent2"/>
                </a:solidFill>
              </a:rPr>
              <a:t>	</a:t>
            </a:r>
            <a:r>
              <a:rPr lang="hu-HU" sz="1200" b="1" dirty="0">
                <a:solidFill>
                  <a:schemeClr val="accent5"/>
                </a:solidFill>
              </a:rPr>
              <a:t>91</a:t>
            </a:r>
            <a:r>
              <a:rPr lang="en-GB" sz="1200" b="1" dirty="0">
                <a:solidFill>
                  <a:schemeClr val="accent5"/>
                </a:solidFill>
              </a:rPr>
              <a:t>%</a:t>
            </a:r>
          </a:p>
        </p:txBody>
      </p:sp>
      <p:sp>
        <p:nvSpPr>
          <p:cNvPr id="45" name="Szövegdoboz 30"/>
          <p:cNvSpPr txBox="1"/>
          <p:nvPr/>
        </p:nvSpPr>
        <p:spPr>
          <a:xfrm>
            <a:off x="1259632" y="1347614"/>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telefon</a:t>
            </a:r>
          </a:p>
        </p:txBody>
      </p:sp>
      <p:grpSp>
        <p:nvGrpSpPr>
          <p:cNvPr id="46" name="Group 26"/>
          <p:cNvGrpSpPr/>
          <p:nvPr/>
        </p:nvGrpSpPr>
        <p:grpSpPr>
          <a:xfrm>
            <a:off x="6108268" y="1834855"/>
            <a:ext cx="1271972" cy="1271972"/>
            <a:chOff x="1505542" y="1628586"/>
            <a:chExt cx="3960000" cy="3960000"/>
          </a:xfrm>
        </p:grpSpPr>
        <p:sp>
          <p:nvSpPr>
            <p:cNvPr id="47" name="Oval 4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8" name="Oval 4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9" name="Oval 4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0" name="Arc 49"/>
          <p:cNvSpPr>
            <a:spLocks noChangeAspect="1"/>
          </p:cNvSpPr>
          <p:nvPr/>
        </p:nvSpPr>
        <p:spPr bwMode="auto">
          <a:xfrm>
            <a:off x="6108198" y="1834856"/>
            <a:ext cx="1272114" cy="1271972"/>
          </a:xfrm>
          <a:prstGeom prst="arc">
            <a:avLst>
              <a:gd name="adj1" fmla="val 16200000"/>
              <a:gd name="adj2" fmla="val 6409456"/>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1" name="Arc 50"/>
          <p:cNvSpPr>
            <a:spLocks noChangeAspect="1"/>
          </p:cNvSpPr>
          <p:nvPr/>
        </p:nvSpPr>
        <p:spPr bwMode="auto">
          <a:xfrm>
            <a:off x="6166022" y="1892674"/>
            <a:ext cx="1156466" cy="1156336"/>
          </a:xfrm>
          <a:prstGeom prst="arc">
            <a:avLst>
              <a:gd name="adj1" fmla="val 16200000"/>
              <a:gd name="adj2" fmla="val 6563201"/>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2" name="Arc 51"/>
          <p:cNvSpPr>
            <a:spLocks noChangeAspect="1"/>
          </p:cNvSpPr>
          <p:nvPr/>
        </p:nvSpPr>
        <p:spPr bwMode="auto">
          <a:xfrm>
            <a:off x="6223845" y="1950490"/>
            <a:ext cx="1040820" cy="1040704"/>
          </a:xfrm>
          <a:prstGeom prst="arc">
            <a:avLst>
              <a:gd name="adj1" fmla="val 16200000"/>
              <a:gd name="adj2" fmla="val 6227467"/>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53" name="TextBox 52"/>
          <p:cNvSpPr txBox="1"/>
          <p:nvPr/>
        </p:nvSpPr>
        <p:spPr>
          <a:xfrm>
            <a:off x="6198225" y="2342569"/>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1"/>
                </a:solidFill>
              </a:rPr>
              <a:t>	</a:t>
            </a:r>
            <a:r>
              <a:rPr lang="hu-HU" sz="1200" b="1" dirty="0">
                <a:solidFill>
                  <a:schemeClr val="accent2"/>
                </a:solidFill>
              </a:rPr>
              <a:t>56</a:t>
            </a:r>
            <a:r>
              <a:rPr lang="en-GB" sz="1200" b="1" dirty="0">
                <a:solidFill>
                  <a:schemeClr val="accent2"/>
                </a:solidFill>
              </a:rPr>
              <a:t>%</a:t>
            </a:r>
          </a:p>
        </p:txBody>
      </p:sp>
      <p:sp>
        <p:nvSpPr>
          <p:cNvPr id="54" name="TextBox 53"/>
          <p:cNvSpPr txBox="1"/>
          <p:nvPr/>
        </p:nvSpPr>
        <p:spPr>
          <a:xfrm>
            <a:off x="6198225"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55</a:t>
            </a:r>
            <a:r>
              <a:rPr lang="en-GB" sz="1200" b="1" dirty="0">
                <a:solidFill>
                  <a:schemeClr val="accent4"/>
                </a:solidFill>
              </a:rPr>
              <a:t>%</a:t>
            </a:r>
          </a:p>
        </p:txBody>
      </p:sp>
      <p:sp>
        <p:nvSpPr>
          <p:cNvPr id="55" name="TextBox 54"/>
          <p:cNvSpPr txBox="1"/>
          <p:nvPr/>
        </p:nvSpPr>
        <p:spPr>
          <a:xfrm>
            <a:off x="6198225"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54</a:t>
            </a:r>
            <a:r>
              <a:rPr lang="en-GB" sz="1200" b="1" dirty="0">
                <a:solidFill>
                  <a:schemeClr val="accent5"/>
                </a:solidFill>
              </a:rPr>
              <a:t>%</a:t>
            </a:r>
          </a:p>
        </p:txBody>
      </p:sp>
      <p:sp>
        <p:nvSpPr>
          <p:cNvPr id="56" name="Szövegdoboz 30"/>
          <p:cNvSpPr txBox="1"/>
          <p:nvPr/>
        </p:nvSpPr>
        <p:spPr>
          <a:xfrm>
            <a:off x="5868020" y="1347614"/>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viber</a:t>
            </a:r>
            <a:endParaRPr lang="hu-HU" sz="900" cap="all" dirty="0">
              <a:solidFill>
                <a:srgbClr val="404040"/>
              </a:solidFill>
              <a:latin typeface="Calibri" pitchFamily="34" charset="0"/>
              <a:cs typeface="Arial" pitchFamily="34" charset="0"/>
            </a:endParaRPr>
          </a:p>
        </p:txBody>
      </p:sp>
      <p:grpSp>
        <p:nvGrpSpPr>
          <p:cNvPr id="57" name="Group 26"/>
          <p:cNvGrpSpPr/>
          <p:nvPr/>
        </p:nvGrpSpPr>
        <p:grpSpPr>
          <a:xfrm>
            <a:off x="4668232" y="1834855"/>
            <a:ext cx="1271972" cy="1271972"/>
            <a:chOff x="1505542" y="1628586"/>
            <a:chExt cx="3960000" cy="3960000"/>
          </a:xfrm>
        </p:grpSpPr>
        <p:sp>
          <p:nvSpPr>
            <p:cNvPr id="58" name="Oval 57"/>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9" name="Oval 58"/>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0" name="Oval 59"/>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61" name="Arc 60"/>
          <p:cNvSpPr>
            <a:spLocks noChangeAspect="1"/>
          </p:cNvSpPr>
          <p:nvPr/>
        </p:nvSpPr>
        <p:spPr bwMode="auto">
          <a:xfrm>
            <a:off x="4668162" y="1834856"/>
            <a:ext cx="1272114" cy="1271972"/>
          </a:xfrm>
          <a:prstGeom prst="arc">
            <a:avLst>
              <a:gd name="adj1" fmla="val 16200000"/>
              <a:gd name="adj2" fmla="val 1293228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62" name="Arc 61"/>
          <p:cNvSpPr>
            <a:spLocks noChangeAspect="1"/>
          </p:cNvSpPr>
          <p:nvPr/>
        </p:nvSpPr>
        <p:spPr bwMode="auto">
          <a:xfrm>
            <a:off x="4725986" y="1892674"/>
            <a:ext cx="1156466" cy="1156336"/>
          </a:xfrm>
          <a:prstGeom prst="arc">
            <a:avLst>
              <a:gd name="adj1" fmla="val 16200000"/>
              <a:gd name="adj2" fmla="val 13228610"/>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63" name="Arc 62"/>
          <p:cNvSpPr>
            <a:spLocks noChangeAspect="1"/>
          </p:cNvSpPr>
          <p:nvPr/>
        </p:nvSpPr>
        <p:spPr bwMode="auto">
          <a:xfrm>
            <a:off x="4783809" y="1950490"/>
            <a:ext cx="1040820" cy="1040704"/>
          </a:xfrm>
          <a:prstGeom prst="arc">
            <a:avLst>
              <a:gd name="adj1" fmla="val 16200000"/>
              <a:gd name="adj2" fmla="val 12520436"/>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64" name="TextBox 63"/>
          <p:cNvSpPr txBox="1"/>
          <p:nvPr/>
        </p:nvSpPr>
        <p:spPr>
          <a:xfrm>
            <a:off x="4758189" y="2342569"/>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1"/>
                </a:solidFill>
              </a:rPr>
              <a:t>	</a:t>
            </a:r>
            <a:r>
              <a:rPr lang="hu-HU" sz="1200" b="1" dirty="0">
                <a:solidFill>
                  <a:schemeClr val="accent2"/>
                </a:solidFill>
              </a:rPr>
              <a:t>84</a:t>
            </a:r>
            <a:r>
              <a:rPr lang="en-GB" sz="1200" b="1" dirty="0">
                <a:solidFill>
                  <a:schemeClr val="accent2"/>
                </a:solidFill>
              </a:rPr>
              <a:t>%</a:t>
            </a:r>
          </a:p>
        </p:txBody>
      </p:sp>
      <p:sp>
        <p:nvSpPr>
          <p:cNvPr id="65" name="TextBox 64"/>
          <p:cNvSpPr txBox="1"/>
          <p:nvPr/>
        </p:nvSpPr>
        <p:spPr>
          <a:xfrm>
            <a:off x="4758189"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83</a:t>
            </a:r>
            <a:r>
              <a:rPr lang="en-GB" sz="1200" b="1" dirty="0">
                <a:solidFill>
                  <a:schemeClr val="accent4"/>
                </a:solidFill>
              </a:rPr>
              <a:t>%</a:t>
            </a:r>
          </a:p>
        </p:txBody>
      </p:sp>
      <p:sp>
        <p:nvSpPr>
          <p:cNvPr id="66" name="TextBox 65"/>
          <p:cNvSpPr txBox="1"/>
          <p:nvPr/>
        </p:nvSpPr>
        <p:spPr>
          <a:xfrm>
            <a:off x="4758189"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82</a:t>
            </a:r>
            <a:r>
              <a:rPr lang="en-GB" sz="1200" b="1" dirty="0">
                <a:solidFill>
                  <a:schemeClr val="accent5"/>
                </a:solidFill>
              </a:rPr>
              <a:t>%</a:t>
            </a:r>
          </a:p>
        </p:txBody>
      </p:sp>
      <p:sp>
        <p:nvSpPr>
          <p:cNvPr id="67" name="Szövegdoboz 30"/>
          <p:cNvSpPr txBox="1"/>
          <p:nvPr/>
        </p:nvSpPr>
        <p:spPr>
          <a:xfrm>
            <a:off x="4470033" y="1347614"/>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skype</a:t>
            </a:r>
            <a:endParaRPr lang="hu-HU" sz="900" cap="all" dirty="0">
              <a:solidFill>
                <a:srgbClr val="404040"/>
              </a:solidFill>
              <a:latin typeface="Calibri" pitchFamily="34" charset="0"/>
              <a:cs typeface="Arial" pitchFamily="34" charset="0"/>
            </a:endParaRPr>
          </a:p>
        </p:txBody>
      </p:sp>
      <p:grpSp>
        <p:nvGrpSpPr>
          <p:cNvPr id="68" name="Group 26"/>
          <p:cNvGrpSpPr/>
          <p:nvPr/>
        </p:nvGrpSpPr>
        <p:grpSpPr>
          <a:xfrm>
            <a:off x="7568848" y="1834855"/>
            <a:ext cx="1271972" cy="1271972"/>
            <a:chOff x="1505542" y="1628586"/>
            <a:chExt cx="3960000" cy="3960000"/>
          </a:xfrm>
        </p:grpSpPr>
        <p:sp>
          <p:nvSpPr>
            <p:cNvPr id="69" name="Oval 6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0" name="Oval 6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1" name="Oval 70"/>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2" name="Arc 71"/>
          <p:cNvSpPr>
            <a:spLocks noChangeAspect="1"/>
          </p:cNvSpPr>
          <p:nvPr/>
        </p:nvSpPr>
        <p:spPr bwMode="auto">
          <a:xfrm>
            <a:off x="7568778" y="1834856"/>
            <a:ext cx="1272114" cy="1271972"/>
          </a:xfrm>
          <a:prstGeom prst="arc">
            <a:avLst>
              <a:gd name="adj1" fmla="val 16200000"/>
              <a:gd name="adj2" fmla="val 462044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3" name="Arc 72"/>
          <p:cNvSpPr>
            <a:spLocks noChangeAspect="1"/>
          </p:cNvSpPr>
          <p:nvPr/>
        </p:nvSpPr>
        <p:spPr bwMode="auto">
          <a:xfrm>
            <a:off x="7626602" y="1892674"/>
            <a:ext cx="1156466" cy="1156336"/>
          </a:xfrm>
          <a:prstGeom prst="arc">
            <a:avLst>
              <a:gd name="adj1" fmla="val 16200000"/>
              <a:gd name="adj2" fmla="val 2251503"/>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74" name="Arc 73"/>
          <p:cNvSpPr>
            <a:spLocks noChangeAspect="1"/>
          </p:cNvSpPr>
          <p:nvPr/>
        </p:nvSpPr>
        <p:spPr bwMode="auto">
          <a:xfrm>
            <a:off x="7684425" y="1950490"/>
            <a:ext cx="1040820" cy="1040704"/>
          </a:xfrm>
          <a:prstGeom prst="arc">
            <a:avLst>
              <a:gd name="adj1" fmla="val 16200000"/>
              <a:gd name="adj2" fmla="val 6282175"/>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75" name="TextBox 74"/>
          <p:cNvSpPr txBox="1"/>
          <p:nvPr/>
        </p:nvSpPr>
        <p:spPr>
          <a:xfrm>
            <a:off x="7658805" y="2342569"/>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1"/>
                </a:solidFill>
              </a:rPr>
              <a:t>	</a:t>
            </a:r>
            <a:r>
              <a:rPr lang="hu-HU" sz="1200" b="1" dirty="0">
                <a:solidFill>
                  <a:schemeClr val="accent2"/>
                </a:solidFill>
              </a:rPr>
              <a:t>35</a:t>
            </a:r>
            <a:r>
              <a:rPr lang="en-GB" sz="1200" b="1" dirty="0">
                <a:solidFill>
                  <a:schemeClr val="accent2"/>
                </a:solidFill>
              </a:rPr>
              <a:t>%</a:t>
            </a:r>
          </a:p>
        </p:txBody>
      </p:sp>
      <p:sp>
        <p:nvSpPr>
          <p:cNvPr id="76" name="TextBox 75"/>
          <p:cNvSpPr txBox="1"/>
          <p:nvPr/>
        </p:nvSpPr>
        <p:spPr>
          <a:xfrm>
            <a:off x="7658805"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44</a:t>
            </a:r>
            <a:r>
              <a:rPr lang="en-GB" sz="1200" b="1" dirty="0">
                <a:solidFill>
                  <a:schemeClr val="accent4"/>
                </a:solidFill>
              </a:rPr>
              <a:t>%</a:t>
            </a:r>
          </a:p>
        </p:txBody>
      </p:sp>
      <p:sp>
        <p:nvSpPr>
          <p:cNvPr id="77" name="TextBox 76"/>
          <p:cNvSpPr txBox="1"/>
          <p:nvPr/>
        </p:nvSpPr>
        <p:spPr>
          <a:xfrm>
            <a:off x="7658805"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52</a:t>
            </a:r>
            <a:r>
              <a:rPr lang="en-GB" sz="1200" b="1" dirty="0">
                <a:solidFill>
                  <a:schemeClr val="accent5"/>
                </a:solidFill>
              </a:rPr>
              <a:t>%</a:t>
            </a:r>
          </a:p>
        </p:txBody>
      </p:sp>
      <p:sp>
        <p:nvSpPr>
          <p:cNvPr id="78" name="Szövegdoboz 30"/>
          <p:cNvSpPr txBox="1"/>
          <p:nvPr/>
        </p:nvSpPr>
        <p:spPr>
          <a:xfrm>
            <a:off x="7370649" y="1347614"/>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whatsapp</a:t>
            </a:r>
            <a:endParaRPr lang="hu-HU" sz="900" cap="all" dirty="0">
              <a:solidFill>
                <a:srgbClr val="404040"/>
              </a:solidFill>
              <a:latin typeface="Calibri" pitchFamily="34" charset="0"/>
              <a:cs typeface="Arial" pitchFamily="34" charset="0"/>
            </a:endParaRPr>
          </a:p>
        </p:txBody>
      </p:sp>
      <p:sp>
        <p:nvSpPr>
          <p:cNvPr id="8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79" name="Picture 78">
            <a:extLst>
              <a:ext uri="{FF2B5EF4-FFF2-40B4-BE49-F238E27FC236}">
                <a16:creationId xmlns:a16="http://schemas.microsoft.com/office/drawing/2014/main" xmlns="" id="{BC9A2778-CD99-4797-85FF-3CD143D94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1" name="Picture 80">
            <a:extLst>
              <a:ext uri="{FF2B5EF4-FFF2-40B4-BE49-F238E27FC236}">
                <a16:creationId xmlns:a16="http://schemas.microsoft.com/office/drawing/2014/main" xmlns="" id="{90DD463A-ECDB-4B85-93AC-921343024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cap="all" dirty="0">
                <a:effectLst>
                  <a:outerShdw blurRad="38100" dist="38100" dir="2700000" algn="tl">
                    <a:srgbClr val="000000">
                      <a:alpha val="43137"/>
                    </a:srgbClr>
                  </a:outerShdw>
                </a:effectLst>
              </a:rPr>
              <a:t>A kutatás háttere</a:t>
            </a:r>
          </a:p>
        </p:txBody>
      </p:sp>
      <p:pic>
        <p:nvPicPr>
          <p:cNvPr id="5" name="Picture Placeholder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4953" r="24953"/>
          <a:stretch>
            <a:fillRect/>
          </a:stretch>
        </p:blipFill>
        <p:spPr/>
      </p:pic>
      <p:pic>
        <p:nvPicPr>
          <p:cNvPr id="4" name="Picture 3">
            <a:extLst>
              <a:ext uri="{FF2B5EF4-FFF2-40B4-BE49-F238E27FC236}">
                <a16:creationId xmlns:a16="http://schemas.microsoft.com/office/drawing/2014/main" xmlns="" id="{90E1903C-2228-4736-A35E-FA1458A0A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E7003F7C-6C4C-456A-98F9-7DFD6A2CE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124592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3749155" y="1135708"/>
            <a:ext cx="1080120" cy="987691"/>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2" name="Rectangle 71"/>
          <p:cNvSpPr/>
          <p:nvPr/>
        </p:nvSpPr>
        <p:spPr>
          <a:xfrm>
            <a:off x="4992851" y="3090324"/>
            <a:ext cx="1080120" cy="987691"/>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 name="Rectangle 3"/>
          <p:cNvSpPr/>
          <p:nvPr/>
        </p:nvSpPr>
        <p:spPr>
          <a:xfrm>
            <a:off x="2483768" y="2110865"/>
            <a:ext cx="1080120" cy="987691"/>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2" name="Text Placeholder 9"/>
          <p:cNvSpPr>
            <a:spLocks noGrp="1"/>
          </p:cNvSpPr>
          <p:nvPr>
            <p:ph type="body" sz="quarter" idx="26"/>
          </p:nvPr>
        </p:nvSpPr>
        <p:spPr>
          <a:xfrm>
            <a:off x="202233" y="483518"/>
            <a:ext cx="8690248" cy="209475"/>
          </a:xfrm>
        </p:spPr>
        <p:txBody>
          <a:bodyPr/>
          <a:lstStyle/>
          <a:p>
            <a:r>
              <a:rPr lang="hu-HU" dirty="0"/>
              <a:t>A csatornák használatának módja </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4" name="Title 8"/>
          <p:cNvSpPr>
            <a:spLocks noGrp="1"/>
          </p:cNvSpPr>
          <p:nvPr>
            <p:ph type="title"/>
          </p:nvPr>
        </p:nvSpPr>
        <p:spPr>
          <a:xfrm>
            <a:off x="179512" y="6357"/>
            <a:ext cx="8680422" cy="469722"/>
          </a:xfrm>
        </p:spPr>
        <p:txBody>
          <a:bodyPr>
            <a:normAutofit fontScale="90000"/>
          </a:bodyPr>
          <a:lstStyle/>
          <a:p>
            <a:r>
              <a:rPr lang="hu-HU" dirty="0"/>
              <a:t>Kapcsolattartás módja</a:t>
            </a:r>
            <a:endParaRPr lang="en-US" dirty="0"/>
          </a:p>
        </p:txBody>
      </p:sp>
      <p:graphicFrame>
        <p:nvGraphicFramePr>
          <p:cNvPr id="15" name="Chart 5"/>
          <p:cNvGraphicFramePr>
            <a:graphicFrameLocks noChangeAspect="1"/>
          </p:cNvGraphicFramePr>
          <p:nvPr>
            <p:extLst>
              <p:ext uri="{D42A27DB-BD31-4B8C-83A1-F6EECF244321}">
                <p14:modId xmlns:p14="http://schemas.microsoft.com/office/powerpoint/2010/main" val="2841680211"/>
              </p:ext>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6"/>
          <p:cNvGraphicFramePr>
            <a:graphicFrameLocks noChangeAspect="1"/>
          </p:cNvGraphicFramePr>
          <p:nvPr>
            <p:extLst>
              <p:ext uri="{D42A27DB-BD31-4B8C-83A1-F6EECF244321}">
                <p14:modId xmlns:p14="http://schemas.microsoft.com/office/powerpoint/2010/main" val="239599784"/>
              </p:ext>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3"/>
          <p:cNvGraphicFramePr>
            <a:graphicFrameLocks noChangeAspect="1"/>
          </p:cNvGraphicFramePr>
          <p:nvPr>
            <p:extLst>
              <p:ext uri="{D42A27DB-BD31-4B8C-83A1-F6EECF244321}">
                <p14:modId xmlns:p14="http://schemas.microsoft.com/office/powerpoint/2010/main" val="3706321491"/>
              </p:ext>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6"/>
          <p:cNvGraphicFramePr>
            <a:graphicFrameLocks noChangeAspect="1"/>
          </p:cNvGraphicFramePr>
          <p:nvPr>
            <p:extLst>
              <p:ext uri="{D42A27DB-BD31-4B8C-83A1-F6EECF244321}">
                <p14:modId xmlns:p14="http://schemas.microsoft.com/office/powerpoint/2010/main" val="2838970110"/>
              </p:ext>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5"/>
          <p:cNvGraphicFramePr>
            <a:graphicFrameLocks noChangeAspect="1"/>
          </p:cNvGraphicFramePr>
          <p:nvPr>
            <p:extLst>
              <p:ext uri="{D42A27DB-BD31-4B8C-83A1-F6EECF244321}">
                <p14:modId xmlns:p14="http://schemas.microsoft.com/office/powerpoint/2010/main" val="480705912"/>
              </p:ext>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6"/>
          <p:cNvGraphicFramePr>
            <a:graphicFrameLocks noChangeAspect="1"/>
          </p:cNvGraphicFramePr>
          <p:nvPr>
            <p:extLst>
              <p:ext uri="{D42A27DB-BD31-4B8C-83A1-F6EECF244321}">
                <p14:modId xmlns:p14="http://schemas.microsoft.com/office/powerpoint/2010/main" val="4043996172"/>
              </p:ext>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13"/>
          <p:cNvGraphicFramePr>
            <a:graphicFrameLocks noChangeAspect="1"/>
          </p:cNvGraphicFramePr>
          <p:nvPr>
            <p:extLst>
              <p:ext uri="{D42A27DB-BD31-4B8C-83A1-F6EECF244321}">
                <p14:modId xmlns:p14="http://schemas.microsoft.com/office/powerpoint/2010/main" val="421634621"/>
              </p:ext>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Chart 16"/>
          <p:cNvGraphicFramePr>
            <a:graphicFrameLocks noChangeAspect="1"/>
          </p:cNvGraphicFramePr>
          <p:nvPr>
            <p:extLst>
              <p:ext uri="{D42A27DB-BD31-4B8C-83A1-F6EECF244321}">
                <p14:modId xmlns:p14="http://schemas.microsoft.com/office/powerpoint/2010/main" val="3248112309"/>
              </p:ext>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25" name="Rectangle 24"/>
          <p:cNvSpPr/>
          <p:nvPr/>
        </p:nvSpPr>
        <p:spPr>
          <a:xfrm>
            <a:off x="257003" y="1358009"/>
            <a:ext cx="2154757" cy="438582"/>
          </a:xfrm>
          <a:prstGeom prst="rect">
            <a:avLst/>
          </a:prstGeom>
        </p:spPr>
        <p:txBody>
          <a:bodyPr wrap="none">
            <a:spAutoFit/>
          </a:bodyPr>
          <a:lstStyle/>
          <a:p>
            <a:r>
              <a:rPr lang="hu-HU" sz="2250" b="1" kern="0" dirty="0">
                <a:solidFill>
                  <a:schemeClr val="accent4"/>
                </a:solidFill>
                <a:latin typeface="Calibri"/>
              </a:rPr>
              <a:t>Szöveges üzenet</a:t>
            </a:r>
          </a:p>
        </p:txBody>
      </p:sp>
      <p:sp>
        <p:nvSpPr>
          <p:cNvPr id="26" name="Rectangle 25"/>
          <p:cNvSpPr/>
          <p:nvPr/>
        </p:nvSpPr>
        <p:spPr>
          <a:xfrm>
            <a:off x="1507473" y="2371939"/>
            <a:ext cx="832279" cy="438582"/>
          </a:xfrm>
          <a:prstGeom prst="rect">
            <a:avLst/>
          </a:prstGeom>
        </p:spPr>
        <p:txBody>
          <a:bodyPr wrap="none">
            <a:spAutoFit/>
          </a:bodyPr>
          <a:lstStyle/>
          <a:p>
            <a:r>
              <a:rPr lang="hu-HU" sz="2250" b="1" kern="0" dirty="0">
                <a:solidFill>
                  <a:schemeClr val="accent1"/>
                </a:solidFill>
                <a:latin typeface="Calibri"/>
              </a:rPr>
              <a:t>Hívás</a:t>
            </a:r>
          </a:p>
        </p:txBody>
      </p:sp>
      <p:graphicFrame>
        <p:nvGraphicFramePr>
          <p:cNvPr id="27" name="Chart 5"/>
          <p:cNvGraphicFramePr>
            <a:graphicFrameLocks noChangeAspect="1"/>
          </p:cNvGraphicFramePr>
          <p:nvPr>
            <p:extLst>
              <p:ext uri="{D42A27DB-BD31-4B8C-83A1-F6EECF244321}">
                <p14:modId xmlns:p14="http://schemas.microsoft.com/office/powerpoint/2010/main" val="2029319873"/>
              </p:ext>
            </p:extLst>
          </p:nvPr>
        </p:nvGraphicFramePr>
        <p:xfrm>
          <a:off x="3635896" y="3108582"/>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Chart 6"/>
          <p:cNvGraphicFramePr>
            <a:graphicFrameLocks noChangeAspect="1"/>
          </p:cNvGraphicFramePr>
          <p:nvPr>
            <p:extLst>
              <p:ext uri="{D42A27DB-BD31-4B8C-83A1-F6EECF244321}">
                <p14:modId xmlns:p14="http://schemas.microsoft.com/office/powerpoint/2010/main" val="1528389418"/>
              </p:ext>
            </p:extLst>
          </p:nvPr>
        </p:nvGraphicFramePr>
        <p:xfrm>
          <a:off x="2378519" y="3108582"/>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9" name="Chart 13"/>
          <p:cNvGraphicFramePr>
            <a:graphicFrameLocks noChangeAspect="1"/>
          </p:cNvGraphicFramePr>
          <p:nvPr>
            <p:extLst>
              <p:ext uri="{D42A27DB-BD31-4B8C-83A1-F6EECF244321}">
                <p14:modId xmlns:p14="http://schemas.microsoft.com/office/powerpoint/2010/main" val="2743142228"/>
              </p:ext>
            </p:extLst>
          </p:nvPr>
        </p:nvGraphicFramePr>
        <p:xfrm>
          <a:off x="4905794" y="3102232"/>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Chart 16"/>
          <p:cNvGraphicFramePr>
            <a:graphicFrameLocks noChangeAspect="1"/>
          </p:cNvGraphicFramePr>
          <p:nvPr>
            <p:extLst>
              <p:ext uri="{D42A27DB-BD31-4B8C-83A1-F6EECF244321}">
                <p14:modId xmlns:p14="http://schemas.microsoft.com/office/powerpoint/2010/main" val="4168130078"/>
              </p:ext>
            </p:extLst>
          </p:nvPr>
        </p:nvGraphicFramePr>
        <p:xfrm>
          <a:off x="6154706" y="3098556"/>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31" name="Rectangle 30"/>
          <p:cNvSpPr/>
          <p:nvPr/>
        </p:nvSpPr>
        <p:spPr>
          <a:xfrm>
            <a:off x="843702" y="3364879"/>
            <a:ext cx="1568058" cy="438582"/>
          </a:xfrm>
          <a:prstGeom prst="rect">
            <a:avLst/>
          </a:prstGeom>
        </p:spPr>
        <p:txBody>
          <a:bodyPr wrap="none">
            <a:spAutoFit/>
          </a:bodyPr>
          <a:lstStyle/>
          <a:p>
            <a:r>
              <a:rPr lang="hu-HU" sz="2250" b="1" kern="0" dirty="0">
                <a:solidFill>
                  <a:schemeClr val="accent2"/>
                </a:solidFill>
                <a:latin typeface="Calibri"/>
              </a:rPr>
              <a:t>Videóhívás </a:t>
            </a:r>
          </a:p>
        </p:txBody>
      </p:sp>
      <p:graphicFrame>
        <p:nvGraphicFramePr>
          <p:cNvPr id="34" name="Chart 16"/>
          <p:cNvGraphicFramePr>
            <a:graphicFrameLocks noChangeAspect="1"/>
          </p:cNvGraphicFramePr>
          <p:nvPr>
            <p:extLst>
              <p:ext uri="{D42A27DB-BD31-4B8C-83A1-F6EECF244321}">
                <p14:modId xmlns:p14="http://schemas.microsoft.com/office/powerpoint/2010/main" val="3966556100"/>
              </p:ext>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5" name="Chart 16"/>
          <p:cNvGraphicFramePr>
            <a:graphicFrameLocks noChangeAspect="1"/>
          </p:cNvGraphicFramePr>
          <p:nvPr>
            <p:extLst>
              <p:ext uri="{D42A27DB-BD31-4B8C-83A1-F6EECF244321}">
                <p14:modId xmlns:p14="http://schemas.microsoft.com/office/powerpoint/2010/main" val="1684141354"/>
              </p:ext>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6" name="Chart 16"/>
          <p:cNvGraphicFramePr>
            <a:graphicFrameLocks noChangeAspect="1"/>
          </p:cNvGraphicFramePr>
          <p:nvPr>
            <p:extLst>
              <p:ext uri="{D42A27DB-BD31-4B8C-83A1-F6EECF244321}">
                <p14:modId xmlns:p14="http://schemas.microsoft.com/office/powerpoint/2010/main" val="2410190949"/>
              </p:ext>
            </p:extLst>
          </p:nvPr>
        </p:nvGraphicFramePr>
        <p:xfrm>
          <a:off x="7380312" y="3100854"/>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38" name="TextBox 7"/>
          <p:cNvSpPr txBox="1"/>
          <p:nvPr/>
        </p:nvSpPr>
        <p:spPr>
          <a:xfrm>
            <a:off x="2843808"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02561"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50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3" name="Rectangle 11"/>
          <p:cNvSpPr/>
          <p:nvPr/>
        </p:nvSpPr>
        <p:spPr>
          <a:xfrm>
            <a:off x="3923928"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87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6" name="Rectangle 45"/>
          <p:cNvSpPr/>
          <p:nvPr/>
        </p:nvSpPr>
        <p:spPr>
          <a:xfrm>
            <a:off x="522007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34</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7" name="TextBox 7"/>
          <p:cNvSpPr txBox="1"/>
          <p:nvPr/>
        </p:nvSpPr>
        <p:spPr>
          <a:xfrm>
            <a:off x="2843808"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688119" y="2392363"/>
            <a:ext cx="751267" cy="438582"/>
          </a:xfrm>
          <a:prstGeom prst="rect">
            <a:avLst/>
          </a:prstGeom>
        </p:spPr>
        <p:txBody>
          <a:bodyPr wrap="square">
            <a:spAutoFit/>
          </a:bodyPr>
          <a:lstStyle/>
          <a:p>
            <a:pPr defTabSz="685800">
              <a:defRPr/>
            </a:pPr>
            <a:r>
              <a:rPr lang="hu-HU" sz="2250" b="1" kern="0" dirty="0">
                <a:solidFill>
                  <a:schemeClr val="accent1"/>
                </a:solidFill>
                <a:latin typeface="Calibri"/>
              </a:rPr>
              <a:t>66</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49" name="Rectangle 11"/>
          <p:cNvSpPr/>
          <p:nvPr/>
        </p:nvSpPr>
        <p:spPr>
          <a:xfrm>
            <a:off x="3923928" y="2391661"/>
            <a:ext cx="751267" cy="438582"/>
          </a:xfrm>
          <a:prstGeom prst="rect">
            <a:avLst/>
          </a:prstGeom>
        </p:spPr>
        <p:txBody>
          <a:bodyPr wrap="square">
            <a:spAutoFit/>
          </a:bodyPr>
          <a:lstStyle/>
          <a:p>
            <a:pPr defTabSz="685800">
              <a:defRPr/>
            </a:pPr>
            <a:r>
              <a:rPr lang="hu-HU" sz="2250" b="1" kern="0" dirty="0">
                <a:solidFill>
                  <a:schemeClr val="accent1"/>
                </a:solidFill>
                <a:latin typeface="Calibri"/>
              </a:rPr>
              <a:t>39</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50" name="Rectangle 20"/>
          <p:cNvSpPr/>
          <p:nvPr/>
        </p:nvSpPr>
        <p:spPr>
          <a:xfrm>
            <a:off x="5220072" y="2391661"/>
            <a:ext cx="751267" cy="438582"/>
          </a:xfrm>
          <a:prstGeom prst="rect">
            <a:avLst/>
          </a:prstGeom>
        </p:spPr>
        <p:txBody>
          <a:bodyPr wrap="square">
            <a:spAutoFit/>
          </a:bodyPr>
          <a:lstStyle/>
          <a:p>
            <a:pPr defTabSz="685800">
              <a:defRPr/>
            </a:pPr>
            <a:r>
              <a:rPr lang="hu-HU" sz="2250" b="1" kern="0" dirty="0">
                <a:solidFill>
                  <a:schemeClr val="accent1"/>
                </a:solidFill>
                <a:latin typeface="Calibri"/>
              </a:rPr>
              <a:t>36</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51" name="TextBox 7"/>
          <p:cNvSpPr txBox="1"/>
          <p:nvPr/>
        </p:nvSpPr>
        <p:spPr>
          <a:xfrm>
            <a:off x="2843808" y="3026548"/>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52" name="Rectangle 9"/>
          <p:cNvSpPr/>
          <p:nvPr/>
        </p:nvSpPr>
        <p:spPr>
          <a:xfrm>
            <a:off x="2702561" y="3380054"/>
            <a:ext cx="751267" cy="438582"/>
          </a:xfrm>
          <a:prstGeom prst="rect">
            <a:avLst/>
          </a:prstGeom>
        </p:spPr>
        <p:txBody>
          <a:bodyPr wrap="square">
            <a:spAutoFit/>
          </a:bodyPr>
          <a:lstStyle/>
          <a:p>
            <a:pPr defTabSz="685800">
              <a:defRPr/>
            </a:pPr>
            <a:r>
              <a:rPr lang="hu-HU" sz="2250" b="1" kern="0" dirty="0">
                <a:solidFill>
                  <a:schemeClr val="accent2"/>
                </a:solidFill>
                <a:latin typeface="Calibri"/>
              </a:rPr>
              <a:t>30</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3" name="Rectangle 11"/>
          <p:cNvSpPr/>
          <p:nvPr/>
        </p:nvSpPr>
        <p:spPr>
          <a:xfrm>
            <a:off x="3923928" y="3379352"/>
            <a:ext cx="751267" cy="438582"/>
          </a:xfrm>
          <a:prstGeom prst="rect">
            <a:avLst/>
          </a:prstGeom>
        </p:spPr>
        <p:txBody>
          <a:bodyPr wrap="square">
            <a:spAutoFit/>
          </a:bodyPr>
          <a:lstStyle/>
          <a:p>
            <a:pPr defTabSz="685800">
              <a:defRPr/>
            </a:pPr>
            <a:r>
              <a:rPr lang="hu-HU" sz="2250" b="1" kern="0" dirty="0">
                <a:solidFill>
                  <a:schemeClr val="accent2"/>
                </a:solidFill>
                <a:latin typeface="Calibri"/>
              </a:rPr>
              <a:t>38</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4" name="Rectangle 20"/>
          <p:cNvSpPr/>
          <p:nvPr/>
        </p:nvSpPr>
        <p:spPr>
          <a:xfrm>
            <a:off x="5220072" y="3379352"/>
            <a:ext cx="751267" cy="438582"/>
          </a:xfrm>
          <a:prstGeom prst="rect">
            <a:avLst/>
          </a:prstGeom>
        </p:spPr>
        <p:txBody>
          <a:bodyPr wrap="square">
            <a:spAutoFit/>
          </a:bodyPr>
          <a:lstStyle/>
          <a:p>
            <a:pPr defTabSz="685800">
              <a:defRPr/>
            </a:pPr>
            <a:r>
              <a:rPr lang="hu-HU" sz="2250" b="1" kern="0" dirty="0">
                <a:solidFill>
                  <a:schemeClr val="accent2"/>
                </a:solidFill>
                <a:latin typeface="Calibri"/>
              </a:rPr>
              <a:t>68</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6" name="Rectangle 55"/>
          <p:cNvSpPr/>
          <p:nvPr/>
        </p:nvSpPr>
        <p:spPr>
          <a:xfrm>
            <a:off x="6485029"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41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7" name="Rectangle 20"/>
          <p:cNvSpPr/>
          <p:nvPr/>
        </p:nvSpPr>
        <p:spPr>
          <a:xfrm>
            <a:off x="6485029" y="2393959"/>
            <a:ext cx="751267" cy="438582"/>
          </a:xfrm>
          <a:prstGeom prst="rect">
            <a:avLst/>
          </a:prstGeom>
        </p:spPr>
        <p:txBody>
          <a:bodyPr wrap="square">
            <a:spAutoFit/>
          </a:bodyPr>
          <a:lstStyle/>
          <a:p>
            <a:pPr defTabSz="685800">
              <a:defRPr/>
            </a:pPr>
            <a:r>
              <a:rPr lang="hu-HU" sz="2250" b="1" kern="0" dirty="0">
                <a:solidFill>
                  <a:schemeClr val="accent1"/>
                </a:solidFill>
                <a:latin typeface="Calibri"/>
              </a:rPr>
              <a:t>35</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58" name="Rectangle 20"/>
          <p:cNvSpPr/>
          <p:nvPr/>
        </p:nvSpPr>
        <p:spPr>
          <a:xfrm>
            <a:off x="6485029" y="3381650"/>
            <a:ext cx="751267" cy="438582"/>
          </a:xfrm>
          <a:prstGeom prst="rect">
            <a:avLst/>
          </a:prstGeom>
        </p:spPr>
        <p:txBody>
          <a:bodyPr wrap="square">
            <a:spAutoFit/>
          </a:bodyPr>
          <a:lstStyle/>
          <a:p>
            <a:pPr defTabSz="685800">
              <a:defRPr/>
            </a:pPr>
            <a:r>
              <a:rPr lang="hu-HU" sz="2250" b="1" kern="0" dirty="0">
                <a:solidFill>
                  <a:schemeClr val="accent2"/>
                </a:solidFill>
                <a:latin typeface="Calibri"/>
              </a:rPr>
              <a:t>23</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0" name="Rectangle 59"/>
          <p:cNvSpPr/>
          <p:nvPr/>
        </p:nvSpPr>
        <p:spPr>
          <a:xfrm>
            <a:off x="7740352"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38</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61" name="Rectangle 20"/>
          <p:cNvSpPr/>
          <p:nvPr/>
        </p:nvSpPr>
        <p:spPr>
          <a:xfrm>
            <a:off x="7709165" y="2408725"/>
            <a:ext cx="751267" cy="438582"/>
          </a:xfrm>
          <a:prstGeom prst="rect">
            <a:avLst/>
          </a:prstGeom>
        </p:spPr>
        <p:txBody>
          <a:bodyPr wrap="square">
            <a:spAutoFit/>
          </a:bodyPr>
          <a:lstStyle/>
          <a:p>
            <a:pPr defTabSz="685800">
              <a:defRPr/>
            </a:pPr>
            <a:r>
              <a:rPr lang="hu-HU" sz="2250" b="1" kern="0" dirty="0">
                <a:solidFill>
                  <a:schemeClr val="accent1"/>
                </a:solidFill>
                <a:latin typeface="Calibri"/>
              </a:rPr>
              <a:t>20</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62" name="Rectangle 20"/>
          <p:cNvSpPr/>
          <p:nvPr/>
        </p:nvSpPr>
        <p:spPr>
          <a:xfrm>
            <a:off x="7709165" y="3396416"/>
            <a:ext cx="751267" cy="438582"/>
          </a:xfrm>
          <a:prstGeom prst="rect">
            <a:avLst/>
          </a:prstGeom>
        </p:spPr>
        <p:txBody>
          <a:bodyPr wrap="square">
            <a:spAutoFit/>
          </a:bodyPr>
          <a:lstStyle/>
          <a:p>
            <a:pPr defTabSz="685800">
              <a:defRPr/>
            </a:pPr>
            <a:r>
              <a:rPr lang="hu-HU" sz="2250" b="1" kern="0" dirty="0">
                <a:solidFill>
                  <a:schemeClr val="accent2"/>
                </a:solidFill>
                <a:latin typeface="Calibri"/>
              </a:rPr>
              <a:t>12</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3" name="Szövegdoboz 30"/>
          <p:cNvSpPr txBox="1"/>
          <p:nvPr/>
        </p:nvSpPr>
        <p:spPr>
          <a:xfrm>
            <a:off x="3419748"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facebook</a:t>
            </a:r>
            <a:endParaRPr lang="hu-HU" sz="900" cap="all" dirty="0">
              <a:solidFill>
                <a:srgbClr val="404040"/>
              </a:solidFill>
              <a:latin typeface="Calibri" pitchFamily="34" charset="0"/>
              <a:cs typeface="Arial" pitchFamily="34" charset="0"/>
            </a:endParaRPr>
          </a:p>
        </p:txBody>
      </p:sp>
      <p:sp>
        <p:nvSpPr>
          <p:cNvPr id="64" name="Szövegdoboz 30"/>
          <p:cNvSpPr txBox="1"/>
          <p:nvPr/>
        </p:nvSpPr>
        <p:spPr>
          <a:xfrm>
            <a:off x="2186073" y="828750"/>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telefon</a:t>
            </a:r>
          </a:p>
        </p:txBody>
      </p:sp>
      <p:sp>
        <p:nvSpPr>
          <p:cNvPr id="65" name="Szövegdoboz 30"/>
          <p:cNvSpPr txBox="1"/>
          <p:nvPr/>
        </p:nvSpPr>
        <p:spPr>
          <a:xfrm>
            <a:off x="5940028"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viber</a:t>
            </a:r>
            <a:endParaRPr lang="hu-HU" sz="900" cap="all" dirty="0">
              <a:solidFill>
                <a:srgbClr val="404040"/>
              </a:solidFill>
              <a:latin typeface="Calibri" pitchFamily="34" charset="0"/>
              <a:cs typeface="Arial" pitchFamily="34" charset="0"/>
            </a:endParaRPr>
          </a:p>
        </p:txBody>
      </p:sp>
      <p:sp>
        <p:nvSpPr>
          <p:cNvPr id="66" name="Szövegdoboz 30"/>
          <p:cNvSpPr txBox="1"/>
          <p:nvPr/>
        </p:nvSpPr>
        <p:spPr>
          <a:xfrm>
            <a:off x="4706353"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skype</a:t>
            </a:r>
            <a:endParaRPr lang="hu-HU" sz="900" cap="all" dirty="0">
              <a:solidFill>
                <a:srgbClr val="404040"/>
              </a:solidFill>
              <a:latin typeface="Calibri" pitchFamily="34" charset="0"/>
              <a:cs typeface="Arial" pitchFamily="34" charset="0"/>
            </a:endParaRPr>
          </a:p>
        </p:txBody>
      </p:sp>
      <p:sp>
        <p:nvSpPr>
          <p:cNvPr id="67" name="Szövegdoboz 30"/>
          <p:cNvSpPr txBox="1"/>
          <p:nvPr/>
        </p:nvSpPr>
        <p:spPr>
          <a:xfrm>
            <a:off x="7226633"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whatsapp</a:t>
            </a:r>
            <a:endParaRPr lang="hu-HU" sz="900" cap="all" dirty="0">
              <a:solidFill>
                <a:srgbClr val="404040"/>
              </a:solidFill>
              <a:latin typeface="Calibri" pitchFamily="34" charset="0"/>
              <a:cs typeface="Arial" pitchFamily="34" charset="0"/>
            </a:endParaRPr>
          </a:p>
        </p:txBody>
      </p:sp>
      <p:sp>
        <p:nvSpPr>
          <p:cNvPr id="68" name="Rectangle 117"/>
          <p:cNvSpPr/>
          <p:nvPr/>
        </p:nvSpPr>
        <p:spPr>
          <a:xfrm>
            <a:off x="323528" y="4250002"/>
            <a:ext cx="8332004" cy="553996"/>
          </a:xfrm>
          <a:prstGeom prst="rect">
            <a:avLst/>
          </a:prstGeom>
        </p:spPr>
        <p:txBody>
          <a:bodyPr wrap="square" lIns="91438" tIns="45719" rIns="91438" bIns="45719">
            <a:spAutoFit/>
          </a:bodyPr>
          <a:lstStyle/>
          <a:p>
            <a:pPr marL="4763"/>
            <a:r>
              <a:rPr lang="hu-HU" sz="1000" dirty="0">
                <a:solidFill>
                  <a:srgbClr val="58595B"/>
                </a:solidFill>
              </a:rPr>
              <a:t>Szöveges üzeneteket többségében a Facebookon váltanak az otthoniakkal. Hívásra a telefont használja a többség, ezt követően a Facebook, a Skype és a </a:t>
            </a:r>
            <a:r>
              <a:rPr lang="hu-HU" sz="1000" dirty="0" err="1">
                <a:solidFill>
                  <a:srgbClr val="58595B"/>
                </a:solidFill>
              </a:rPr>
              <a:t>Viber</a:t>
            </a:r>
            <a:r>
              <a:rPr lang="hu-HU" sz="1000" dirty="0">
                <a:solidFill>
                  <a:srgbClr val="58595B"/>
                </a:solidFill>
              </a:rPr>
              <a:t> hasonló arányban népszerű e célra. Videóhívást a válaszadók kétharmada Skype-</a:t>
            </a:r>
            <a:r>
              <a:rPr lang="hu-HU" sz="1000" dirty="0" err="1">
                <a:solidFill>
                  <a:srgbClr val="58595B"/>
                </a:solidFill>
              </a:rPr>
              <a:t>on</a:t>
            </a:r>
            <a:r>
              <a:rPr lang="hu-HU" sz="1000" dirty="0">
                <a:solidFill>
                  <a:srgbClr val="58595B"/>
                </a:solidFill>
              </a:rPr>
              <a:t> kezdeményez. A célcsoport körében a </a:t>
            </a:r>
            <a:r>
              <a:rPr lang="hu-HU" sz="1000" dirty="0" err="1">
                <a:solidFill>
                  <a:srgbClr val="58595B"/>
                </a:solidFill>
              </a:rPr>
              <a:t>Viber</a:t>
            </a:r>
            <a:r>
              <a:rPr lang="hu-HU" sz="1000" dirty="0">
                <a:solidFill>
                  <a:srgbClr val="58595B"/>
                </a:solidFill>
              </a:rPr>
              <a:t>, bár nem a legelterjedtebb, főleg szöveges üzenetekre használatos alkalmazás, csakúgy, mint a </a:t>
            </a:r>
            <a:r>
              <a:rPr lang="hu-HU" sz="1000" dirty="0" err="1">
                <a:solidFill>
                  <a:srgbClr val="58595B"/>
                </a:solidFill>
              </a:rPr>
              <a:t>WhatsApp</a:t>
            </a:r>
            <a:r>
              <a:rPr lang="hu-HU" sz="1000" dirty="0">
                <a:solidFill>
                  <a:srgbClr val="58595B"/>
                </a:solidFill>
              </a:rPr>
              <a:t>.</a:t>
            </a:r>
          </a:p>
        </p:txBody>
      </p:sp>
      <p:sp>
        <p:nvSpPr>
          <p:cNvPr id="5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59" name="Picture 58">
            <a:extLst>
              <a:ext uri="{FF2B5EF4-FFF2-40B4-BE49-F238E27FC236}">
                <a16:creationId xmlns:a16="http://schemas.microsoft.com/office/drawing/2014/main" xmlns="" id="{654C3A36-EA4B-421D-9CB7-0D79718007C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9" name="Picture 68">
            <a:extLst>
              <a:ext uri="{FF2B5EF4-FFF2-40B4-BE49-F238E27FC236}">
                <a16:creationId xmlns:a16="http://schemas.microsoft.com/office/drawing/2014/main" xmlns="" id="{6CE23B0B-0527-46B8-A792-522FB86ED06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611524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Kapcsolattartás gyakorisága vs. Célország</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Kapcsolattartás és hazalátogatás gyakorisága </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36" name="Rectangle 35"/>
          <p:cNvSpPr/>
          <p:nvPr/>
        </p:nvSpPr>
        <p:spPr>
          <a:xfrm>
            <a:off x="539552" y="4011910"/>
            <a:ext cx="7850343" cy="707886"/>
          </a:xfrm>
          <a:prstGeom prst="rect">
            <a:avLst/>
          </a:prstGeom>
        </p:spPr>
        <p:txBody>
          <a:bodyPr wrap="square" lIns="91438" tIns="45719" rIns="91438" bIns="45719">
            <a:spAutoFit/>
          </a:bodyPr>
          <a:lstStyle/>
          <a:p>
            <a:pPr marL="4763" algn="just"/>
            <a:r>
              <a:rPr lang="hu-HU" sz="1000" dirty="0">
                <a:solidFill>
                  <a:srgbClr val="58595B"/>
                </a:solidFill>
              </a:rPr>
              <a:t>A kutatásban résztvevők kétharmada naponta vagy pár naponta kapcsolatba lép az ismerőseivel, a Németországban élők picit gyakrabban.  Szinte alig vannak olyanok, akik a kétheti rendszerességnél ritkábban kommunikálnának az otthoniakkal. A kint élők kb. fele évente néhányszor személyesen is hazalátogat, de nem kevesen vannak azok is, akik akár 2-3 havonta is hazajönnek Magyarországra. Ahogy a kapcsolattartás, úgy a hazalátogatás gyakorisága is a Németországban élőknél magasabb.    </a:t>
            </a:r>
          </a:p>
        </p:txBody>
      </p:sp>
      <p:sp>
        <p:nvSpPr>
          <p:cNvPr id="40" name="Szövegdoboz 39"/>
          <p:cNvSpPr txBox="1">
            <a:spLocks noChangeArrowheads="1"/>
          </p:cNvSpPr>
          <p:nvPr/>
        </p:nvSpPr>
        <p:spPr bwMode="auto">
          <a:xfrm>
            <a:off x="5508105" y="699543"/>
            <a:ext cx="2376263"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Milyen gyakran látogat haza Magyarországra?</a:t>
            </a:r>
          </a:p>
        </p:txBody>
      </p:sp>
      <p:sp>
        <p:nvSpPr>
          <p:cNvPr id="10" name="Szövegdoboz 9"/>
          <p:cNvSpPr txBox="1">
            <a:spLocks noChangeArrowheads="1"/>
          </p:cNvSpPr>
          <p:nvPr/>
        </p:nvSpPr>
        <p:spPr bwMode="auto">
          <a:xfrm>
            <a:off x="827584" y="699543"/>
            <a:ext cx="249480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Milyen gyakran lép kapcsolatba Magyarországon élő ismerőseivel?</a:t>
            </a:r>
            <a:endParaRPr lang="en-US" dirty="0"/>
          </a:p>
        </p:txBody>
      </p:sp>
      <p:graphicFrame>
        <p:nvGraphicFramePr>
          <p:cNvPr id="13" name="Chart 6"/>
          <p:cNvGraphicFramePr/>
          <p:nvPr>
            <p:extLst>
              <p:ext uri="{D42A27DB-BD31-4B8C-83A1-F6EECF244321}">
                <p14:modId xmlns:p14="http://schemas.microsoft.com/office/powerpoint/2010/main" val="3721138371"/>
              </p:ext>
            </p:extLst>
          </p:nvPr>
        </p:nvGraphicFramePr>
        <p:xfrm>
          <a:off x="0"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6"/>
          <p:cNvGraphicFramePr/>
          <p:nvPr>
            <p:extLst>
              <p:ext uri="{D42A27DB-BD31-4B8C-83A1-F6EECF244321}">
                <p14:modId xmlns:p14="http://schemas.microsoft.com/office/powerpoint/2010/main" val="4079632521"/>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2" name="Picture 11">
            <a:extLst>
              <a:ext uri="{FF2B5EF4-FFF2-40B4-BE49-F238E27FC236}">
                <a16:creationId xmlns:a16="http://schemas.microsoft.com/office/drawing/2014/main" xmlns="" id="{BDE08B93-5883-48E7-AA2C-CEE35E541C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5" name="Picture 14">
            <a:extLst>
              <a:ext uri="{FF2B5EF4-FFF2-40B4-BE49-F238E27FC236}">
                <a16:creationId xmlns:a16="http://schemas.microsoft.com/office/drawing/2014/main" xmlns="" id="{3EE29AF3-AEAD-4AE6-B519-ADFA0389A9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Kapcsolattartás gyakorisága vs. Kiköltözés éve</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Milyen gyakran lép kapcsolatba Magyarországon élő ismerőseivel? </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3" name="Rectangle 35"/>
          <p:cNvSpPr/>
          <p:nvPr/>
        </p:nvSpPr>
        <p:spPr>
          <a:xfrm>
            <a:off x="538082" y="4083918"/>
            <a:ext cx="7850343" cy="400108"/>
          </a:xfrm>
          <a:prstGeom prst="rect">
            <a:avLst/>
          </a:prstGeom>
        </p:spPr>
        <p:txBody>
          <a:bodyPr wrap="square" lIns="91438" tIns="45719" rIns="91438" bIns="45719">
            <a:spAutoFit/>
          </a:bodyPr>
          <a:lstStyle/>
          <a:p>
            <a:pPr marL="4763" algn="just"/>
            <a:r>
              <a:rPr lang="hu-HU" sz="1000" dirty="0">
                <a:solidFill>
                  <a:srgbClr val="58595B"/>
                </a:solidFill>
              </a:rPr>
              <a:t>Az elmúlt pár évben kiköltözött magyarok az átlagnál kicsit gyakrabban tartják a kapcsolatot az otthoniakkal, de a kiköltözés idejétől függetlenül elmondható, hogy a napi szintű kapcsolattartás jellemző, a régebb óta kint élők sem kommunikálnak sokkal kevesebbszer az átlagnál. </a:t>
            </a:r>
            <a:endParaRPr lang="hu-HU" sz="1000" dirty="0">
              <a:solidFill>
                <a:srgbClr val="FF0000"/>
              </a:solidFill>
            </a:endParaRPr>
          </a:p>
        </p:txBody>
      </p:sp>
      <p:sp>
        <p:nvSpPr>
          <p:cNvPr id="14" name="Rectangle 13"/>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5" name="Group 26"/>
          <p:cNvGrpSpPr/>
          <p:nvPr/>
        </p:nvGrpSpPr>
        <p:grpSpPr>
          <a:xfrm>
            <a:off x="6072104" y="1419622"/>
            <a:ext cx="2244186" cy="2244186"/>
            <a:chOff x="1505542" y="1628586"/>
            <a:chExt cx="3960000" cy="3960000"/>
          </a:xfrm>
        </p:grpSpPr>
        <p:sp>
          <p:nvSpPr>
            <p:cNvPr id="16" name="Oval 1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7" name="Oval 1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8" name="Oval 1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9" name="Oval 18"/>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20" name="Arc 19"/>
          <p:cNvSpPr>
            <a:spLocks noChangeAspect="1"/>
          </p:cNvSpPr>
          <p:nvPr/>
        </p:nvSpPr>
        <p:spPr bwMode="auto">
          <a:xfrm>
            <a:off x="6071980" y="1419623"/>
            <a:ext cx="2244436" cy="2244186"/>
          </a:xfrm>
          <a:prstGeom prst="arc">
            <a:avLst>
              <a:gd name="adj1" fmla="val 16200000"/>
              <a:gd name="adj2" fmla="val 242094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21" name="Arc 20"/>
          <p:cNvSpPr>
            <a:spLocks noChangeAspect="1"/>
          </p:cNvSpPr>
          <p:nvPr/>
        </p:nvSpPr>
        <p:spPr bwMode="auto">
          <a:xfrm>
            <a:off x="6174000" y="1521632"/>
            <a:ext cx="2040396" cy="2040168"/>
          </a:xfrm>
          <a:prstGeom prst="arc">
            <a:avLst>
              <a:gd name="adj1" fmla="val 16200000"/>
              <a:gd name="adj2" fmla="val 7989"/>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23" name="Arc 22"/>
          <p:cNvSpPr>
            <a:spLocks noChangeAspect="1"/>
          </p:cNvSpPr>
          <p:nvPr/>
        </p:nvSpPr>
        <p:spPr bwMode="auto">
          <a:xfrm>
            <a:off x="6276020" y="1623640"/>
            <a:ext cx="1836356" cy="1836152"/>
          </a:xfrm>
          <a:prstGeom prst="arc">
            <a:avLst>
              <a:gd name="adj1" fmla="val 16200000"/>
              <a:gd name="adj2" fmla="val 19793278"/>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4" name="Arc 23"/>
          <p:cNvSpPr>
            <a:spLocks noChangeAspect="1"/>
          </p:cNvSpPr>
          <p:nvPr/>
        </p:nvSpPr>
        <p:spPr bwMode="auto">
          <a:xfrm>
            <a:off x="6378040" y="1725649"/>
            <a:ext cx="1632316" cy="1632134"/>
          </a:xfrm>
          <a:prstGeom prst="arc">
            <a:avLst>
              <a:gd name="adj1" fmla="val 16200000"/>
              <a:gd name="adj2" fmla="val 20554862"/>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25" name="TextBox 24"/>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Pár naponta </a:t>
            </a:r>
            <a:r>
              <a:rPr lang="en-GB" sz="900" b="1" dirty="0">
                <a:solidFill>
                  <a:schemeClr val="accent1"/>
                </a:solidFill>
              </a:rPr>
              <a:t>	</a:t>
            </a:r>
            <a:r>
              <a:rPr lang="hu-HU" sz="900" b="1" dirty="0">
                <a:solidFill>
                  <a:schemeClr val="accent1"/>
                </a:solidFill>
              </a:rPr>
              <a:t>25</a:t>
            </a:r>
            <a:r>
              <a:rPr lang="en-GB" sz="900" b="1" dirty="0">
                <a:solidFill>
                  <a:schemeClr val="accent1"/>
                </a:solidFill>
              </a:rPr>
              <a:t>%</a:t>
            </a:r>
          </a:p>
        </p:txBody>
      </p:sp>
      <p:sp>
        <p:nvSpPr>
          <p:cNvPr id="26" name="TextBox 25"/>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Napi szinten </a:t>
            </a:r>
            <a:r>
              <a:rPr lang="en-GB" sz="900" b="1" dirty="0">
                <a:solidFill>
                  <a:schemeClr val="accent4"/>
                </a:solidFill>
              </a:rPr>
              <a:t>	</a:t>
            </a:r>
            <a:r>
              <a:rPr lang="hu-HU" sz="900" b="1" dirty="0">
                <a:solidFill>
                  <a:schemeClr val="accent4"/>
                </a:solidFill>
              </a:rPr>
              <a:t>36</a:t>
            </a:r>
            <a:r>
              <a:rPr lang="en-GB" sz="900" b="1" dirty="0">
                <a:solidFill>
                  <a:schemeClr val="accent4"/>
                </a:solidFill>
              </a:rPr>
              <a:t>%</a:t>
            </a:r>
          </a:p>
        </p:txBody>
      </p:sp>
      <p:sp>
        <p:nvSpPr>
          <p:cNvPr id="27" name="TextBox 26"/>
          <p:cNvSpPr txBox="1"/>
          <p:nvPr/>
        </p:nvSpPr>
        <p:spPr>
          <a:xfrm>
            <a:off x="6576036"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Hetente </a:t>
            </a:r>
            <a:r>
              <a:rPr lang="en-GB" sz="900" b="1" dirty="0">
                <a:solidFill>
                  <a:schemeClr val="accent2"/>
                </a:solidFill>
              </a:rPr>
              <a:t>	</a:t>
            </a:r>
            <a:r>
              <a:rPr lang="hu-HU" sz="900" b="1" dirty="0">
                <a:solidFill>
                  <a:schemeClr val="accent2"/>
                </a:solidFill>
              </a:rPr>
              <a:t>17</a:t>
            </a:r>
            <a:r>
              <a:rPr lang="en-GB" sz="900" b="1" dirty="0">
                <a:solidFill>
                  <a:schemeClr val="accent2"/>
                </a:solidFill>
              </a:rPr>
              <a:t>%</a:t>
            </a:r>
          </a:p>
        </p:txBody>
      </p:sp>
      <p:sp>
        <p:nvSpPr>
          <p:cNvPr id="28" name="TextBox 27"/>
          <p:cNvSpPr txBox="1"/>
          <p:nvPr/>
        </p:nvSpPr>
        <p:spPr>
          <a:xfrm>
            <a:off x="6576036"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Ritkábban </a:t>
            </a:r>
            <a:r>
              <a:rPr lang="en-GB" sz="900" b="1" dirty="0">
                <a:solidFill>
                  <a:schemeClr val="accent3"/>
                </a:solidFill>
              </a:rPr>
              <a:t>	</a:t>
            </a:r>
            <a:r>
              <a:rPr lang="hu-HU" sz="900" b="1" dirty="0">
                <a:solidFill>
                  <a:schemeClr val="accent3"/>
                </a:solidFill>
              </a:rPr>
              <a:t>22</a:t>
            </a:r>
            <a:r>
              <a:rPr lang="en-GB" sz="900" b="1" dirty="0">
                <a:solidFill>
                  <a:schemeClr val="accent3"/>
                </a:solidFill>
              </a:rPr>
              <a:t>%</a:t>
            </a:r>
          </a:p>
        </p:txBody>
      </p:sp>
      <p:sp>
        <p:nvSpPr>
          <p:cNvPr id="29" name="Szövegdoboz 30"/>
          <p:cNvSpPr txBox="1"/>
          <p:nvPr/>
        </p:nvSpPr>
        <p:spPr>
          <a:xfrm>
            <a:off x="6360012"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30" name="Rectangle 29"/>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31" name="Group 26"/>
          <p:cNvGrpSpPr/>
          <p:nvPr/>
        </p:nvGrpSpPr>
        <p:grpSpPr>
          <a:xfrm>
            <a:off x="3419996" y="1419622"/>
            <a:ext cx="2244186" cy="2244186"/>
            <a:chOff x="1505542" y="1628586"/>
            <a:chExt cx="3960000" cy="3960000"/>
          </a:xfrm>
        </p:grpSpPr>
        <p:sp>
          <p:nvSpPr>
            <p:cNvPr id="32" name="Oval 3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4" name="Oval 3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Oval 3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6" name="Oval 35"/>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8" name="Arc 37"/>
          <p:cNvSpPr>
            <a:spLocks noChangeAspect="1"/>
          </p:cNvSpPr>
          <p:nvPr/>
        </p:nvSpPr>
        <p:spPr bwMode="auto">
          <a:xfrm>
            <a:off x="3419872" y="1419623"/>
            <a:ext cx="2244436" cy="2244186"/>
          </a:xfrm>
          <a:prstGeom prst="arc">
            <a:avLst>
              <a:gd name="adj1" fmla="val 16200000"/>
              <a:gd name="adj2" fmla="val 270903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9" name="Arc 38"/>
          <p:cNvSpPr>
            <a:spLocks noChangeAspect="1"/>
          </p:cNvSpPr>
          <p:nvPr/>
        </p:nvSpPr>
        <p:spPr bwMode="auto">
          <a:xfrm>
            <a:off x="3521892" y="1521632"/>
            <a:ext cx="2040396" cy="2040168"/>
          </a:xfrm>
          <a:prstGeom prst="arc">
            <a:avLst>
              <a:gd name="adj1" fmla="val 16200000"/>
              <a:gd name="adj2" fmla="val 897097"/>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41" name="Arc 40"/>
          <p:cNvSpPr>
            <a:spLocks noChangeAspect="1"/>
          </p:cNvSpPr>
          <p:nvPr/>
        </p:nvSpPr>
        <p:spPr bwMode="auto">
          <a:xfrm>
            <a:off x="3623912" y="1623640"/>
            <a:ext cx="1836356" cy="1836152"/>
          </a:xfrm>
          <a:prstGeom prst="arc">
            <a:avLst>
              <a:gd name="adj1" fmla="val 16200000"/>
              <a:gd name="adj2" fmla="val 20156801"/>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42" name="Arc 41"/>
          <p:cNvSpPr>
            <a:spLocks noChangeAspect="1"/>
          </p:cNvSpPr>
          <p:nvPr/>
        </p:nvSpPr>
        <p:spPr bwMode="auto">
          <a:xfrm>
            <a:off x="3725932" y="1725649"/>
            <a:ext cx="1632316" cy="1632134"/>
          </a:xfrm>
          <a:prstGeom prst="arc">
            <a:avLst>
              <a:gd name="adj1" fmla="val 16200000"/>
              <a:gd name="adj2" fmla="val 18720656"/>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43" name="TextBox 42"/>
          <p:cNvSpPr txBox="1"/>
          <p:nvPr/>
        </p:nvSpPr>
        <p:spPr>
          <a:xfrm>
            <a:off x="3923928"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Pár naponta </a:t>
            </a:r>
            <a:r>
              <a:rPr lang="en-GB" sz="900" b="1" dirty="0">
                <a:solidFill>
                  <a:schemeClr val="accent1"/>
                </a:solidFill>
              </a:rPr>
              <a:t>	</a:t>
            </a:r>
            <a:r>
              <a:rPr lang="hu-HU" sz="900" b="1" dirty="0">
                <a:solidFill>
                  <a:schemeClr val="accent1"/>
                </a:solidFill>
              </a:rPr>
              <a:t>29</a:t>
            </a:r>
            <a:r>
              <a:rPr lang="en-GB" sz="900" b="1" dirty="0">
                <a:solidFill>
                  <a:schemeClr val="accent1"/>
                </a:solidFill>
              </a:rPr>
              <a:t>%</a:t>
            </a:r>
          </a:p>
        </p:txBody>
      </p:sp>
      <p:sp>
        <p:nvSpPr>
          <p:cNvPr id="44" name="TextBox 43"/>
          <p:cNvSpPr txBox="1"/>
          <p:nvPr/>
        </p:nvSpPr>
        <p:spPr>
          <a:xfrm>
            <a:off x="3923928"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Napi szinten </a:t>
            </a:r>
            <a:r>
              <a:rPr lang="en-GB" sz="900" b="1" dirty="0">
                <a:solidFill>
                  <a:schemeClr val="accent4"/>
                </a:solidFill>
              </a:rPr>
              <a:t>	</a:t>
            </a:r>
            <a:r>
              <a:rPr lang="hu-HU" sz="900" b="1" dirty="0">
                <a:solidFill>
                  <a:schemeClr val="accent4"/>
                </a:solidFill>
              </a:rPr>
              <a:t>37</a:t>
            </a:r>
            <a:r>
              <a:rPr lang="en-GB" sz="900" b="1" dirty="0">
                <a:solidFill>
                  <a:schemeClr val="accent4"/>
                </a:solidFill>
              </a:rPr>
              <a:t>%</a:t>
            </a:r>
          </a:p>
        </p:txBody>
      </p:sp>
      <p:sp>
        <p:nvSpPr>
          <p:cNvPr id="45" name="TextBox 44"/>
          <p:cNvSpPr txBox="1"/>
          <p:nvPr/>
        </p:nvSpPr>
        <p:spPr>
          <a:xfrm>
            <a:off x="3923928"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Hetente </a:t>
            </a:r>
            <a:r>
              <a:rPr lang="en-GB" sz="900" b="1" dirty="0">
                <a:solidFill>
                  <a:schemeClr val="accent2"/>
                </a:solidFill>
              </a:rPr>
              <a:t>	</a:t>
            </a:r>
            <a:r>
              <a:rPr lang="hu-HU" sz="900" b="1" dirty="0">
                <a:solidFill>
                  <a:schemeClr val="accent2"/>
                </a:solidFill>
              </a:rPr>
              <a:t>21</a:t>
            </a:r>
            <a:r>
              <a:rPr lang="en-GB" sz="900" b="1" dirty="0">
                <a:solidFill>
                  <a:schemeClr val="accent2"/>
                </a:solidFill>
              </a:rPr>
              <a:t>%</a:t>
            </a:r>
          </a:p>
        </p:txBody>
      </p:sp>
      <p:sp>
        <p:nvSpPr>
          <p:cNvPr id="46" name="TextBox 45"/>
          <p:cNvSpPr txBox="1"/>
          <p:nvPr/>
        </p:nvSpPr>
        <p:spPr>
          <a:xfrm>
            <a:off x="3923928"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Ritkábban </a:t>
            </a:r>
            <a:r>
              <a:rPr lang="en-GB" sz="900" b="1" dirty="0">
                <a:solidFill>
                  <a:schemeClr val="accent3"/>
                </a:solidFill>
              </a:rPr>
              <a:t>	</a:t>
            </a:r>
            <a:r>
              <a:rPr lang="hu-HU" sz="900" b="1" dirty="0">
                <a:solidFill>
                  <a:schemeClr val="accent3"/>
                </a:solidFill>
              </a:rPr>
              <a:t>13</a:t>
            </a:r>
            <a:r>
              <a:rPr lang="en-GB" sz="900" b="1" dirty="0">
                <a:solidFill>
                  <a:schemeClr val="accent3"/>
                </a:solidFill>
              </a:rPr>
              <a:t>%</a:t>
            </a:r>
          </a:p>
        </p:txBody>
      </p:sp>
      <p:sp>
        <p:nvSpPr>
          <p:cNvPr id="47" name="Szövegdoboz 30"/>
          <p:cNvSpPr txBox="1"/>
          <p:nvPr/>
        </p:nvSpPr>
        <p:spPr>
          <a:xfrm>
            <a:off x="3707904"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2006 és 2010 között</a:t>
            </a:r>
          </a:p>
        </p:txBody>
      </p:sp>
      <p:sp>
        <p:nvSpPr>
          <p:cNvPr id="48" name="Rectangle 47"/>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9" name="Group 26"/>
          <p:cNvGrpSpPr/>
          <p:nvPr/>
        </p:nvGrpSpPr>
        <p:grpSpPr>
          <a:xfrm>
            <a:off x="755700" y="1419622"/>
            <a:ext cx="2244186" cy="2244186"/>
            <a:chOff x="1505542" y="1628586"/>
            <a:chExt cx="3960000" cy="3960000"/>
          </a:xfrm>
        </p:grpSpPr>
        <p:sp>
          <p:nvSpPr>
            <p:cNvPr id="50" name="Oval 4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1" name="Oval 5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2" name="Oval 5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3" name="Oval 52"/>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4" name="Arc 53"/>
          <p:cNvSpPr>
            <a:spLocks noChangeAspect="1"/>
          </p:cNvSpPr>
          <p:nvPr/>
        </p:nvSpPr>
        <p:spPr bwMode="auto">
          <a:xfrm>
            <a:off x="755576" y="1419623"/>
            <a:ext cx="2244436" cy="2244186"/>
          </a:xfrm>
          <a:prstGeom prst="arc">
            <a:avLst>
              <a:gd name="adj1" fmla="val 16200000"/>
              <a:gd name="adj2" fmla="val 3157296"/>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5" name="Arc 54"/>
          <p:cNvSpPr>
            <a:spLocks noChangeAspect="1"/>
          </p:cNvSpPr>
          <p:nvPr/>
        </p:nvSpPr>
        <p:spPr bwMode="auto">
          <a:xfrm>
            <a:off x="857596" y="1521632"/>
            <a:ext cx="2040396" cy="2040168"/>
          </a:xfrm>
          <a:prstGeom prst="arc">
            <a:avLst>
              <a:gd name="adj1" fmla="val 16200000"/>
              <a:gd name="adj2" fmla="val 84396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6" name="Arc 55"/>
          <p:cNvSpPr>
            <a:spLocks noChangeAspect="1"/>
          </p:cNvSpPr>
          <p:nvPr/>
        </p:nvSpPr>
        <p:spPr bwMode="auto">
          <a:xfrm>
            <a:off x="959616" y="1623640"/>
            <a:ext cx="1836356" cy="1836152"/>
          </a:xfrm>
          <a:prstGeom prst="arc">
            <a:avLst>
              <a:gd name="adj1" fmla="val 16200000"/>
              <a:gd name="adj2" fmla="val 20208020"/>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7" name="Arc 56"/>
          <p:cNvSpPr>
            <a:spLocks noChangeAspect="1"/>
          </p:cNvSpPr>
          <p:nvPr/>
        </p:nvSpPr>
        <p:spPr bwMode="auto">
          <a:xfrm>
            <a:off x="1061636" y="1725649"/>
            <a:ext cx="1632316" cy="1632134"/>
          </a:xfrm>
          <a:prstGeom prst="arc">
            <a:avLst>
              <a:gd name="adj1" fmla="val 16200000"/>
              <a:gd name="adj2" fmla="val 18369268"/>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8" name="TextBox 57"/>
          <p:cNvSpPr txBox="1"/>
          <p:nvPr/>
        </p:nvSpPr>
        <p:spPr>
          <a:xfrm>
            <a:off x="1259632"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Pár naponta</a:t>
            </a:r>
            <a:r>
              <a:rPr lang="en-GB" sz="900" b="1" dirty="0">
                <a:solidFill>
                  <a:schemeClr val="accent1"/>
                </a:solidFill>
              </a:rPr>
              <a:t>	</a:t>
            </a:r>
            <a:r>
              <a:rPr lang="hu-HU" sz="900" b="1" dirty="0">
                <a:solidFill>
                  <a:schemeClr val="accent1"/>
                </a:solidFill>
              </a:rPr>
              <a:t>29</a:t>
            </a:r>
            <a:r>
              <a:rPr lang="en-GB" sz="900" b="1" dirty="0">
                <a:solidFill>
                  <a:schemeClr val="accent1"/>
                </a:solidFill>
              </a:rPr>
              <a:t>%</a:t>
            </a:r>
          </a:p>
        </p:txBody>
      </p:sp>
      <p:sp>
        <p:nvSpPr>
          <p:cNvPr id="59" name="TextBox 58"/>
          <p:cNvSpPr txBox="1"/>
          <p:nvPr/>
        </p:nvSpPr>
        <p:spPr>
          <a:xfrm>
            <a:off x="1259632"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Napi szinten</a:t>
            </a:r>
            <a:r>
              <a:rPr lang="en-GB" sz="900" b="1" dirty="0">
                <a:solidFill>
                  <a:schemeClr val="accent4"/>
                </a:solidFill>
              </a:rPr>
              <a:t>	</a:t>
            </a:r>
            <a:r>
              <a:rPr lang="hu-HU" sz="900" b="1" dirty="0">
                <a:solidFill>
                  <a:schemeClr val="accent4"/>
                </a:solidFill>
              </a:rPr>
              <a:t>40</a:t>
            </a:r>
            <a:r>
              <a:rPr lang="en-GB" sz="900" b="1" dirty="0">
                <a:solidFill>
                  <a:schemeClr val="accent4"/>
                </a:solidFill>
              </a:rPr>
              <a:t>%</a:t>
            </a:r>
          </a:p>
        </p:txBody>
      </p:sp>
      <p:sp>
        <p:nvSpPr>
          <p:cNvPr id="60" name="TextBox 59"/>
          <p:cNvSpPr txBox="1"/>
          <p:nvPr/>
        </p:nvSpPr>
        <p:spPr>
          <a:xfrm>
            <a:off x="1259632"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Hetente</a:t>
            </a:r>
            <a:r>
              <a:rPr lang="en-GB" sz="900" b="1" dirty="0">
                <a:solidFill>
                  <a:schemeClr val="accent2"/>
                </a:solidFill>
              </a:rPr>
              <a:t>	</a:t>
            </a:r>
            <a:r>
              <a:rPr lang="hu-HU" sz="900" b="1" dirty="0">
                <a:solidFill>
                  <a:schemeClr val="accent2"/>
                </a:solidFill>
              </a:rPr>
              <a:t>20</a:t>
            </a:r>
            <a:r>
              <a:rPr lang="en-GB" sz="900" b="1" dirty="0">
                <a:solidFill>
                  <a:schemeClr val="accent2"/>
                </a:solidFill>
              </a:rPr>
              <a:t>%</a:t>
            </a:r>
          </a:p>
        </p:txBody>
      </p:sp>
      <p:sp>
        <p:nvSpPr>
          <p:cNvPr id="61" name="TextBox 60"/>
          <p:cNvSpPr txBox="1"/>
          <p:nvPr/>
        </p:nvSpPr>
        <p:spPr>
          <a:xfrm>
            <a:off x="1259632"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Ritkábban</a:t>
            </a:r>
            <a:r>
              <a:rPr lang="en-GB" sz="900" b="1" dirty="0">
                <a:solidFill>
                  <a:schemeClr val="accent3"/>
                </a:solidFill>
              </a:rPr>
              <a:t>	</a:t>
            </a:r>
            <a:r>
              <a:rPr lang="hu-HU" sz="900" b="1" dirty="0">
                <a:solidFill>
                  <a:schemeClr val="accent3"/>
                </a:solidFill>
              </a:rPr>
              <a:t>11</a:t>
            </a:r>
            <a:r>
              <a:rPr lang="en-GB" sz="900" b="1" dirty="0">
                <a:solidFill>
                  <a:schemeClr val="accent3"/>
                </a:solidFill>
              </a:rPr>
              <a:t>%</a:t>
            </a:r>
          </a:p>
        </p:txBody>
      </p:sp>
      <p:sp>
        <p:nvSpPr>
          <p:cNvPr id="62" name="Szövegdoboz 30"/>
          <p:cNvSpPr txBox="1"/>
          <p:nvPr/>
        </p:nvSpPr>
        <p:spPr>
          <a:xfrm>
            <a:off x="1043608" y="915566"/>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2011+</a:t>
            </a:r>
          </a:p>
        </p:txBody>
      </p:sp>
      <p:sp>
        <p:nvSpPr>
          <p:cNvPr id="63"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64" name="Picture 63">
            <a:extLst>
              <a:ext uri="{FF2B5EF4-FFF2-40B4-BE49-F238E27FC236}">
                <a16:creationId xmlns:a16="http://schemas.microsoft.com/office/drawing/2014/main" xmlns="" id="{CB832AA4-A003-4361-966C-FB1DE06E6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5" name="Picture 64">
            <a:extLst>
              <a:ext uri="{FF2B5EF4-FFF2-40B4-BE49-F238E27FC236}">
                <a16:creationId xmlns:a16="http://schemas.microsoft.com/office/drawing/2014/main" xmlns="" id="{794FA658-77D4-43B4-ADCE-52D5C5406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Hazautazás gyakorisága vs. Kiköltözés éve</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Milyen gyakran látogat haza Magyarországra? </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3" name="Rectangle 35"/>
          <p:cNvSpPr/>
          <p:nvPr/>
        </p:nvSpPr>
        <p:spPr>
          <a:xfrm>
            <a:off x="538082" y="4083918"/>
            <a:ext cx="7850343" cy="400108"/>
          </a:xfrm>
          <a:prstGeom prst="rect">
            <a:avLst/>
          </a:prstGeom>
        </p:spPr>
        <p:txBody>
          <a:bodyPr wrap="square" lIns="91438" tIns="45719" rIns="91438" bIns="45719">
            <a:spAutoFit/>
          </a:bodyPr>
          <a:lstStyle/>
          <a:p>
            <a:pPr marL="4763" algn="just"/>
            <a:r>
              <a:rPr lang="hu-HU" sz="1000" dirty="0">
                <a:solidFill>
                  <a:srgbClr val="58595B"/>
                </a:solidFill>
              </a:rPr>
              <a:t>A nemrég kiköltözöttek gyakrabban járnak haza, mint régebb óta kint élő társaik, akik között nagyobb arányban fordulnak elő olyanok is, akik már soha nem szoktak hazajönni. A többség a kiköltözés idejétől függetlenül évente néhányszor hazajár. </a:t>
            </a:r>
            <a:endParaRPr lang="hu-HU" sz="1000" dirty="0">
              <a:solidFill>
                <a:srgbClr val="FF0000"/>
              </a:solidFill>
            </a:endParaRPr>
          </a:p>
        </p:txBody>
      </p:sp>
      <p:sp>
        <p:nvSpPr>
          <p:cNvPr id="14" name="Rectangle 13"/>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5" name="Group 26"/>
          <p:cNvGrpSpPr/>
          <p:nvPr/>
        </p:nvGrpSpPr>
        <p:grpSpPr>
          <a:xfrm>
            <a:off x="6072104" y="1419622"/>
            <a:ext cx="2244186" cy="2244186"/>
            <a:chOff x="1505542" y="1628586"/>
            <a:chExt cx="3960000" cy="3960000"/>
          </a:xfrm>
        </p:grpSpPr>
        <p:sp>
          <p:nvSpPr>
            <p:cNvPr id="16" name="Oval 1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7" name="Oval 1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8" name="Oval 1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9" name="Oval 18"/>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20" name="Arc 19"/>
          <p:cNvSpPr>
            <a:spLocks noChangeAspect="1"/>
          </p:cNvSpPr>
          <p:nvPr/>
        </p:nvSpPr>
        <p:spPr bwMode="auto">
          <a:xfrm>
            <a:off x="6071980" y="1419623"/>
            <a:ext cx="2244436" cy="2244186"/>
          </a:xfrm>
          <a:prstGeom prst="arc">
            <a:avLst>
              <a:gd name="adj1" fmla="val 16200000"/>
              <a:gd name="adj2" fmla="val 1747539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21" name="Arc 20"/>
          <p:cNvSpPr>
            <a:spLocks noChangeAspect="1"/>
          </p:cNvSpPr>
          <p:nvPr/>
        </p:nvSpPr>
        <p:spPr bwMode="auto">
          <a:xfrm>
            <a:off x="6174000" y="1521632"/>
            <a:ext cx="2040396" cy="2040168"/>
          </a:xfrm>
          <a:prstGeom prst="arc">
            <a:avLst>
              <a:gd name="adj1" fmla="val 16200000"/>
              <a:gd name="adj2" fmla="val 19659968"/>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23" name="Arc 22"/>
          <p:cNvSpPr>
            <a:spLocks noChangeAspect="1"/>
          </p:cNvSpPr>
          <p:nvPr/>
        </p:nvSpPr>
        <p:spPr bwMode="auto">
          <a:xfrm>
            <a:off x="6276020" y="1623640"/>
            <a:ext cx="1836356" cy="1836152"/>
          </a:xfrm>
          <a:prstGeom prst="arc">
            <a:avLst>
              <a:gd name="adj1" fmla="val 16200000"/>
              <a:gd name="adj2" fmla="val 3585961"/>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4" name="Arc 23"/>
          <p:cNvSpPr>
            <a:spLocks noChangeAspect="1"/>
          </p:cNvSpPr>
          <p:nvPr/>
        </p:nvSpPr>
        <p:spPr bwMode="auto">
          <a:xfrm>
            <a:off x="6378040" y="1725649"/>
            <a:ext cx="1632316" cy="1632134"/>
          </a:xfrm>
          <a:prstGeom prst="arc">
            <a:avLst>
              <a:gd name="adj1" fmla="val 16200000"/>
              <a:gd name="adj2" fmla="val 1656456"/>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25" name="TextBox 24"/>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2-3 havonta </a:t>
            </a:r>
            <a:r>
              <a:rPr lang="en-GB" sz="900" b="1" dirty="0">
                <a:solidFill>
                  <a:schemeClr val="accent1"/>
                </a:solidFill>
              </a:rPr>
              <a:t>	</a:t>
            </a:r>
            <a:r>
              <a:rPr lang="hu-HU" sz="900" b="1" dirty="0">
                <a:solidFill>
                  <a:schemeClr val="accent1"/>
                </a:solidFill>
              </a:rPr>
              <a:t>18</a:t>
            </a:r>
            <a:r>
              <a:rPr lang="en-GB" sz="900" b="1" dirty="0">
                <a:solidFill>
                  <a:schemeClr val="accent1"/>
                </a:solidFill>
              </a:rPr>
              <a:t>%</a:t>
            </a:r>
          </a:p>
        </p:txBody>
      </p:sp>
      <p:sp>
        <p:nvSpPr>
          <p:cNvPr id="26" name="TextBox 25"/>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Legalább havonta </a:t>
            </a:r>
            <a:r>
              <a:rPr lang="en-GB" sz="900" b="1" dirty="0">
                <a:solidFill>
                  <a:schemeClr val="accent4"/>
                </a:solidFill>
              </a:rPr>
              <a:t>	</a:t>
            </a:r>
            <a:r>
              <a:rPr lang="hu-HU" sz="900" b="1" dirty="0">
                <a:solidFill>
                  <a:schemeClr val="accent4"/>
                </a:solidFill>
              </a:rPr>
              <a:t>11</a:t>
            </a:r>
            <a:r>
              <a:rPr lang="en-GB" sz="900" b="1" dirty="0">
                <a:solidFill>
                  <a:schemeClr val="accent4"/>
                </a:solidFill>
              </a:rPr>
              <a:t>%</a:t>
            </a:r>
          </a:p>
        </p:txBody>
      </p:sp>
      <p:sp>
        <p:nvSpPr>
          <p:cNvPr id="27" name="TextBox 26"/>
          <p:cNvSpPr txBox="1"/>
          <p:nvPr/>
        </p:nvSpPr>
        <p:spPr>
          <a:xfrm>
            <a:off x="6576036"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Évente néhányszor </a:t>
            </a:r>
            <a:r>
              <a:rPr lang="en-GB" sz="900" b="1" dirty="0">
                <a:solidFill>
                  <a:schemeClr val="accent2"/>
                </a:solidFill>
              </a:rPr>
              <a:t>	</a:t>
            </a:r>
            <a:r>
              <a:rPr lang="hu-HU" sz="900" b="1" dirty="0">
                <a:solidFill>
                  <a:schemeClr val="accent2"/>
                </a:solidFill>
              </a:rPr>
              <a:t>40</a:t>
            </a:r>
            <a:r>
              <a:rPr lang="en-GB" sz="900" b="1" dirty="0">
                <a:solidFill>
                  <a:schemeClr val="accent2"/>
                </a:solidFill>
              </a:rPr>
              <a:t>%</a:t>
            </a:r>
          </a:p>
        </p:txBody>
      </p:sp>
      <p:sp>
        <p:nvSpPr>
          <p:cNvPr id="28" name="TextBox 27"/>
          <p:cNvSpPr txBox="1"/>
          <p:nvPr/>
        </p:nvSpPr>
        <p:spPr>
          <a:xfrm>
            <a:off x="6576036"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Ritkábban </a:t>
            </a:r>
            <a:r>
              <a:rPr lang="en-GB" sz="900" b="1" dirty="0">
                <a:solidFill>
                  <a:schemeClr val="accent3"/>
                </a:solidFill>
              </a:rPr>
              <a:t>	</a:t>
            </a:r>
            <a:r>
              <a:rPr lang="hu-HU" sz="900" b="1" dirty="0">
                <a:solidFill>
                  <a:schemeClr val="accent3"/>
                </a:solidFill>
              </a:rPr>
              <a:t>31</a:t>
            </a:r>
            <a:r>
              <a:rPr lang="en-GB" sz="900" b="1" dirty="0">
                <a:solidFill>
                  <a:schemeClr val="accent3"/>
                </a:solidFill>
              </a:rPr>
              <a:t>%</a:t>
            </a:r>
          </a:p>
        </p:txBody>
      </p:sp>
      <p:sp>
        <p:nvSpPr>
          <p:cNvPr id="29" name="Szövegdoboz 30"/>
          <p:cNvSpPr txBox="1"/>
          <p:nvPr/>
        </p:nvSpPr>
        <p:spPr>
          <a:xfrm>
            <a:off x="6360012"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30" name="Rectangle 29"/>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31" name="Group 26"/>
          <p:cNvGrpSpPr/>
          <p:nvPr/>
        </p:nvGrpSpPr>
        <p:grpSpPr>
          <a:xfrm>
            <a:off x="3419996" y="1419622"/>
            <a:ext cx="2244186" cy="2244186"/>
            <a:chOff x="1505542" y="1628586"/>
            <a:chExt cx="3960000" cy="3960000"/>
          </a:xfrm>
        </p:grpSpPr>
        <p:sp>
          <p:nvSpPr>
            <p:cNvPr id="32" name="Oval 3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4" name="Oval 3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Oval 3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6" name="Oval 35"/>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8" name="Arc 37"/>
          <p:cNvSpPr>
            <a:spLocks noChangeAspect="1"/>
          </p:cNvSpPr>
          <p:nvPr/>
        </p:nvSpPr>
        <p:spPr bwMode="auto">
          <a:xfrm>
            <a:off x="3419872" y="1419623"/>
            <a:ext cx="2244436" cy="2244186"/>
          </a:xfrm>
          <a:prstGeom prst="arc">
            <a:avLst>
              <a:gd name="adj1" fmla="val 16200000"/>
              <a:gd name="adj2" fmla="val 16934943"/>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9" name="Arc 38"/>
          <p:cNvSpPr>
            <a:spLocks noChangeAspect="1"/>
          </p:cNvSpPr>
          <p:nvPr/>
        </p:nvSpPr>
        <p:spPr bwMode="auto">
          <a:xfrm>
            <a:off x="3521892" y="1521632"/>
            <a:ext cx="2040396" cy="2040168"/>
          </a:xfrm>
          <a:prstGeom prst="arc">
            <a:avLst>
              <a:gd name="adj1" fmla="val 16200000"/>
              <a:gd name="adj2" fmla="val 19652505"/>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41" name="Arc 40"/>
          <p:cNvSpPr>
            <a:spLocks noChangeAspect="1"/>
          </p:cNvSpPr>
          <p:nvPr/>
        </p:nvSpPr>
        <p:spPr bwMode="auto">
          <a:xfrm>
            <a:off x="3623912" y="1623640"/>
            <a:ext cx="1836356" cy="1836152"/>
          </a:xfrm>
          <a:prstGeom prst="arc">
            <a:avLst>
              <a:gd name="adj1" fmla="val 16200000"/>
              <a:gd name="adj2" fmla="val 3932572"/>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42" name="Arc 41"/>
          <p:cNvSpPr>
            <a:spLocks noChangeAspect="1"/>
          </p:cNvSpPr>
          <p:nvPr/>
        </p:nvSpPr>
        <p:spPr bwMode="auto">
          <a:xfrm>
            <a:off x="3725932" y="1725649"/>
            <a:ext cx="1632316" cy="1632134"/>
          </a:xfrm>
          <a:prstGeom prst="arc">
            <a:avLst>
              <a:gd name="adj1" fmla="val 16200000"/>
              <a:gd name="adj2" fmla="val 1611631"/>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43" name="TextBox 42"/>
          <p:cNvSpPr txBox="1"/>
          <p:nvPr/>
        </p:nvSpPr>
        <p:spPr>
          <a:xfrm>
            <a:off x="3923928"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2-3 havonta </a:t>
            </a:r>
            <a:r>
              <a:rPr lang="en-GB" sz="900" b="1" dirty="0">
                <a:solidFill>
                  <a:schemeClr val="accent1"/>
                </a:solidFill>
              </a:rPr>
              <a:t>	</a:t>
            </a:r>
            <a:r>
              <a:rPr lang="hu-HU" sz="900" b="1" dirty="0">
                <a:solidFill>
                  <a:schemeClr val="accent1"/>
                </a:solidFill>
              </a:rPr>
              <a:t>18</a:t>
            </a:r>
            <a:r>
              <a:rPr lang="en-GB" sz="900" b="1" dirty="0">
                <a:solidFill>
                  <a:schemeClr val="accent1"/>
                </a:solidFill>
              </a:rPr>
              <a:t>%</a:t>
            </a:r>
          </a:p>
        </p:txBody>
      </p:sp>
      <p:sp>
        <p:nvSpPr>
          <p:cNvPr id="44" name="TextBox 43"/>
          <p:cNvSpPr txBox="1"/>
          <p:nvPr/>
        </p:nvSpPr>
        <p:spPr>
          <a:xfrm>
            <a:off x="3923928"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Legalább havonta </a:t>
            </a:r>
            <a:r>
              <a:rPr lang="en-GB" sz="900" b="1" dirty="0">
                <a:solidFill>
                  <a:schemeClr val="accent4"/>
                </a:solidFill>
              </a:rPr>
              <a:t>	</a:t>
            </a:r>
            <a:r>
              <a:rPr lang="hu-HU" sz="900" b="1" dirty="0">
                <a:solidFill>
                  <a:schemeClr val="accent4"/>
                </a:solidFill>
              </a:rPr>
              <a:t>7</a:t>
            </a:r>
            <a:r>
              <a:rPr lang="en-GB" sz="900" b="1" dirty="0">
                <a:solidFill>
                  <a:schemeClr val="accent4"/>
                </a:solidFill>
              </a:rPr>
              <a:t>%</a:t>
            </a:r>
          </a:p>
        </p:txBody>
      </p:sp>
      <p:sp>
        <p:nvSpPr>
          <p:cNvPr id="45" name="TextBox 44"/>
          <p:cNvSpPr txBox="1"/>
          <p:nvPr/>
        </p:nvSpPr>
        <p:spPr>
          <a:xfrm>
            <a:off x="3923928"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Évente néhányszor </a:t>
            </a:r>
            <a:r>
              <a:rPr lang="en-GB" sz="900" b="1" dirty="0">
                <a:solidFill>
                  <a:schemeClr val="accent2"/>
                </a:solidFill>
              </a:rPr>
              <a:t>	</a:t>
            </a:r>
            <a:r>
              <a:rPr lang="hu-HU" sz="900" b="1" dirty="0">
                <a:solidFill>
                  <a:schemeClr val="accent2"/>
                </a:solidFill>
              </a:rPr>
              <a:t>44</a:t>
            </a:r>
            <a:r>
              <a:rPr lang="en-GB" sz="900" b="1" dirty="0">
                <a:solidFill>
                  <a:schemeClr val="accent2"/>
                </a:solidFill>
              </a:rPr>
              <a:t>%</a:t>
            </a:r>
          </a:p>
        </p:txBody>
      </p:sp>
      <p:sp>
        <p:nvSpPr>
          <p:cNvPr id="46" name="TextBox 45"/>
          <p:cNvSpPr txBox="1"/>
          <p:nvPr/>
        </p:nvSpPr>
        <p:spPr>
          <a:xfrm>
            <a:off x="3923928"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Ritkábban </a:t>
            </a:r>
            <a:r>
              <a:rPr lang="en-GB" sz="900" b="1" dirty="0">
                <a:solidFill>
                  <a:schemeClr val="accent3"/>
                </a:solidFill>
              </a:rPr>
              <a:t>	</a:t>
            </a:r>
            <a:r>
              <a:rPr lang="hu-HU" sz="900" b="1" dirty="0">
                <a:solidFill>
                  <a:schemeClr val="accent3"/>
                </a:solidFill>
              </a:rPr>
              <a:t>31</a:t>
            </a:r>
            <a:r>
              <a:rPr lang="en-GB" sz="900" b="1" dirty="0">
                <a:solidFill>
                  <a:schemeClr val="accent3"/>
                </a:solidFill>
              </a:rPr>
              <a:t>%</a:t>
            </a:r>
          </a:p>
        </p:txBody>
      </p:sp>
      <p:sp>
        <p:nvSpPr>
          <p:cNvPr id="47" name="Szövegdoboz 30"/>
          <p:cNvSpPr txBox="1"/>
          <p:nvPr/>
        </p:nvSpPr>
        <p:spPr>
          <a:xfrm>
            <a:off x="3707904"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2006 és 2010 között</a:t>
            </a:r>
          </a:p>
        </p:txBody>
      </p:sp>
      <p:sp>
        <p:nvSpPr>
          <p:cNvPr id="48" name="Rectangle 47"/>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9" name="Group 26"/>
          <p:cNvGrpSpPr/>
          <p:nvPr/>
        </p:nvGrpSpPr>
        <p:grpSpPr>
          <a:xfrm>
            <a:off x="755700" y="1419622"/>
            <a:ext cx="2244186" cy="2244186"/>
            <a:chOff x="1505542" y="1628586"/>
            <a:chExt cx="3960000" cy="3960000"/>
          </a:xfrm>
        </p:grpSpPr>
        <p:sp>
          <p:nvSpPr>
            <p:cNvPr id="50" name="Oval 4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1" name="Oval 5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2" name="Oval 5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3" name="Oval 52"/>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4" name="Arc 53"/>
          <p:cNvSpPr>
            <a:spLocks noChangeAspect="1"/>
          </p:cNvSpPr>
          <p:nvPr/>
        </p:nvSpPr>
        <p:spPr bwMode="auto">
          <a:xfrm>
            <a:off x="755576" y="1419623"/>
            <a:ext cx="2244436" cy="2244186"/>
          </a:xfrm>
          <a:prstGeom prst="arc">
            <a:avLst>
              <a:gd name="adj1" fmla="val 16200000"/>
              <a:gd name="adj2" fmla="val 17161568"/>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5" name="Arc 54"/>
          <p:cNvSpPr>
            <a:spLocks noChangeAspect="1"/>
          </p:cNvSpPr>
          <p:nvPr/>
        </p:nvSpPr>
        <p:spPr bwMode="auto">
          <a:xfrm>
            <a:off x="857596" y="1521632"/>
            <a:ext cx="2040396" cy="2040168"/>
          </a:xfrm>
          <a:prstGeom prst="arc">
            <a:avLst>
              <a:gd name="adj1" fmla="val 16200000"/>
              <a:gd name="adj2" fmla="val 2008990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6" name="Arc 55"/>
          <p:cNvSpPr>
            <a:spLocks noChangeAspect="1"/>
          </p:cNvSpPr>
          <p:nvPr/>
        </p:nvSpPr>
        <p:spPr bwMode="auto">
          <a:xfrm>
            <a:off x="959616" y="1623640"/>
            <a:ext cx="1836356" cy="1836152"/>
          </a:xfrm>
          <a:prstGeom prst="arc">
            <a:avLst>
              <a:gd name="adj1" fmla="val 16200000"/>
              <a:gd name="adj2" fmla="val 4677474"/>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7" name="Arc 56"/>
          <p:cNvSpPr>
            <a:spLocks noChangeAspect="1"/>
          </p:cNvSpPr>
          <p:nvPr/>
        </p:nvSpPr>
        <p:spPr bwMode="auto">
          <a:xfrm>
            <a:off x="1061636" y="1725649"/>
            <a:ext cx="1632316" cy="1632134"/>
          </a:xfrm>
          <a:prstGeom prst="arc">
            <a:avLst>
              <a:gd name="adj1" fmla="val 16200000"/>
              <a:gd name="adj2" fmla="val 45819"/>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8" name="TextBox 57"/>
          <p:cNvSpPr txBox="1"/>
          <p:nvPr/>
        </p:nvSpPr>
        <p:spPr>
          <a:xfrm>
            <a:off x="1259632"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2-3 havonta</a:t>
            </a:r>
            <a:r>
              <a:rPr lang="en-GB" sz="900" b="1" dirty="0">
                <a:solidFill>
                  <a:schemeClr val="accent1"/>
                </a:solidFill>
              </a:rPr>
              <a:t>	</a:t>
            </a:r>
            <a:r>
              <a:rPr lang="hu-HU" sz="900" b="1" dirty="0">
                <a:solidFill>
                  <a:schemeClr val="accent1"/>
                </a:solidFill>
              </a:rPr>
              <a:t>19</a:t>
            </a:r>
            <a:r>
              <a:rPr lang="en-GB" sz="900" b="1" dirty="0">
                <a:solidFill>
                  <a:schemeClr val="accent1"/>
                </a:solidFill>
              </a:rPr>
              <a:t>%</a:t>
            </a:r>
          </a:p>
        </p:txBody>
      </p:sp>
      <p:sp>
        <p:nvSpPr>
          <p:cNvPr id="59" name="TextBox 58"/>
          <p:cNvSpPr txBox="1"/>
          <p:nvPr/>
        </p:nvSpPr>
        <p:spPr>
          <a:xfrm>
            <a:off x="1259632" y="2170097"/>
            <a:ext cx="1224136" cy="138499"/>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Legalább havonta</a:t>
            </a:r>
            <a:r>
              <a:rPr lang="en-GB" sz="900" b="1" dirty="0">
                <a:solidFill>
                  <a:schemeClr val="accent4"/>
                </a:solidFill>
              </a:rPr>
              <a:t>	</a:t>
            </a:r>
            <a:r>
              <a:rPr lang="hu-HU" sz="900" b="1" dirty="0">
                <a:solidFill>
                  <a:schemeClr val="accent4"/>
                </a:solidFill>
              </a:rPr>
              <a:t>8</a:t>
            </a:r>
            <a:r>
              <a:rPr lang="en-GB" sz="900" b="1" dirty="0">
                <a:solidFill>
                  <a:schemeClr val="accent4"/>
                </a:solidFill>
              </a:rPr>
              <a:t>%</a:t>
            </a:r>
          </a:p>
        </p:txBody>
      </p:sp>
      <p:sp>
        <p:nvSpPr>
          <p:cNvPr id="60" name="TextBox 59"/>
          <p:cNvSpPr txBox="1"/>
          <p:nvPr/>
        </p:nvSpPr>
        <p:spPr>
          <a:xfrm>
            <a:off x="1259632"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Évente néhányszor</a:t>
            </a:r>
            <a:r>
              <a:rPr lang="en-GB" sz="900" b="1" dirty="0">
                <a:solidFill>
                  <a:schemeClr val="accent2"/>
                </a:solidFill>
              </a:rPr>
              <a:t>	</a:t>
            </a:r>
            <a:r>
              <a:rPr lang="hu-HU" sz="900" b="1" dirty="0">
                <a:solidFill>
                  <a:schemeClr val="accent2"/>
                </a:solidFill>
              </a:rPr>
              <a:t>48</a:t>
            </a:r>
            <a:r>
              <a:rPr lang="en-GB" sz="900" b="1" dirty="0">
                <a:solidFill>
                  <a:schemeClr val="accent2"/>
                </a:solidFill>
              </a:rPr>
              <a:t>%</a:t>
            </a:r>
          </a:p>
        </p:txBody>
      </p:sp>
      <p:sp>
        <p:nvSpPr>
          <p:cNvPr id="61" name="TextBox 60"/>
          <p:cNvSpPr txBox="1"/>
          <p:nvPr/>
        </p:nvSpPr>
        <p:spPr>
          <a:xfrm>
            <a:off x="1259632"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Ritkábban</a:t>
            </a:r>
            <a:r>
              <a:rPr lang="en-GB" sz="900" b="1" dirty="0">
                <a:solidFill>
                  <a:schemeClr val="accent3"/>
                </a:solidFill>
              </a:rPr>
              <a:t>	</a:t>
            </a:r>
            <a:r>
              <a:rPr lang="hu-HU" sz="900" b="1" dirty="0">
                <a:solidFill>
                  <a:schemeClr val="accent3"/>
                </a:solidFill>
              </a:rPr>
              <a:t>25</a:t>
            </a:r>
            <a:r>
              <a:rPr lang="en-GB" sz="900" b="1" dirty="0">
                <a:solidFill>
                  <a:schemeClr val="accent3"/>
                </a:solidFill>
              </a:rPr>
              <a:t>%</a:t>
            </a:r>
          </a:p>
        </p:txBody>
      </p:sp>
      <p:sp>
        <p:nvSpPr>
          <p:cNvPr id="62" name="Szövegdoboz 30"/>
          <p:cNvSpPr txBox="1"/>
          <p:nvPr/>
        </p:nvSpPr>
        <p:spPr>
          <a:xfrm>
            <a:off x="1043608" y="915566"/>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2011+</a:t>
            </a:r>
          </a:p>
        </p:txBody>
      </p:sp>
      <p:sp>
        <p:nvSpPr>
          <p:cNvPr id="63"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64" name="Picture 63">
            <a:extLst>
              <a:ext uri="{FF2B5EF4-FFF2-40B4-BE49-F238E27FC236}">
                <a16:creationId xmlns:a16="http://schemas.microsoft.com/office/drawing/2014/main" xmlns="" id="{C9C984EB-A904-4B19-8819-F20FA365C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5" name="Picture 64">
            <a:extLst>
              <a:ext uri="{FF2B5EF4-FFF2-40B4-BE49-F238E27FC236}">
                <a16:creationId xmlns:a16="http://schemas.microsoft.com/office/drawing/2014/main" xmlns="" id="{0592472A-7230-4FA9-8778-4A042F3E0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43964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hu-HU" cap="all" dirty="0">
                <a:effectLst>
                  <a:outerShdw blurRad="38100" dist="38100" dir="2700000" algn="tl">
                    <a:srgbClr val="000000">
                      <a:alpha val="43137"/>
                    </a:srgbClr>
                  </a:outerShdw>
                </a:effectLst>
              </a:rPr>
              <a:t>Médiafogyasztási szokások</a:t>
            </a:r>
            <a:endParaRPr lang="en-US" cap="all"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7351" r="19109"/>
          <a:stretch/>
        </p:blipFill>
        <p:spPr/>
      </p:pic>
      <p:pic>
        <p:nvPicPr>
          <p:cNvPr id="4" name="Picture 3">
            <a:extLst>
              <a:ext uri="{FF2B5EF4-FFF2-40B4-BE49-F238E27FC236}">
                <a16:creationId xmlns:a16="http://schemas.microsoft.com/office/drawing/2014/main" xmlns="" id="{8E7A68D4-268B-4F90-ADD3-7FB150508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1F6169AA-6F7B-498D-B164-E4B9D6F57B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77592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a:t>Összegzés</a:t>
            </a:r>
            <a:endParaRPr lang="en-US" dirty="0"/>
          </a:p>
        </p:txBody>
      </p:sp>
      <p:grpSp>
        <p:nvGrpSpPr>
          <p:cNvPr id="5" name="Group 12"/>
          <p:cNvGrpSpPr/>
          <p:nvPr/>
        </p:nvGrpSpPr>
        <p:grpSpPr bwMode="gray">
          <a:xfrm>
            <a:off x="976046" y="843558"/>
            <a:ext cx="3102660" cy="4062651"/>
            <a:chOff x="346882" y="1424504"/>
            <a:chExt cx="3740375" cy="3274803"/>
          </a:xfrm>
        </p:grpSpPr>
        <p:sp>
          <p:nvSpPr>
            <p:cNvPr id="14" name="TextBox 39"/>
            <p:cNvSpPr txBox="1"/>
            <p:nvPr/>
          </p:nvSpPr>
          <p:spPr bwMode="gray">
            <a:xfrm>
              <a:off x="556326" y="1424504"/>
              <a:ext cx="3530931" cy="3274803"/>
            </a:xfrm>
            <a:prstGeom prst="rect">
              <a:avLst/>
            </a:prstGeom>
          </p:spPr>
          <p:txBody>
            <a:bodyPr vert="horz" wrap="square" lIns="0" tIns="0" rIns="0" bIns="0" rtlCol="0">
              <a:spAutoFit/>
            </a:bodyPr>
            <a:lstStyle/>
            <a:p>
              <a:pPr algn="just" defTabSz="924259">
                <a:defRPr/>
              </a:pPr>
              <a:r>
                <a:rPr lang="hu-HU" sz="1100" b="1" kern="0" dirty="0">
                  <a:solidFill>
                    <a:srgbClr val="404040"/>
                  </a:solidFill>
                </a:rPr>
                <a:t>TÉVÉZÉS, MÉDIAFOGYASZTÁS ÉS VÁLTOZÁSA</a:t>
              </a:r>
            </a:p>
            <a:p>
              <a:pPr algn="just" defTabSz="924259">
                <a:defRPr/>
              </a:pPr>
              <a:r>
                <a:rPr lang="hu-HU" sz="1100" dirty="0">
                  <a:solidFill>
                    <a:srgbClr val="58595B"/>
                  </a:solidFill>
                </a:rPr>
                <a:t>A kiköltözés előtti időkhöz képest a tévénézés gyakorisága jelentősen csökkent. Bár kisebb mértékben, de a rádiózás gyakorisága is csökkent, és még drasztikusabb a helyzet a nyomtatott sajtó olvasásával. Ezzel ellentétes irányt mutat az internetezés gyakoriságának változása. A kint élők jelenleg lényegében minden nap, zömében többször is használják az internetet. A különféle eszközökön történő </a:t>
              </a:r>
              <a:r>
                <a:rPr lang="hu-HU" sz="1100" dirty="0" err="1">
                  <a:solidFill>
                    <a:srgbClr val="58595B"/>
                  </a:solidFill>
                </a:rPr>
                <a:t>wifi</a:t>
              </a:r>
              <a:r>
                <a:rPr lang="hu-HU" sz="1100" dirty="0">
                  <a:solidFill>
                    <a:srgbClr val="58595B"/>
                  </a:solidFill>
                </a:rPr>
                <a:t> használat szinte mindenki számára napi gyakoriságú.</a:t>
              </a:r>
            </a:p>
            <a:p>
              <a:pPr algn="just" defTabSz="924259">
                <a:defRPr/>
              </a:pPr>
              <a:r>
                <a:rPr lang="hu-HU" sz="1100" dirty="0">
                  <a:solidFill>
                    <a:srgbClr val="58595B"/>
                  </a:solidFill>
                </a:rPr>
                <a:t>Igen magas azok aránya, akik jelenleg az eddig megszokottnál ritkábban fogyasztják a médiát. Akik ritkábban tévéznek, jellemzően a fővárosokban élő, egyedülálló férfiak, akik ritkábban tartják a kapcsolatot az otthoniakkal. </a:t>
              </a:r>
            </a:p>
            <a:p>
              <a:pPr algn="just" defTabSz="924259">
                <a:defRPr/>
              </a:pPr>
              <a:r>
                <a:rPr lang="hu-HU" sz="1100" dirty="0">
                  <a:solidFill>
                    <a:srgbClr val="58595B"/>
                  </a:solidFill>
                </a:rPr>
                <a:t>A ritkábban rádiót hallgatók inkább a fiatal nők közül kerülnek ki, akik gyakran járnak haza, és szeretnének visszatérni. A sajtót ritkábban olvasók között a kisvárosi idősebb elvált nők vannak nagyobb arányban, akik szintén szeretnének hazaköltözni. Az országok között nincs lényeges különbség ebben a tekintetben. </a:t>
              </a:r>
            </a:p>
            <a:p>
              <a:pPr algn="just" defTabSz="924259">
                <a:defRPr/>
              </a:pPr>
              <a:endParaRPr lang="hu-HU" sz="1100" dirty="0">
                <a:solidFill>
                  <a:srgbClr val="58595B"/>
                </a:solidFill>
              </a:endParaRPr>
            </a:p>
          </p:txBody>
        </p:sp>
        <p:cxnSp>
          <p:nvCxnSpPr>
            <p:cNvPr id="15" name="Straight Connector 6"/>
            <p:cNvCxnSpPr/>
            <p:nvPr/>
          </p:nvCxnSpPr>
          <p:spPr bwMode="gray">
            <a:xfrm>
              <a:off x="346882" y="1424504"/>
              <a:ext cx="6548" cy="311884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Lst>
          </p:spPr>
        </p:cxnSp>
      </p:grpSp>
      <p:grpSp>
        <p:nvGrpSpPr>
          <p:cNvPr id="13" name="Group 6"/>
          <p:cNvGrpSpPr/>
          <p:nvPr/>
        </p:nvGrpSpPr>
        <p:grpSpPr bwMode="gray">
          <a:xfrm>
            <a:off x="4720952" y="865323"/>
            <a:ext cx="3445483" cy="2369880"/>
            <a:chOff x="339344" y="1424506"/>
            <a:chExt cx="3858206" cy="1951754"/>
          </a:xfrm>
        </p:grpSpPr>
        <p:sp>
          <p:nvSpPr>
            <p:cNvPr id="16" name="TextBox 39"/>
            <p:cNvSpPr txBox="1"/>
            <p:nvPr/>
          </p:nvSpPr>
          <p:spPr bwMode="gray">
            <a:xfrm>
              <a:off x="556324" y="1424506"/>
              <a:ext cx="3641226" cy="1951754"/>
            </a:xfrm>
            <a:prstGeom prst="rect">
              <a:avLst/>
            </a:prstGeom>
          </p:spPr>
          <p:txBody>
            <a:bodyPr vert="horz" wrap="square" lIns="0" tIns="0" rIns="0" bIns="0" rtlCol="0">
              <a:spAutoFit/>
            </a:bodyPr>
            <a:lstStyle/>
            <a:p>
              <a:pPr marL="4763" algn="just"/>
              <a:r>
                <a:rPr lang="hu-HU" sz="1100" dirty="0">
                  <a:solidFill>
                    <a:srgbClr val="58595B"/>
                  </a:solidFill>
                </a:rPr>
                <a:t>A gyakrabban tévézők között nagyobb arányt képviselnek azok, akik végleg maradni szeretnének az adott országban, a gyakrabban rádiózók és sajtót olvasók jellemzően a fővárosban élők, a gyakrabban internetezők között pedig az idősebb nők vannak felülreprezentálva, akik a visszaköltözést tervezik a jövőben. </a:t>
              </a:r>
            </a:p>
            <a:p>
              <a:pPr marL="4763" algn="just"/>
              <a:r>
                <a:rPr lang="hu-HU" sz="1100" dirty="0">
                  <a:solidFill>
                    <a:srgbClr val="58595B"/>
                  </a:solidFill>
                </a:rPr>
                <a:t>Digitális eszközökkel nagyon jól ellátottak a külföldön élő magyarok, emellett túlnyomó többségük élő </a:t>
              </a:r>
              <a:r>
                <a:rPr lang="hu-HU" sz="1100" dirty="0" err="1">
                  <a:solidFill>
                    <a:srgbClr val="58595B"/>
                  </a:solidFill>
                </a:rPr>
                <a:t>videónézésre</a:t>
              </a:r>
              <a:r>
                <a:rPr lang="hu-HU" sz="1100" dirty="0">
                  <a:solidFill>
                    <a:srgbClr val="58595B"/>
                  </a:solidFill>
                </a:rPr>
                <a:t> (</a:t>
              </a:r>
              <a:r>
                <a:rPr lang="hu-HU" sz="1100" dirty="0" err="1">
                  <a:solidFill>
                    <a:srgbClr val="58595B"/>
                  </a:solidFill>
                </a:rPr>
                <a:t>streamelésre</a:t>
              </a:r>
              <a:r>
                <a:rPr lang="hu-HU" sz="1100" dirty="0">
                  <a:solidFill>
                    <a:srgbClr val="58595B"/>
                  </a:solidFill>
                </a:rPr>
                <a:t>) tökéletesen alkalmas internetkapcsolattal is rendelkezik külföldi lakóhelyén.</a:t>
              </a:r>
            </a:p>
            <a:p>
              <a:pPr marL="4763" algn="just"/>
              <a:endParaRPr lang="hu-HU" sz="1100" dirty="0">
                <a:solidFill>
                  <a:srgbClr val="58595B"/>
                </a:solidFill>
              </a:endParaRPr>
            </a:p>
            <a:p>
              <a:pPr marL="4763" algn="just"/>
              <a:endParaRPr lang="hu-HU" sz="1100" dirty="0">
                <a:solidFill>
                  <a:srgbClr val="58595B"/>
                </a:solidFill>
              </a:endParaRPr>
            </a:p>
            <a:p>
              <a:pPr marL="4763" algn="just"/>
              <a:endParaRPr lang="hu-HU" sz="1100" dirty="0">
                <a:solidFill>
                  <a:srgbClr val="58595B"/>
                </a:solidFill>
              </a:endParaRPr>
            </a:p>
            <a:p>
              <a:pPr marL="4763" algn="just"/>
              <a:r>
                <a:rPr lang="hu-HU" sz="1100" dirty="0">
                  <a:solidFill>
                    <a:srgbClr val="58595B"/>
                  </a:solidFill>
                </a:rPr>
                <a:t> </a:t>
              </a:r>
            </a:p>
          </p:txBody>
        </p:sp>
        <p:cxnSp>
          <p:nvCxnSpPr>
            <p:cNvPr id="17" name="Straight Connector 6"/>
            <p:cNvCxnSpPr/>
            <p:nvPr/>
          </p:nvCxnSpPr>
          <p:spPr bwMode="gray">
            <a:xfrm flipH="1">
              <a:off x="339344" y="1431306"/>
              <a:ext cx="2179" cy="1382689"/>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grpSp>
      <p:grpSp>
        <p:nvGrpSpPr>
          <p:cNvPr id="18" name="Group 12"/>
          <p:cNvGrpSpPr/>
          <p:nvPr/>
        </p:nvGrpSpPr>
        <p:grpSpPr bwMode="gray">
          <a:xfrm>
            <a:off x="4720952" y="2696500"/>
            <a:ext cx="3445483" cy="2031326"/>
            <a:chOff x="346880" y="1424504"/>
            <a:chExt cx="3740377" cy="1637400"/>
          </a:xfrm>
        </p:grpSpPr>
        <p:sp>
          <p:nvSpPr>
            <p:cNvPr id="19" name="TextBox 39"/>
            <p:cNvSpPr txBox="1"/>
            <p:nvPr/>
          </p:nvSpPr>
          <p:spPr bwMode="gray">
            <a:xfrm>
              <a:off x="556326" y="1424504"/>
              <a:ext cx="3530931" cy="1637400"/>
            </a:xfrm>
            <a:prstGeom prst="rect">
              <a:avLst/>
            </a:prstGeom>
          </p:spPr>
          <p:txBody>
            <a:bodyPr vert="horz" wrap="square" lIns="0" tIns="0" rIns="0" bIns="0" rtlCol="0">
              <a:spAutoFit/>
            </a:bodyPr>
            <a:lstStyle/>
            <a:p>
              <a:pPr algn="just" defTabSz="924259">
                <a:defRPr/>
              </a:pPr>
              <a:r>
                <a:rPr lang="hu-HU" sz="1100" b="1" kern="0" dirty="0">
                  <a:solidFill>
                    <a:srgbClr val="404040"/>
                  </a:solidFill>
                </a:rPr>
                <a:t>FIZETŐS TV ÉS VÁLTOZÁSA</a:t>
              </a:r>
            </a:p>
            <a:p>
              <a:pPr marL="4763" algn="just"/>
              <a:r>
                <a:rPr lang="hu-HU" sz="1100" dirty="0">
                  <a:solidFill>
                    <a:srgbClr val="58595B"/>
                  </a:solidFill>
                </a:rPr>
                <a:t>Fizetős tévészolgáltatást Magyarországon még 86% vett igénybe, ez az arány jóval kevesebb, 45% jelenleg a külföldi lakóhelyen. Közülük a döntő többség (88%) otthon is rendelkezett fizetős tévészolgáltatással, nagyobb arányban, mint akik most nem tartoznak az ügyfelek közé.</a:t>
              </a:r>
              <a:endParaRPr lang="hu-HU" sz="1100" dirty="0">
                <a:solidFill>
                  <a:srgbClr val="FF0000"/>
                </a:solidFill>
              </a:endParaRPr>
            </a:p>
            <a:p>
              <a:pPr marL="4763" algn="just"/>
              <a:r>
                <a:rPr lang="hu-HU" sz="1100" dirty="0">
                  <a:solidFill>
                    <a:srgbClr val="58595B"/>
                  </a:solidFill>
                </a:rPr>
                <a:t>Nagy többségük az internetre hivatkozik: itt minden tartalmat megtalálnak, ami érdekli őket. A tévés tartalmakkal kapcsolatban is az interneten elérhető, élő adásokat tartalmazó ingyenes </a:t>
              </a:r>
              <a:r>
                <a:rPr lang="hu-HU" sz="1100" dirty="0" err="1">
                  <a:solidFill>
                    <a:srgbClr val="58595B"/>
                  </a:solidFill>
                </a:rPr>
                <a:t>webtévét</a:t>
              </a:r>
              <a:r>
                <a:rPr lang="hu-HU" sz="1100" dirty="0">
                  <a:solidFill>
                    <a:srgbClr val="58595B"/>
                  </a:solidFill>
                </a:rPr>
                <a:t> említik leggyakrabban.</a:t>
              </a:r>
            </a:p>
          </p:txBody>
        </p:sp>
        <p:cxnSp>
          <p:nvCxnSpPr>
            <p:cNvPr id="20" name="Straight Connector 6"/>
            <p:cNvCxnSpPr/>
            <p:nvPr/>
          </p:nvCxnSpPr>
          <p:spPr bwMode="gray">
            <a:xfrm>
              <a:off x="346880" y="1424504"/>
              <a:ext cx="2113" cy="1625227"/>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pic>
        <p:nvPicPr>
          <p:cNvPr id="21" name="Picture 20">
            <a:extLst>
              <a:ext uri="{FF2B5EF4-FFF2-40B4-BE49-F238E27FC236}">
                <a16:creationId xmlns:a16="http://schemas.microsoft.com/office/drawing/2014/main" xmlns="" id="{08D46926-E6D9-4625-949A-28CF54E1F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2" name="Picture 21">
            <a:extLst>
              <a:ext uri="{FF2B5EF4-FFF2-40B4-BE49-F238E27FC236}">
                <a16:creationId xmlns:a16="http://schemas.microsoft.com/office/drawing/2014/main" xmlns="" id="{ED3DA562-8647-4165-8CC8-605A055E4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792736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Médiafogyasztás</a:t>
            </a:r>
            <a:endParaRPr lang="en-US" dirty="0"/>
          </a:p>
        </p:txBody>
      </p:sp>
      <p:sp>
        <p:nvSpPr>
          <p:cNvPr id="36" name="Rectangle 35"/>
          <p:cNvSpPr/>
          <p:nvPr/>
        </p:nvSpPr>
        <p:spPr>
          <a:xfrm>
            <a:off x="845830" y="4155926"/>
            <a:ext cx="7398578" cy="400108"/>
          </a:xfrm>
          <a:prstGeom prst="rect">
            <a:avLst/>
          </a:prstGeom>
        </p:spPr>
        <p:txBody>
          <a:bodyPr wrap="square" lIns="91438" tIns="45719" rIns="91438" bIns="45719">
            <a:spAutoFit/>
          </a:bodyPr>
          <a:lstStyle/>
          <a:p>
            <a:pPr marL="4763" algn="just"/>
            <a:r>
              <a:rPr lang="hu-HU" sz="1000" dirty="0">
                <a:solidFill>
                  <a:srgbClr val="58595B"/>
                </a:solidFill>
              </a:rPr>
              <a:t>Az egyes médiatípusok közül az internet dominanciája megkérdőjelezhetetlen. A tévét, rádiót illetve nyomtatott lapokat egyáltalán nem fogyasztó kivándorlók aránya 14-20% közé becsülhető, míg internetet a teljes sokaság használ bizonyos rendszereséggel.</a:t>
            </a:r>
          </a:p>
        </p:txBody>
      </p:sp>
      <p:sp>
        <p:nvSpPr>
          <p:cNvPr id="12" name="Text Placeholder 9"/>
          <p:cNvSpPr>
            <a:spLocks noGrp="1"/>
          </p:cNvSpPr>
          <p:nvPr>
            <p:ph type="body" sz="quarter" idx="26"/>
          </p:nvPr>
        </p:nvSpPr>
        <p:spPr>
          <a:xfrm>
            <a:off x="202233" y="483518"/>
            <a:ext cx="8690248" cy="205628"/>
          </a:xfrm>
        </p:spPr>
        <p:txBody>
          <a:bodyPr/>
          <a:lstStyle/>
          <a:p>
            <a:r>
              <a:rPr lang="hu-HU" dirty="0"/>
              <a:t>Napi rendszerességű médiafogyasztás </a:t>
            </a:r>
          </a:p>
        </p:txBody>
      </p:sp>
      <p:sp>
        <p:nvSpPr>
          <p:cNvPr id="65" name="Szövegdoboz 30"/>
          <p:cNvSpPr txBox="1"/>
          <p:nvPr/>
        </p:nvSpPr>
        <p:spPr>
          <a:xfrm>
            <a:off x="3698117"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Nagy-britannia</a:t>
            </a:r>
            <a:endParaRPr lang="hu-HU" sz="900" cap="all" dirty="0">
              <a:solidFill>
                <a:srgbClr val="404040"/>
              </a:solidFill>
              <a:latin typeface="Calibri" pitchFamily="34" charset="0"/>
              <a:cs typeface="Arial" pitchFamily="34" charset="0"/>
            </a:endParaRPr>
          </a:p>
        </p:txBody>
      </p:sp>
      <p:sp>
        <p:nvSpPr>
          <p:cNvPr id="66" name="Szövegdoboz 30"/>
          <p:cNvSpPr txBox="1"/>
          <p:nvPr/>
        </p:nvSpPr>
        <p:spPr>
          <a:xfrm>
            <a:off x="1033945"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sp>
        <p:nvSpPr>
          <p:cNvPr id="67" name="Szövegdoboz 30"/>
          <p:cNvSpPr txBox="1"/>
          <p:nvPr/>
        </p:nvSpPr>
        <p:spPr>
          <a:xfrm>
            <a:off x="6372200"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németország</a:t>
            </a:r>
            <a:endParaRPr lang="hu-HU" sz="900" cap="all" dirty="0">
              <a:solidFill>
                <a:srgbClr val="404040"/>
              </a:solidFill>
              <a:latin typeface="Calibri" pitchFamily="34" charset="0"/>
              <a:cs typeface="Arial" pitchFamily="34" charset="0"/>
            </a:endParaRPr>
          </a:p>
        </p:txBody>
      </p:sp>
      <p:sp>
        <p:nvSpPr>
          <p:cNvPr id="10" name="Rectangle 9"/>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1" name="Group 26"/>
          <p:cNvGrpSpPr/>
          <p:nvPr/>
        </p:nvGrpSpPr>
        <p:grpSpPr>
          <a:xfrm>
            <a:off x="6072104" y="1419622"/>
            <a:ext cx="2244186" cy="2244186"/>
            <a:chOff x="1505542" y="1628586"/>
            <a:chExt cx="3960000" cy="3960000"/>
          </a:xfrm>
        </p:grpSpPr>
        <p:sp>
          <p:nvSpPr>
            <p:cNvPr id="13" name="Oval 1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4" name="Oval 1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5" name="Oval 1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6" name="Oval 15"/>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7" name="Arc 16"/>
          <p:cNvSpPr>
            <a:spLocks noChangeAspect="1"/>
          </p:cNvSpPr>
          <p:nvPr/>
        </p:nvSpPr>
        <p:spPr bwMode="auto">
          <a:xfrm>
            <a:off x="6071980" y="1419623"/>
            <a:ext cx="2244436" cy="2244186"/>
          </a:xfrm>
          <a:prstGeom prst="arc">
            <a:avLst>
              <a:gd name="adj1" fmla="val 16200000"/>
              <a:gd name="adj2" fmla="val 3045985"/>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18" name="Arc 17"/>
          <p:cNvSpPr>
            <a:spLocks noChangeAspect="1"/>
          </p:cNvSpPr>
          <p:nvPr/>
        </p:nvSpPr>
        <p:spPr bwMode="auto">
          <a:xfrm>
            <a:off x="6174000" y="1521632"/>
            <a:ext cx="2040396" cy="2040168"/>
          </a:xfrm>
          <a:prstGeom prst="arc">
            <a:avLst>
              <a:gd name="adj1" fmla="val 16200000"/>
              <a:gd name="adj2" fmla="val 4128920"/>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9" name="Arc 18"/>
          <p:cNvSpPr>
            <a:spLocks noChangeAspect="1"/>
          </p:cNvSpPr>
          <p:nvPr/>
        </p:nvSpPr>
        <p:spPr bwMode="auto">
          <a:xfrm>
            <a:off x="6276020" y="1623640"/>
            <a:ext cx="1836356" cy="1836152"/>
          </a:xfrm>
          <a:prstGeom prst="arc">
            <a:avLst>
              <a:gd name="adj1" fmla="val 16200000"/>
              <a:gd name="adj2" fmla="val 19251213"/>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0" name="Arc 19"/>
          <p:cNvSpPr>
            <a:spLocks noChangeAspect="1"/>
          </p:cNvSpPr>
          <p:nvPr/>
        </p:nvSpPr>
        <p:spPr bwMode="auto">
          <a:xfrm>
            <a:off x="6378040" y="1725649"/>
            <a:ext cx="1632316" cy="1632134"/>
          </a:xfrm>
          <a:prstGeom prst="arc">
            <a:avLst>
              <a:gd name="adj1" fmla="val 16200000"/>
              <a:gd name="adj2" fmla="val 15658967"/>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21" name="TextBox 20"/>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Rádió </a:t>
            </a:r>
            <a:r>
              <a:rPr lang="en-GB" sz="900" b="1" dirty="0">
                <a:solidFill>
                  <a:schemeClr val="accent1"/>
                </a:solidFill>
              </a:rPr>
              <a:t>	</a:t>
            </a:r>
            <a:r>
              <a:rPr lang="hu-HU" sz="900" b="1" dirty="0">
                <a:solidFill>
                  <a:schemeClr val="accent1"/>
                </a:solidFill>
              </a:rPr>
              <a:t>46</a:t>
            </a:r>
            <a:r>
              <a:rPr lang="en-GB" sz="900" b="1" dirty="0">
                <a:solidFill>
                  <a:schemeClr val="accent1"/>
                </a:solidFill>
              </a:rPr>
              <a:t>%</a:t>
            </a:r>
          </a:p>
        </p:txBody>
      </p:sp>
      <p:sp>
        <p:nvSpPr>
          <p:cNvPr id="22" name="TextBox 21"/>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TV</a:t>
            </a:r>
            <a:r>
              <a:rPr lang="en-GB" sz="900" b="1" dirty="0">
                <a:solidFill>
                  <a:schemeClr val="accent4"/>
                </a:solidFill>
              </a:rPr>
              <a:t>	</a:t>
            </a:r>
            <a:r>
              <a:rPr lang="hu-HU" sz="900" b="1" dirty="0">
                <a:solidFill>
                  <a:schemeClr val="accent4"/>
                </a:solidFill>
              </a:rPr>
              <a:t>40</a:t>
            </a:r>
            <a:r>
              <a:rPr lang="en-GB" sz="900" b="1" dirty="0">
                <a:solidFill>
                  <a:schemeClr val="accent4"/>
                </a:solidFill>
              </a:rPr>
              <a:t>%</a:t>
            </a:r>
          </a:p>
        </p:txBody>
      </p:sp>
      <p:sp>
        <p:nvSpPr>
          <p:cNvPr id="23" name="TextBox 22"/>
          <p:cNvSpPr txBox="1"/>
          <p:nvPr/>
        </p:nvSpPr>
        <p:spPr>
          <a:xfrm>
            <a:off x="6576036"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Print </a:t>
            </a:r>
            <a:r>
              <a:rPr lang="en-GB" sz="900" b="1" dirty="0">
                <a:solidFill>
                  <a:schemeClr val="accent2"/>
                </a:solidFill>
              </a:rPr>
              <a:t>	</a:t>
            </a:r>
            <a:r>
              <a:rPr lang="hu-HU" sz="900" b="1" dirty="0">
                <a:solidFill>
                  <a:schemeClr val="accent2"/>
                </a:solidFill>
              </a:rPr>
              <a:t>15</a:t>
            </a:r>
            <a:r>
              <a:rPr lang="en-GB" sz="900" b="1" dirty="0">
                <a:solidFill>
                  <a:schemeClr val="accent2"/>
                </a:solidFill>
              </a:rPr>
              <a:t>%</a:t>
            </a:r>
          </a:p>
        </p:txBody>
      </p:sp>
      <p:sp>
        <p:nvSpPr>
          <p:cNvPr id="24" name="TextBox 23"/>
          <p:cNvSpPr txBox="1"/>
          <p:nvPr/>
        </p:nvSpPr>
        <p:spPr>
          <a:xfrm>
            <a:off x="6576036"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Internet </a:t>
            </a:r>
            <a:r>
              <a:rPr lang="en-GB" sz="900" b="1" dirty="0">
                <a:solidFill>
                  <a:schemeClr val="accent3"/>
                </a:solidFill>
              </a:rPr>
              <a:t>	</a:t>
            </a:r>
            <a:r>
              <a:rPr lang="hu-HU" sz="900" b="1" dirty="0">
                <a:solidFill>
                  <a:schemeClr val="accent3"/>
                </a:solidFill>
              </a:rPr>
              <a:t>99</a:t>
            </a:r>
            <a:r>
              <a:rPr lang="en-GB" sz="900" b="1" dirty="0">
                <a:solidFill>
                  <a:schemeClr val="accent3"/>
                </a:solidFill>
              </a:rPr>
              <a:t>%</a:t>
            </a:r>
          </a:p>
        </p:txBody>
      </p:sp>
      <p:sp>
        <p:nvSpPr>
          <p:cNvPr id="25" name="Rectangle 24"/>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26" name="Group 26"/>
          <p:cNvGrpSpPr/>
          <p:nvPr/>
        </p:nvGrpSpPr>
        <p:grpSpPr>
          <a:xfrm>
            <a:off x="3419996" y="1419622"/>
            <a:ext cx="2244186" cy="2244186"/>
            <a:chOff x="1505542" y="1628586"/>
            <a:chExt cx="3960000" cy="3960000"/>
          </a:xfrm>
        </p:grpSpPr>
        <p:sp>
          <p:nvSpPr>
            <p:cNvPr id="27" name="Oval 2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8" name="Oval 2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9" name="Oval 2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Oval 29"/>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1" name="Arc 30"/>
          <p:cNvSpPr>
            <a:spLocks noChangeAspect="1"/>
          </p:cNvSpPr>
          <p:nvPr/>
        </p:nvSpPr>
        <p:spPr bwMode="auto">
          <a:xfrm>
            <a:off x="3419872" y="1419623"/>
            <a:ext cx="2244436" cy="2244186"/>
          </a:xfrm>
          <a:prstGeom prst="arc">
            <a:avLst>
              <a:gd name="adj1" fmla="val 16200000"/>
              <a:gd name="adj2" fmla="val 1839786"/>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2" name="Arc 31"/>
          <p:cNvSpPr>
            <a:spLocks noChangeAspect="1"/>
          </p:cNvSpPr>
          <p:nvPr/>
        </p:nvSpPr>
        <p:spPr bwMode="auto">
          <a:xfrm>
            <a:off x="3521892" y="1521632"/>
            <a:ext cx="2040396" cy="2040168"/>
          </a:xfrm>
          <a:prstGeom prst="arc">
            <a:avLst>
              <a:gd name="adj1" fmla="val 16200000"/>
              <a:gd name="adj2" fmla="val 2488787"/>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33" name="Arc 32"/>
          <p:cNvSpPr>
            <a:spLocks noChangeAspect="1"/>
          </p:cNvSpPr>
          <p:nvPr/>
        </p:nvSpPr>
        <p:spPr bwMode="auto">
          <a:xfrm>
            <a:off x="3623912" y="1623640"/>
            <a:ext cx="1836356" cy="1836152"/>
          </a:xfrm>
          <a:prstGeom prst="arc">
            <a:avLst>
              <a:gd name="adj1" fmla="val 16200000"/>
              <a:gd name="adj2" fmla="val 19063911"/>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34" name="Arc 33"/>
          <p:cNvSpPr>
            <a:spLocks noChangeAspect="1"/>
          </p:cNvSpPr>
          <p:nvPr/>
        </p:nvSpPr>
        <p:spPr bwMode="auto">
          <a:xfrm>
            <a:off x="3725932" y="1725649"/>
            <a:ext cx="1632316" cy="1632134"/>
          </a:xfrm>
          <a:prstGeom prst="arc">
            <a:avLst>
              <a:gd name="adj1" fmla="val 16200000"/>
              <a:gd name="adj2" fmla="val 15415411"/>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35" name="TextBox 34"/>
          <p:cNvSpPr txBox="1"/>
          <p:nvPr/>
        </p:nvSpPr>
        <p:spPr>
          <a:xfrm>
            <a:off x="3923928"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Rádió </a:t>
            </a:r>
            <a:r>
              <a:rPr lang="en-GB" sz="900" b="1" dirty="0">
                <a:solidFill>
                  <a:schemeClr val="accent1"/>
                </a:solidFill>
              </a:rPr>
              <a:t>	</a:t>
            </a:r>
            <a:r>
              <a:rPr lang="hu-HU" sz="900" b="1" dirty="0">
                <a:solidFill>
                  <a:schemeClr val="accent1"/>
                </a:solidFill>
              </a:rPr>
              <a:t>37</a:t>
            </a:r>
            <a:r>
              <a:rPr lang="en-GB" sz="900" b="1" dirty="0">
                <a:solidFill>
                  <a:schemeClr val="accent1"/>
                </a:solidFill>
              </a:rPr>
              <a:t>%</a:t>
            </a:r>
          </a:p>
        </p:txBody>
      </p:sp>
      <p:sp>
        <p:nvSpPr>
          <p:cNvPr id="37" name="TextBox 36"/>
          <p:cNvSpPr txBox="1"/>
          <p:nvPr/>
        </p:nvSpPr>
        <p:spPr>
          <a:xfrm>
            <a:off x="3923928"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TV </a:t>
            </a:r>
            <a:r>
              <a:rPr lang="en-GB" sz="900" b="1" dirty="0">
                <a:solidFill>
                  <a:schemeClr val="accent4"/>
                </a:solidFill>
              </a:rPr>
              <a:t>	</a:t>
            </a:r>
            <a:r>
              <a:rPr lang="hu-HU" sz="900" b="1" dirty="0">
                <a:solidFill>
                  <a:schemeClr val="accent4"/>
                </a:solidFill>
              </a:rPr>
              <a:t>35</a:t>
            </a:r>
            <a:r>
              <a:rPr lang="en-GB" sz="900" b="1" dirty="0">
                <a:solidFill>
                  <a:schemeClr val="accent4"/>
                </a:solidFill>
              </a:rPr>
              <a:t>%</a:t>
            </a:r>
          </a:p>
        </p:txBody>
      </p:sp>
      <p:sp>
        <p:nvSpPr>
          <p:cNvPr id="38" name="TextBox 37"/>
          <p:cNvSpPr txBox="1"/>
          <p:nvPr/>
        </p:nvSpPr>
        <p:spPr>
          <a:xfrm>
            <a:off x="3923928"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Print </a:t>
            </a:r>
            <a:r>
              <a:rPr lang="en-GB" sz="900" b="1" dirty="0">
                <a:solidFill>
                  <a:schemeClr val="accent2"/>
                </a:solidFill>
              </a:rPr>
              <a:t>	</a:t>
            </a:r>
            <a:r>
              <a:rPr lang="hu-HU" sz="900" b="1" dirty="0">
                <a:solidFill>
                  <a:schemeClr val="accent2"/>
                </a:solidFill>
              </a:rPr>
              <a:t>14</a:t>
            </a:r>
            <a:r>
              <a:rPr lang="en-GB" sz="900" b="1" dirty="0">
                <a:solidFill>
                  <a:schemeClr val="accent2"/>
                </a:solidFill>
              </a:rPr>
              <a:t>%</a:t>
            </a:r>
          </a:p>
        </p:txBody>
      </p:sp>
      <p:sp>
        <p:nvSpPr>
          <p:cNvPr id="39" name="TextBox 38"/>
          <p:cNvSpPr txBox="1"/>
          <p:nvPr/>
        </p:nvSpPr>
        <p:spPr>
          <a:xfrm>
            <a:off x="3923928"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Internet </a:t>
            </a:r>
            <a:r>
              <a:rPr lang="en-GB" sz="900" b="1" dirty="0">
                <a:solidFill>
                  <a:schemeClr val="accent3"/>
                </a:solidFill>
              </a:rPr>
              <a:t>	</a:t>
            </a:r>
            <a:r>
              <a:rPr lang="hu-HU" sz="900" b="1" dirty="0">
                <a:solidFill>
                  <a:schemeClr val="accent3"/>
                </a:solidFill>
              </a:rPr>
              <a:t>98</a:t>
            </a:r>
            <a:r>
              <a:rPr lang="en-GB" sz="900" b="1" dirty="0">
                <a:solidFill>
                  <a:schemeClr val="accent3"/>
                </a:solidFill>
              </a:rPr>
              <a:t>%</a:t>
            </a:r>
          </a:p>
        </p:txBody>
      </p:sp>
      <p:sp>
        <p:nvSpPr>
          <p:cNvPr id="40" name="Rectangle 39"/>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1" name="Group 26"/>
          <p:cNvGrpSpPr/>
          <p:nvPr/>
        </p:nvGrpSpPr>
        <p:grpSpPr>
          <a:xfrm>
            <a:off x="755700" y="1419622"/>
            <a:ext cx="2244186" cy="2244186"/>
            <a:chOff x="1505542" y="1628586"/>
            <a:chExt cx="3960000" cy="3960000"/>
          </a:xfrm>
        </p:grpSpPr>
        <p:sp>
          <p:nvSpPr>
            <p:cNvPr id="42" name="Oval 4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3" name="Oval 4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4" name="Oval 4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5" name="Oval 44"/>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46" name="Arc 45"/>
          <p:cNvSpPr>
            <a:spLocks noChangeAspect="1"/>
          </p:cNvSpPr>
          <p:nvPr/>
        </p:nvSpPr>
        <p:spPr bwMode="auto">
          <a:xfrm>
            <a:off x="755576" y="1419623"/>
            <a:ext cx="2244436" cy="2244186"/>
          </a:xfrm>
          <a:prstGeom prst="arc">
            <a:avLst>
              <a:gd name="adj1" fmla="val 16200000"/>
              <a:gd name="adj2" fmla="val 235701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47" name="Arc 46"/>
          <p:cNvSpPr>
            <a:spLocks noChangeAspect="1"/>
          </p:cNvSpPr>
          <p:nvPr/>
        </p:nvSpPr>
        <p:spPr bwMode="auto">
          <a:xfrm>
            <a:off x="857596" y="1521632"/>
            <a:ext cx="2040396" cy="2040168"/>
          </a:xfrm>
          <a:prstGeom prst="arc">
            <a:avLst>
              <a:gd name="adj1" fmla="val 16200000"/>
              <a:gd name="adj2" fmla="val 3293230"/>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48" name="Arc 47"/>
          <p:cNvSpPr>
            <a:spLocks noChangeAspect="1"/>
          </p:cNvSpPr>
          <p:nvPr/>
        </p:nvSpPr>
        <p:spPr bwMode="auto">
          <a:xfrm>
            <a:off x="959616" y="1623640"/>
            <a:ext cx="1836356" cy="1836152"/>
          </a:xfrm>
          <a:prstGeom prst="arc">
            <a:avLst>
              <a:gd name="adj1" fmla="val 16200000"/>
              <a:gd name="adj2" fmla="val 19113274"/>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49" name="Arc 48"/>
          <p:cNvSpPr>
            <a:spLocks noChangeAspect="1"/>
          </p:cNvSpPr>
          <p:nvPr/>
        </p:nvSpPr>
        <p:spPr bwMode="auto">
          <a:xfrm>
            <a:off x="1061636" y="1725649"/>
            <a:ext cx="1632316" cy="1632134"/>
          </a:xfrm>
          <a:prstGeom prst="arc">
            <a:avLst>
              <a:gd name="adj1" fmla="val 16200000"/>
              <a:gd name="adj2" fmla="val 15485252"/>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0" name="TextBox 49"/>
          <p:cNvSpPr txBox="1"/>
          <p:nvPr/>
        </p:nvSpPr>
        <p:spPr>
          <a:xfrm>
            <a:off x="1259632"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Rádió</a:t>
            </a:r>
            <a:r>
              <a:rPr lang="en-GB" sz="900" b="1" dirty="0">
                <a:solidFill>
                  <a:schemeClr val="accent1"/>
                </a:solidFill>
              </a:rPr>
              <a:t>	</a:t>
            </a:r>
            <a:r>
              <a:rPr lang="hu-HU" sz="900" b="1" dirty="0">
                <a:solidFill>
                  <a:schemeClr val="accent1"/>
                </a:solidFill>
              </a:rPr>
              <a:t>42</a:t>
            </a:r>
            <a:r>
              <a:rPr lang="en-GB" sz="900" b="1" dirty="0">
                <a:solidFill>
                  <a:schemeClr val="accent1"/>
                </a:solidFill>
              </a:rPr>
              <a:t>%</a:t>
            </a:r>
          </a:p>
        </p:txBody>
      </p:sp>
      <p:sp>
        <p:nvSpPr>
          <p:cNvPr id="51" name="TextBox 50"/>
          <p:cNvSpPr txBox="1"/>
          <p:nvPr/>
        </p:nvSpPr>
        <p:spPr>
          <a:xfrm>
            <a:off x="1259632"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TV</a:t>
            </a:r>
            <a:r>
              <a:rPr lang="en-GB" sz="900" b="1" dirty="0">
                <a:solidFill>
                  <a:schemeClr val="accent4"/>
                </a:solidFill>
              </a:rPr>
              <a:t>	</a:t>
            </a:r>
            <a:r>
              <a:rPr lang="hu-HU" sz="900" b="1" dirty="0">
                <a:solidFill>
                  <a:schemeClr val="accent4"/>
                </a:solidFill>
              </a:rPr>
              <a:t>38</a:t>
            </a:r>
            <a:r>
              <a:rPr lang="en-GB" sz="900" b="1" dirty="0">
                <a:solidFill>
                  <a:schemeClr val="accent4"/>
                </a:solidFill>
              </a:rPr>
              <a:t>%</a:t>
            </a:r>
          </a:p>
        </p:txBody>
      </p:sp>
      <p:sp>
        <p:nvSpPr>
          <p:cNvPr id="52" name="TextBox 51"/>
          <p:cNvSpPr txBox="1"/>
          <p:nvPr/>
        </p:nvSpPr>
        <p:spPr>
          <a:xfrm>
            <a:off x="1259632"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Print</a:t>
            </a:r>
            <a:r>
              <a:rPr lang="en-GB" sz="900" b="1" dirty="0">
                <a:solidFill>
                  <a:schemeClr val="accent2"/>
                </a:solidFill>
              </a:rPr>
              <a:t>	</a:t>
            </a:r>
            <a:r>
              <a:rPr lang="hu-HU" sz="900" b="1" dirty="0">
                <a:solidFill>
                  <a:schemeClr val="accent2"/>
                </a:solidFill>
              </a:rPr>
              <a:t>14</a:t>
            </a:r>
            <a:r>
              <a:rPr lang="en-GB" sz="900" b="1" dirty="0">
                <a:solidFill>
                  <a:schemeClr val="accent2"/>
                </a:solidFill>
              </a:rPr>
              <a:t>%</a:t>
            </a:r>
          </a:p>
        </p:txBody>
      </p:sp>
      <p:sp>
        <p:nvSpPr>
          <p:cNvPr id="53" name="TextBox 52"/>
          <p:cNvSpPr txBox="1"/>
          <p:nvPr/>
        </p:nvSpPr>
        <p:spPr>
          <a:xfrm>
            <a:off x="1259632"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Internet </a:t>
            </a:r>
            <a:r>
              <a:rPr lang="en-GB" sz="900" b="1" dirty="0">
                <a:solidFill>
                  <a:schemeClr val="accent3"/>
                </a:solidFill>
              </a:rPr>
              <a:t>	</a:t>
            </a:r>
            <a:r>
              <a:rPr lang="hu-HU" sz="900" b="1" dirty="0">
                <a:solidFill>
                  <a:schemeClr val="accent3"/>
                </a:solidFill>
              </a:rPr>
              <a:t>98</a:t>
            </a:r>
            <a:r>
              <a:rPr lang="en-GB" sz="900" b="1" dirty="0">
                <a:solidFill>
                  <a:schemeClr val="accent3"/>
                </a:solidFill>
              </a:rPr>
              <a:t>%</a:t>
            </a:r>
          </a:p>
        </p:txBody>
      </p:sp>
      <p:sp>
        <p:nvSpPr>
          <p:cNvPr id="54"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55" name="Picture 54">
            <a:extLst>
              <a:ext uri="{FF2B5EF4-FFF2-40B4-BE49-F238E27FC236}">
                <a16:creationId xmlns:a16="http://schemas.microsoft.com/office/drawing/2014/main" xmlns="" id="{17DC9142-720B-475A-96A9-73753C0F2C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6" name="Picture 55">
            <a:extLst>
              <a:ext uri="{FF2B5EF4-FFF2-40B4-BE49-F238E27FC236}">
                <a16:creationId xmlns:a16="http://schemas.microsoft.com/office/drawing/2014/main" xmlns="" id="{8F3104ED-1F20-4906-8BB7-5A7AECDA0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091339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Tévé</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Tévénézés gyakorisága </a:t>
            </a:r>
          </a:p>
        </p:txBody>
      </p:sp>
      <p:sp>
        <p:nvSpPr>
          <p:cNvPr id="36" name="Rectangle 35"/>
          <p:cNvSpPr/>
          <p:nvPr/>
        </p:nvSpPr>
        <p:spPr>
          <a:xfrm>
            <a:off x="538082" y="4299942"/>
            <a:ext cx="7850343" cy="553998"/>
          </a:xfrm>
          <a:prstGeom prst="rect">
            <a:avLst/>
          </a:prstGeom>
        </p:spPr>
        <p:txBody>
          <a:bodyPr wrap="square" lIns="91438" tIns="45719" rIns="91438" bIns="45719">
            <a:spAutoFit/>
          </a:bodyPr>
          <a:lstStyle/>
          <a:p>
            <a:pPr marL="4763" algn="just"/>
            <a:r>
              <a:rPr lang="hu-HU" sz="1000" dirty="0">
                <a:solidFill>
                  <a:srgbClr val="58595B"/>
                </a:solidFill>
              </a:rPr>
              <a:t>A tévénézés gyakorisága jelentősen csökkent a kiköltözés következtében. Míg azelőtt a válaszadók 40%-a minden nap nézett televíziót, most már csak kevesebb, mint egyharmaduk, ennél gyakrabban pedig még kevesebben néznek, ahogy azok aránya is jelentősen, majdnem háromszorosára emelkedett, akik jelenleg egyáltalán nem tévéznek. </a:t>
            </a:r>
          </a:p>
        </p:txBody>
      </p:sp>
      <p:graphicFrame>
        <p:nvGraphicFramePr>
          <p:cNvPr id="12" name="Chart 20"/>
          <p:cNvGraphicFramePr>
            <a:graphicFrameLocks noChangeAspect="1"/>
          </p:cNvGraphicFramePr>
          <p:nvPr>
            <p:extLst>
              <p:ext uri="{D42A27DB-BD31-4B8C-83A1-F6EECF244321}">
                <p14:modId xmlns:p14="http://schemas.microsoft.com/office/powerpoint/2010/main" val="3915440803"/>
              </p:ext>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3058916" y="368899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40</a:t>
            </a:r>
            <a:r>
              <a:rPr lang="en-GB" sz="2400" b="1" dirty="0">
                <a:solidFill>
                  <a:schemeClr val="accent2"/>
                </a:solidFill>
                <a:cs typeface="Arial" panose="020B0604020202020204" pitchFamily="34" charset="0"/>
              </a:rPr>
              <a:t>%</a:t>
            </a:r>
          </a:p>
        </p:txBody>
      </p:sp>
      <p:sp>
        <p:nvSpPr>
          <p:cNvPr id="14" name="Rectangle 23"/>
          <p:cNvSpPr/>
          <p:nvPr/>
        </p:nvSpPr>
        <p:spPr>
          <a:xfrm>
            <a:off x="971600" y="316895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23</a:t>
            </a:r>
            <a:r>
              <a:rPr lang="en-GB" sz="2400" b="1" dirty="0">
                <a:solidFill>
                  <a:schemeClr val="accent1"/>
                </a:solidFill>
                <a:cs typeface="Arial" panose="020B0604020202020204" pitchFamily="34" charset="0"/>
              </a:rPr>
              <a:t>%</a:t>
            </a:r>
          </a:p>
        </p:txBody>
      </p:sp>
      <p:sp>
        <p:nvSpPr>
          <p:cNvPr id="15" name="Rectangle 23"/>
          <p:cNvSpPr/>
          <p:nvPr/>
        </p:nvSpPr>
        <p:spPr>
          <a:xfrm>
            <a:off x="600510" y="283439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A költözés előtt</a:t>
            </a:r>
          </a:p>
        </p:txBody>
      </p:sp>
      <p:sp>
        <p:nvSpPr>
          <p:cNvPr id="19" name="Rectangle 23"/>
          <p:cNvSpPr/>
          <p:nvPr/>
        </p:nvSpPr>
        <p:spPr>
          <a:xfrm>
            <a:off x="3088172" y="352487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858481"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jelenleg</a:t>
            </a:r>
          </a:p>
        </p:txBody>
      </p:sp>
      <p:sp>
        <p:nvSpPr>
          <p:cNvPr id="21" name="Rectangle 23"/>
          <p:cNvSpPr/>
          <p:nvPr/>
        </p:nvSpPr>
        <p:spPr>
          <a:xfrm>
            <a:off x="1905355" y="15520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7</a:t>
            </a:r>
            <a:r>
              <a:rPr lang="en-GB" sz="2400" b="1" dirty="0">
                <a:solidFill>
                  <a:schemeClr val="bg2"/>
                </a:solidFill>
                <a:cs typeface="Arial" panose="020B0604020202020204" pitchFamily="34" charset="0"/>
              </a:rPr>
              <a:t>%</a:t>
            </a:r>
          </a:p>
        </p:txBody>
      </p:sp>
      <p:sp>
        <p:nvSpPr>
          <p:cNvPr id="23" name="Rectangle 23"/>
          <p:cNvSpPr/>
          <p:nvPr/>
        </p:nvSpPr>
        <p:spPr>
          <a:xfrm>
            <a:off x="1864036" y="140363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Soha</a:t>
            </a:r>
            <a:endParaRPr lang="en-GB" b="1" dirty="0">
              <a:solidFill>
                <a:schemeClr val="bg2">
                  <a:lumMod val="75000"/>
                </a:schemeClr>
              </a:solidFill>
              <a:cs typeface="Arial" panose="020B0604020202020204" pitchFamily="34" charset="0"/>
            </a:endParaRPr>
          </a:p>
        </p:txBody>
      </p:sp>
      <p:sp>
        <p:nvSpPr>
          <p:cNvPr id="24" name="Rectangle 23"/>
          <p:cNvSpPr/>
          <p:nvPr/>
        </p:nvSpPr>
        <p:spPr>
          <a:xfrm>
            <a:off x="2998454" y="174921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17</a:t>
            </a:r>
            <a:r>
              <a:rPr lang="en-GB" sz="2400" b="1" dirty="0">
                <a:solidFill>
                  <a:schemeClr val="accent4"/>
                </a:solidFill>
                <a:cs typeface="Arial" panose="020B0604020202020204" pitchFamily="34" charset="0"/>
              </a:rPr>
              <a:t>%</a:t>
            </a:r>
          </a:p>
        </p:txBody>
      </p:sp>
      <p:sp>
        <p:nvSpPr>
          <p:cNvPr id="25" name="Rectangle 23"/>
          <p:cNvSpPr/>
          <p:nvPr/>
        </p:nvSpPr>
        <p:spPr>
          <a:xfrm>
            <a:off x="3275856" y="1440761"/>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971600" y="195538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13%</a:t>
            </a:r>
            <a:endParaRPr lang="en-GB" sz="2400" b="1" dirty="0">
              <a:solidFill>
                <a:schemeClr val="accent3"/>
              </a:solidFill>
              <a:cs typeface="Arial" panose="020B0604020202020204" pitchFamily="34" charset="0"/>
            </a:endParaRPr>
          </a:p>
        </p:txBody>
      </p:sp>
      <p:sp>
        <p:nvSpPr>
          <p:cNvPr id="27" name="Rectangle 23"/>
          <p:cNvSpPr/>
          <p:nvPr/>
        </p:nvSpPr>
        <p:spPr>
          <a:xfrm>
            <a:off x="899592" y="180695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ext uri="{D42A27DB-BD31-4B8C-83A1-F6EECF244321}">
                <p14:modId xmlns:p14="http://schemas.microsoft.com/office/powerpoint/2010/main" val="3228544259"/>
              </p:ext>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7537820" y="279599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28</a:t>
            </a:r>
            <a:r>
              <a:rPr lang="en-GB" sz="2400" b="1" dirty="0">
                <a:solidFill>
                  <a:schemeClr val="accent2"/>
                </a:solidFill>
                <a:cs typeface="Arial" panose="020B0604020202020204" pitchFamily="34" charset="0"/>
              </a:rPr>
              <a:t>%</a:t>
            </a:r>
          </a:p>
        </p:txBody>
      </p:sp>
      <p:sp>
        <p:nvSpPr>
          <p:cNvPr id="45" name="Rectangle 23"/>
          <p:cNvSpPr/>
          <p:nvPr/>
        </p:nvSpPr>
        <p:spPr>
          <a:xfrm>
            <a:off x="6206721" y="36845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25</a:t>
            </a:r>
            <a:r>
              <a:rPr lang="en-GB" sz="2400" b="1" dirty="0">
                <a:solidFill>
                  <a:schemeClr val="accent1"/>
                </a:solidFill>
                <a:cs typeface="Arial" panose="020B0604020202020204" pitchFamily="34" charset="0"/>
              </a:rPr>
              <a:t>%</a:t>
            </a:r>
          </a:p>
        </p:txBody>
      </p:sp>
      <p:sp>
        <p:nvSpPr>
          <p:cNvPr id="46" name="Rectangle 23"/>
          <p:cNvSpPr/>
          <p:nvPr/>
        </p:nvSpPr>
        <p:spPr>
          <a:xfrm>
            <a:off x="5275566" y="363594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7567076" y="2631868"/>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48" name="Rectangle 23"/>
          <p:cNvSpPr/>
          <p:nvPr/>
        </p:nvSpPr>
        <p:spPr>
          <a:xfrm>
            <a:off x="5466365" y="167277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18</a:t>
            </a:r>
            <a:r>
              <a:rPr lang="en-GB" sz="2400" b="1" dirty="0">
                <a:solidFill>
                  <a:schemeClr val="bg2"/>
                </a:solidFill>
                <a:cs typeface="Arial" panose="020B0604020202020204" pitchFamily="34" charset="0"/>
              </a:rPr>
              <a:t>%</a:t>
            </a:r>
          </a:p>
        </p:txBody>
      </p:sp>
      <p:sp>
        <p:nvSpPr>
          <p:cNvPr id="49" name="Rectangle 23"/>
          <p:cNvSpPr/>
          <p:nvPr/>
        </p:nvSpPr>
        <p:spPr>
          <a:xfrm>
            <a:off x="5508104" y="152434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Soha</a:t>
            </a:r>
            <a:endParaRPr lang="en-GB" b="1" dirty="0">
              <a:solidFill>
                <a:schemeClr val="bg2">
                  <a:lumMod val="75000"/>
                </a:schemeClr>
              </a:solidFill>
              <a:cs typeface="Arial" panose="020B0604020202020204" pitchFamily="34" charset="0"/>
            </a:endParaRPr>
          </a:p>
        </p:txBody>
      </p:sp>
      <p:sp>
        <p:nvSpPr>
          <p:cNvPr id="50" name="Rectangle 49"/>
          <p:cNvSpPr/>
          <p:nvPr/>
        </p:nvSpPr>
        <p:spPr>
          <a:xfrm>
            <a:off x="6714530" y="162119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10</a:t>
            </a:r>
            <a:r>
              <a:rPr lang="en-GB" sz="2400" b="1" dirty="0">
                <a:solidFill>
                  <a:schemeClr val="accent4"/>
                </a:solidFill>
                <a:cs typeface="Arial" panose="020B0604020202020204" pitchFamily="34" charset="0"/>
              </a:rPr>
              <a:t>%</a:t>
            </a:r>
          </a:p>
        </p:txBody>
      </p:sp>
      <p:sp>
        <p:nvSpPr>
          <p:cNvPr id="51" name="Rectangle 23"/>
          <p:cNvSpPr/>
          <p:nvPr/>
        </p:nvSpPr>
        <p:spPr>
          <a:xfrm>
            <a:off x="6904596" y="1312735"/>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4890301" y="2865332"/>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19%</a:t>
            </a:r>
            <a:endParaRPr lang="en-GB" sz="2400" b="1" dirty="0">
              <a:solidFill>
                <a:schemeClr val="accent3"/>
              </a:solidFill>
              <a:cs typeface="Arial" panose="020B0604020202020204" pitchFamily="34" charset="0"/>
            </a:endParaRPr>
          </a:p>
        </p:txBody>
      </p:sp>
      <p:sp>
        <p:nvSpPr>
          <p:cNvPr id="53" name="Rectangle 23"/>
          <p:cNvSpPr/>
          <p:nvPr/>
        </p:nvSpPr>
        <p:spPr>
          <a:xfrm>
            <a:off x="4771670" y="2716901"/>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sp>
        <p:nvSpPr>
          <p:cNvPr id="3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31" name="Picture 30">
            <a:extLst>
              <a:ext uri="{FF2B5EF4-FFF2-40B4-BE49-F238E27FC236}">
                <a16:creationId xmlns:a16="http://schemas.microsoft.com/office/drawing/2014/main" xmlns="" id="{91D0D1B2-483C-4902-8D11-7235DB3C9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2" name="Picture 31">
            <a:extLst>
              <a:ext uri="{FF2B5EF4-FFF2-40B4-BE49-F238E27FC236}">
                <a16:creationId xmlns:a16="http://schemas.microsoft.com/office/drawing/2014/main" xmlns="" id="{449E0396-13D1-4E1B-99A8-9DD6C6FB96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Tévé vs. Célország</a:t>
            </a:r>
            <a:endParaRPr lang="en-US" dirty="0"/>
          </a:p>
        </p:txBody>
      </p:sp>
      <p:sp>
        <p:nvSpPr>
          <p:cNvPr id="36" name="Rectangle 35"/>
          <p:cNvSpPr/>
          <p:nvPr/>
        </p:nvSpPr>
        <p:spPr>
          <a:xfrm>
            <a:off x="107504" y="4155926"/>
            <a:ext cx="8856984" cy="553996"/>
          </a:xfrm>
          <a:prstGeom prst="rect">
            <a:avLst/>
          </a:prstGeom>
        </p:spPr>
        <p:txBody>
          <a:bodyPr wrap="square" lIns="91438" tIns="45719" rIns="91438" bIns="45719">
            <a:spAutoFit/>
          </a:bodyPr>
          <a:lstStyle/>
          <a:p>
            <a:pPr marL="4763" algn="just"/>
            <a:r>
              <a:rPr lang="hu-HU" sz="1000" dirty="0">
                <a:solidFill>
                  <a:srgbClr val="58595B"/>
                </a:solidFill>
              </a:rPr>
              <a:t>A Németországban élők esetében már a kiköltözést megelőzően is gyakoribb volt a tévénézés. A kiköltözés hasonlóan hatott a </a:t>
            </a:r>
            <a:r>
              <a:rPr lang="hu-HU" sz="1000" dirty="0" err="1">
                <a:solidFill>
                  <a:srgbClr val="58595B"/>
                </a:solidFill>
              </a:rPr>
              <a:t>tévézés</a:t>
            </a:r>
            <a:r>
              <a:rPr lang="hu-HU" sz="1000" dirty="0">
                <a:solidFill>
                  <a:srgbClr val="58595B"/>
                </a:solidFill>
              </a:rPr>
              <a:t> gyakoriságára, mint a Nagy-Britanniában élő magyarok esetében, ugyanakkor a kezdeti különbségekből adódóan a németországi magyarok jelenleg is több tévés tartalmat fogyasztanak, mint az Angliában, Skóciában, vagy Észak-Írországban élők.</a:t>
            </a:r>
          </a:p>
        </p:txBody>
      </p:sp>
      <p:sp>
        <p:nvSpPr>
          <p:cNvPr id="12" name="Text Placeholder 9"/>
          <p:cNvSpPr>
            <a:spLocks noGrp="1"/>
          </p:cNvSpPr>
          <p:nvPr>
            <p:ph type="body" sz="quarter" idx="26"/>
          </p:nvPr>
        </p:nvSpPr>
        <p:spPr>
          <a:xfrm>
            <a:off x="202233" y="483518"/>
            <a:ext cx="8690248" cy="205628"/>
          </a:xfrm>
        </p:spPr>
        <p:txBody>
          <a:bodyPr/>
          <a:lstStyle/>
          <a:p>
            <a:r>
              <a:rPr lang="hu-HU" dirty="0"/>
              <a:t>A jelenlegi és kiköltözés előtti tévénézés </a:t>
            </a:r>
          </a:p>
        </p:txBody>
      </p:sp>
      <p:graphicFrame>
        <p:nvGraphicFramePr>
          <p:cNvPr id="10" name="Chart 6"/>
          <p:cNvGraphicFramePr/>
          <p:nvPr>
            <p:extLst>
              <p:ext uri="{D42A27DB-BD31-4B8C-83A1-F6EECF244321}">
                <p14:modId xmlns:p14="http://schemas.microsoft.com/office/powerpoint/2010/main" val="2775979995"/>
              </p:ext>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ext uri="{D42A27DB-BD31-4B8C-83A1-F6EECF244321}">
                <p14:modId xmlns:p14="http://schemas.microsoft.com/office/powerpoint/2010/main" val="1034987086"/>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Nagy-britannia</a:t>
            </a:r>
            <a:endParaRPr lang="hu-HU" dirty="0"/>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németország</a:t>
            </a:r>
            <a:endParaRPr lang="hu-HU" dirty="0"/>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(Nagy-Britannia) | N=375 (Németország)</a:t>
            </a:r>
          </a:p>
        </p:txBody>
      </p:sp>
      <p:pic>
        <p:nvPicPr>
          <p:cNvPr id="16" name="Picture 15">
            <a:extLst>
              <a:ext uri="{FF2B5EF4-FFF2-40B4-BE49-F238E27FC236}">
                <a16:creationId xmlns:a16="http://schemas.microsoft.com/office/drawing/2014/main" xmlns="" id="{BD4EA77A-BB60-486C-B257-4915F1E79B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D288AC33-0B65-4ECA-8627-2D3B4BC76C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110081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Rádió</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Rádióhallgatás gyakorisága </a:t>
            </a:r>
          </a:p>
        </p:txBody>
      </p:sp>
      <p:sp>
        <p:nvSpPr>
          <p:cNvPr id="36" name="Rectangle 35"/>
          <p:cNvSpPr/>
          <p:nvPr/>
        </p:nvSpPr>
        <p:spPr>
          <a:xfrm>
            <a:off x="538082" y="4299942"/>
            <a:ext cx="7850343" cy="400108"/>
          </a:xfrm>
          <a:prstGeom prst="rect">
            <a:avLst/>
          </a:prstGeom>
        </p:spPr>
        <p:txBody>
          <a:bodyPr wrap="square" lIns="91438" tIns="45719" rIns="91438" bIns="45719">
            <a:spAutoFit/>
          </a:bodyPr>
          <a:lstStyle/>
          <a:p>
            <a:pPr marL="4763" algn="just"/>
            <a:r>
              <a:rPr lang="hu-HU" sz="1000" dirty="0">
                <a:solidFill>
                  <a:srgbClr val="58595B"/>
                </a:solidFill>
              </a:rPr>
              <a:t>Bár nem olyan jelentős mértékben, mint a tévénézés, de a rádiózás gyakorisága is csökkent a költözés előtti időszakhoz képest a kint élők körében. Továbbra is a napi szintű rádiózás a legjellemzőbb, de duplájára nőtt azok száma, akik soha nem hallgatnak jelenleg rádiót.</a:t>
            </a:r>
          </a:p>
        </p:txBody>
      </p:sp>
      <p:graphicFrame>
        <p:nvGraphicFramePr>
          <p:cNvPr id="12" name="Chart 20"/>
          <p:cNvGraphicFramePr>
            <a:graphicFrameLocks noChangeAspect="1"/>
          </p:cNvGraphicFramePr>
          <p:nvPr>
            <p:extLst>
              <p:ext uri="{D42A27DB-BD31-4B8C-83A1-F6EECF244321}">
                <p14:modId xmlns:p14="http://schemas.microsoft.com/office/powerpoint/2010/main" val="1893922866"/>
              </p:ext>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3058916" y="368899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33</a:t>
            </a:r>
            <a:r>
              <a:rPr lang="en-GB" sz="2400" b="1" dirty="0">
                <a:solidFill>
                  <a:schemeClr val="accent2"/>
                </a:solidFill>
                <a:cs typeface="Arial" panose="020B0604020202020204" pitchFamily="34" charset="0"/>
              </a:rPr>
              <a:t>%</a:t>
            </a:r>
          </a:p>
        </p:txBody>
      </p:sp>
      <p:sp>
        <p:nvSpPr>
          <p:cNvPr id="14" name="Rectangle 23"/>
          <p:cNvSpPr/>
          <p:nvPr/>
        </p:nvSpPr>
        <p:spPr>
          <a:xfrm>
            <a:off x="971600" y="316895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29</a:t>
            </a:r>
            <a:r>
              <a:rPr lang="en-GB" sz="2400" b="1" dirty="0">
                <a:solidFill>
                  <a:schemeClr val="accent1"/>
                </a:solidFill>
                <a:cs typeface="Arial" panose="020B0604020202020204" pitchFamily="34" charset="0"/>
              </a:rPr>
              <a:t>%</a:t>
            </a:r>
          </a:p>
        </p:txBody>
      </p:sp>
      <p:sp>
        <p:nvSpPr>
          <p:cNvPr id="15" name="Rectangle 23"/>
          <p:cNvSpPr/>
          <p:nvPr/>
        </p:nvSpPr>
        <p:spPr>
          <a:xfrm>
            <a:off x="600510" y="283439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A költözés előtt</a:t>
            </a:r>
          </a:p>
        </p:txBody>
      </p:sp>
      <p:sp>
        <p:nvSpPr>
          <p:cNvPr id="19" name="Rectangle 23"/>
          <p:cNvSpPr/>
          <p:nvPr/>
        </p:nvSpPr>
        <p:spPr>
          <a:xfrm>
            <a:off x="3088172" y="352487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858481"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jelenleg</a:t>
            </a:r>
          </a:p>
        </p:txBody>
      </p:sp>
      <p:sp>
        <p:nvSpPr>
          <p:cNvPr id="21" name="Rectangle 23"/>
          <p:cNvSpPr/>
          <p:nvPr/>
        </p:nvSpPr>
        <p:spPr>
          <a:xfrm>
            <a:off x="1905355" y="15520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7</a:t>
            </a:r>
            <a:r>
              <a:rPr lang="en-GB" sz="2400" b="1" dirty="0">
                <a:solidFill>
                  <a:schemeClr val="bg2"/>
                </a:solidFill>
                <a:cs typeface="Arial" panose="020B0604020202020204" pitchFamily="34" charset="0"/>
              </a:rPr>
              <a:t>%</a:t>
            </a:r>
          </a:p>
        </p:txBody>
      </p:sp>
      <p:sp>
        <p:nvSpPr>
          <p:cNvPr id="23" name="Rectangle 23"/>
          <p:cNvSpPr/>
          <p:nvPr/>
        </p:nvSpPr>
        <p:spPr>
          <a:xfrm>
            <a:off x="1864036" y="140363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Soha</a:t>
            </a:r>
            <a:endParaRPr lang="en-GB" b="1" dirty="0">
              <a:solidFill>
                <a:schemeClr val="bg2">
                  <a:lumMod val="75000"/>
                </a:schemeClr>
              </a:solidFill>
              <a:cs typeface="Arial" panose="020B0604020202020204" pitchFamily="34" charset="0"/>
            </a:endParaRPr>
          </a:p>
        </p:txBody>
      </p:sp>
      <p:sp>
        <p:nvSpPr>
          <p:cNvPr id="24" name="Rectangle 23"/>
          <p:cNvSpPr/>
          <p:nvPr/>
        </p:nvSpPr>
        <p:spPr>
          <a:xfrm>
            <a:off x="2998454" y="174921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16</a:t>
            </a:r>
            <a:r>
              <a:rPr lang="en-GB" sz="2400" b="1" dirty="0">
                <a:solidFill>
                  <a:schemeClr val="accent4"/>
                </a:solidFill>
                <a:cs typeface="Arial" panose="020B0604020202020204" pitchFamily="34" charset="0"/>
              </a:rPr>
              <a:t>%</a:t>
            </a:r>
          </a:p>
        </p:txBody>
      </p:sp>
      <p:sp>
        <p:nvSpPr>
          <p:cNvPr id="25" name="Rectangle 23"/>
          <p:cNvSpPr/>
          <p:nvPr/>
        </p:nvSpPr>
        <p:spPr>
          <a:xfrm>
            <a:off x="3275856" y="1440761"/>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971600" y="195538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14%</a:t>
            </a:r>
            <a:endParaRPr lang="en-GB" sz="2400" b="1" dirty="0">
              <a:solidFill>
                <a:schemeClr val="accent3"/>
              </a:solidFill>
              <a:cs typeface="Arial" panose="020B0604020202020204" pitchFamily="34" charset="0"/>
            </a:endParaRPr>
          </a:p>
        </p:txBody>
      </p:sp>
      <p:sp>
        <p:nvSpPr>
          <p:cNvPr id="27" name="Rectangle 23"/>
          <p:cNvSpPr/>
          <p:nvPr/>
        </p:nvSpPr>
        <p:spPr>
          <a:xfrm>
            <a:off x="899592" y="180695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ext uri="{D42A27DB-BD31-4B8C-83A1-F6EECF244321}">
                <p14:modId xmlns:p14="http://schemas.microsoft.com/office/powerpoint/2010/main" val="4092847121"/>
              </p:ext>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7537820" y="279599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29</a:t>
            </a:r>
            <a:r>
              <a:rPr lang="en-GB" sz="2400" b="1" dirty="0">
                <a:solidFill>
                  <a:schemeClr val="accent2"/>
                </a:solidFill>
                <a:cs typeface="Arial" panose="020B0604020202020204" pitchFamily="34" charset="0"/>
              </a:rPr>
              <a:t>%</a:t>
            </a:r>
          </a:p>
        </p:txBody>
      </p:sp>
      <p:sp>
        <p:nvSpPr>
          <p:cNvPr id="45" name="Rectangle 23"/>
          <p:cNvSpPr/>
          <p:nvPr/>
        </p:nvSpPr>
        <p:spPr>
          <a:xfrm>
            <a:off x="6206721" y="36845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26</a:t>
            </a:r>
            <a:r>
              <a:rPr lang="en-GB" sz="2400" b="1" dirty="0">
                <a:solidFill>
                  <a:schemeClr val="accent1"/>
                </a:solidFill>
                <a:cs typeface="Arial" panose="020B0604020202020204" pitchFamily="34" charset="0"/>
              </a:rPr>
              <a:t>%</a:t>
            </a:r>
          </a:p>
        </p:txBody>
      </p:sp>
      <p:sp>
        <p:nvSpPr>
          <p:cNvPr id="46" name="Rectangle 23"/>
          <p:cNvSpPr/>
          <p:nvPr/>
        </p:nvSpPr>
        <p:spPr>
          <a:xfrm>
            <a:off x="5275566" y="363594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7567076" y="2631868"/>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48" name="Rectangle 23"/>
          <p:cNvSpPr/>
          <p:nvPr/>
        </p:nvSpPr>
        <p:spPr>
          <a:xfrm>
            <a:off x="5638721" y="160076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14</a:t>
            </a:r>
            <a:r>
              <a:rPr lang="en-GB" sz="2400" b="1" dirty="0">
                <a:solidFill>
                  <a:schemeClr val="bg2"/>
                </a:solidFill>
                <a:cs typeface="Arial" panose="020B0604020202020204" pitchFamily="34" charset="0"/>
              </a:rPr>
              <a:t>%</a:t>
            </a:r>
          </a:p>
        </p:txBody>
      </p:sp>
      <p:sp>
        <p:nvSpPr>
          <p:cNvPr id="49" name="Rectangle 23"/>
          <p:cNvSpPr/>
          <p:nvPr/>
        </p:nvSpPr>
        <p:spPr>
          <a:xfrm>
            <a:off x="5680460" y="145233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Soha</a:t>
            </a:r>
            <a:endParaRPr lang="en-GB" b="1" dirty="0">
              <a:solidFill>
                <a:schemeClr val="bg2">
                  <a:lumMod val="75000"/>
                </a:schemeClr>
              </a:solidFill>
              <a:cs typeface="Arial" panose="020B0604020202020204" pitchFamily="34" charset="0"/>
            </a:endParaRPr>
          </a:p>
        </p:txBody>
      </p:sp>
      <p:sp>
        <p:nvSpPr>
          <p:cNvPr id="50" name="Rectangle 49"/>
          <p:cNvSpPr/>
          <p:nvPr/>
        </p:nvSpPr>
        <p:spPr>
          <a:xfrm>
            <a:off x="6714530" y="162119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13</a:t>
            </a:r>
            <a:r>
              <a:rPr lang="en-GB" sz="2400" b="1" dirty="0">
                <a:solidFill>
                  <a:schemeClr val="accent4"/>
                </a:solidFill>
                <a:cs typeface="Arial" panose="020B0604020202020204" pitchFamily="34" charset="0"/>
              </a:rPr>
              <a:t>%</a:t>
            </a:r>
          </a:p>
        </p:txBody>
      </p:sp>
      <p:sp>
        <p:nvSpPr>
          <p:cNvPr id="51" name="Rectangle 23"/>
          <p:cNvSpPr/>
          <p:nvPr/>
        </p:nvSpPr>
        <p:spPr>
          <a:xfrm>
            <a:off x="6904596" y="1312735"/>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4890301" y="257616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17%</a:t>
            </a:r>
            <a:endParaRPr lang="en-GB" sz="2400" b="1" dirty="0">
              <a:solidFill>
                <a:schemeClr val="accent3"/>
              </a:solidFill>
              <a:cs typeface="Arial" panose="020B0604020202020204" pitchFamily="34" charset="0"/>
            </a:endParaRPr>
          </a:p>
        </p:txBody>
      </p:sp>
      <p:sp>
        <p:nvSpPr>
          <p:cNvPr id="53" name="Rectangle 23"/>
          <p:cNvSpPr/>
          <p:nvPr/>
        </p:nvSpPr>
        <p:spPr>
          <a:xfrm>
            <a:off x="4771670" y="242773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sp>
        <p:nvSpPr>
          <p:cNvPr id="3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31" name="Picture 30">
            <a:extLst>
              <a:ext uri="{FF2B5EF4-FFF2-40B4-BE49-F238E27FC236}">
                <a16:creationId xmlns:a16="http://schemas.microsoft.com/office/drawing/2014/main" xmlns="" id="{6DD4D683-6A9E-4DCC-8F10-F2370EFB59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2" name="Picture 31">
            <a:extLst>
              <a:ext uri="{FF2B5EF4-FFF2-40B4-BE49-F238E27FC236}">
                <a16:creationId xmlns:a16="http://schemas.microsoft.com/office/drawing/2014/main" xmlns="" id="{B72D32F4-01CB-46DF-9328-AA430E6B4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6040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bwMode="gray">
          <a:xfrm>
            <a:off x="6948264" y="3723879"/>
            <a:ext cx="0" cy="964094"/>
          </a:xfrm>
          <a:prstGeom prst="line">
            <a:avLst/>
          </a:prstGeom>
          <a:noFill/>
          <a:ln w="9525" cap="rnd" cmpd="sng" algn="ctr">
            <a:solidFill>
              <a:srgbClr val="C8C8C8"/>
            </a:solidFill>
            <a:prstDash val="solid"/>
            <a:tailEnd type="none" w="lg" len="lg"/>
          </a:ln>
          <a:effectLst/>
        </p:spPr>
      </p:cxnSp>
      <p:cxnSp>
        <p:nvCxnSpPr>
          <p:cNvPr id="77" name="Straight Connector 76"/>
          <p:cNvCxnSpPr/>
          <p:nvPr/>
        </p:nvCxnSpPr>
        <p:spPr bwMode="gray">
          <a:xfrm flipH="1">
            <a:off x="6966182" y="4233842"/>
            <a:ext cx="990195" cy="1"/>
          </a:xfrm>
          <a:prstGeom prst="line">
            <a:avLst/>
          </a:prstGeom>
          <a:noFill/>
          <a:ln w="9525" cap="rnd" cmpd="sng" algn="ctr">
            <a:solidFill>
              <a:schemeClr val="accent3"/>
            </a:solidFill>
            <a:prstDash val="solid"/>
            <a:tailEnd type="oval" w="lg" len="lg"/>
          </a:ln>
          <a:effectLst/>
        </p:spPr>
      </p:cxnSp>
      <p:sp>
        <p:nvSpPr>
          <p:cNvPr id="9" name="Title 8"/>
          <p:cNvSpPr>
            <a:spLocks noGrp="1"/>
          </p:cNvSpPr>
          <p:nvPr>
            <p:ph type="title"/>
          </p:nvPr>
        </p:nvSpPr>
        <p:spPr/>
        <p:txBody>
          <a:bodyPr>
            <a:normAutofit fontScale="90000"/>
          </a:bodyPr>
          <a:lstStyle/>
          <a:p>
            <a:r>
              <a:rPr lang="hu-HU" dirty="0"/>
              <a:t>A kutatás háttere</a:t>
            </a:r>
            <a:endParaRPr lang="en-US" dirty="0"/>
          </a:p>
        </p:txBody>
      </p:sp>
      <p:cxnSp>
        <p:nvCxnSpPr>
          <p:cNvPr id="154" name="Straight Connector 153"/>
          <p:cNvCxnSpPr/>
          <p:nvPr/>
        </p:nvCxnSpPr>
        <p:spPr bwMode="gray">
          <a:xfrm>
            <a:off x="1637589" y="717424"/>
            <a:ext cx="0" cy="964094"/>
          </a:xfrm>
          <a:prstGeom prst="line">
            <a:avLst/>
          </a:prstGeom>
          <a:noFill/>
          <a:ln w="9525" cap="rnd" cmpd="sng" algn="ctr">
            <a:solidFill>
              <a:srgbClr val="C8C8C8"/>
            </a:solidFill>
            <a:prstDash val="solid"/>
            <a:tailEnd type="none" w="lg" len="lg"/>
          </a:ln>
          <a:effectLst/>
        </p:spPr>
      </p:cxnSp>
      <p:cxnSp>
        <p:nvCxnSpPr>
          <p:cNvPr id="155" name="Straight Connector 154"/>
          <p:cNvCxnSpPr/>
          <p:nvPr/>
        </p:nvCxnSpPr>
        <p:spPr bwMode="gray">
          <a:xfrm>
            <a:off x="1094267" y="1216820"/>
            <a:ext cx="543323" cy="0"/>
          </a:xfrm>
          <a:prstGeom prst="line">
            <a:avLst/>
          </a:prstGeom>
          <a:noFill/>
          <a:ln w="9525" cap="rnd" cmpd="sng" algn="ctr">
            <a:solidFill>
              <a:schemeClr val="accent5"/>
            </a:solidFill>
            <a:prstDash val="solid"/>
            <a:tailEnd type="oval" w="lg" len="lg"/>
          </a:ln>
          <a:effectLst/>
        </p:spPr>
      </p:cxnSp>
      <p:sp>
        <p:nvSpPr>
          <p:cNvPr id="156" name="Text Placeholder 3"/>
          <p:cNvSpPr txBox="1">
            <a:spLocks/>
          </p:cNvSpPr>
          <p:nvPr/>
        </p:nvSpPr>
        <p:spPr bwMode="gray">
          <a:xfrm>
            <a:off x="1762494" y="987574"/>
            <a:ext cx="3961634" cy="498598"/>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1200" cap="none" spc="0" normalizeH="0" baseline="0" noProof="0" dirty="0">
                <a:ln>
                  <a:noFill/>
                </a:ln>
                <a:solidFill>
                  <a:srgbClr val="777777">
                    <a:lumMod val="75000"/>
                  </a:srgbClr>
                </a:solidFill>
                <a:effectLst/>
                <a:uLnTx/>
                <a:uFillTx/>
                <a:latin typeface="+mn-lt"/>
                <a:ea typeface="+mn-ea"/>
                <a:cs typeface="+mn-cs"/>
              </a:rPr>
              <a:t>18-49 év közötti, több mint 1 éve, </a:t>
            </a:r>
            <a:r>
              <a:rPr kumimoji="0" lang="hu-HU" sz="1200" b="0" i="0" u="none" strike="noStrike" kern="1200" cap="none" spc="0" normalizeH="0" baseline="0" noProof="0" dirty="0" err="1">
                <a:ln>
                  <a:noFill/>
                </a:ln>
                <a:solidFill>
                  <a:srgbClr val="777777">
                    <a:lumMod val="75000"/>
                  </a:srgbClr>
                </a:solidFill>
                <a:effectLst/>
                <a:uLnTx/>
                <a:uFillTx/>
                <a:latin typeface="+mn-lt"/>
                <a:ea typeface="+mn-ea"/>
                <a:cs typeface="+mn-cs"/>
              </a:rPr>
              <a:t>életvitelszerűen</a:t>
            </a:r>
            <a:r>
              <a:rPr kumimoji="0" lang="hu-HU" sz="1200" b="0" i="0" u="none" strike="noStrike" kern="1200" cap="none" spc="0" normalizeH="0" baseline="0" noProof="0" dirty="0">
                <a:ln>
                  <a:noFill/>
                </a:ln>
                <a:solidFill>
                  <a:srgbClr val="777777">
                    <a:lumMod val="75000"/>
                  </a:srgbClr>
                </a:solidFill>
                <a:effectLst/>
                <a:uLnTx/>
                <a:uFillTx/>
                <a:latin typeface="+mn-lt"/>
                <a:ea typeface="+mn-ea"/>
                <a:cs typeface="+mn-cs"/>
              </a:rPr>
              <a:t> külföldön tartózkodó, magyarországi születésű, magyar állampolgárok Nagy-Britanniában és Németországban.</a:t>
            </a:r>
            <a:endParaRPr kumimoji="0" lang="en-GB" sz="1400" b="0" i="0" u="none" strike="noStrike" kern="1200" cap="none" spc="0" normalizeH="0" baseline="0" noProof="0" dirty="0">
              <a:ln>
                <a:noFill/>
              </a:ln>
              <a:solidFill>
                <a:srgbClr val="777777">
                  <a:lumMod val="75000"/>
                </a:srgbClr>
              </a:solidFill>
              <a:effectLst/>
              <a:uLnTx/>
              <a:uFillTx/>
              <a:latin typeface="Calibri"/>
              <a:ea typeface="+mn-ea"/>
              <a:cs typeface="+mn-cs"/>
            </a:endParaRPr>
          </a:p>
        </p:txBody>
      </p:sp>
      <p:sp>
        <p:nvSpPr>
          <p:cNvPr id="157" name="Oval 156"/>
          <p:cNvSpPr/>
          <p:nvPr/>
        </p:nvSpPr>
        <p:spPr bwMode="gray">
          <a:xfrm>
            <a:off x="179512" y="717472"/>
            <a:ext cx="985674" cy="965060"/>
          </a:xfrm>
          <a:prstGeom prst="ellipse">
            <a:avLst/>
          </a:prstGeom>
          <a:solidFill>
            <a:schemeClr val="accent5"/>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sp>
        <p:nvSpPr>
          <p:cNvPr id="161" name="Text Placeholder 3"/>
          <p:cNvSpPr txBox="1">
            <a:spLocks/>
          </p:cNvSpPr>
          <p:nvPr/>
        </p:nvSpPr>
        <p:spPr bwMode="gray">
          <a:xfrm>
            <a:off x="1763689" y="738276"/>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5"/>
                </a:solidFill>
                <a:effectLst/>
                <a:uLnTx/>
                <a:uFillTx/>
                <a:latin typeface="+mn-lt"/>
                <a:ea typeface="+mn-ea"/>
                <a:cs typeface="+mn-cs"/>
              </a:rPr>
              <a:t>CÉLCSOPORT</a:t>
            </a:r>
            <a:endParaRPr kumimoji="0" lang="en-GB" sz="1800" b="1" i="0" u="none" strike="noStrike" kern="1200" cap="none" spc="0" normalizeH="0" baseline="0" noProof="0" dirty="0">
              <a:ln>
                <a:noFill/>
              </a:ln>
              <a:solidFill>
                <a:schemeClr val="accent5"/>
              </a:solidFill>
              <a:effectLst/>
              <a:uLnTx/>
              <a:uFillTx/>
              <a:latin typeface="+mn-lt"/>
              <a:ea typeface="+mn-ea"/>
              <a:cs typeface="+mn-cs"/>
            </a:endParaRPr>
          </a:p>
        </p:txBody>
      </p:sp>
      <p:sp>
        <p:nvSpPr>
          <p:cNvPr id="162" name="Oval 161"/>
          <p:cNvSpPr/>
          <p:nvPr/>
        </p:nvSpPr>
        <p:spPr bwMode="gray">
          <a:xfrm>
            <a:off x="7506411" y="1711972"/>
            <a:ext cx="985674" cy="965060"/>
          </a:xfrm>
          <a:prstGeom prst="ellipse">
            <a:avLst/>
          </a:prstGeom>
          <a:solidFill>
            <a:schemeClr val="accent2"/>
          </a:solidFill>
          <a:ln w="2540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cxnSp>
        <p:nvCxnSpPr>
          <p:cNvPr id="163" name="Straight Connector 162"/>
          <p:cNvCxnSpPr/>
          <p:nvPr/>
        </p:nvCxnSpPr>
        <p:spPr bwMode="gray">
          <a:xfrm>
            <a:off x="6948264" y="1712455"/>
            <a:ext cx="0" cy="964094"/>
          </a:xfrm>
          <a:prstGeom prst="line">
            <a:avLst/>
          </a:prstGeom>
          <a:noFill/>
          <a:ln w="9525" cap="rnd" cmpd="sng" algn="ctr">
            <a:solidFill>
              <a:srgbClr val="C8C8C8"/>
            </a:solidFill>
            <a:prstDash val="solid"/>
            <a:tailEnd type="none" w="lg" len="lg"/>
          </a:ln>
          <a:effectLst/>
        </p:spPr>
      </p:cxnSp>
      <p:cxnSp>
        <p:nvCxnSpPr>
          <p:cNvPr id="164" name="Straight Connector 163"/>
          <p:cNvCxnSpPr/>
          <p:nvPr/>
        </p:nvCxnSpPr>
        <p:spPr bwMode="gray">
          <a:xfrm flipH="1">
            <a:off x="6966182" y="2222419"/>
            <a:ext cx="990195" cy="1"/>
          </a:xfrm>
          <a:prstGeom prst="line">
            <a:avLst/>
          </a:prstGeom>
          <a:noFill/>
          <a:ln w="9525" cap="rnd" cmpd="sng" algn="ctr">
            <a:solidFill>
              <a:schemeClr val="accent2"/>
            </a:solidFill>
            <a:prstDash val="solid"/>
            <a:tailEnd type="oval" w="lg" len="lg"/>
          </a:ln>
          <a:effectLst/>
        </p:spPr>
      </p:cxnSp>
      <p:sp>
        <p:nvSpPr>
          <p:cNvPr id="176" name="Text Placeholder 3"/>
          <p:cNvSpPr txBox="1">
            <a:spLocks/>
          </p:cNvSpPr>
          <p:nvPr/>
        </p:nvSpPr>
        <p:spPr bwMode="gray">
          <a:xfrm>
            <a:off x="1475656" y="1956953"/>
            <a:ext cx="5280806" cy="8309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rPr>
              <a:t>CAWI (Computer-</a:t>
            </a:r>
            <a:r>
              <a:rPr kumimoji="0" lang="hu-HU" sz="1200" b="0" i="0" u="none" strike="noStrike" kern="1200" cap="none" spc="0" normalizeH="0" baseline="0" noProof="0" dirty="0" err="1">
                <a:ln>
                  <a:noFill/>
                </a:ln>
                <a:solidFill>
                  <a:srgbClr val="404040"/>
                </a:solidFill>
                <a:effectLst/>
                <a:uLnTx/>
                <a:uFillTx/>
                <a:latin typeface="+mn-lt"/>
                <a:ea typeface="+mn-ea"/>
                <a:cs typeface="Arial" pitchFamily="34" charset="0"/>
              </a:rPr>
              <a:t>Assisted</a:t>
            </a:r>
            <a:r>
              <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rPr>
              <a:t> Web </a:t>
            </a:r>
            <a:r>
              <a:rPr kumimoji="0" lang="hu-HU" sz="1200" b="0" i="0" u="none" strike="noStrike" kern="1200" cap="none" spc="0" normalizeH="0" baseline="0" noProof="0" dirty="0" err="1">
                <a:ln>
                  <a:noFill/>
                </a:ln>
                <a:solidFill>
                  <a:srgbClr val="404040"/>
                </a:solidFill>
                <a:effectLst/>
                <a:uLnTx/>
                <a:uFillTx/>
                <a:latin typeface="+mn-lt"/>
                <a:ea typeface="+mn-ea"/>
                <a:cs typeface="Arial" pitchFamily="34" charset="0"/>
              </a:rPr>
              <a:t>Interviewing</a:t>
            </a:r>
            <a:r>
              <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rPr>
              <a:t>) </a:t>
            </a:r>
            <a:r>
              <a:rPr lang="hu-HU" dirty="0">
                <a:solidFill>
                  <a:srgbClr val="404040"/>
                </a:solidFill>
                <a:cs typeface="Arial" pitchFamily="34" charset="0"/>
              </a:rPr>
              <a:t>h</a:t>
            </a:r>
            <a:r>
              <a:rPr kumimoji="0" lang="hu-HU" sz="1200" b="0" i="0" u="none" strike="noStrike" kern="1200" cap="none" spc="0" normalizeH="0" baseline="0" noProof="0" dirty="0" err="1">
                <a:ln>
                  <a:noFill/>
                </a:ln>
                <a:solidFill>
                  <a:srgbClr val="404040"/>
                </a:solidFill>
                <a:effectLst/>
                <a:uLnTx/>
                <a:uFillTx/>
                <a:latin typeface="+mn-lt"/>
                <a:ea typeface="+mn-ea"/>
                <a:cs typeface="Arial" pitchFamily="34" charset="0"/>
              </a:rPr>
              <a:t>ólabda</a:t>
            </a:r>
            <a:r>
              <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rPr>
              <a:t> módszer 3 csatornán elindítva: </a:t>
            </a:r>
          </a:p>
          <a:p>
            <a:pPr marL="285750" indent="-285750" algn="r" defTabSz="1390673">
              <a:buFont typeface="+mj-lt"/>
              <a:buAutoNum type="romanUcPeriod"/>
              <a:defRPr/>
            </a:pPr>
            <a:r>
              <a:rPr lang="hu-HU" dirty="0">
                <a:solidFill>
                  <a:srgbClr val="404040"/>
                </a:solidFill>
                <a:cs typeface="Arial" pitchFamily="34" charset="0"/>
              </a:rPr>
              <a:t>Kint élő magyarok Facebook zárt és publikus Facebook csoportjain keresztül</a:t>
            </a:r>
          </a:p>
          <a:p>
            <a:pPr marL="285750" marR="0" lvl="0" indent="-285750" algn="r" defTabSz="1390673" rtl="0" eaLnBrk="1" fontAlgn="auto" latinLnBrk="0" hangingPunct="1">
              <a:lnSpc>
                <a:spcPct val="90000"/>
              </a:lnSpc>
              <a:spcBef>
                <a:spcPts val="0"/>
              </a:spcBef>
              <a:spcAft>
                <a:spcPts val="0"/>
              </a:spcAft>
              <a:buClrTx/>
              <a:buSzTx/>
              <a:buFont typeface="+mj-lt"/>
              <a:buAutoNum type="romanUcPeriod"/>
              <a:tabLst/>
              <a:defRPr/>
            </a:pPr>
            <a:r>
              <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rPr>
              <a:t>Ismerősök ajánlásán keresztül</a:t>
            </a:r>
          </a:p>
          <a:p>
            <a:pPr marL="285750" marR="0" lvl="0" indent="-285750" algn="r" defTabSz="1390673" rtl="0" eaLnBrk="1" fontAlgn="auto" latinLnBrk="0" hangingPunct="1">
              <a:lnSpc>
                <a:spcPct val="90000"/>
              </a:lnSpc>
              <a:spcBef>
                <a:spcPts val="0"/>
              </a:spcBef>
              <a:spcAft>
                <a:spcPts val="0"/>
              </a:spcAft>
              <a:buClrTx/>
              <a:buSzTx/>
              <a:buFont typeface="+mj-lt"/>
              <a:buAutoNum type="romanUcPeriod"/>
              <a:tabLst/>
              <a:defRPr/>
            </a:pPr>
            <a:r>
              <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rPr>
              <a:t>Facebook kampány támogatásával</a:t>
            </a:r>
          </a:p>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endParaRPr kumimoji="0" lang="hu-HU" sz="1200" b="0" i="0" u="none" strike="noStrike" kern="1200" cap="none" spc="0" normalizeH="0" baseline="0" noProof="0" dirty="0">
              <a:ln>
                <a:noFill/>
              </a:ln>
              <a:solidFill>
                <a:srgbClr val="777777">
                  <a:lumMod val="75000"/>
                </a:srgbClr>
              </a:solidFill>
              <a:effectLst/>
              <a:uLnTx/>
              <a:uFillTx/>
              <a:latin typeface="Calibri"/>
              <a:ea typeface="+mn-ea"/>
              <a:cs typeface="+mn-cs"/>
            </a:endParaRPr>
          </a:p>
        </p:txBody>
      </p:sp>
      <p:sp>
        <p:nvSpPr>
          <p:cNvPr id="177" name="Text Placeholder 3"/>
          <p:cNvSpPr txBox="1">
            <a:spLocks/>
          </p:cNvSpPr>
          <p:nvPr/>
        </p:nvSpPr>
        <p:spPr bwMode="gray">
          <a:xfrm>
            <a:off x="2860624" y="1635646"/>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2"/>
                </a:solidFill>
                <a:effectLst/>
                <a:uLnTx/>
                <a:uFillTx/>
                <a:latin typeface="Calibri"/>
                <a:ea typeface="+mn-ea"/>
                <a:cs typeface="+mn-cs"/>
              </a:rPr>
              <a:t>MÓDSZER</a:t>
            </a:r>
            <a:endParaRPr kumimoji="0" lang="en-GB" sz="180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178" name="Oval 177"/>
          <p:cNvSpPr/>
          <p:nvPr/>
        </p:nvSpPr>
        <p:spPr bwMode="gray">
          <a:xfrm>
            <a:off x="179512" y="2830826"/>
            <a:ext cx="985674" cy="965060"/>
          </a:xfrm>
          <a:prstGeom prst="ellipse">
            <a:avLst/>
          </a:prstGeom>
          <a:solidFill>
            <a:schemeClr val="accent4"/>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cxnSp>
        <p:nvCxnSpPr>
          <p:cNvPr id="179" name="Straight Connector 178"/>
          <p:cNvCxnSpPr/>
          <p:nvPr/>
        </p:nvCxnSpPr>
        <p:spPr bwMode="gray">
          <a:xfrm>
            <a:off x="1637589" y="2831309"/>
            <a:ext cx="0" cy="964094"/>
          </a:xfrm>
          <a:prstGeom prst="line">
            <a:avLst/>
          </a:prstGeom>
          <a:noFill/>
          <a:ln w="9525" cap="rnd" cmpd="sng" algn="ctr">
            <a:solidFill>
              <a:srgbClr val="C8C8C8"/>
            </a:solidFill>
            <a:prstDash val="solid"/>
            <a:tailEnd type="none" w="lg" len="lg"/>
          </a:ln>
          <a:effectLst/>
        </p:spPr>
      </p:cxnSp>
      <p:cxnSp>
        <p:nvCxnSpPr>
          <p:cNvPr id="180" name="Straight Connector 179"/>
          <p:cNvCxnSpPr/>
          <p:nvPr/>
        </p:nvCxnSpPr>
        <p:spPr bwMode="gray">
          <a:xfrm>
            <a:off x="1165187" y="3312892"/>
            <a:ext cx="470513" cy="0"/>
          </a:xfrm>
          <a:prstGeom prst="line">
            <a:avLst/>
          </a:prstGeom>
          <a:noFill/>
          <a:ln w="9525" cap="rnd" cmpd="sng" algn="ctr">
            <a:solidFill>
              <a:schemeClr val="accent4"/>
            </a:solidFill>
            <a:prstDash val="solid"/>
            <a:tailEnd type="oval" w="lg" len="lg"/>
          </a:ln>
          <a:effectLst/>
        </p:spPr>
      </p:cxnSp>
      <p:sp>
        <p:nvSpPr>
          <p:cNvPr id="185" name="Text Placeholder 3"/>
          <p:cNvSpPr txBox="1">
            <a:spLocks/>
          </p:cNvSpPr>
          <p:nvPr/>
        </p:nvSpPr>
        <p:spPr bwMode="gray">
          <a:xfrm>
            <a:off x="1761799" y="3172345"/>
            <a:ext cx="3442865" cy="498598"/>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marL="0" marR="0" lvl="0" indent="0" defTabSz="1390707"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0" cap="none" spc="0" normalizeH="0" baseline="0" noProof="0" dirty="0">
                <a:ln>
                  <a:noFill/>
                </a:ln>
                <a:solidFill>
                  <a:srgbClr val="404040"/>
                </a:solidFill>
                <a:effectLst/>
                <a:uLnTx/>
                <a:uFillTx/>
                <a:cs typeface="Arial" pitchFamily="34" charset="0"/>
              </a:rPr>
              <a:t>Kb. 15 perces online önkitöltős interjúk</a:t>
            </a:r>
          </a:p>
          <a:p>
            <a:pPr marL="0" marR="0" lvl="0" indent="0" defTabSz="1390707"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0" cap="none" spc="0" normalizeH="0" baseline="0" noProof="0" dirty="0" err="1">
                <a:ln>
                  <a:noFill/>
                </a:ln>
                <a:solidFill>
                  <a:srgbClr val="404040"/>
                </a:solidFill>
                <a:effectLst/>
                <a:uLnTx/>
                <a:uFillTx/>
                <a:cs typeface="Arial" pitchFamily="34" charset="0"/>
              </a:rPr>
              <a:t>Fieldwork</a:t>
            </a:r>
            <a:r>
              <a:rPr kumimoji="0" lang="hu-HU" sz="1200" b="0" i="0" u="none" strike="noStrike" kern="0" cap="none" spc="0" normalizeH="0" baseline="0" noProof="0" dirty="0">
                <a:ln>
                  <a:noFill/>
                </a:ln>
                <a:solidFill>
                  <a:srgbClr val="404040"/>
                </a:solidFill>
                <a:effectLst/>
                <a:uLnTx/>
                <a:uFillTx/>
                <a:cs typeface="Arial" pitchFamily="34" charset="0"/>
              </a:rPr>
              <a:t> ideje: 2016.09.29 – 2016.11.02</a:t>
            </a:r>
          </a:p>
          <a:p>
            <a:pPr marL="0" marR="0" lvl="0" indent="0" defTabSz="1390673" eaLnBrk="1" fontAlgn="auto" latinLnBrk="0" hangingPunct="1">
              <a:lnSpc>
                <a:spcPct val="90000"/>
              </a:lnSpc>
              <a:spcBef>
                <a:spcPts val="0"/>
              </a:spcBef>
              <a:spcAft>
                <a:spcPts val="0"/>
              </a:spcAft>
              <a:buClrTx/>
              <a:buSzTx/>
              <a:buFont typeface="Arial" pitchFamily="34" charset="0"/>
              <a:buNone/>
              <a:tabLst/>
              <a:defRPr/>
            </a:pPr>
            <a:endParaRPr kumimoji="0" lang="hu-HU" sz="1200" b="0" i="0" u="none" strike="noStrike" kern="0" cap="none" spc="0" normalizeH="0" baseline="0" noProof="0" dirty="0">
              <a:ln>
                <a:noFill/>
              </a:ln>
              <a:solidFill>
                <a:srgbClr val="777777">
                  <a:lumMod val="75000"/>
                </a:srgbClr>
              </a:solidFill>
              <a:effectLst/>
              <a:uLnTx/>
              <a:uFillTx/>
            </a:endParaRPr>
          </a:p>
        </p:txBody>
      </p:sp>
      <p:sp>
        <p:nvSpPr>
          <p:cNvPr id="186" name="Text Placeholder 3"/>
          <p:cNvSpPr txBox="1">
            <a:spLocks/>
          </p:cNvSpPr>
          <p:nvPr/>
        </p:nvSpPr>
        <p:spPr bwMode="gray">
          <a:xfrm>
            <a:off x="1763689" y="2941510"/>
            <a:ext cx="5614945"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4"/>
                </a:solidFill>
                <a:effectLst/>
                <a:uLnTx/>
                <a:uFillTx/>
                <a:latin typeface="+mn-lt"/>
                <a:ea typeface="+mn-ea"/>
                <a:cs typeface="+mn-cs"/>
              </a:rPr>
              <a:t>INTERJÚK HOSSZA ÉS FIELD</a:t>
            </a:r>
            <a:endParaRPr kumimoji="0" lang="en-GB" sz="18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87" name="Oval 186"/>
          <p:cNvSpPr/>
          <p:nvPr/>
        </p:nvSpPr>
        <p:spPr bwMode="gray">
          <a:xfrm>
            <a:off x="7506411" y="3751869"/>
            <a:ext cx="985674" cy="965060"/>
          </a:xfrm>
          <a:prstGeom prst="ellipse">
            <a:avLst/>
          </a:prstGeom>
          <a:solidFill>
            <a:schemeClr val="accent3"/>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sp>
        <p:nvSpPr>
          <p:cNvPr id="191" name="Text Placeholder 3"/>
          <p:cNvSpPr txBox="1">
            <a:spLocks/>
          </p:cNvSpPr>
          <p:nvPr/>
        </p:nvSpPr>
        <p:spPr bwMode="gray">
          <a:xfrm>
            <a:off x="1835696" y="4072827"/>
            <a:ext cx="4893303" cy="664797"/>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marL="0" marR="0" lvl="0" indent="0" algn="r" defTabSz="1390673"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0" cap="none" spc="0" normalizeH="0" baseline="0" noProof="0" dirty="0">
                <a:ln>
                  <a:noFill/>
                </a:ln>
                <a:solidFill>
                  <a:srgbClr val="404040"/>
                </a:solidFill>
                <a:effectLst/>
                <a:uLnTx/>
                <a:uFillTx/>
                <a:cs typeface="Arial" pitchFamily="34" charset="0"/>
              </a:rPr>
              <a:t>Demográfia és kivándorlás okai, körülményei</a:t>
            </a:r>
          </a:p>
          <a:p>
            <a:pPr marL="0" marR="0" lvl="0" indent="0" algn="r" defTabSz="1390673"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0" cap="none" spc="0" normalizeH="0" baseline="0" noProof="0" dirty="0">
                <a:ln>
                  <a:noFill/>
                </a:ln>
                <a:solidFill>
                  <a:srgbClr val="404040"/>
                </a:solidFill>
                <a:effectLst/>
                <a:uLnTx/>
                <a:uFillTx/>
                <a:cs typeface="Arial" pitchFamily="34" charset="0"/>
              </a:rPr>
              <a:t>Külföldi magyarok médiafogyasztási szokásai, különösen a hazai audiovizuális</a:t>
            </a:r>
            <a:r>
              <a:rPr kumimoji="0" lang="hu-HU" sz="1200" b="0" i="0" u="none" strike="noStrike" kern="0" cap="none" spc="0" normalizeH="0" noProof="0" dirty="0">
                <a:ln>
                  <a:noFill/>
                </a:ln>
                <a:solidFill>
                  <a:srgbClr val="404040"/>
                </a:solidFill>
                <a:effectLst/>
                <a:uLnTx/>
                <a:uFillTx/>
                <a:cs typeface="Arial" pitchFamily="34" charset="0"/>
              </a:rPr>
              <a:t> </a:t>
            </a:r>
            <a:r>
              <a:rPr kumimoji="0" lang="hu-HU" sz="1200" b="0" i="0" u="none" strike="noStrike" kern="0" cap="none" spc="0" normalizeH="0" baseline="0" noProof="0" dirty="0">
                <a:ln>
                  <a:noFill/>
                </a:ln>
                <a:solidFill>
                  <a:srgbClr val="404040"/>
                </a:solidFill>
                <a:effectLst/>
                <a:uLnTx/>
                <a:uFillTx/>
                <a:cs typeface="Arial" pitchFamily="34" charset="0"/>
              </a:rPr>
              <a:t>tartalmakra</a:t>
            </a:r>
            <a:r>
              <a:rPr kumimoji="0" lang="hu-HU" sz="1200" b="0" i="0" u="none" strike="noStrike" kern="0" cap="none" spc="0" normalizeH="0" noProof="0" dirty="0">
                <a:ln>
                  <a:noFill/>
                </a:ln>
                <a:solidFill>
                  <a:srgbClr val="404040"/>
                </a:solidFill>
                <a:effectLst/>
                <a:uLnTx/>
                <a:uFillTx/>
                <a:cs typeface="Arial" pitchFamily="34" charset="0"/>
              </a:rPr>
              <a:t> fókuszálva</a:t>
            </a:r>
            <a:endParaRPr kumimoji="0" lang="hu-HU" sz="1200" b="0" i="0" u="none" strike="noStrike" kern="0" cap="none" spc="0" normalizeH="0" baseline="0" noProof="0" dirty="0">
              <a:ln>
                <a:noFill/>
              </a:ln>
              <a:solidFill>
                <a:srgbClr val="404040"/>
              </a:solidFill>
              <a:effectLst/>
              <a:uLnTx/>
              <a:uFillTx/>
              <a:cs typeface="Arial" pitchFamily="34" charset="0"/>
            </a:endParaRPr>
          </a:p>
          <a:p>
            <a:pPr marL="0" marR="0" lvl="0" indent="0" algn="r" defTabSz="1390673" eaLnBrk="1" fontAlgn="auto" latinLnBrk="0" hangingPunct="1">
              <a:lnSpc>
                <a:spcPct val="90000"/>
              </a:lnSpc>
              <a:spcBef>
                <a:spcPts val="0"/>
              </a:spcBef>
              <a:spcAft>
                <a:spcPts val="0"/>
              </a:spcAft>
              <a:buClrTx/>
              <a:buSzTx/>
              <a:buFont typeface="Arial" pitchFamily="34" charset="0"/>
              <a:buNone/>
              <a:tabLst/>
              <a:defRPr/>
            </a:pPr>
            <a:endParaRPr kumimoji="0" lang="en-US" sz="1200" b="0" i="0" u="none" strike="noStrike" kern="0" cap="none" spc="0" normalizeH="0" baseline="0" noProof="0" dirty="0">
              <a:ln>
                <a:noFill/>
              </a:ln>
              <a:solidFill>
                <a:srgbClr val="777777">
                  <a:lumMod val="75000"/>
                </a:srgbClr>
              </a:solidFill>
              <a:effectLst/>
              <a:uLnTx/>
              <a:uFillTx/>
            </a:endParaRPr>
          </a:p>
        </p:txBody>
      </p:sp>
      <p:sp>
        <p:nvSpPr>
          <p:cNvPr id="192" name="Text Placeholder 3"/>
          <p:cNvSpPr txBox="1">
            <a:spLocks/>
          </p:cNvSpPr>
          <p:nvPr/>
        </p:nvSpPr>
        <p:spPr bwMode="gray">
          <a:xfrm>
            <a:off x="2860624" y="3867894"/>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3"/>
                </a:solidFill>
                <a:effectLst/>
                <a:uLnTx/>
                <a:uFillTx/>
                <a:latin typeface="+mn-lt"/>
                <a:ea typeface="+mn-ea"/>
                <a:cs typeface="+mn-cs"/>
              </a:rPr>
              <a:t>ELEMZÉS</a:t>
            </a:r>
          </a:p>
        </p:txBody>
      </p:sp>
      <p:sp>
        <p:nvSpPr>
          <p:cNvPr id="193" name="Freeform 6"/>
          <p:cNvSpPr>
            <a:spLocks noChangeAspect="1"/>
          </p:cNvSpPr>
          <p:nvPr/>
        </p:nvSpPr>
        <p:spPr bwMode="auto">
          <a:xfrm>
            <a:off x="366626" y="837086"/>
            <a:ext cx="654545" cy="654545"/>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94" name="Group 190"/>
          <p:cNvGrpSpPr>
            <a:grpSpLocks noChangeAspect="1"/>
          </p:cNvGrpSpPr>
          <p:nvPr/>
        </p:nvGrpSpPr>
        <p:grpSpPr>
          <a:xfrm>
            <a:off x="7627990" y="1923678"/>
            <a:ext cx="745005" cy="540946"/>
            <a:chOff x="3930228" y="6125765"/>
            <a:chExt cx="1903588" cy="1382192"/>
          </a:xfrm>
          <a:solidFill>
            <a:schemeClr val="bg1"/>
          </a:solidFill>
        </p:grpSpPr>
        <p:grpSp>
          <p:nvGrpSpPr>
            <p:cNvPr id="195" name="Group 462"/>
            <p:cNvGrpSpPr/>
            <p:nvPr/>
          </p:nvGrpSpPr>
          <p:grpSpPr>
            <a:xfrm>
              <a:off x="4226835" y="6413797"/>
              <a:ext cx="1310375" cy="539874"/>
              <a:chOff x="3472954" y="5154017"/>
              <a:chExt cx="793751" cy="327025"/>
            </a:xfrm>
            <a:grpFill/>
          </p:grpSpPr>
          <p:sp>
            <p:nvSpPr>
              <p:cNvPr id="197" name="Freeform 468"/>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98" name="Freeform 469"/>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99" name="Freeform 470"/>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0" name="Freeform 471"/>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1" name="Freeform 472"/>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2" name="Freeform 473"/>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3" name="Freeform 474"/>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4" name="Freeform 475"/>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5" name="Freeform 476"/>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6" name="Freeform 477"/>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7" name="Freeform 478"/>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8" name="Freeform 479"/>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9" name="Freeform 480"/>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0" name="Freeform 481"/>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1" name="Freeform 482"/>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96" name="Freeform 258"/>
            <p:cNvSpPr>
              <a:spLocks noEditPoints="1"/>
            </p:cNvSpPr>
            <p:nvPr/>
          </p:nvSpPr>
          <p:spPr bwMode="auto">
            <a:xfrm>
              <a:off x="3930228" y="6125765"/>
              <a:ext cx="1903588" cy="1382192"/>
            </a:xfrm>
            <a:custGeom>
              <a:avLst/>
              <a:gdLst/>
              <a:ahLst/>
              <a:cxnLst>
                <a:cxn ang="0">
                  <a:pos x="351" y="12"/>
                </a:cxn>
                <a:cxn ang="0">
                  <a:pos x="347" y="4"/>
                </a:cxn>
                <a:cxn ang="0">
                  <a:pos x="52" y="0"/>
                </a:cxn>
                <a:cxn ang="0">
                  <a:pos x="42" y="4"/>
                </a:cxn>
                <a:cxn ang="0">
                  <a:pos x="38" y="234"/>
                </a:cxn>
                <a:cxn ang="0">
                  <a:pos x="15" y="234"/>
                </a:cxn>
                <a:cxn ang="0">
                  <a:pos x="3" y="245"/>
                </a:cxn>
                <a:cxn ang="0">
                  <a:pos x="0" y="263"/>
                </a:cxn>
                <a:cxn ang="0">
                  <a:pos x="3" y="270"/>
                </a:cxn>
                <a:cxn ang="0">
                  <a:pos x="15" y="280"/>
                </a:cxn>
                <a:cxn ang="0">
                  <a:pos x="369" y="281"/>
                </a:cxn>
                <a:cxn ang="0">
                  <a:pos x="382" y="275"/>
                </a:cxn>
                <a:cxn ang="0">
                  <a:pos x="387" y="263"/>
                </a:cxn>
                <a:cxn ang="0">
                  <a:pos x="387" y="249"/>
                </a:cxn>
                <a:cxn ang="0">
                  <a:pos x="376" y="236"/>
                </a:cxn>
                <a:cxn ang="0">
                  <a:pos x="369" y="234"/>
                </a:cxn>
                <a:cxn ang="0">
                  <a:pos x="51" y="12"/>
                </a:cxn>
                <a:cxn ang="0">
                  <a:pos x="337" y="11"/>
                </a:cxn>
                <a:cxn ang="0">
                  <a:pos x="338" y="237"/>
                </a:cxn>
                <a:cxn ang="0">
                  <a:pos x="52" y="237"/>
                </a:cxn>
                <a:cxn ang="0">
                  <a:pos x="170" y="265"/>
                </a:cxn>
                <a:cxn ang="0">
                  <a:pos x="163" y="263"/>
                </a:cxn>
                <a:cxn ang="0">
                  <a:pos x="162" y="258"/>
                </a:cxn>
                <a:cxn ang="0">
                  <a:pos x="166" y="250"/>
                </a:cxn>
                <a:cxn ang="0">
                  <a:pos x="171" y="250"/>
                </a:cxn>
                <a:cxn ang="0">
                  <a:pos x="176" y="258"/>
                </a:cxn>
                <a:cxn ang="0">
                  <a:pos x="174" y="263"/>
                </a:cxn>
                <a:cxn ang="0">
                  <a:pos x="170" y="265"/>
                </a:cxn>
                <a:cxn ang="0">
                  <a:pos x="191" y="265"/>
                </a:cxn>
                <a:cxn ang="0">
                  <a:pos x="186" y="258"/>
                </a:cxn>
                <a:cxn ang="0">
                  <a:pos x="189" y="251"/>
                </a:cxn>
                <a:cxn ang="0">
                  <a:pos x="194" y="249"/>
                </a:cxn>
                <a:cxn ang="0">
                  <a:pos x="201" y="254"/>
                </a:cxn>
                <a:cxn ang="0">
                  <a:pos x="201" y="260"/>
                </a:cxn>
                <a:cxn ang="0">
                  <a:pos x="194" y="265"/>
                </a:cxn>
                <a:cxn ang="0">
                  <a:pos x="220" y="265"/>
                </a:cxn>
                <a:cxn ang="0">
                  <a:pos x="212" y="260"/>
                </a:cxn>
                <a:cxn ang="0">
                  <a:pos x="212" y="254"/>
                </a:cxn>
                <a:cxn ang="0">
                  <a:pos x="220" y="249"/>
                </a:cxn>
                <a:cxn ang="0">
                  <a:pos x="224" y="251"/>
                </a:cxn>
                <a:cxn ang="0">
                  <a:pos x="227" y="258"/>
                </a:cxn>
                <a:cxn ang="0">
                  <a:pos x="222" y="265"/>
                </a:cxn>
                <a:cxn ang="0">
                  <a:pos x="353" y="265"/>
                </a:cxn>
                <a:cxn ang="0">
                  <a:pos x="353" y="249"/>
                </a:cxn>
              </a:cxnLst>
              <a:rect l="0" t="0" r="r" b="b"/>
              <a:pathLst>
                <a:path w="387" h="281">
                  <a:moveTo>
                    <a:pt x="369" y="234"/>
                  </a:moveTo>
                  <a:lnTo>
                    <a:pt x="351" y="234"/>
                  </a:lnTo>
                  <a:lnTo>
                    <a:pt x="351" y="12"/>
                  </a:lnTo>
                  <a:lnTo>
                    <a:pt x="351" y="12"/>
                  </a:lnTo>
                  <a:lnTo>
                    <a:pt x="349" y="7"/>
                  </a:lnTo>
                  <a:lnTo>
                    <a:pt x="347" y="4"/>
                  </a:lnTo>
                  <a:lnTo>
                    <a:pt x="342" y="1"/>
                  </a:lnTo>
                  <a:lnTo>
                    <a:pt x="337" y="0"/>
                  </a:lnTo>
                  <a:lnTo>
                    <a:pt x="52" y="0"/>
                  </a:lnTo>
                  <a:lnTo>
                    <a:pt x="52" y="0"/>
                  </a:lnTo>
                  <a:lnTo>
                    <a:pt x="47" y="1"/>
                  </a:lnTo>
                  <a:lnTo>
                    <a:pt x="42" y="4"/>
                  </a:lnTo>
                  <a:lnTo>
                    <a:pt x="39" y="7"/>
                  </a:lnTo>
                  <a:lnTo>
                    <a:pt x="38" y="12"/>
                  </a:lnTo>
                  <a:lnTo>
                    <a:pt x="38" y="234"/>
                  </a:lnTo>
                  <a:lnTo>
                    <a:pt x="18" y="234"/>
                  </a:lnTo>
                  <a:lnTo>
                    <a:pt x="18" y="234"/>
                  </a:lnTo>
                  <a:lnTo>
                    <a:pt x="15" y="234"/>
                  </a:lnTo>
                  <a:lnTo>
                    <a:pt x="13" y="236"/>
                  </a:lnTo>
                  <a:lnTo>
                    <a:pt x="7" y="240"/>
                  </a:lnTo>
                  <a:lnTo>
                    <a:pt x="3" y="245"/>
                  </a:lnTo>
                  <a:lnTo>
                    <a:pt x="2" y="249"/>
                  </a:lnTo>
                  <a:lnTo>
                    <a:pt x="0" y="253"/>
                  </a:lnTo>
                  <a:lnTo>
                    <a:pt x="0" y="263"/>
                  </a:lnTo>
                  <a:lnTo>
                    <a:pt x="0" y="263"/>
                  </a:lnTo>
                  <a:lnTo>
                    <a:pt x="2" y="266"/>
                  </a:lnTo>
                  <a:lnTo>
                    <a:pt x="3" y="270"/>
                  </a:lnTo>
                  <a:lnTo>
                    <a:pt x="7" y="275"/>
                  </a:lnTo>
                  <a:lnTo>
                    <a:pt x="13" y="280"/>
                  </a:lnTo>
                  <a:lnTo>
                    <a:pt x="15" y="280"/>
                  </a:lnTo>
                  <a:lnTo>
                    <a:pt x="18" y="281"/>
                  </a:lnTo>
                  <a:lnTo>
                    <a:pt x="369" y="281"/>
                  </a:lnTo>
                  <a:lnTo>
                    <a:pt x="369" y="281"/>
                  </a:lnTo>
                  <a:lnTo>
                    <a:pt x="373" y="280"/>
                  </a:lnTo>
                  <a:lnTo>
                    <a:pt x="376" y="280"/>
                  </a:lnTo>
                  <a:lnTo>
                    <a:pt x="382" y="275"/>
                  </a:lnTo>
                  <a:lnTo>
                    <a:pt x="386" y="270"/>
                  </a:lnTo>
                  <a:lnTo>
                    <a:pt x="387" y="266"/>
                  </a:lnTo>
                  <a:lnTo>
                    <a:pt x="387" y="263"/>
                  </a:lnTo>
                  <a:lnTo>
                    <a:pt x="387" y="253"/>
                  </a:lnTo>
                  <a:lnTo>
                    <a:pt x="387" y="253"/>
                  </a:lnTo>
                  <a:lnTo>
                    <a:pt x="387" y="249"/>
                  </a:lnTo>
                  <a:lnTo>
                    <a:pt x="386" y="245"/>
                  </a:lnTo>
                  <a:lnTo>
                    <a:pt x="382" y="240"/>
                  </a:lnTo>
                  <a:lnTo>
                    <a:pt x="376" y="236"/>
                  </a:lnTo>
                  <a:lnTo>
                    <a:pt x="373" y="234"/>
                  </a:lnTo>
                  <a:lnTo>
                    <a:pt x="369" y="234"/>
                  </a:lnTo>
                  <a:lnTo>
                    <a:pt x="369" y="234"/>
                  </a:lnTo>
                  <a:close/>
                  <a:moveTo>
                    <a:pt x="51" y="237"/>
                  </a:moveTo>
                  <a:lnTo>
                    <a:pt x="51" y="12"/>
                  </a:lnTo>
                  <a:lnTo>
                    <a:pt x="51" y="12"/>
                  </a:lnTo>
                  <a:lnTo>
                    <a:pt x="52" y="11"/>
                  </a:lnTo>
                  <a:lnTo>
                    <a:pt x="337" y="11"/>
                  </a:lnTo>
                  <a:lnTo>
                    <a:pt x="337" y="11"/>
                  </a:lnTo>
                  <a:lnTo>
                    <a:pt x="338" y="12"/>
                  </a:lnTo>
                  <a:lnTo>
                    <a:pt x="338" y="237"/>
                  </a:lnTo>
                  <a:lnTo>
                    <a:pt x="338" y="237"/>
                  </a:lnTo>
                  <a:lnTo>
                    <a:pt x="337" y="237"/>
                  </a:lnTo>
                  <a:lnTo>
                    <a:pt x="52" y="237"/>
                  </a:lnTo>
                  <a:lnTo>
                    <a:pt x="52" y="237"/>
                  </a:lnTo>
                  <a:lnTo>
                    <a:pt x="51" y="237"/>
                  </a:lnTo>
                  <a:lnTo>
                    <a:pt x="51" y="237"/>
                  </a:lnTo>
                  <a:close/>
                  <a:moveTo>
                    <a:pt x="170" y="265"/>
                  </a:moveTo>
                  <a:lnTo>
                    <a:pt x="170" y="265"/>
                  </a:lnTo>
                  <a:lnTo>
                    <a:pt x="166" y="265"/>
                  </a:lnTo>
                  <a:lnTo>
                    <a:pt x="163" y="263"/>
                  </a:lnTo>
                  <a:lnTo>
                    <a:pt x="162" y="260"/>
                  </a:lnTo>
                  <a:lnTo>
                    <a:pt x="162" y="258"/>
                  </a:lnTo>
                  <a:lnTo>
                    <a:pt x="162" y="258"/>
                  </a:lnTo>
                  <a:lnTo>
                    <a:pt x="162" y="254"/>
                  </a:lnTo>
                  <a:lnTo>
                    <a:pt x="163" y="251"/>
                  </a:lnTo>
                  <a:lnTo>
                    <a:pt x="166" y="250"/>
                  </a:lnTo>
                  <a:lnTo>
                    <a:pt x="170" y="249"/>
                  </a:lnTo>
                  <a:lnTo>
                    <a:pt x="170" y="249"/>
                  </a:lnTo>
                  <a:lnTo>
                    <a:pt x="171" y="250"/>
                  </a:lnTo>
                  <a:lnTo>
                    <a:pt x="174" y="251"/>
                  </a:lnTo>
                  <a:lnTo>
                    <a:pt x="176" y="254"/>
                  </a:lnTo>
                  <a:lnTo>
                    <a:pt x="176" y="258"/>
                  </a:lnTo>
                  <a:lnTo>
                    <a:pt x="176" y="258"/>
                  </a:lnTo>
                  <a:lnTo>
                    <a:pt x="176" y="260"/>
                  </a:lnTo>
                  <a:lnTo>
                    <a:pt x="174" y="263"/>
                  </a:lnTo>
                  <a:lnTo>
                    <a:pt x="171" y="265"/>
                  </a:lnTo>
                  <a:lnTo>
                    <a:pt x="170" y="265"/>
                  </a:lnTo>
                  <a:lnTo>
                    <a:pt x="170" y="265"/>
                  </a:lnTo>
                  <a:close/>
                  <a:moveTo>
                    <a:pt x="194" y="265"/>
                  </a:moveTo>
                  <a:lnTo>
                    <a:pt x="194" y="265"/>
                  </a:lnTo>
                  <a:lnTo>
                    <a:pt x="191" y="265"/>
                  </a:lnTo>
                  <a:lnTo>
                    <a:pt x="189" y="263"/>
                  </a:lnTo>
                  <a:lnTo>
                    <a:pt x="186" y="260"/>
                  </a:lnTo>
                  <a:lnTo>
                    <a:pt x="186" y="258"/>
                  </a:lnTo>
                  <a:lnTo>
                    <a:pt x="186" y="258"/>
                  </a:lnTo>
                  <a:lnTo>
                    <a:pt x="186" y="254"/>
                  </a:lnTo>
                  <a:lnTo>
                    <a:pt x="189" y="251"/>
                  </a:lnTo>
                  <a:lnTo>
                    <a:pt x="191" y="250"/>
                  </a:lnTo>
                  <a:lnTo>
                    <a:pt x="194" y="249"/>
                  </a:lnTo>
                  <a:lnTo>
                    <a:pt x="194" y="249"/>
                  </a:lnTo>
                  <a:lnTo>
                    <a:pt x="197" y="250"/>
                  </a:lnTo>
                  <a:lnTo>
                    <a:pt x="200" y="251"/>
                  </a:lnTo>
                  <a:lnTo>
                    <a:pt x="201" y="254"/>
                  </a:lnTo>
                  <a:lnTo>
                    <a:pt x="202" y="258"/>
                  </a:lnTo>
                  <a:lnTo>
                    <a:pt x="202" y="258"/>
                  </a:lnTo>
                  <a:lnTo>
                    <a:pt x="201" y="260"/>
                  </a:lnTo>
                  <a:lnTo>
                    <a:pt x="200" y="263"/>
                  </a:lnTo>
                  <a:lnTo>
                    <a:pt x="197" y="265"/>
                  </a:lnTo>
                  <a:lnTo>
                    <a:pt x="194" y="265"/>
                  </a:lnTo>
                  <a:lnTo>
                    <a:pt x="194" y="265"/>
                  </a:lnTo>
                  <a:close/>
                  <a:moveTo>
                    <a:pt x="220" y="265"/>
                  </a:moveTo>
                  <a:lnTo>
                    <a:pt x="220" y="265"/>
                  </a:lnTo>
                  <a:lnTo>
                    <a:pt x="216" y="265"/>
                  </a:lnTo>
                  <a:lnTo>
                    <a:pt x="214" y="263"/>
                  </a:lnTo>
                  <a:lnTo>
                    <a:pt x="212" y="260"/>
                  </a:lnTo>
                  <a:lnTo>
                    <a:pt x="211" y="258"/>
                  </a:lnTo>
                  <a:lnTo>
                    <a:pt x="211" y="258"/>
                  </a:lnTo>
                  <a:lnTo>
                    <a:pt x="212" y="254"/>
                  </a:lnTo>
                  <a:lnTo>
                    <a:pt x="214" y="251"/>
                  </a:lnTo>
                  <a:lnTo>
                    <a:pt x="216" y="250"/>
                  </a:lnTo>
                  <a:lnTo>
                    <a:pt x="220" y="249"/>
                  </a:lnTo>
                  <a:lnTo>
                    <a:pt x="220" y="249"/>
                  </a:lnTo>
                  <a:lnTo>
                    <a:pt x="222" y="250"/>
                  </a:lnTo>
                  <a:lnTo>
                    <a:pt x="224" y="251"/>
                  </a:lnTo>
                  <a:lnTo>
                    <a:pt x="225" y="254"/>
                  </a:lnTo>
                  <a:lnTo>
                    <a:pt x="227" y="258"/>
                  </a:lnTo>
                  <a:lnTo>
                    <a:pt x="227" y="258"/>
                  </a:lnTo>
                  <a:lnTo>
                    <a:pt x="225" y="260"/>
                  </a:lnTo>
                  <a:lnTo>
                    <a:pt x="224" y="263"/>
                  </a:lnTo>
                  <a:lnTo>
                    <a:pt x="222" y="265"/>
                  </a:lnTo>
                  <a:lnTo>
                    <a:pt x="220" y="265"/>
                  </a:lnTo>
                  <a:lnTo>
                    <a:pt x="220" y="265"/>
                  </a:lnTo>
                  <a:close/>
                  <a:moveTo>
                    <a:pt x="353" y="265"/>
                  </a:moveTo>
                  <a:lnTo>
                    <a:pt x="278" y="265"/>
                  </a:lnTo>
                  <a:lnTo>
                    <a:pt x="278" y="249"/>
                  </a:lnTo>
                  <a:lnTo>
                    <a:pt x="353" y="249"/>
                  </a:lnTo>
                  <a:lnTo>
                    <a:pt x="353" y="265"/>
                  </a:lnTo>
                  <a:lnTo>
                    <a:pt x="353" y="2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12" name="Group 146484"/>
          <p:cNvGrpSpPr>
            <a:grpSpLocks noChangeAspect="1"/>
          </p:cNvGrpSpPr>
          <p:nvPr/>
        </p:nvGrpSpPr>
        <p:grpSpPr>
          <a:xfrm>
            <a:off x="445106" y="2974843"/>
            <a:ext cx="466719" cy="654545"/>
            <a:chOff x="7596188" y="711200"/>
            <a:chExt cx="1301749" cy="1825626"/>
          </a:xfrm>
          <a:solidFill>
            <a:schemeClr val="bg1"/>
          </a:solidFill>
        </p:grpSpPr>
        <p:sp>
          <p:nvSpPr>
            <p:cNvPr id="213" name="Freeform 106"/>
            <p:cNvSpPr>
              <a:spLocks noEditPoints="1"/>
            </p:cNvSpPr>
            <p:nvPr/>
          </p:nvSpPr>
          <p:spPr bwMode="auto">
            <a:xfrm>
              <a:off x="7596188" y="1262063"/>
              <a:ext cx="1274762" cy="1274763"/>
            </a:xfrm>
            <a:custGeom>
              <a:avLst/>
              <a:gdLst>
                <a:gd name="T0" fmla="*/ 340 w 340"/>
                <a:gd name="T1" fmla="*/ 170 h 340"/>
                <a:gd name="T2" fmla="*/ 170 w 340"/>
                <a:gd name="T3" fmla="*/ 340 h 340"/>
                <a:gd name="T4" fmla="*/ 0 w 340"/>
                <a:gd name="T5" fmla="*/ 170 h 340"/>
                <a:gd name="T6" fmla="*/ 170 w 340"/>
                <a:gd name="T7" fmla="*/ 0 h 340"/>
                <a:gd name="T8" fmla="*/ 340 w 340"/>
                <a:gd name="T9" fmla="*/ 170 h 340"/>
                <a:gd name="T10" fmla="*/ 170 w 340"/>
                <a:gd name="T11" fmla="*/ 12 h 340"/>
                <a:gd name="T12" fmla="*/ 12 w 340"/>
                <a:gd name="T13" fmla="*/ 170 h 340"/>
                <a:gd name="T14" fmla="*/ 170 w 340"/>
                <a:gd name="T15" fmla="*/ 328 h 340"/>
                <a:gd name="T16" fmla="*/ 328 w 340"/>
                <a:gd name="T17" fmla="*/ 170 h 340"/>
                <a:gd name="T18" fmla="*/ 170 w 340"/>
                <a:gd name="T19" fmla="*/ 1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340" y="170"/>
                  </a:moveTo>
                  <a:cubicBezTo>
                    <a:pt x="340" y="264"/>
                    <a:pt x="264" y="340"/>
                    <a:pt x="170" y="340"/>
                  </a:cubicBezTo>
                  <a:cubicBezTo>
                    <a:pt x="76" y="340"/>
                    <a:pt x="0" y="264"/>
                    <a:pt x="0" y="170"/>
                  </a:cubicBezTo>
                  <a:cubicBezTo>
                    <a:pt x="0" y="76"/>
                    <a:pt x="76" y="0"/>
                    <a:pt x="170" y="0"/>
                  </a:cubicBezTo>
                  <a:cubicBezTo>
                    <a:pt x="264" y="0"/>
                    <a:pt x="340" y="76"/>
                    <a:pt x="340" y="170"/>
                  </a:cubicBezTo>
                  <a:close/>
                  <a:moveTo>
                    <a:pt x="170" y="12"/>
                  </a:moveTo>
                  <a:cubicBezTo>
                    <a:pt x="83" y="12"/>
                    <a:pt x="12" y="83"/>
                    <a:pt x="12" y="170"/>
                  </a:cubicBezTo>
                  <a:cubicBezTo>
                    <a:pt x="12" y="257"/>
                    <a:pt x="83" y="328"/>
                    <a:pt x="170" y="328"/>
                  </a:cubicBezTo>
                  <a:cubicBezTo>
                    <a:pt x="257" y="328"/>
                    <a:pt x="328" y="257"/>
                    <a:pt x="328" y="170"/>
                  </a:cubicBezTo>
                  <a:cubicBezTo>
                    <a:pt x="328" y="83"/>
                    <a:pt x="257" y="12"/>
                    <a:pt x="17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4" name="Oval 107"/>
            <p:cNvSpPr>
              <a:spLocks noChangeArrowheads="1"/>
            </p:cNvSpPr>
            <p:nvPr/>
          </p:nvSpPr>
          <p:spPr bwMode="auto">
            <a:xfrm>
              <a:off x="8166100" y="1831975"/>
              <a:ext cx="134937" cy="134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5" name="Oval 108"/>
            <p:cNvSpPr>
              <a:spLocks noChangeArrowheads="1"/>
            </p:cNvSpPr>
            <p:nvPr/>
          </p:nvSpPr>
          <p:spPr bwMode="auto">
            <a:xfrm>
              <a:off x="8204200" y="1360488"/>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6" name="Oval 109"/>
            <p:cNvSpPr>
              <a:spLocks noChangeArrowheads="1"/>
            </p:cNvSpPr>
            <p:nvPr/>
          </p:nvSpPr>
          <p:spPr bwMode="auto">
            <a:xfrm>
              <a:off x="8204200" y="2384425"/>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7" name="Oval 110"/>
            <p:cNvSpPr>
              <a:spLocks noChangeArrowheads="1"/>
            </p:cNvSpPr>
            <p:nvPr/>
          </p:nvSpPr>
          <p:spPr bwMode="auto">
            <a:xfrm>
              <a:off x="7693025"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8" name="Oval 111"/>
            <p:cNvSpPr>
              <a:spLocks noChangeArrowheads="1"/>
            </p:cNvSpPr>
            <p:nvPr/>
          </p:nvSpPr>
          <p:spPr bwMode="auto">
            <a:xfrm>
              <a:off x="8716963"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9" name="Freeform 112"/>
            <p:cNvSpPr>
              <a:spLocks/>
            </p:cNvSpPr>
            <p:nvPr/>
          </p:nvSpPr>
          <p:spPr bwMode="auto">
            <a:xfrm>
              <a:off x="8575675" y="2241550"/>
              <a:ext cx="41275" cy="41275"/>
            </a:xfrm>
            <a:custGeom>
              <a:avLst/>
              <a:gdLst>
                <a:gd name="T0" fmla="*/ 2 w 11"/>
                <a:gd name="T1" fmla="*/ 9 h 11"/>
                <a:gd name="T2" fmla="*/ 2 w 11"/>
                <a:gd name="T3" fmla="*/ 2 h 11"/>
                <a:gd name="T4" fmla="*/ 9 w 11"/>
                <a:gd name="T5" fmla="*/ 2 h 11"/>
                <a:gd name="T6" fmla="*/ 9 w 11"/>
                <a:gd name="T7" fmla="*/ 9 h 11"/>
                <a:gd name="T8" fmla="*/ 2 w 11"/>
                <a:gd name="T9" fmla="*/ 9 h 11"/>
              </a:gdLst>
              <a:ahLst/>
              <a:cxnLst>
                <a:cxn ang="0">
                  <a:pos x="T0" y="T1"/>
                </a:cxn>
                <a:cxn ang="0">
                  <a:pos x="T2" y="T3"/>
                </a:cxn>
                <a:cxn ang="0">
                  <a:pos x="T4" y="T5"/>
                </a:cxn>
                <a:cxn ang="0">
                  <a:pos x="T6" y="T7"/>
                </a:cxn>
                <a:cxn ang="0">
                  <a:pos x="T8" y="T9"/>
                </a:cxn>
              </a:cxnLst>
              <a:rect l="0" t="0" r="r" b="b"/>
              <a:pathLst>
                <a:path w="11" h="11">
                  <a:moveTo>
                    <a:pt x="2" y="9"/>
                  </a:moveTo>
                  <a:cubicBezTo>
                    <a:pt x="0" y="7"/>
                    <a:pt x="0" y="4"/>
                    <a:pt x="2" y="2"/>
                  </a:cubicBezTo>
                  <a:cubicBezTo>
                    <a:pt x="4" y="0"/>
                    <a:pt x="7" y="0"/>
                    <a:pt x="9" y="2"/>
                  </a:cubicBezTo>
                  <a:cubicBezTo>
                    <a:pt x="11" y="4"/>
                    <a:pt x="11" y="7"/>
                    <a:pt x="9" y="9"/>
                  </a:cubicBezTo>
                  <a:cubicBezTo>
                    <a:pt x="7" y="11"/>
                    <a:pt x="4" y="11"/>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0" name="Freeform 113"/>
            <p:cNvSpPr>
              <a:spLocks/>
            </p:cNvSpPr>
            <p:nvPr/>
          </p:nvSpPr>
          <p:spPr bwMode="auto">
            <a:xfrm>
              <a:off x="7851775" y="2241550"/>
              <a:ext cx="41275" cy="41275"/>
            </a:xfrm>
            <a:custGeom>
              <a:avLst/>
              <a:gdLst>
                <a:gd name="T0" fmla="*/ 2 w 11"/>
                <a:gd name="T1" fmla="*/ 2 h 11"/>
                <a:gd name="T2" fmla="*/ 9 w 11"/>
                <a:gd name="T3" fmla="*/ 2 h 11"/>
                <a:gd name="T4" fmla="*/ 9 w 11"/>
                <a:gd name="T5" fmla="*/ 9 h 11"/>
                <a:gd name="T6" fmla="*/ 2 w 11"/>
                <a:gd name="T7" fmla="*/ 9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4" y="0"/>
                    <a:pt x="7" y="0"/>
                    <a:pt x="9" y="2"/>
                  </a:cubicBezTo>
                  <a:cubicBezTo>
                    <a:pt x="11" y="4"/>
                    <a:pt x="11" y="7"/>
                    <a:pt x="9" y="9"/>
                  </a:cubicBezTo>
                  <a:cubicBezTo>
                    <a:pt x="7" y="11"/>
                    <a:pt x="4" y="11"/>
                    <a:pt x="2" y="9"/>
                  </a:cubicBezTo>
                  <a:cubicBezTo>
                    <a:pt x="0" y="7"/>
                    <a:pt x="0"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1" name="Freeform 114"/>
            <p:cNvSpPr>
              <a:spLocks/>
            </p:cNvSpPr>
            <p:nvPr/>
          </p:nvSpPr>
          <p:spPr bwMode="auto">
            <a:xfrm>
              <a:off x="7851775" y="1517650"/>
              <a:ext cx="41275" cy="41275"/>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2" name="Freeform 115"/>
            <p:cNvSpPr>
              <a:spLocks/>
            </p:cNvSpPr>
            <p:nvPr/>
          </p:nvSpPr>
          <p:spPr bwMode="auto">
            <a:xfrm>
              <a:off x="8575675" y="1517650"/>
              <a:ext cx="41275" cy="41275"/>
            </a:xfrm>
            <a:custGeom>
              <a:avLst/>
              <a:gdLst>
                <a:gd name="T0" fmla="*/ 9 w 11"/>
                <a:gd name="T1" fmla="*/ 9 h 11"/>
                <a:gd name="T2" fmla="*/ 2 w 11"/>
                <a:gd name="T3" fmla="*/ 9 h 11"/>
                <a:gd name="T4" fmla="*/ 2 w 11"/>
                <a:gd name="T5" fmla="*/ 2 h 11"/>
                <a:gd name="T6" fmla="*/ 9 w 11"/>
                <a:gd name="T7" fmla="*/ 2 h 11"/>
                <a:gd name="T8" fmla="*/ 9 w 11"/>
                <a:gd name="T9" fmla="*/ 9 h 11"/>
              </a:gdLst>
              <a:ahLst/>
              <a:cxnLst>
                <a:cxn ang="0">
                  <a:pos x="T0" y="T1"/>
                </a:cxn>
                <a:cxn ang="0">
                  <a:pos x="T2" y="T3"/>
                </a:cxn>
                <a:cxn ang="0">
                  <a:pos x="T4" y="T5"/>
                </a:cxn>
                <a:cxn ang="0">
                  <a:pos x="T6" y="T7"/>
                </a:cxn>
                <a:cxn ang="0">
                  <a:pos x="T8" y="T9"/>
                </a:cxn>
              </a:cxnLst>
              <a:rect l="0" t="0" r="r" b="b"/>
              <a:pathLst>
                <a:path w="11" h="11">
                  <a:moveTo>
                    <a:pt x="9" y="9"/>
                  </a:moveTo>
                  <a:cubicBezTo>
                    <a:pt x="7" y="11"/>
                    <a:pt x="4" y="11"/>
                    <a:pt x="2" y="9"/>
                  </a:cubicBezTo>
                  <a:cubicBezTo>
                    <a:pt x="0" y="7"/>
                    <a:pt x="0" y="4"/>
                    <a:pt x="2" y="2"/>
                  </a:cubicBezTo>
                  <a:cubicBezTo>
                    <a:pt x="4" y="0"/>
                    <a:pt x="7" y="0"/>
                    <a:pt x="9" y="2"/>
                  </a:cubicBezTo>
                  <a:cubicBezTo>
                    <a:pt x="11" y="4"/>
                    <a:pt x="11" y="7"/>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3" name="Oval 116"/>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4" name="Freeform 117"/>
            <p:cNvSpPr>
              <a:spLocks/>
            </p:cNvSpPr>
            <p:nvPr/>
          </p:nvSpPr>
          <p:spPr bwMode="auto">
            <a:xfrm>
              <a:off x="8158163" y="1131888"/>
              <a:ext cx="150812" cy="119063"/>
            </a:xfrm>
            <a:custGeom>
              <a:avLst/>
              <a:gdLst>
                <a:gd name="T0" fmla="*/ 0 w 40"/>
                <a:gd name="T1" fmla="*/ 32 h 32"/>
                <a:gd name="T2" fmla="*/ 20 w 40"/>
                <a:gd name="T3" fmla="*/ 31 h 32"/>
                <a:gd name="T4" fmla="*/ 40 w 40"/>
                <a:gd name="T5" fmla="*/ 32 h 32"/>
                <a:gd name="T6" fmla="*/ 40 w 40"/>
                <a:gd name="T7" fmla="*/ 0 h 32"/>
                <a:gd name="T8" fmla="*/ 0 w 40"/>
                <a:gd name="T9" fmla="*/ 0 h 32"/>
                <a:gd name="T10" fmla="*/ 0 w 40"/>
                <a:gd name="T11" fmla="*/ 32 h 32"/>
              </a:gdLst>
              <a:ahLst/>
              <a:cxnLst>
                <a:cxn ang="0">
                  <a:pos x="T0" y="T1"/>
                </a:cxn>
                <a:cxn ang="0">
                  <a:pos x="T2" y="T3"/>
                </a:cxn>
                <a:cxn ang="0">
                  <a:pos x="T4" y="T5"/>
                </a:cxn>
                <a:cxn ang="0">
                  <a:pos x="T6" y="T7"/>
                </a:cxn>
                <a:cxn ang="0">
                  <a:pos x="T8" y="T9"/>
                </a:cxn>
                <a:cxn ang="0">
                  <a:pos x="T10" y="T11"/>
                </a:cxn>
              </a:cxnLst>
              <a:rect l="0" t="0" r="r" b="b"/>
              <a:pathLst>
                <a:path w="40" h="32">
                  <a:moveTo>
                    <a:pt x="0" y="32"/>
                  </a:moveTo>
                  <a:cubicBezTo>
                    <a:pt x="6" y="31"/>
                    <a:pt x="13" y="31"/>
                    <a:pt x="20" y="31"/>
                  </a:cubicBezTo>
                  <a:cubicBezTo>
                    <a:pt x="27" y="31"/>
                    <a:pt x="34" y="31"/>
                    <a:pt x="40" y="32"/>
                  </a:cubicBezTo>
                  <a:cubicBezTo>
                    <a:pt x="40" y="0"/>
                    <a:pt x="40" y="0"/>
                    <a:pt x="40"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5" name="Freeform 118"/>
            <p:cNvSpPr>
              <a:spLocks noEditPoints="1"/>
            </p:cNvSpPr>
            <p:nvPr/>
          </p:nvSpPr>
          <p:spPr bwMode="auto">
            <a:xfrm>
              <a:off x="8121650" y="973138"/>
              <a:ext cx="223837" cy="146050"/>
            </a:xfrm>
            <a:custGeom>
              <a:avLst/>
              <a:gdLst>
                <a:gd name="T0" fmla="*/ 60 w 60"/>
                <a:gd name="T1" fmla="*/ 7 h 39"/>
                <a:gd name="T2" fmla="*/ 53 w 60"/>
                <a:gd name="T3" fmla="*/ 0 h 39"/>
                <a:gd name="T4" fmla="*/ 7 w 60"/>
                <a:gd name="T5" fmla="*/ 0 h 39"/>
                <a:gd name="T6" fmla="*/ 0 w 60"/>
                <a:gd name="T7" fmla="*/ 7 h 39"/>
                <a:gd name="T8" fmla="*/ 0 w 60"/>
                <a:gd name="T9" fmla="*/ 31 h 39"/>
                <a:gd name="T10" fmla="*/ 7 w 60"/>
                <a:gd name="T11" fmla="*/ 39 h 39"/>
                <a:gd name="T12" fmla="*/ 53 w 60"/>
                <a:gd name="T13" fmla="*/ 39 h 39"/>
                <a:gd name="T14" fmla="*/ 60 w 60"/>
                <a:gd name="T15" fmla="*/ 31 h 39"/>
                <a:gd name="T16" fmla="*/ 60 w 60"/>
                <a:gd name="T17" fmla="*/ 7 h 39"/>
                <a:gd name="T18" fmla="*/ 8 w 60"/>
                <a:gd name="T19" fmla="*/ 31 h 39"/>
                <a:gd name="T20" fmla="*/ 6 w 60"/>
                <a:gd name="T21" fmla="*/ 33 h 39"/>
                <a:gd name="T22" fmla="*/ 4 w 60"/>
                <a:gd name="T23" fmla="*/ 31 h 39"/>
                <a:gd name="T24" fmla="*/ 4 w 60"/>
                <a:gd name="T25" fmla="*/ 7 h 39"/>
                <a:gd name="T26" fmla="*/ 6 w 60"/>
                <a:gd name="T27" fmla="*/ 5 h 39"/>
                <a:gd name="T28" fmla="*/ 8 w 60"/>
                <a:gd name="T29" fmla="*/ 7 h 39"/>
                <a:gd name="T30" fmla="*/ 8 w 60"/>
                <a:gd name="T31" fmla="*/ 31 h 39"/>
                <a:gd name="T32" fmla="*/ 16 w 60"/>
                <a:gd name="T33" fmla="*/ 31 h 39"/>
                <a:gd name="T34" fmla="*/ 14 w 60"/>
                <a:gd name="T35" fmla="*/ 33 h 39"/>
                <a:gd name="T36" fmla="*/ 12 w 60"/>
                <a:gd name="T37" fmla="*/ 31 h 39"/>
                <a:gd name="T38" fmla="*/ 12 w 60"/>
                <a:gd name="T39" fmla="*/ 7 h 39"/>
                <a:gd name="T40" fmla="*/ 14 w 60"/>
                <a:gd name="T41" fmla="*/ 5 h 39"/>
                <a:gd name="T42" fmla="*/ 16 w 60"/>
                <a:gd name="T43" fmla="*/ 7 h 39"/>
                <a:gd name="T44" fmla="*/ 16 w 60"/>
                <a:gd name="T45" fmla="*/ 31 h 39"/>
                <a:gd name="T46" fmla="*/ 24 w 60"/>
                <a:gd name="T47" fmla="*/ 31 h 39"/>
                <a:gd name="T48" fmla="*/ 22 w 60"/>
                <a:gd name="T49" fmla="*/ 33 h 39"/>
                <a:gd name="T50" fmla="*/ 20 w 60"/>
                <a:gd name="T51" fmla="*/ 31 h 39"/>
                <a:gd name="T52" fmla="*/ 20 w 60"/>
                <a:gd name="T53" fmla="*/ 7 h 39"/>
                <a:gd name="T54" fmla="*/ 22 w 60"/>
                <a:gd name="T55" fmla="*/ 5 h 39"/>
                <a:gd name="T56" fmla="*/ 24 w 60"/>
                <a:gd name="T57" fmla="*/ 7 h 39"/>
                <a:gd name="T58" fmla="*/ 24 w 60"/>
                <a:gd name="T59" fmla="*/ 31 h 39"/>
                <a:gd name="T60" fmla="*/ 32 w 60"/>
                <a:gd name="T61" fmla="*/ 31 h 39"/>
                <a:gd name="T62" fmla="*/ 30 w 60"/>
                <a:gd name="T63" fmla="*/ 33 h 39"/>
                <a:gd name="T64" fmla="*/ 28 w 60"/>
                <a:gd name="T65" fmla="*/ 31 h 39"/>
                <a:gd name="T66" fmla="*/ 28 w 60"/>
                <a:gd name="T67" fmla="*/ 7 h 39"/>
                <a:gd name="T68" fmla="*/ 30 w 60"/>
                <a:gd name="T69" fmla="*/ 5 h 39"/>
                <a:gd name="T70" fmla="*/ 32 w 60"/>
                <a:gd name="T71" fmla="*/ 7 h 39"/>
                <a:gd name="T72" fmla="*/ 32 w 60"/>
                <a:gd name="T73" fmla="*/ 31 h 39"/>
                <a:gd name="T74" fmla="*/ 40 w 60"/>
                <a:gd name="T75" fmla="*/ 31 h 39"/>
                <a:gd name="T76" fmla="*/ 38 w 60"/>
                <a:gd name="T77" fmla="*/ 33 h 39"/>
                <a:gd name="T78" fmla="*/ 36 w 60"/>
                <a:gd name="T79" fmla="*/ 31 h 39"/>
                <a:gd name="T80" fmla="*/ 36 w 60"/>
                <a:gd name="T81" fmla="*/ 7 h 39"/>
                <a:gd name="T82" fmla="*/ 38 w 60"/>
                <a:gd name="T83" fmla="*/ 5 h 39"/>
                <a:gd name="T84" fmla="*/ 40 w 60"/>
                <a:gd name="T85" fmla="*/ 7 h 39"/>
                <a:gd name="T86" fmla="*/ 40 w 60"/>
                <a:gd name="T87" fmla="*/ 31 h 39"/>
                <a:gd name="T88" fmla="*/ 48 w 60"/>
                <a:gd name="T89" fmla="*/ 31 h 39"/>
                <a:gd name="T90" fmla="*/ 46 w 60"/>
                <a:gd name="T91" fmla="*/ 33 h 39"/>
                <a:gd name="T92" fmla="*/ 44 w 60"/>
                <a:gd name="T93" fmla="*/ 31 h 39"/>
                <a:gd name="T94" fmla="*/ 44 w 60"/>
                <a:gd name="T95" fmla="*/ 7 h 39"/>
                <a:gd name="T96" fmla="*/ 46 w 60"/>
                <a:gd name="T97" fmla="*/ 5 h 39"/>
                <a:gd name="T98" fmla="*/ 48 w 60"/>
                <a:gd name="T99" fmla="*/ 7 h 39"/>
                <a:gd name="T100" fmla="*/ 48 w 60"/>
                <a:gd name="T101" fmla="*/ 31 h 39"/>
                <a:gd name="T102" fmla="*/ 57 w 60"/>
                <a:gd name="T103" fmla="*/ 31 h 39"/>
                <a:gd name="T104" fmla="*/ 55 w 60"/>
                <a:gd name="T105" fmla="*/ 33 h 39"/>
                <a:gd name="T106" fmla="*/ 53 w 60"/>
                <a:gd name="T107" fmla="*/ 31 h 39"/>
                <a:gd name="T108" fmla="*/ 53 w 60"/>
                <a:gd name="T109" fmla="*/ 7 h 39"/>
                <a:gd name="T110" fmla="*/ 55 w 60"/>
                <a:gd name="T111" fmla="*/ 5 h 39"/>
                <a:gd name="T112" fmla="*/ 57 w 60"/>
                <a:gd name="T113" fmla="*/ 7 h 39"/>
                <a:gd name="T114" fmla="*/ 57 w 60"/>
                <a:gd name="T11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39">
                  <a:moveTo>
                    <a:pt x="60" y="7"/>
                  </a:moveTo>
                  <a:cubicBezTo>
                    <a:pt x="60" y="3"/>
                    <a:pt x="57" y="0"/>
                    <a:pt x="53" y="0"/>
                  </a:cubicBezTo>
                  <a:cubicBezTo>
                    <a:pt x="7" y="0"/>
                    <a:pt x="7" y="0"/>
                    <a:pt x="7" y="0"/>
                  </a:cubicBezTo>
                  <a:cubicBezTo>
                    <a:pt x="3" y="0"/>
                    <a:pt x="0" y="3"/>
                    <a:pt x="0" y="7"/>
                  </a:cubicBezTo>
                  <a:cubicBezTo>
                    <a:pt x="0" y="31"/>
                    <a:pt x="0" y="31"/>
                    <a:pt x="0" y="31"/>
                  </a:cubicBezTo>
                  <a:cubicBezTo>
                    <a:pt x="0" y="35"/>
                    <a:pt x="3" y="39"/>
                    <a:pt x="7" y="39"/>
                  </a:cubicBezTo>
                  <a:cubicBezTo>
                    <a:pt x="53" y="39"/>
                    <a:pt x="53" y="39"/>
                    <a:pt x="53" y="39"/>
                  </a:cubicBezTo>
                  <a:cubicBezTo>
                    <a:pt x="57" y="39"/>
                    <a:pt x="60" y="35"/>
                    <a:pt x="60" y="31"/>
                  </a:cubicBezTo>
                  <a:lnTo>
                    <a:pt x="60" y="7"/>
                  </a:lnTo>
                  <a:close/>
                  <a:moveTo>
                    <a:pt x="8" y="31"/>
                  </a:moveTo>
                  <a:cubicBezTo>
                    <a:pt x="8" y="32"/>
                    <a:pt x="7" y="33"/>
                    <a:pt x="6" y="33"/>
                  </a:cubicBezTo>
                  <a:cubicBezTo>
                    <a:pt x="4" y="33"/>
                    <a:pt x="4" y="32"/>
                    <a:pt x="4" y="31"/>
                  </a:cubicBezTo>
                  <a:cubicBezTo>
                    <a:pt x="4" y="7"/>
                    <a:pt x="4" y="7"/>
                    <a:pt x="4" y="7"/>
                  </a:cubicBezTo>
                  <a:cubicBezTo>
                    <a:pt x="4" y="6"/>
                    <a:pt x="4" y="5"/>
                    <a:pt x="6" y="5"/>
                  </a:cubicBezTo>
                  <a:cubicBezTo>
                    <a:pt x="7" y="5"/>
                    <a:pt x="8" y="6"/>
                    <a:pt x="8" y="7"/>
                  </a:cubicBezTo>
                  <a:lnTo>
                    <a:pt x="8" y="31"/>
                  </a:lnTo>
                  <a:close/>
                  <a:moveTo>
                    <a:pt x="16" y="31"/>
                  </a:moveTo>
                  <a:cubicBezTo>
                    <a:pt x="16" y="32"/>
                    <a:pt x="15" y="33"/>
                    <a:pt x="14" y="33"/>
                  </a:cubicBezTo>
                  <a:cubicBezTo>
                    <a:pt x="13" y="33"/>
                    <a:pt x="12" y="32"/>
                    <a:pt x="12" y="31"/>
                  </a:cubicBezTo>
                  <a:cubicBezTo>
                    <a:pt x="12" y="7"/>
                    <a:pt x="12" y="7"/>
                    <a:pt x="12" y="7"/>
                  </a:cubicBezTo>
                  <a:cubicBezTo>
                    <a:pt x="12" y="6"/>
                    <a:pt x="13" y="5"/>
                    <a:pt x="14" y="5"/>
                  </a:cubicBezTo>
                  <a:cubicBezTo>
                    <a:pt x="15" y="5"/>
                    <a:pt x="16" y="6"/>
                    <a:pt x="16" y="7"/>
                  </a:cubicBezTo>
                  <a:lnTo>
                    <a:pt x="16" y="31"/>
                  </a:lnTo>
                  <a:close/>
                  <a:moveTo>
                    <a:pt x="24" y="31"/>
                  </a:moveTo>
                  <a:cubicBezTo>
                    <a:pt x="24" y="32"/>
                    <a:pt x="23" y="33"/>
                    <a:pt x="22" y="33"/>
                  </a:cubicBezTo>
                  <a:cubicBezTo>
                    <a:pt x="21" y="33"/>
                    <a:pt x="20" y="32"/>
                    <a:pt x="20" y="31"/>
                  </a:cubicBezTo>
                  <a:cubicBezTo>
                    <a:pt x="20" y="7"/>
                    <a:pt x="20" y="7"/>
                    <a:pt x="20" y="7"/>
                  </a:cubicBezTo>
                  <a:cubicBezTo>
                    <a:pt x="20" y="6"/>
                    <a:pt x="21" y="5"/>
                    <a:pt x="22" y="5"/>
                  </a:cubicBezTo>
                  <a:cubicBezTo>
                    <a:pt x="23" y="5"/>
                    <a:pt x="24" y="6"/>
                    <a:pt x="24" y="7"/>
                  </a:cubicBezTo>
                  <a:lnTo>
                    <a:pt x="24" y="31"/>
                  </a:lnTo>
                  <a:close/>
                  <a:moveTo>
                    <a:pt x="32" y="31"/>
                  </a:moveTo>
                  <a:cubicBezTo>
                    <a:pt x="32" y="32"/>
                    <a:pt x="31" y="33"/>
                    <a:pt x="30" y="33"/>
                  </a:cubicBezTo>
                  <a:cubicBezTo>
                    <a:pt x="29" y="33"/>
                    <a:pt x="28" y="32"/>
                    <a:pt x="28" y="31"/>
                  </a:cubicBezTo>
                  <a:cubicBezTo>
                    <a:pt x="28" y="7"/>
                    <a:pt x="28" y="7"/>
                    <a:pt x="28" y="7"/>
                  </a:cubicBezTo>
                  <a:cubicBezTo>
                    <a:pt x="28" y="6"/>
                    <a:pt x="29" y="5"/>
                    <a:pt x="30" y="5"/>
                  </a:cubicBezTo>
                  <a:cubicBezTo>
                    <a:pt x="31" y="5"/>
                    <a:pt x="32" y="6"/>
                    <a:pt x="32" y="7"/>
                  </a:cubicBezTo>
                  <a:lnTo>
                    <a:pt x="32" y="31"/>
                  </a:lnTo>
                  <a:close/>
                  <a:moveTo>
                    <a:pt x="40" y="31"/>
                  </a:moveTo>
                  <a:cubicBezTo>
                    <a:pt x="40" y="32"/>
                    <a:pt x="39" y="33"/>
                    <a:pt x="38" y="33"/>
                  </a:cubicBezTo>
                  <a:cubicBezTo>
                    <a:pt x="37" y="33"/>
                    <a:pt x="36" y="32"/>
                    <a:pt x="36" y="31"/>
                  </a:cubicBezTo>
                  <a:cubicBezTo>
                    <a:pt x="36" y="7"/>
                    <a:pt x="36" y="7"/>
                    <a:pt x="36" y="7"/>
                  </a:cubicBezTo>
                  <a:cubicBezTo>
                    <a:pt x="36" y="6"/>
                    <a:pt x="37" y="5"/>
                    <a:pt x="38" y="5"/>
                  </a:cubicBezTo>
                  <a:cubicBezTo>
                    <a:pt x="39" y="5"/>
                    <a:pt x="40" y="6"/>
                    <a:pt x="40" y="7"/>
                  </a:cubicBezTo>
                  <a:lnTo>
                    <a:pt x="40" y="31"/>
                  </a:lnTo>
                  <a:close/>
                  <a:moveTo>
                    <a:pt x="48" y="31"/>
                  </a:moveTo>
                  <a:cubicBezTo>
                    <a:pt x="48" y="32"/>
                    <a:pt x="48" y="33"/>
                    <a:pt x="46" y="33"/>
                  </a:cubicBezTo>
                  <a:cubicBezTo>
                    <a:pt x="45" y="33"/>
                    <a:pt x="44" y="32"/>
                    <a:pt x="44" y="31"/>
                  </a:cubicBezTo>
                  <a:cubicBezTo>
                    <a:pt x="44" y="7"/>
                    <a:pt x="44" y="7"/>
                    <a:pt x="44" y="7"/>
                  </a:cubicBezTo>
                  <a:cubicBezTo>
                    <a:pt x="44" y="6"/>
                    <a:pt x="45" y="5"/>
                    <a:pt x="46" y="5"/>
                  </a:cubicBezTo>
                  <a:cubicBezTo>
                    <a:pt x="48" y="5"/>
                    <a:pt x="48" y="6"/>
                    <a:pt x="48" y="7"/>
                  </a:cubicBezTo>
                  <a:lnTo>
                    <a:pt x="48" y="31"/>
                  </a:lnTo>
                  <a:close/>
                  <a:moveTo>
                    <a:pt x="57" y="31"/>
                  </a:moveTo>
                  <a:cubicBezTo>
                    <a:pt x="57" y="32"/>
                    <a:pt x="56" y="33"/>
                    <a:pt x="55" y="33"/>
                  </a:cubicBezTo>
                  <a:cubicBezTo>
                    <a:pt x="53" y="33"/>
                    <a:pt x="53" y="32"/>
                    <a:pt x="53" y="31"/>
                  </a:cubicBezTo>
                  <a:cubicBezTo>
                    <a:pt x="53" y="7"/>
                    <a:pt x="53" y="7"/>
                    <a:pt x="53" y="7"/>
                  </a:cubicBezTo>
                  <a:cubicBezTo>
                    <a:pt x="53" y="6"/>
                    <a:pt x="53" y="5"/>
                    <a:pt x="55" y="5"/>
                  </a:cubicBezTo>
                  <a:cubicBezTo>
                    <a:pt x="56" y="5"/>
                    <a:pt x="57" y="6"/>
                    <a:pt x="57" y="7"/>
                  </a:cubicBezTo>
                  <a:lnTo>
                    <a:pt x="5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6" name="Freeform 119"/>
            <p:cNvSpPr>
              <a:spLocks/>
            </p:cNvSpPr>
            <p:nvPr/>
          </p:nvSpPr>
          <p:spPr bwMode="auto">
            <a:xfrm>
              <a:off x="8639175" y="1349375"/>
              <a:ext cx="146050" cy="146050"/>
            </a:xfrm>
            <a:custGeom>
              <a:avLst/>
              <a:gdLst>
                <a:gd name="T0" fmla="*/ 0 w 39"/>
                <a:gd name="T1" fmla="*/ 10 h 39"/>
                <a:gd name="T2" fmla="*/ 15 w 39"/>
                <a:gd name="T3" fmla="*/ 24 h 39"/>
                <a:gd name="T4" fmla="*/ 29 w 39"/>
                <a:gd name="T5" fmla="*/ 39 h 39"/>
                <a:gd name="T6" fmla="*/ 39 w 39"/>
                <a:gd name="T7" fmla="*/ 29 h 39"/>
                <a:gd name="T8" fmla="*/ 10 w 39"/>
                <a:gd name="T9" fmla="*/ 0 h 39"/>
                <a:gd name="T10" fmla="*/ 0 w 39"/>
                <a:gd name="T11" fmla="*/ 10 h 39"/>
              </a:gdLst>
              <a:ahLst/>
              <a:cxnLst>
                <a:cxn ang="0">
                  <a:pos x="T0" y="T1"/>
                </a:cxn>
                <a:cxn ang="0">
                  <a:pos x="T2" y="T3"/>
                </a:cxn>
                <a:cxn ang="0">
                  <a:pos x="T4" y="T5"/>
                </a:cxn>
                <a:cxn ang="0">
                  <a:pos x="T6" y="T7"/>
                </a:cxn>
                <a:cxn ang="0">
                  <a:pos x="T8" y="T9"/>
                </a:cxn>
                <a:cxn ang="0">
                  <a:pos x="T10" y="T11"/>
                </a:cxn>
              </a:cxnLst>
              <a:rect l="0" t="0" r="r" b="b"/>
              <a:pathLst>
                <a:path w="39" h="39">
                  <a:moveTo>
                    <a:pt x="0" y="10"/>
                  </a:moveTo>
                  <a:cubicBezTo>
                    <a:pt x="5" y="14"/>
                    <a:pt x="11" y="19"/>
                    <a:pt x="15" y="24"/>
                  </a:cubicBezTo>
                  <a:cubicBezTo>
                    <a:pt x="20" y="28"/>
                    <a:pt x="25" y="34"/>
                    <a:pt x="29" y="39"/>
                  </a:cubicBezTo>
                  <a:cubicBezTo>
                    <a:pt x="39" y="29"/>
                    <a:pt x="39" y="29"/>
                    <a:pt x="39" y="29"/>
                  </a:cubicBezTo>
                  <a:cubicBezTo>
                    <a:pt x="10" y="0"/>
                    <a:pt x="10" y="0"/>
                    <a:pt x="1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7" name="Freeform 120"/>
            <p:cNvSpPr>
              <a:spLocks noEditPoints="1"/>
            </p:cNvSpPr>
            <p:nvPr/>
          </p:nvSpPr>
          <p:spPr bwMode="auto">
            <a:xfrm>
              <a:off x="8680450" y="1236663"/>
              <a:ext cx="217487" cy="217488"/>
            </a:xfrm>
            <a:custGeom>
              <a:avLst/>
              <a:gdLst>
                <a:gd name="T0" fmla="*/ 56 w 58"/>
                <a:gd name="T1" fmla="*/ 29 h 58"/>
                <a:gd name="T2" fmla="*/ 29 w 58"/>
                <a:gd name="T3" fmla="*/ 2 h 58"/>
                <a:gd name="T4" fmla="*/ 20 w 58"/>
                <a:gd name="T5" fmla="*/ 4 h 58"/>
                <a:gd name="T6" fmla="*/ 3 w 58"/>
                <a:gd name="T7" fmla="*/ 20 h 58"/>
                <a:gd name="T8" fmla="*/ 2 w 58"/>
                <a:gd name="T9" fmla="*/ 29 h 58"/>
                <a:gd name="T10" fmla="*/ 29 w 58"/>
                <a:gd name="T11" fmla="*/ 56 h 58"/>
                <a:gd name="T12" fmla="*/ 38 w 58"/>
                <a:gd name="T13" fmla="*/ 55 h 58"/>
                <a:gd name="T14" fmla="*/ 54 w 58"/>
                <a:gd name="T15" fmla="*/ 39 h 58"/>
                <a:gd name="T16" fmla="*/ 56 w 58"/>
                <a:gd name="T17" fmla="*/ 29 h 58"/>
                <a:gd name="T18" fmla="*/ 5 w 58"/>
                <a:gd name="T19" fmla="*/ 24 h 58"/>
                <a:gd name="T20" fmla="*/ 6 w 58"/>
                <a:gd name="T21" fmla="*/ 21 h 58"/>
                <a:gd name="T22" fmla="*/ 21 w 58"/>
                <a:gd name="T23" fmla="*/ 6 h 58"/>
                <a:gd name="T24" fmla="*/ 24 w 58"/>
                <a:gd name="T25" fmla="*/ 5 h 58"/>
                <a:gd name="T26" fmla="*/ 24 w 58"/>
                <a:gd name="T27" fmla="*/ 8 h 58"/>
                <a:gd name="T28" fmla="*/ 8 w 58"/>
                <a:gd name="T29" fmla="*/ 24 h 58"/>
                <a:gd name="T30" fmla="*/ 5 w 58"/>
                <a:gd name="T31" fmla="*/ 24 h 58"/>
                <a:gd name="T32" fmla="*/ 10 w 58"/>
                <a:gd name="T33" fmla="*/ 29 h 58"/>
                <a:gd name="T34" fmla="*/ 10 w 58"/>
                <a:gd name="T35" fmla="*/ 26 h 58"/>
                <a:gd name="T36" fmla="*/ 26 w 58"/>
                <a:gd name="T37" fmla="*/ 10 h 58"/>
                <a:gd name="T38" fmla="*/ 29 w 58"/>
                <a:gd name="T39" fmla="*/ 10 h 58"/>
                <a:gd name="T40" fmla="*/ 28 w 58"/>
                <a:gd name="T41" fmla="*/ 13 h 58"/>
                <a:gd name="T42" fmla="*/ 13 w 58"/>
                <a:gd name="T43" fmla="*/ 29 h 58"/>
                <a:gd name="T44" fmla="*/ 10 w 58"/>
                <a:gd name="T45" fmla="*/ 29 h 58"/>
                <a:gd name="T46" fmla="*/ 15 w 58"/>
                <a:gd name="T47" fmla="*/ 34 h 58"/>
                <a:gd name="T48" fmla="*/ 15 w 58"/>
                <a:gd name="T49" fmla="*/ 31 h 58"/>
                <a:gd name="T50" fmla="*/ 31 w 58"/>
                <a:gd name="T51" fmla="*/ 15 h 58"/>
                <a:gd name="T52" fmla="*/ 34 w 58"/>
                <a:gd name="T53" fmla="*/ 15 h 58"/>
                <a:gd name="T54" fmla="*/ 33 w 58"/>
                <a:gd name="T55" fmla="*/ 18 h 58"/>
                <a:gd name="T56" fmla="*/ 18 w 58"/>
                <a:gd name="T57" fmla="*/ 33 h 58"/>
                <a:gd name="T58" fmla="*/ 15 w 58"/>
                <a:gd name="T59" fmla="*/ 34 h 58"/>
                <a:gd name="T60" fmla="*/ 20 w 58"/>
                <a:gd name="T61" fmla="*/ 39 h 58"/>
                <a:gd name="T62" fmla="*/ 20 w 58"/>
                <a:gd name="T63" fmla="*/ 36 h 58"/>
                <a:gd name="T64" fmla="*/ 36 w 58"/>
                <a:gd name="T65" fmla="*/ 20 h 58"/>
                <a:gd name="T66" fmla="*/ 38 w 58"/>
                <a:gd name="T67" fmla="*/ 20 h 58"/>
                <a:gd name="T68" fmla="*/ 38 w 58"/>
                <a:gd name="T69" fmla="*/ 22 h 58"/>
                <a:gd name="T70" fmla="*/ 22 w 58"/>
                <a:gd name="T71" fmla="*/ 38 h 58"/>
                <a:gd name="T72" fmla="*/ 20 w 58"/>
                <a:gd name="T73" fmla="*/ 39 h 58"/>
                <a:gd name="T74" fmla="*/ 24 w 58"/>
                <a:gd name="T75" fmla="*/ 43 h 58"/>
                <a:gd name="T76" fmla="*/ 25 w 58"/>
                <a:gd name="T77" fmla="*/ 41 h 58"/>
                <a:gd name="T78" fmla="*/ 40 w 58"/>
                <a:gd name="T79" fmla="*/ 25 h 58"/>
                <a:gd name="T80" fmla="*/ 43 w 58"/>
                <a:gd name="T81" fmla="*/ 24 h 58"/>
                <a:gd name="T82" fmla="*/ 43 w 58"/>
                <a:gd name="T83" fmla="*/ 27 h 58"/>
                <a:gd name="T84" fmla="*/ 27 w 58"/>
                <a:gd name="T85" fmla="*/ 43 h 58"/>
                <a:gd name="T86" fmla="*/ 24 w 58"/>
                <a:gd name="T87" fmla="*/ 43 h 58"/>
                <a:gd name="T88" fmla="*/ 32 w 58"/>
                <a:gd name="T89" fmla="*/ 48 h 58"/>
                <a:gd name="T90" fmla="*/ 29 w 58"/>
                <a:gd name="T91" fmla="*/ 48 h 58"/>
                <a:gd name="T92" fmla="*/ 29 w 58"/>
                <a:gd name="T93" fmla="*/ 45 h 58"/>
                <a:gd name="T94" fmla="*/ 45 w 58"/>
                <a:gd name="T95" fmla="*/ 30 h 58"/>
                <a:gd name="T96" fmla="*/ 48 w 58"/>
                <a:gd name="T97" fmla="*/ 29 h 58"/>
                <a:gd name="T98" fmla="*/ 48 w 58"/>
                <a:gd name="T99" fmla="*/ 32 h 58"/>
                <a:gd name="T100" fmla="*/ 32 w 58"/>
                <a:gd name="T101" fmla="*/ 48 h 58"/>
                <a:gd name="T102" fmla="*/ 52 w 58"/>
                <a:gd name="T103" fmla="*/ 37 h 58"/>
                <a:gd name="T104" fmla="*/ 37 w 58"/>
                <a:gd name="T105" fmla="*/ 53 h 58"/>
                <a:gd name="T106" fmla="*/ 34 w 58"/>
                <a:gd name="T107" fmla="*/ 53 h 58"/>
                <a:gd name="T108" fmla="*/ 34 w 58"/>
                <a:gd name="T109" fmla="*/ 50 h 58"/>
                <a:gd name="T110" fmla="*/ 50 w 58"/>
                <a:gd name="T111" fmla="*/ 34 h 58"/>
                <a:gd name="T112" fmla="*/ 53 w 58"/>
                <a:gd name="T113" fmla="*/ 34 h 58"/>
                <a:gd name="T114" fmla="*/ 52 w 58"/>
                <a:gd name="T11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 h="58">
                  <a:moveTo>
                    <a:pt x="56" y="29"/>
                  </a:moveTo>
                  <a:cubicBezTo>
                    <a:pt x="29" y="2"/>
                    <a:pt x="29" y="2"/>
                    <a:pt x="29" y="2"/>
                  </a:cubicBezTo>
                  <a:cubicBezTo>
                    <a:pt x="26" y="0"/>
                    <a:pt x="22" y="1"/>
                    <a:pt x="20" y="4"/>
                  </a:cubicBezTo>
                  <a:cubicBezTo>
                    <a:pt x="3" y="20"/>
                    <a:pt x="3" y="20"/>
                    <a:pt x="3" y="20"/>
                  </a:cubicBezTo>
                  <a:cubicBezTo>
                    <a:pt x="1" y="23"/>
                    <a:pt x="0" y="27"/>
                    <a:pt x="2" y="29"/>
                  </a:cubicBezTo>
                  <a:cubicBezTo>
                    <a:pt x="29" y="56"/>
                    <a:pt x="29" y="56"/>
                    <a:pt x="29" y="56"/>
                  </a:cubicBezTo>
                  <a:cubicBezTo>
                    <a:pt x="31" y="58"/>
                    <a:pt x="36" y="58"/>
                    <a:pt x="38" y="55"/>
                  </a:cubicBezTo>
                  <a:cubicBezTo>
                    <a:pt x="54" y="39"/>
                    <a:pt x="54" y="39"/>
                    <a:pt x="54" y="39"/>
                  </a:cubicBezTo>
                  <a:cubicBezTo>
                    <a:pt x="57" y="36"/>
                    <a:pt x="58" y="32"/>
                    <a:pt x="56" y="29"/>
                  </a:cubicBezTo>
                  <a:close/>
                  <a:moveTo>
                    <a:pt x="5" y="24"/>
                  </a:moveTo>
                  <a:cubicBezTo>
                    <a:pt x="4" y="24"/>
                    <a:pt x="5" y="22"/>
                    <a:pt x="6" y="21"/>
                  </a:cubicBezTo>
                  <a:cubicBezTo>
                    <a:pt x="21" y="6"/>
                    <a:pt x="21" y="6"/>
                    <a:pt x="21" y="6"/>
                  </a:cubicBezTo>
                  <a:cubicBezTo>
                    <a:pt x="22" y="5"/>
                    <a:pt x="23" y="5"/>
                    <a:pt x="24" y="5"/>
                  </a:cubicBezTo>
                  <a:cubicBezTo>
                    <a:pt x="25" y="6"/>
                    <a:pt x="25" y="7"/>
                    <a:pt x="24" y="8"/>
                  </a:cubicBezTo>
                  <a:cubicBezTo>
                    <a:pt x="8" y="24"/>
                    <a:pt x="8" y="24"/>
                    <a:pt x="8" y="24"/>
                  </a:cubicBezTo>
                  <a:cubicBezTo>
                    <a:pt x="7" y="25"/>
                    <a:pt x="6" y="25"/>
                    <a:pt x="5" y="24"/>
                  </a:cubicBezTo>
                  <a:close/>
                  <a:moveTo>
                    <a:pt x="10" y="29"/>
                  </a:moveTo>
                  <a:cubicBezTo>
                    <a:pt x="9" y="28"/>
                    <a:pt x="9" y="27"/>
                    <a:pt x="10" y="26"/>
                  </a:cubicBezTo>
                  <a:cubicBezTo>
                    <a:pt x="26" y="10"/>
                    <a:pt x="26" y="10"/>
                    <a:pt x="26" y="10"/>
                  </a:cubicBezTo>
                  <a:cubicBezTo>
                    <a:pt x="27" y="10"/>
                    <a:pt x="28" y="9"/>
                    <a:pt x="29" y="10"/>
                  </a:cubicBezTo>
                  <a:cubicBezTo>
                    <a:pt x="30" y="11"/>
                    <a:pt x="29" y="12"/>
                    <a:pt x="28" y="13"/>
                  </a:cubicBezTo>
                  <a:cubicBezTo>
                    <a:pt x="13" y="29"/>
                    <a:pt x="13" y="29"/>
                    <a:pt x="13" y="29"/>
                  </a:cubicBezTo>
                  <a:cubicBezTo>
                    <a:pt x="12" y="29"/>
                    <a:pt x="11" y="30"/>
                    <a:pt x="10" y="29"/>
                  </a:cubicBezTo>
                  <a:close/>
                  <a:moveTo>
                    <a:pt x="15" y="34"/>
                  </a:moveTo>
                  <a:cubicBezTo>
                    <a:pt x="14" y="33"/>
                    <a:pt x="14" y="32"/>
                    <a:pt x="15" y="31"/>
                  </a:cubicBezTo>
                  <a:cubicBezTo>
                    <a:pt x="31" y="15"/>
                    <a:pt x="31" y="15"/>
                    <a:pt x="31" y="15"/>
                  </a:cubicBezTo>
                  <a:cubicBezTo>
                    <a:pt x="32" y="14"/>
                    <a:pt x="33" y="14"/>
                    <a:pt x="34" y="15"/>
                  </a:cubicBezTo>
                  <a:cubicBezTo>
                    <a:pt x="34" y="16"/>
                    <a:pt x="34" y="17"/>
                    <a:pt x="33" y="18"/>
                  </a:cubicBezTo>
                  <a:cubicBezTo>
                    <a:pt x="18" y="33"/>
                    <a:pt x="18" y="33"/>
                    <a:pt x="18" y="33"/>
                  </a:cubicBezTo>
                  <a:cubicBezTo>
                    <a:pt x="17" y="34"/>
                    <a:pt x="15" y="34"/>
                    <a:pt x="15" y="34"/>
                  </a:cubicBezTo>
                  <a:close/>
                  <a:moveTo>
                    <a:pt x="20" y="39"/>
                  </a:moveTo>
                  <a:cubicBezTo>
                    <a:pt x="19" y="38"/>
                    <a:pt x="19" y="37"/>
                    <a:pt x="20" y="36"/>
                  </a:cubicBezTo>
                  <a:cubicBezTo>
                    <a:pt x="36" y="20"/>
                    <a:pt x="36" y="20"/>
                    <a:pt x="36" y="20"/>
                  </a:cubicBezTo>
                  <a:cubicBezTo>
                    <a:pt x="37" y="19"/>
                    <a:pt x="38" y="19"/>
                    <a:pt x="38" y="20"/>
                  </a:cubicBezTo>
                  <a:cubicBezTo>
                    <a:pt x="39" y="20"/>
                    <a:pt x="39" y="22"/>
                    <a:pt x="38" y="22"/>
                  </a:cubicBezTo>
                  <a:cubicBezTo>
                    <a:pt x="22" y="38"/>
                    <a:pt x="22" y="38"/>
                    <a:pt x="22" y="38"/>
                  </a:cubicBezTo>
                  <a:cubicBezTo>
                    <a:pt x="21" y="39"/>
                    <a:pt x="20" y="39"/>
                    <a:pt x="20" y="39"/>
                  </a:cubicBezTo>
                  <a:close/>
                  <a:moveTo>
                    <a:pt x="24" y="43"/>
                  </a:moveTo>
                  <a:cubicBezTo>
                    <a:pt x="24" y="43"/>
                    <a:pt x="24" y="41"/>
                    <a:pt x="25" y="41"/>
                  </a:cubicBezTo>
                  <a:cubicBezTo>
                    <a:pt x="40" y="25"/>
                    <a:pt x="40" y="25"/>
                    <a:pt x="40" y="25"/>
                  </a:cubicBezTo>
                  <a:cubicBezTo>
                    <a:pt x="41" y="24"/>
                    <a:pt x="43" y="24"/>
                    <a:pt x="43" y="24"/>
                  </a:cubicBezTo>
                  <a:cubicBezTo>
                    <a:pt x="44" y="25"/>
                    <a:pt x="44" y="26"/>
                    <a:pt x="43" y="27"/>
                  </a:cubicBezTo>
                  <a:cubicBezTo>
                    <a:pt x="27" y="43"/>
                    <a:pt x="27" y="43"/>
                    <a:pt x="27" y="43"/>
                  </a:cubicBezTo>
                  <a:cubicBezTo>
                    <a:pt x="26" y="44"/>
                    <a:pt x="25" y="44"/>
                    <a:pt x="24" y="43"/>
                  </a:cubicBezTo>
                  <a:close/>
                  <a:moveTo>
                    <a:pt x="32" y="48"/>
                  </a:moveTo>
                  <a:cubicBezTo>
                    <a:pt x="31" y="49"/>
                    <a:pt x="30" y="49"/>
                    <a:pt x="29" y="48"/>
                  </a:cubicBezTo>
                  <a:cubicBezTo>
                    <a:pt x="28" y="48"/>
                    <a:pt x="29" y="46"/>
                    <a:pt x="29" y="45"/>
                  </a:cubicBezTo>
                  <a:cubicBezTo>
                    <a:pt x="45" y="30"/>
                    <a:pt x="45" y="30"/>
                    <a:pt x="45" y="30"/>
                  </a:cubicBezTo>
                  <a:cubicBezTo>
                    <a:pt x="46" y="29"/>
                    <a:pt x="47" y="29"/>
                    <a:pt x="48" y="29"/>
                  </a:cubicBezTo>
                  <a:cubicBezTo>
                    <a:pt x="49" y="30"/>
                    <a:pt x="49" y="31"/>
                    <a:pt x="48" y="32"/>
                  </a:cubicBezTo>
                  <a:lnTo>
                    <a:pt x="32" y="48"/>
                  </a:lnTo>
                  <a:close/>
                  <a:moveTo>
                    <a:pt x="52" y="37"/>
                  </a:moveTo>
                  <a:cubicBezTo>
                    <a:pt x="37" y="53"/>
                    <a:pt x="37" y="53"/>
                    <a:pt x="37" y="53"/>
                  </a:cubicBezTo>
                  <a:cubicBezTo>
                    <a:pt x="36" y="53"/>
                    <a:pt x="35" y="54"/>
                    <a:pt x="34" y="53"/>
                  </a:cubicBezTo>
                  <a:cubicBezTo>
                    <a:pt x="33" y="52"/>
                    <a:pt x="33" y="51"/>
                    <a:pt x="34" y="50"/>
                  </a:cubicBezTo>
                  <a:cubicBezTo>
                    <a:pt x="50" y="34"/>
                    <a:pt x="50" y="34"/>
                    <a:pt x="50" y="34"/>
                  </a:cubicBezTo>
                  <a:cubicBezTo>
                    <a:pt x="51" y="34"/>
                    <a:pt x="52" y="33"/>
                    <a:pt x="53" y="34"/>
                  </a:cubicBezTo>
                  <a:cubicBezTo>
                    <a:pt x="54" y="35"/>
                    <a:pt x="53" y="36"/>
                    <a:pt x="5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8" name="Freeform 121"/>
            <p:cNvSpPr>
              <a:spLocks/>
            </p:cNvSpPr>
            <p:nvPr/>
          </p:nvSpPr>
          <p:spPr bwMode="auto">
            <a:xfrm>
              <a:off x="7934325" y="1685925"/>
              <a:ext cx="735012" cy="382588"/>
            </a:xfrm>
            <a:custGeom>
              <a:avLst/>
              <a:gdLst>
                <a:gd name="T0" fmla="*/ 23 w 196"/>
                <a:gd name="T1" fmla="*/ 87 h 102"/>
                <a:gd name="T2" fmla="*/ 83 w 196"/>
                <a:gd name="T3" fmla="*/ 63 h 102"/>
                <a:gd name="T4" fmla="*/ 195 w 196"/>
                <a:gd name="T5" fmla="*/ 2 h 102"/>
                <a:gd name="T6" fmla="*/ 77 w 196"/>
                <a:gd name="T7" fmla="*/ 51 h 102"/>
                <a:gd name="T8" fmla="*/ 21 w 196"/>
                <a:gd name="T9" fmla="*/ 82 h 102"/>
                <a:gd name="T10" fmla="*/ 8 w 196"/>
                <a:gd name="T11" fmla="*/ 79 h 102"/>
                <a:gd name="T12" fmla="*/ 2 w 196"/>
                <a:gd name="T13" fmla="*/ 94 h 102"/>
                <a:gd name="T14" fmla="*/ 17 w 196"/>
                <a:gd name="T15" fmla="*/ 99 h 102"/>
                <a:gd name="T16" fmla="*/ 23 w 196"/>
                <a:gd name="T17"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02">
                  <a:moveTo>
                    <a:pt x="23" y="87"/>
                  </a:moveTo>
                  <a:cubicBezTo>
                    <a:pt x="43" y="81"/>
                    <a:pt x="83" y="63"/>
                    <a:pt x="83" y="63"/>
                  </a:cubicBezTo>
                  <a:cubicBezTo>
                    <a:pt x="83" y="63"/>
                    <a:pt x="196" y="5"/>
                    <a:pt x="195" y="2"/>
                  </a:cubicBezTo>
                  <a:cubicBezTo>
                    <a:pt x="194" y="0"/>
                    <a:pt x="77" y="51"/>
                    <a:pt x="77" y="51"/>
                  </a:cubicBezTo>
                  <a:cubicBezTo>
                    <a:pt x="77" y="51"/>
                    <a:pt x="38" y="71"/>
                    <a:pt x="21" y="82"/>
                  </a:cubicBezTo>
                  <a:cubicBezTo>
                    <a:pt x="17" y="78"/>
                    <a:pt x="12" y="77"/>
                    <a:pt x="8" y="79"/>
                  </a:cubicBezTo>
                  <a:cubicBezTo>
                    <a:pt x="2" y="82"/>
                    <a:pt x="0" y="88"/>
                    <a:pt x="2" y="94"/>
                  </a:cubicBezTo>
                  <a:cubicBezTo>
                    <a:pt x="5" y="99"/>
                    <a:pt x="12" y="102"/>
                    <a:pt x="17" y="99"/>
                  </a:cubicBezTo>
                  <a:cubicBezTo>
                    <a:pt x="22" y="97"/>
                    <a:pt x="24" y="92"/>
                    <a:pt x="23"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9" name="Oval 122"/>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0" name="Freeform 123"/>
            <p:cNvSpPr>
              <a:spLocks/>
            </p:cNvSpPr>
            <p:nvPr/>
          </p:nvSpPr>
          <p:spPr bwMode="auto">
            <a:xfrm>
              <a:off x="7989888" y="711200"/>
              <a:ext cx="503237" cy="490538"/>
            </a:xfrm>
            <a:custGeom>
              <a:avLst/>
              <a:gdLst>
                <a:gd name="T0" fmla="*/ 67 w 134"/>
                <a:gd name="T1" fmla="*/ 0 h 131"/>
                <a:gd name="T2" fmla="*/ 0 w 134"/>
                <a:gd name="T3" fmla="*/ 68 h 131"/>
                <a:gd name="T4" fmla="*/ 40 w 134"/>
                <a:gd name="T5" fmla="*/ 129 h 131"/>
                <a:gd name="T6" fmla="*/ 40 w 134"/>
                <a:gd name="T7" fmla="*/ 117 h 131"/>
                <a:gd name="T8" fmla="*/ 11 w 134"/>
                <a:gd name="T9" fmla="*/ 68 h 131"/>
                <a:gd name="T10" fmla="*/ 67 w 134"/>
                <a:gd name="T11" fmla="*/ 11 h 131"/>
                <a:gd name="T12" fmla="*/ 124 w 134"/>
                <a:gd name="T13" fmla="*/ 68 h 131"/>
                <a:gd name="T14" fmla="*/ 91 w 134"/>
                <a:gd name="T15" fmla="*/ 119 h 131"/>
                <a:gd name="T16" fmla="*/ 91 w 134"/>
                <a:gd name="T17" fmla="*/ 131 h 131"/>
                <a:gd name="T18" fmla="*/ 134 w 134"/>
                <a:gd name="T19" fmla="*/ 68 h 131"/>
                <a:gd name="T20" fmla="*/ 67 w 134"/>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31">
                  <a:moveTo>
                    <a:pt x="67" y="0"/>
                  </a:moveTo>
                  <a:cubicBezTo>
                    <a:pt x="30" y="0"/>
                    <a:pt x="0" y="30"/>
                    <a:pt x="0" y="68"/>
                  </a:cubicBezTo>
                  <a:cubicBezTo>
                    <a:pt x="0" y="95"/>
                    <a:pt x="16" y="118"/>
                    <a:pt x="40" y="129"/>
                  </a:cubicBezTo>
                  <a:cubicBezTo>
                    <a:pt x="40" y="117"/>
                    <a:pt x="40" y="117"/>
                    <a:pt x="40" y="117"/>
                  </a:cubicBezTo>
                  <a:cubicBezTo>
                    <a:pt x="22" y="107"/>
                    <a:pt x="11" y="89"/>
                    <a:pt x="11" y="68"/>
                  </a:cubicBezTo>
                  <a:cubicBezTo>
                    <a:pt x="11" y="36"/>
                    <a:pt x="36" y="11"/>
                    <a:pt x="67" y="11"/>
                  </a:cubicBezTo>
                  <a:cubicBezTo>
                    <a:pt x="98" y="11"/>
                    <a:pt x="124" y="36"/>
                    <a:pt x="124" y="68"/>
                  </a:cubicBezTo>
                  <a:cubicBezTo>
                    <a:pt x="124" y="90"/>
                    <a:pt x="110" y="110"/>
                    <a:pt x="91" y="119"/>
                  </a:cubicBezTo>
                  <a:cubicBezTo>
                    <a:pt x="91" y="131"/>
                    <a:pt x="91" y="131"/>
                    <a:pt x="91" y="131"/>
                  </a:cubicBezTo>
                  <a:cubicBezTo>
                    <a:pt x="116" y="121"/>
                    <a:pt x="134" y="96"/>
                    <a:pt x="134" y="68"/>
                  </a:cubicBezTo>
                  <a:cubicBezTo>
                    <a:pt x="134" y="30"/>
                    <a:pt x="104"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1" name="Freeform 124"/>
            <p:cNvSpPr>
              <a:spLocks noEditPoints="1"/>
            </p:cNvSpPr>
            <p:nvPr/>
          </p:nvSpPr>
          <p:spPr bwMode="auto">
            <a:xfrm>
              <a:off x="8061325" y="1454150"/>
              <a:ext cx="344487" cy="341313"/>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87 h 91"/>
                <a:gd name="T12" fmla="*/ 5 w 92"/>
                <a:gd name="T13" fmla="*/ 46 h 91"/>
                <a:gd name="T14" fmla="*/ 46 w 92"/>
                <a:gd name="T15" fmla="*/ 5 h 91"/>
                <a:gd name="T16" fmla="*/ 87 w 92"/>
                <a:gd name="T17" fmla="*/ 46 h 91"/>
                <a:gd name="T18" fmla="*/ 46 w 92"/>
                <a:gd name="T1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1" y="91"/>
                    <a:pt x="92" y="71"/>
                    <a:pt x="92" y="46"/>
                  </a:cubicBezTo>
                  <a:cubicBezTo>
                    <a:pt x="92" y="20"/>
                    <a:pt x="71" y="0"/>
                    <a:pt x="46" y="0"/>
                  </a:cubicBezTo>
                  <a:close/>
                  <a:moveTo>
                    <a:pt x="46" y="87"/>
                  </a:moveTo>
                  <a:cubicBezTo>
                    <a:pt x="23" y="87"/>
                    <a:pt x="5" y="68"/>
                    <a:pt x="5" y="46"/>
                  </a:cubicBezTo>
                  <a:cubicBezTo>
                    <a:pt x="5" y="23"/>
                    <a:pt x="23" y="5"/>
                    <a:pt x="46" y="5"/>
                  </a:cubicBezTo>
                  <a:cubicBezTo>
                    <a:pt x="69" y="5"/>
                    <a:pt x="87" y="23"/>
                    <a:pt x="87" y="46"/>
                  </a:cubicBezTo>
                  <a:cubicBezTo>
                    <a:pt x="87" y="68"/>
                    <a:pt x="69" y="87"/>
                    <a:pt x="4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2" name="Oval 125"/>
            <p:cNvSpPr>
              <a:spLocks noChangeArrowheads="1"/>
            </p:cNvSpPr>
            <p:nvPr/>
          </p:nvSpPr>
          <p:spPr bwMode="auto">
            <a:xfrm>
              <a:off x="8210550" y="1603375"/>
              <a:ext cx="46037"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3" name="Freeform 126"/>
            <p:cNvSpPr>
              <a:spLocks/>
            </p:cNvSpPr>
            <p:nvPr/>
          </p:nvSpPr>
          <p:spPr bwMode="auto">
            <a:xfrm>
              <a:off x="8218488" y="1490663"/>
              <a:ext cx="30162" cy="206375"/>
            </a:xfrm>
            <a:custGeom>
              <a:avLst/>
              <a:gdLst>
                <a:gd name="T0" fmla="*/ 0 w 19"/>
                <a:gd name="T1" fmla="*/ 85 h 130"/>
                <a:gd name="T2" fmla="*/ 10 w 19"/>
                <a:gd name="T3" fmla="*/ 0 h 130"/>
                <a:gd name="T4" fmla="*/ 19 w 19"/>
                <a:gd name="T5" fmla="*/ 85 h 130"/>
                <a:gd name="T6" fmla="*/ 10 w 19"/>
                <a:gd name="T7" fmla="*/ 130 h 130"/>
                <a:gd name="T8" fmla="*/ 0 w 19"/>
                <a:gd name="T9" fmla="*/ 85 h 130"/>
              </a:gdLst>
              <a:ahLst/>
              <a:cxnLst>
                <a:cxn ang="0">
                  <a:pos x="T0" y="T1"/>
                </a:cxn>
                <a:cxn ang="0">
                  <a:pos x="T2" y="T3"/>
                </a:cxn>
                <a:cxn ang="0">
                  <a:pos x="T4" y="T5"/>
                </a:cxn>
                <a:cxn ang="0">
                  <a:pos x="T6" y="T7"/>
                </a:cxn>
                <a:cxn ang="0">
                  <a:pos x="T8" y="T9"/>
                </a:cxn>
              </a:cxnLst>
              <a:rect l="0" t="0" r="r" b="b"/>
              <a:pathLst>
                <a:path w="19" h="130">
                  <a:moveTo>
                    <a:pt x="0" y="85"/>
                  </a:moveTo>
                  <a:lnTo>
                    <a:pt x="10" y="0"/>
                  </a:lnTo>
                  <a:lnTo>
                    <a:pt x="19" y="85"/>
                  </a:lnTo>
                  <a:lnTo>
                    <a:pt x="10" y="130"/>
                  </a:ln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4" name="Oval 127"/>
            <p:cNvSpPr>
              <a:spLocks noChangeArrowheads="1"/>
            </p:cNvSpPr>
            <p:nvPr/>
          </p:nvSpPr>
          <p:spPr bwMode="auto">
            <a:xfrm>
              <a:off x="8223250" y="1614488"/>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5" name="Freeform 128"/>
            <p:cNvSpPr>
              <a:spLocks noEditPoints="1"/>
            </p:cNvSpPr>
            <p:nvPr/>
          </p:nvSpPr>
          <p:spPr bwMode="auto">
            <a:xfrm>
              <a:off x="7651750" y="1319213"/>
              <a:ext cx="1163637" cy="1162050"/>
            </a:xfrm>
            <a:custGeom>
              <a:avLst/>
              <a:gdLst>
                <a:gd name="T0" fmla="*/ 155 w 310"/>
                <a:gd name="T1" fmla="*/ 310 h 310"/>
                <a:gd name="T2" fmla="*/ 0 w 310"/>
                <a:gd name="T3" fmla="*/ 155 h 310"/>
                <a:gd name="T4" fmla="*/ 155 w 310"/>
                <a:gd name="T5" fmla="*/ 0 h 310"/>
                <a:gd name="T6" fmla="*/ 310 w 310"/>
                <a:gd name="T7" fmla="*/ 155 h 310"/>
                <a:gd name="T8" fmla="*/ 155 w 310"/>
                <a:gd name="T9" fmla="*/ 310 h 310"/>
                <a:gd name="T10" fmla="*/ 305 w 310"/>
                <a:gd name="T11" fmla="*/ 155 h 310"/>
                <a:gd name="T12" fmla="*/ 155 w 310"/>
                <a:gd name="T13" fmla="*/ 5 h 310"/>
                <a:gd name="T14" fmla="*/ 6 w 310"/>
                <a:gd name="T15" fmla="*/ 155 h 310"/>
                <a:gd name="T16" fmla="*/ 155 w 310"/>
                <a:gd name="T17" fmla="*/ 305 h 310"/>
                <a:gd name="T18" fmla="*/ 305 w 310"/>
                <a:gd name="T19"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10">
                  <a:moveTo>
                    <a:pt x="155" y="310"/>
                  </a:moveTo>
                  <a:cubicBezTo>
                    <a:pt x="70" y="310"/>
                    <a:pt x="0" y="240"/>
                    <a:pt x="0" y="155"/>
                  </a:cubicBezTo>
                  <a:cubicBezTo>
                    <a:pt x="0" y="70"/>
                    <a:pt x="70" y="0"/>
                    <a:pt x="155" y="0"/>
                  </a:cubicBezTo>
                  <a:cubicBezTo>
                    <a:pt x="240" y="0"/>
                    <a:pt x="310" y="70"/>
                    <a:pt x="310" y="155"/>
                  </a:cubicBezTo>
                  <a:cubicBezTo>
                    <a:pt x="310" y="240"/>
                    <a:pt x="240" y="310"/>
                    <a:pt x="155" y="310"/>
                  </a:cubicBezTo>
                  <a:close/>
                  <a:moveTo>
                    <a:pt x="305" y="155"/>
                  </a:moveTo>
                  <a:cubicBezTo>
                    <a:pt x="305" y="72"/>
                    <a:pt x="238" y="5"/>
                    <a:pt x="155" y="5"/>
                  </a:cubicBezTo>
                  <a:cubicBezTo>
                    <a:pt x="72" y="5"/>
                    <a:pt x="6" y="72"/>
                    <a:pt x="6" y="155"/>
                  </a:cubicBezTo>
                  <a:cubicBezTo>
                    <a:pt x="6" y="238"/>
                    <a:pt x="72" y="305"/>
                    <a:pt x="155" y="305"/>
                  </a:cubicBezTo>
                  <a:cubicBezTo>
                    <a:pt x="238" y="305"/>
                    <a:pt x="305" y="238"/>
                    <a:pt x="305"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Freeform 129"/>
            <p:cNvSpPr>
              <a:spLocks noEditPoints="1"/>
            </p:cNvSpPr>
            <p:nvPr/>
          </p:nvSpPr>
          <p:spPr bwMode="auto">
            <a:xfrm>
              <a:off x="8086725" y="1479550"/>
              <a:ext cx="293687" cy="293688"/>
            </a:xfrm>
            <a:custGeom>
              <a:avLst/>
              <a:gdLst>
                <a:gd name="T0" fmla="*/ 78 w 78"/>
                <a:gd name="T1" fmla="*/ 39 h 78"/>
                <a:gd name="T2" fmla="*/ 39 w 78"/>
                <a:gd name="T3" fmla="*/ 78 h 78"/>
                <a:gd name="T4" fmla="*/ 0 w 78"/>
                <a:gd name="T5" fmla="*/ 39 h 78"/>
                <a:gd name="T6" fmla="*/ 39 w 78"/>
                <a:gd name="T7" fmla="*/ 0 h 78"/>
                <a:gd name="T8" fmla="*/ 78 w 78"/>
                <a:gd name="T9" fmla="*/ 39 h 78"/>
                <a:gd name="T10" fmla="*/ 39 w 78"/>
                <a:gd name="T11" fmla="*/ 2 h 78"/>
                <a:gd name="T12" fmla="*/ 2 w 78"/>
                <a:gd name="T13" fmla="*/ 39 h 78"/>
                <a:gd name="T14" fmla="*/ 39 w 78"/>
                <a:gd name="T15" fmla="*/ 76 h 78"/>
                <a:gd name="T16" fmla="*/ 76 w 78"/>
                <a:gd name="T17" fmla="*/ 39 h 78"/>
                <a:gd name="T18" fmla="*/ 39 w 78"/>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60"/>
                    <a:pt x="61" y="78"/>
                    <a:pt x="39" y="78"/>
                  </a:cubicBezTo>
                  <a:cubicBezTo>
                    <a:pt x="17" y="78"/>
                    <a:pt x="0" y="60"/>
                    <a:pt x="0" y="39"/>
                  </a:cubicBezTo>
                  <a:cubicBezTo>
                    <a:pt x="0" y="17"/>
                    <a:pt x="17" y="0"/>
                    <a:pt x="39" y="0"/>
                  </a:cubicBezTo>
                  <a:cubicBezTo>
                    <a:pt x="61" y="0"/>
                    <a:pt x="78" y="17"/>
                    <a:pt x="78" y="39"/>
                  </a:cubicBezTo>
                  <a:close/>
                  <a:moveTo>
                    <a:pt x="39" y="2"/>
                  </a:moveTo>
                  <a:cubicBezTo>
                    <a:pt x="19" y="2"/>
                    <a:pt x="2" y="18"/>
                    <a:pt x="2" y="39"/>
                  </a:cubicBezTo>
                  <a:cubicBezTo>
                    <a:pt x="2" y="59"/>
                    <a:pt x="19" y="76"/>
                    <a:pt x="39" y="76"/>
                  </a:cubicBezTo>
                  <a:cubicBezTo>
                    <a:pt x="60" y="76"/>
                    <a:pt x="76" y="59"/>
                    <a:pt x="76" y="39"/>
                  </a:cubicBezTo>
                  <a:cubicBezTo>
                    <a:pt x="76" y="18"/>
                    <a:pt x="60" y="2"/>
                    <a:pt x="3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37" name="Group 236"/>
          <p:cNvGrpSpPr>
            <a:grpSpLocks noChangeAspect="1"/>
          </p:cNvGrpSpPr>
          <p:nvPr/>
        </p:nvGrpSpPr>
        <p:grpSpPr>
          <a:xfrm>
            <a:off x="7675381" y="3915935"/>
            <a:ext cx="686174" cy="595041"/>
            <a:chOff x="5308600" y="2025650"/>
            <a:chExt cx="812800" cy="704850"/>
          </a:xfrm>
          <a:solidFill>
            <a:schemeClr val="bg1"/>
          </a:solidFill>
        </p:grpSpPr>
        <p:sp>
          <p:nvSpPr>
            <p:cNvPr id="238" name="Freeform 5"/>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9" name="Freeform 6"/>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0" name="Freeform 7"/>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pic>
        <p:nvPicPr>
          <p:cNvPr id="71" name="Picture 70">
            <a:extLst>
              <a:ext uri="{FF2B5EF4-FFF2-40B4-BE49-F238E27FC236}">
                <a16:creationId xmlns:a16="http://schemas.microsoft.com/office/drawing/2014/main" xmlns="" id="{E1E0C066-CC6E-435B-8F29-6AA7C70DA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2" name="Picture 71">
            <a:extLst>
              <a:ext uri="{FF2B5EF4-FFF2-40B4-BE49-F238E27FC236}">
                <a16:creationId xmlns:a16="http://schemas.microsoft.com/office/drawing/2014/main" xmlns="" id="{192F7C98-71EC-4F45-A990-78B162E39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045723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Rádió vs. Célország</a:t>
            </a:r>
            <a:endParaRPr lang="en-US" dirty="0"/>
          </a:p>
        </p:txBody>
      </p:sp>
      <p:sp>
        <p:nvSpPr>
          <p:cNvPr id="36" name="Rectangle 35"/>
          <p:cNvSpPr/>
          <p:nvPr/>
        </p:nvSpPr>
        <p:spPr>
          <a:xfrm>
            <a:off x="107504" y="4155926"/>
            <a:ext cx="8856984" cy="553996"/>
          </a:xfrm>
          <a:prstGeom prst="rect">
            <a:avLst/>
          </a:prstGeom>
        </p:spPr>
        <p:txBody>
          <a:bodyPr wrap="square" lIns="91438" tIns="45719" rIns="91438" bIns="45719">
            <a:spAutoFit/>
          </a:bodyPr>
          <a:lstStyle/>
          <a:p>
            <a:pPr marL="4763" algn="just"/>
            <a:r>
              <a:rPr lang="hu-HU" sz="1000" dirty="0">
                <a:solidFill>
                  <a:srgbClr val="58595B"/>
                </a:solidFill>
              </a:rPr>
              <a:t>Ugyanaz a tendencia figyelhető meg, mint a </a:t>
            </a:r>
            <a:r>
              <a:rPr lang="hu-HU" sz="1000" dirty="0" err="1">
                <a:solidFill>
                  <a:srgbClr val="58595B"/>
                </a:solidFill>
              </a:rPr>
              <a:t>tévézés</a:t>
            </a:r>
            <a:r>
              <a:rPr lang="hu-HU" sz="1000" dirty="0">
                <a:solidFill>
                  <a:srgbClr val="58595B"/>
                </a:solidFill>
              </a:rPr>
              <a:t> esetében: a németországi magyarokra már a kiköltözés előtt jellemzőbb volt a napi szintű rádióhallgatás, mint a nagy-britanniai magyarokra. Látványos eltérés, hogy míg a Németországban élő magyarok esetében csak 4 százalékponttal növekedett a rádiót soha nem hallgatók aránya, addig a Nagy-Britanniában letelepülők esetében több ez a különbség 10 százalékpont. </a:t>
            </a:r>
          </a:p>
        </p:txBody>
      </p:sp>
      <p:sp>
        <p:nvSpPr>
          <p:cNvPr id="12" name="Text Placeholder 9"/>
          <p:cNvSpPr>
            <a:spLocks noGrp="1"/>
          </p:cNvSpPr>
          <p:nvPr>
            <p:ph type="body" sz="quarter" idx="26"/>
          </p:nvPr>
        </p:nvSpPr>
        <p:spPr>
          <a:xfrm>
            <a:off x="202233" y="483518"/>
            <a:ext cx="8690248" cy="205628"/>
          </a:xfrm>
        </p:spPr>
        <p:txBody>
          <a:bodyPr/>
          <a:lstStyle/>
          <a:p>
            <a:r>
              <a:rPr lang="hu-HU" dirty="0"/>
              <a:t>A jelenlegi és kiköltözés előtti rádióhallgatás </a:t>
            </a:r>
          </a:p>
        </p:txBody>
      </p:sp>
      <p:graphicFrame>
        <p:nvGraphicFramePr>
          <p:cNvPr id="10" name="Chart 6"/>
          <p:cNvGraphicFramePr/>
          <p:nvPr>
            <p:extLst>
              <p:ext uri="{D42A27DB-BD31-4B8C-83A1-F6EECF244321}">
                <p14:modId xmlns:p14="http://schemas.microsoft.com/office/powerpoint/2010/main" val="3763144188"/>
              </p:ext>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ext uri="{D42A27DB-BD31-4B8C-83A1-F6EECF244321}">
                <p14:modId xmlns:p14="http://schemas.microsoft.com/office/powerpoint/2010/main" val="1359487591"/>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Nagy-britannia</a:t>
            </a:r>
            <a:endParaRPr lang="hu-HU" dirty="0"/>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németország</a:t>
            </a:r>
            <a:endParaRPr lang="hu-HU" dirty="0"/>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(Nagy-Britannia) | N=375 (Németország)</a:t>
            </a:r>
          </a:p>
        </p:txBody>
      </p:sp>
      <p:pic>
        <p:nvPicPr>
          <p:cNvPr id="16" name="Picture 15">
            <a:extLst>
              <a:ext uri="{FF2B5EF4-FFF2-40B4-BE49-F238E27FC236}">
                <a16:creationId xmlns:a16="http://schemas.microsoft.com/office/drawing/2014/main" xmlns="" id="{911283EF-8B2D-458F-A13D-6EA04F07D9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A94E7D85-FAEF-44F2-8A89-94847653B9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220878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Print</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Lapolvasás gyakorisága </a:t>
            </a:r>
          </a:p>
        </p:txBody>
      </p:sp>
      <p:sp>
        <p:nvSpPr>
          <p:cNvPr id="36" name="Rectangle 35"/>
          <p:cNvSpPr/>
          <p:nvPr/>
        </p:nvSpPr>
        <p:spPr>
          <a:xfrm>
            <a:off x="538082" y="4299942"/>
            <a:ext cx="7850343" cy="553996"/>
          </a:xfrm>
          <a:prstGeom prst="rect">
            <a:avLst/>
          </a:prstGeom>
        </p:spPr>
        <p:txBody>
          <a:bodyPr wrap="square" lIns="91438" tIns="45719" rIns="91438" bIns="45719">
            <a:spAutoFit/>
          </a:bodyPr>
          <a:lstStyle/>
          <a:p>
            <a:pPr marL="4763" algn="just"/>
            <a:r>
              <a:rPr lang="hu-HU" sz="1000" dirty="0">
                <a:solidFill>
                  <a:srgbClr val="58595B"/>
                </a:solidFill>
              </a:rPr>
              <a:t>Az előzőekhez hasonlóan a sajtóolvasás gyakorisága is drasztikusan csökkent, a napi többszöri illetve napi szintű olvasás a felére csökkent. Jelentősen nőtt és jelenleg a legmagasabb a heti gyakoriságnál is ritkábban olvasók aránya, és megháromszorozódott azok száma is, akik soha nem olvasnak újságot. </a:t>
            </a:r>
          </a:p>
        </p:txBody>
      </p:sp>
      <p:graphicFrame>
        <p:nvGraphicFramePr>
          <p:cNvPr id="12" name="Chart 20"/>
          <p:cNvGraphicFramePr>
            <a:graphicFrameLocks noChangeAspect="1"/>
          </p:cNvGraphicFramePr>
          <p:nvPr>
            <p:extLst>
              <p:ext uri="{D42A27DB-BD31-4B8C-83A1-F6EECF244321}">
                <p14:modId xmlns:p14="http://schemas.microsoft.com/office/powerpoint/2010/main" val="1190717209"/>
              </p:ext>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3418956" y="237583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21</a:t>
            </a:r>
            <a:r>
              <a:rPr lang="en-GB" sz="2400" b="1" dirty="0">
                <a:solidFill>
                  <a:schemeClr val="accent2"/>
                </a:solidFill>
                <a:cs typeface="Arial" panose="020B0604020202020204" pitchFamily="34" charset="0"/>
              </a:rPr>
              <a:t>%</a:t>
            </a:r>
          </a:p>
        </p:txBody>
      </p:sp>
      <p:sp>
        <p:nvSpPr>
          <p:cNvPr id="14" name="Rectangle 23"/>
          <p:cNvSpPr/>
          <p:nvPr/>
        </p:nvSpPr>
        <p:spPr>
          <a:xfrm>
            <a:off x="3604478" y="3635946"/>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31</a:t>
            </a:r>
            <a:r>
              <a:rPr lang="en-GB" sz="2400" b="1" dirty="0">
                <a:solidFill>
                  <a:schemeClr val="accent1"/>
                </a:solidFill>
                <a:cs typeface="Arial" panose="020B0604020202020204" pitchFamily="34" charset="0"/>
              </a:rPr>
              <a:t>%</a:t>
            </a:r>
          </a:p>
        </p:txBody>
      </p:sp>
      <p:sp>
        <p:nvSpPr>
          <p:cNvPr id="15" name="Rectangle 23"/>
          <p:cNvSpPr/>
          <p:nvPr/>
        </p:nvSpPr>
        <p:spPr>
          <a:xfrm>
            <a:off x="2679775" y="3601552"/>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A költözés előtt</a:t>
            </a:r>
          </a:p>
        </p:txBody>
      </p:sp>
      <p:sp>
        <p:nvSpPr>
          <p:cNvPr id="19" name="Rectangle 23"/>
          <p:cNvSpPr/>
          <p:nvPr/>
        </p:nvSpPr>
        <p:spPr>
          <a:xfrm>
            <a:off x="3448212" y="221171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858481"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jelenleg</a:t>
            </a:r>
          </a:p>
        </p:txBody>
      </p:sp>
      <p:sp>
        <p:nvSpPr>
          <p:cNvPr id="21" name="Rectangle 23"/>
          <p:cNvSpPr/>
          <p:nvPr/>
        </p:nvSpPr>
        <p:spPr>
          <a:xfrm>
            <a:off x="1905355" y="15520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7</a:t>
            </a:r>
            <a:r>
              <a:rPr lang="en-GB" sz="2400" b="1" dirty="0">
                <a:solidFill>
                  <a:schemeClr val="bg2"/>
                </a:solidFill>
                <a:cs typeface="Arial" panose="020B0604020202020204" pitchFamily="34" charset="0"/>
              </a:rPr>
              <a:t>%</a:t>
            </a:r>
          </a:p>
        </p:txBody>
      </p:sp>
      <p:sp>
        <p:nvSpPr>
          <p:cNvPr id="23" name="Rectangle 23"/>
          <p:cNvSpPr/>
          <p:nvPr/>
        </p:nvSpPr>
        <p:spPr>
          <a:xfrm>
            <a:off x="1864036" y="140363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Soha</a:t>
            </a:r>
            <a:endParaRPr lang="en-GB" b="1" dirty="0">
              <a:solidFill>
                <a:schemeClr val="bg2">
                  <a:lumMod val="75000"/>
                </a:schemeClr>
              </a:solidFill>
              <a:cs typeface="Arial" panose="020B0604020202020204" pitchFamily="34" charset="0"/>
            </a:endParaRPr>
          </a:p>
        </p:txBody>
      </p:sp>
      <p:sp>
        <p:nvSpPr>
          <p:cNvPr id="24" name="Rectangle 23"/>
          <p:cNvSpPr/>
          <p:nvPr/>
        </p:nvSpPr>
        <p:spPr>
          <a:xfrm>
            <a:off x="2627784" y="1531906"/>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9</a:t>
            </a:r>
            <a:r>
              <a:rPr lang="en-GB" sz="2400" b="1" dirty="0">
                <a:solidFill>
                  <a:schemeClr val="accent4"/>
                </a:solidFill>
                <a:cs typeface="Arial" panose="020B0604020202020204" pitchFamily="34" charset="0"/>
              </a:rPr>
              <a:t>%</a:t>
            </a:r>
          </a:p>
        </p:txBody>
      </p:sp>
      <p:sp>
        <p:nvSpPr>
          <p:cNvPr id="25" name="Rectangle 23"/>
          <p:cNvSpPr/>
          <p:nvPr/>
        </p:nvSpPr>
        <p:spPr>
          <a:xfrm>
            <a:off x="3298261" y="1491630"/>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847550" y="247749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31%</a:t>
            </a:r>
            <a:endParaRPr lang="en-GB" sz="2400" b="1" dirty="0">
              <a:solidFill>
                <a:schemeClr val="accent3"/>
              </a:solidFill>
              <a:cs typeface="Arial" panose="020B0604020202020204" pitchFamily="34" charset="0"/>
            </a:endParaRPr>
          </a:p>
        </p:txBody>
      </p:sp>
      <p:sp>
        <p:nvSpPr>
          <p:cNvPr id="27" name="Rectangle 23"/>
          <p:cNvSpPr/>
          <p:nvPr/>
        </p:nvSpPr>
        <p:spPr>
          <a:xfrm>
            <a:off x="775542" y="232906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ext uri="{D42A27DB-BD31-4B8C-83A1-F6EECF244321}">
                <p14:modId xmlns:p14="http://schemas.microsoft.com/office/powerpoint/2010/main" val="4099801220"/>
              </p:ext>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7226272" y="1866390"/>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10</a:t>
            </a:r>
            <a:r>
              <a:rPr lang="en-GB" sz="2400" b="1" dirty="0">
                <a:solidFill>
                  <a:schemeClr val="accent2"/>
                </a:solidFill>
                <a:cs typeface="Arial" panose="020B0604020202020204" pitchFamily="34" charset="0"/>
              </a:rPr>
              <a:t>%</a:t>
            </a:r>
          </a:p>
        </p:txBody>
      </p:sp>
      <p:sp>
        <p:nvSpPr>
          <p:cNvPr id="45" name="Rectangle 23"/>
          <p:cNvSpPr/>
          <p:nvPr/>
        </p:nvSpPr>
        <p:spPr>
          <a:xfrm>
            <a:off x="7656983" y="290064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22</a:t>
            </a:r>
            <a:r>
              <a:rPr lang="en-GB" sz="2400" b="1" dirty="0">
                <a:solidFill>
                  <a:schemeClr val="accent1"/>
                </a:solidFill>
                <a:cs typeface="Arial" panose="020B0604020202020204" pitchFamily="34" charset="0"/>
              </a:rPr>
              <a:t>%</a:t>
            </a:r>
          </a:p>
        </p:txBody>
      </p:sp>
      <p:sp>
        <p:nvSpPr>
          <p:cNvPr id="46" name="Rectangle 23"/>
          <p:cNvSpPr/>
          <p:nvPr/>
        </p:nvSpPr>
        <p:spPr>
          <a:xfrm>
            <a:off x="7314810" y="2571750"/>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7840700" y="197824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48" name="Rectangle 23"/>
          <p:cNvSpPr/>
          <p:nvPr/>
        </p:nvSpPr>
        <p:spPr>
          <a:xfrm>
            <a:off x="5436096" y="174478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20</a:t>
            </a:r>
            <a:r>
              <a:rPr lang="en-GB" sz="2400" b="1" dirty="0">
                <a:solidFill>
                  <a:schemeClr val="bg2"/>
                </a:solidFill>
                <a:cs typeface="Arial" panose="020B0604020202020204" pitchFamily="34" charset="0"/>
              </a:rPr>
              <a:t>%</a:t>
            </a:r>
          </a:p>
        </p:txBody>
      </p:sp>
      <p:sp>
        <p:nvSpPr>
          <p:cNvPr id="49" name="Rectangle 23"/>
          <p:cNvSpPr/>
          <p:nvPr/>
        </p:nvSpPr>
        <p:spPr>
          <a:xfrm>
            <a:off x="5477835" y="159635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Soha</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5079011" y="344026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42%</a:t>
            </a:r>
            <a:endParaRPr lang="en-GB" sz="2400" b="1" dirty="0">
              <a:solidFill>
                <a:schemeClr val="accent3"/>
              </a:solidFill>
              <a:cs typeface="Arial" panose="020B0604020202020204" pitchFamily="34" charset="0"/>
            </a:endParaRPr>
          </a:p>
        </p:txBody>
      </p:sp>
      <p:sp>
        <p:nvSpPr>
          <p:cNvPr id="53" name="Rectangle 23"/>
          <p:cNvSpPr/>
          <p:nvPr/>
        </p:nvSpPr>
        <p:spPr>
          <a:xfrm>
            <a:off x="4960380" y="329183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sp>
        <p:nvSpPr>
          <p:cNvPr id="30" name="Rectangle 29"/>
          <p:cNvSpPr/>
          <p:nvPr/>
        </p:nvSpPr>
        <p:spPr>
          <a:xfrm>
            <a:off x="6442079" y="152475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4</a:t>
            </a:r>
            <a:r>
              <a:rPr lang="en-GB" sz="2400" b="1" dirty="0">
                <a:solidFill>
                  <a:schemeClr val="accent4"/>
                </a:solidFill>
                <a:cs typeface="Arial" panose="020B0604020202020204" pitchFamily="34" charset="0"/>
              </a:rPr>
              <a:t>%</a:t>
            </a:r>
          </a:p>
        </p:txBody>
      </p:sp>
      <p:sp>
        <p:nvSpPr>
          <p:cNvPr id="31" name="Rectangle 23"/>
          <p:cNvSpPr/>
          <p:nvPr/>
        </p:nvSpPr>
        <p:spPr>
          <a:xfrm>
            <a:off x="7112556" y="1484475"/>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3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33" name="Picture 32">
            <a:extLst>
              <a:ext uri="{FF2B5EF4-FFF2-40B4-BE49-F238E27FC236}">
                <a16:creationId xmlns:a16="http://schemas.microsoft.com/office/drawing/2014/main" xmlns="" id="{53C46F36-60B5-4507-A47C-8DF0BBB650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4" name="Picture 33">
            <a:extLst>
              <a:ext uri="{FF2B5EF4-FFF2-40B4-BE49-F238E27FC236}">
                <a16:creationId xmlns:a16="http://schemas.microsoft.com/office/drawing/2014/main" xmlns="" id="{51112469-4849-4589-A98D-85034B25B7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14295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Print vs. Célország</a:t>
            </a:r>
            <a:endParaRPr lang="en-US" dirty="0"/>
          </a:p>
        </p:txBody>
      </p:sp>
      <p:sp>
        <p:nvSpPr>
          <p:cNvPr id="36" name="Rectangle 35"/>
          <p:cNvSpPr/>
          <p:nvPr/>
        </p:nvSpPr>
        <p:spPr>
          <a:xfrm>
            <a:off x="107504" y="4155926"/>
            <a:ext cx="8856984" cy="553996"/>
          </a:xfrm>
          <a:prstGeom prst="rect">
            <a:avLst/>
          </a:prstGeom>
        </p:spPr>
        <p:txBody>
          <a:bodyPr wrap="square" lIns="91438" tIns="45719" rIns="91438" bIns="45719">
            <a:spAutoFit/>
          </a:bodyPr>
          <a:lstStyle/>
          <a:p>
            <a:pPr marL="4763" algn="just"/>
            <a:r>
              <a:rPr lang="hu-HU" sz="1000" dirty="0">
                <a:solidFill>
                  <a:srgbClr val="58595B"/>
                </a:solidFill>
              </a:rPr>
              <a:t>Míg a tévénézés és a rádióhallgatás esetében volt eltérés a német és a brit minta fogyasztása között a kiköltözés előtt és után is, addig a sajtó esetében szinte ugyanazokat az arányokat mutatja a két ország a jelenlegi állapotot nézve. A kiköltözés előtt a németországi magyarok körében valamivel gyakoribb volt a napi és heti szintű sajtó olvasás, ugyanakkor ez a különbség megszűnt a kivándorlással. </a:t>
            </a:r>
          </a:p>
        </p:txBody>
      </p:sp>
      <p:sp>
        <p:nvSpPr>
          <p:cNvPr id="12" name="Text Placeholder 9"/>
          <p:cNvSpPr>
            <a:spLocks noGrp="1"/>
          </p:cNvSpPr>
          <p:nvPr>
            <p:ph type="body" sz="quarter" idx="26"/>
          </p:nvPr>
        </p:nvSpPr>
        <p:spPr>
          <a:xfrm>
            <a:off x="202233" y="483518"/>
            <a:ext cx="8690248" cy="205628"/>
          </a:xfrm>
        </p:spPr>
        <p:txBody>
          <a:bodyPr/>
          <a:lstStyle/>
          <a:p>
            <a:r>
              <a:rPr lang="hu-HU" dirty="0"/>
              <a:t>A jelenlegi és kiköltözés előtti lapolvasás </a:t>
            </a:r>
          </a:p>
        </p:txBody>
      </p:sp>
      <p:graphicFrame>
        <p:nvGraphicFramePr>
          <p:cNvPr id="10" name="Chart 6"/>
          <p:cNvGraphicFramePr/>
          <p:nvPr>
            <p:extLst>
              <p:ext uri="{D42A27DB-BD31-4B8C-83A1-F6EECF244321}">
                <p14:modId xmlns:p14="http://schemas.microsoft.com/office/powerpoint/2010/main" val="389853422"/>
              </p:ext>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ext uri="{D42A27DB-BD31-4B8C-83A1-F6EECF244321}">
                <p14:modId xmlns:p14="http://schemas.microsoft.com/office/powerpoint/2010/main" val="1820110523"/>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Nagy-britannia</a:t>
            </a:r>
            <a:endParaRPr lang="hu-HU" dirty="0"/>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németország</a:t>
            </a:r>
            <a:endParaRPr lang="hu-HU" dirty="0"/>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(Nagy-Britannia) | N=375 (Németország)</a:t>
            </a:r>
          </a:p>
        </p:txBody>
      </p:sp>
      <p:pic>
        <p:nvPicPr>
          <p:cNvPr id="16" name="Picture 15">
            <a:extLst>
              <a:ext uri="{FF2B5EF4-FFF2-40B4-BE49-F238E27FC236}">
                <a16:creationId xmlns:a16="http://schemas.microsoft.com/office/drawing/2014/main" xmlns="" id="{F8350CBA-032B-4053-B1C7-9AE45BB21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775F7110-006F-4916-8C76-00815CD01D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519956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Internet</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a:t>Internethasználat gyakorisága </a:t>
            </a:r>
          </a:p>
        </p:txBody>
      </p:sp>
      <p:sp>
        <p:nvSpPr>
          <p:cNvPr id="36" name="Rectangle 35"/>
          <p:cNvSpPr/>
          <p:nvPr/>
        </p:nvSpPr>
        <p:spPr>
          <a:xfrm>
            <a:off x="538082" y="4299942"/>
            <a:ext cx="7850343" cy="400108"/>
          </a:xfrm>
          <a:prstGeom prst="rect">
            <a:avLst/>
          </a:prstGeom>
        </p:spPr>
        <p:txBody>
          <a:bodyPr wrap="square" lIns="91438" tIns="45719" rIns="91438" bIns="45719">
            <a:spAutoFit/>
          </a:bodyPr>
          <a:lstStyle/>
          <a:p>
            <a:pPr marL="4763" algn="just"/>
            <a:r>
              <a:rPr lang="hu-HU" sz="1000" dirty="0">
                <a:solidFill>
                  <a:srgbClr val="58595B"/>
                </a:solidFill>
              </a:rPr>
              <a:t>A tévénézés, rádiózás és sajtóolvasás gyakoriságával ellentétes irányt mutat az internetezés gyakoriságának változása. A távolság növekedésével az internet szerepe vélhetően felértékelődött a kint élők számára, akik jelenleg lényegében minden nap, zömében többször is használják az internetet. </a:t>
            </a:r>
          </a:p>
        </p:txBody>
      </p:sp>
      <p:graphicFrame>
        <p:nvGraphicFramePr>
          <p:cNvPr id="12" name="Chart 20"/>
          <p:cNvGraphicFramePr>
            <a:graphicFrameLocks noChangeAspect="1"/>
          </p:cNvGraphicFramePr>
          <p:nvPr>
            <p:extLst>
              <p:ext uri="{D42A27DB-BD31-4B8C-83A1-F6EECF244321}">
                <p14:modId xmlns:p14="http://schemas.microsoft.com/office/powerpoint/2010/main" val="2819615081"/>
              </p:ext>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871518" y="273587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28</a:t>
            </a:r>
            <a:r>
              <a:rPr lang="en-GB" sz="2400" b="1" dirty="0">
                <a:solidFill>
                  <a:schemeClr val="accent2"/>
                </a:solidFill>
                <a:cs typeface="Arial" panose="020B0604020202020204" pitchFamily="34" charset="0"/>
              </a:rPr>
              <a:t>%</a:t>
            </a: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A költözés előtt</a:t>
            </a:r>
          </a:p>
        </p:txBody>
      </p:sp>
      <p:sp>
        <p:nvSpPr>
          <p:cNvPr id="19" name="Rectangle 23"/>
          <p:cNvSpPr/>
          <p:nvPr/>
        </p:nvSpPr>
        <p:spPr>
          <a:xfrm>
            <a:off x="683568" y="257175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858481"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jelenleg</a:t>
            </a:r>
          </a:p>
        </p:txBody>
      </p:sp>
      <p:sp>
        <p:nvSpPr>
          <p:cNvPr id="24" name="Rectangle 23"/>
          <p:cNvSpPr/>
          <p:nvPr/>
        </p:nvSpPr>
        <p:spPr>
          <a:xfrm>
            <a:off x="3419872" y="342918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63</a:t>
            </a:r>
            <a:r>
              <a:rPr lang="en-GB" sz="2400" b="1" dirty="0">
                <a:solidFill>
                  <a:schemeClr val="accent4"/>
                </a:solidFill>
                <a:cs typeface="Arial" panose="020B0604020202020204" pitchFamily="34" charset="0"/>
              </a:rPr>
              <a:t>%</a:t>
            </a:r>
          </a:p>
        </p:txBody>
      </p:sp>
      <p:sp>
        <p:nvSpPr>
          <p:cNvPr id="25" name="Rectangle 23"/>
          <p:cNvSpPr/>
          <p:nvPr/>
        </p:nvSpPr>
        <p:spPr>
          <a:xfrm>
            <a:off x="3616432" y="3120729"/>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2195736" y="149604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3%</a:t>
            </a:r>
            <a:endParaRPr lang="en-GB" sz="2400" b="1" dirty="0">
              <a:solidFill>
                <a:schemeClr val="accent3"/>
              </a:solidFill>
              <a:cs typeface="Arial" panose="020B0604020202020204" pitchFamily="34" charset="0"/>
            </a:endParaRPr>
          </a:p>
        </p:txBody>
      </p:sp>
      <p:sp>
        <p:nvSpPr>
          <p:cNvPr id="27" name="Rectangle 23"/>
          <p:cNvSpPr/>
          <p:nvPr/>
        </p:nvSpPr>
        <p:spPr>
          <a:xfrm>
            <a:off x="2008052" y="134761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ext uri="{D42A27DB-BD31-4B8C-83A1-F6EECF244321}">
                <p14:modId xmlns:p14="http://schemas.microsoft.com/office/powerpoint/2010/main" val="654156"/>
              </p:ext>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5034317" y="210482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26</a:t>
            </a:r>
            <a:r>
              <a:rPr lang="en-GB" sz="2400" b="1" dirty="0">
                <a:solidFill>
                  <a:schemeClr val="accent2"/>
                </a:solidFill>
                <a:cs typeface="Arial" panose="020B0604020202020204" pitchFamily="34" charset="0"/>
              </a:rPr>
              <a:t>%</a:t>
            </a:r>
          </a:p>
        </p:txBody>
      </p:sp>
      <p:sp>
        <p:nvSpPr>
          <p:cNvPr id="45" name="Rectangle 23"/>
          <p:cNvSpPr/>
          <p:nvPr/>
        </p:nvSpPr>
        <p:spPr>
          <a:xfrm>
            <a:off x="1577933" y="167277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6</a:t>
            </a:r>
            <a:r>
              <a:rPr lang="en-GB" sz="2400" b="1" dirty="0">
                <a:solidFill>
                  <a:schemeClr val="accent1"/>
                </a:solidFill>
                <a:cs typeface="Arial" panose="020B0604020202020204" pitchFamily="34" charset="0"/>
              </a:rPr>
              <a:t>%</a:t>
            </a:r>
          </a:p>
        </p:txBody>
      </p:sp>
      <p:sp>
        <p:nvSpPr>
          <p:cNvPr id="46" name="Rectangle 23"/>
          <p:cNvSpPr/>
          <p:nvPr/>
        </p:nvSpPr>
        <p:spPr>
          <a:xfrm>
            <a:off x="749055" y="1624158"/>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4860775" y="194070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Minden nap</a:t>
            </a:r>
            <a:endParaRPr lang="en-GB" b="1" dirty="0">
              <a:solidFill>
                <a:schemeClr val="bg2">
                  <a:lumMod val="75000"/>
                </a:schemeClr>
              </a:solidFill>
              <a:cs typeface="Arial" panose="020B0604020202020204" pitchFamily="34" charset="0"/>
            </a:endParaRPr>
          </a:p>
        </p:txBody>
      </p:sp>
      <p:sp>
        <p:nvSpPr>
          <p:cNvPr id="50" name="Rectangle 49"/>
          <p:cNvSpPr/>
          <p:nvPr/>
        </p:nvSpPr>
        <p:spPr>
          <a:xfrm>
            <a:off x="7492461" y="307616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72</a:t>
            </a:r>
            <a:r>
              <a:rPr lang="en-GB" sz="2400" b="1" dirty="0">
                <a:solidFill>
                  <a:schemeClr val="accent4"/>
                </a:solidFill>
                <a:cs typeface="Arial" panose="020B0604020202020204" pitchFamily="34" charset="0"/>
              </a:rPr>
              <a:t>%</a:t>
            </a:r>
          </a:p>
        </p:txBody>
      </p:sp>
      <p:sp>
        <p:nvSpPr>
          <p:cNvPr id="51" name="Rectangle 23"/>
          <p:cNvSpPr/>
          <p:nvPr/>
        </p:nvSpPr>
        <p:spPr>
          <a:xfrm>
            <a:off x="7682527" y="2767703"/>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Naponta többször</a:t>
            </a:r>
            <a:endParaRPr lang="en-GB" b="1" dirty="0">
              <a:solidFill>
                <a:schemeClr val="bg2">
                  <a:lumMod val="75000"/>
                </a:schemeClr>
              </a:solidFill>
              <a:cs typeface="Arial" panose="020B0604020202020204" pitchFamily="34" charset="0"/>
            </a:endParaRPr>
          </a:p>
        </p:txBody>
      </p:sp>
      <p:sp>
        <p:nvSpPr>
          <p:cNvPr id="30" name="Rectangle 23"/>
          <p:cNvSpPr/>
          <p:nvPr/>
        </p:nvSpPr>
        <p:spPr>
          <a:xfrm>
            <a:off x="6228184" y="1456751"/>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Ritkábban</a:t>
            </a:r>
            <a:endParaRPr lang="en-GB" b="1" dirty="0">
              <a:solidFill>
                <a:schemeClr val="bg2">
                  <a:lumMod val="75000"/>
                </a:schemeClr>
              </a:solidFill>
              <a:cs typeface="Arial" panose="020B0604020202020204" pitchFamily="34" charset="0"/>
            </a:endParaRPr>
          </a:p>
        </p:txBody>
      </p:sp>
      <p:sp>
        <p:nvSpPr>
          <p:cNvPr id="31" name="Rectangle 23"/>
          <p:cNvSpPr/>
          <p:nvPr/>
        </p:nvSpPr>
        <p:spPr>
          <a:xfrm>
            <a:off x="5292080" y="1635646"/>
            <a:ext cx="1540278"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Hetente többször</a:t>
            </a:r>
            <a:endParaRPr lang="en-GB" b="1" dirty="0">
              <a:solidFill>
                <a:schemeClr val="bg2">
                  <a:lumMod val="75000"/>
                </a:schemeClr>
              </a:solidFill>
              <a:cs typeface="Arial" panose="020B0604020202020204" pitchFamily="34" charset="0"/>
            </a:endParaRPr>
          </a:p>
        </p:txBody>
      </p:sp>
      <p:sp>
        <p:nvSpPr>
          <p:cNvPr id="2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29" name="Picture 28">
            <a:extLst>
              <a:ext uri="{FF2B5EF4-FFF2-40B4-BE49-F238E27FC236}">
                <a16:creationId xmlns:a16="http://schemas.microsoft.com/office/drawing/2014/main" xmlns="" id="{C7BD4C89-AACA-4C4C-8AF8-20F6768513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2" name="Picture 31">
            <a:extLst>
              <a:ext uri="{FF2B5EF4-FFF2-40B4-BE49-F238E27FC236}">
                <a16:creationId xmlns:a16="http://schemas.microsoft.com/office/drawing/2014/main" xmlns="" id="{0392CD2D-96AD-4C13-92CE-9C24804913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392459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Internet vs. Célország</a:t>
            </a:r>
            <a:endParaRPr lang="en-US" dirty="0"/>
          </a:p>
        </p:txBody>
      </p:sp>
      <p:sp>
        <p:nvSpPr>
          <p:cNvPr id="36" name="Rectangle 35"/>
          <p:cNvSpPr/>
          <p:nvPr/>
        </p:nvSpPr>
        <p:spPr>
          <a:xfrm>
            <a:off x="107504" y="4155926"/>
            <a:ext cx="8856984" cy="400108"/>
          </a:xfrm>
          <a:prstGeom prst="rect">
            <a:avLst/>
          </a:prstGeom>
        </p:spPr>
        <p:txBody>
          <a:bodyPr wrap="square" lIns="91438" tIns="45719" rIns="91438" bIns="45719">
            <a:spAutoFit/>
          </a:bodyPr>
          <a:lstStyle/>
          <a:p>
            <a:pPr marL="4763" algn="just"/>
            <a:r>
              <a:rPr lang="hu-HU" sz="1000" dirty="0">
                <a:solidFill>
                  <a:srgbClr val="58595B"/>
                </a:solidFill>
              </a:rPr>
              <a:t>Míg a hagyományos médiumok fogyasztása a németországi magyarokra volt inkább jellemző, addig a napi többszöri internethasználat a Nagy-Britanniában élők körében gyakoribb. A különbség már a kiköltözés előtt is 10 százalékpont volt a két csoport között, a kivándorlással pedig tovább nőtt 13 pontra. </a:t>
            </a:r>
          </a:p>
        </p:txBody>
      </p:sp>
      <p:sp>
        <p:nvSpPr>
          <p:cNvPr id="12" name="Text Placeholder 9"/>
          <p:cNvSpPr>
            <a:spLocks noGrp="1"/>
          </p:cNvSpPr>
          <p:nvPr>
            <p:ph type="body" sz="quarter" idx="26"/>
          </p:nvPr>
        </p:nvSpPr>
        <p:spPr>
          <a:xfrm>
            <a:off x="202233" y="483518"/>
            <a:ext cx="8690248" cy="205628"/>
          </a:xfrm>
        </p:spPr>
        <p:txBody>
          <a:bodyPr/>
          <a:lstStyle/>
          <a:p>
            <a:r>
              <a:rPr lang="hu-HU" dirty="0"/>
              <a:t>A jelenlegi és kiköltözés előtti internethasználat </a:t>
            </a:r>
          </a:p>
        </p:txBody>
      </p:sp>
      <p:graphicFrame>
        <p:nvGraphicFramePr>
          <p:cNvPr id="10" name="Chart 6"/>
          <p:cNvGraphicFramePr/>
          <p:nvPr>
            <p:extLst>
              <p:ext uri="{D42A27DB-BD31-4B8C-83A1-F6EECF244321}">
                <p14:modId xmlns:p14="http://schemas.microsoft.com/office/powerpoint/2010/main" val="757035625"/>
              </p:ext>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ext uri="{D42A27DB-BD31-4B8C-83A1-F6EECF244321}">
                <p14:modId xmlns:p14="http://schemas.microsoft.com/office/powerpoint/2010/main" val="46672644"/>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Nagy-britannia</a:t>
            </a:r>
            <a:endParaRPr lang="hu-HU" dirty="0"/>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németország</a:t>
            </a:r>
            <a:endParaRPr lang="hu-HU" dirty="0"/>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(Nagy-Britannia) | N=375 (Németország)</a:t>
            </a:r>
          </a:p>
        </p:txBody>
      </p:sp>
      <p:pic>
        <p:nvPicPr>
          <p:cNvPr id="16" name="Picture 15">
            <a:extLst>
              <a:ext uri="{FF2B5EF4-FFF2-40B4-BE49-F238E27FC236}">
                <a16:creationId xmlns:a16="http://schemas.microsoft.com/office/drawing/2014/main" xmlns="" id="{8597542D-C294-4F39-9608-493FC0798B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4E3DC218-76C1-4BE7-854F-4010358B55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252680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Médiafogyasztás változása</a:t>
            </a:r>
            <a:endParaRPr lang="en-US" dirty="0"/>
          </a:p>
        </p:txBody>
      </p:sp>
      <p:sp>
        <p:nvSpPr>
          <p:cNvPr id="118" name="Rectangle 117"/>
          <p:cNvSpPr/>
          <p:nvPr/>
        </p:nvSpPr>
        <p:spPr>
          <a:xfrm>
            <a:off x="218974" y="3579862"/>
            <a:ext cx="8640960" cy="1169549"/>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kiköltözéshez képest a tévénézés, rádióhallgatás és a sajtóolvasás gyakoriságában változások észlelhetők. Igen magas azok aránya, akik jelenleg az eddig megszokottnál ritkábban fogyasztják a médiát. Akik ritkábban tévéznek, jellemzően a fővárosokban élő, egyedülálló férfiak, ők az átlaghoz képest ritkábban tartják a kapcsolatot az otthoniakkal. A ritkábban rádiót hallgatók inkább a fiatal nők közül kerülnek ki, akik gyakran járnak haza, és szeretnének visszatérni. A sajtót a kinti lakóhelyen ritkábban olvasók között a kisvárosi idősebb elvált nők vannak nagyobb arányban, akik szeretnének szintén hazaköltözni. Az országok között nincs lényeges különbség ebben a tekintetben. </a:t>
            </a:r>
          </a:p>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gyakrabban tévézők között nagyobb arányt képviselnek azok, akik végleg maradni szeretnének az adott országban, a gyakrabban rádiózók és sajtót olvasók jellemzően a fővárosban élők, a gyakrabban internetezők között pedig az idősebb nők vannak felülreprezentálva, akik a visszaköltözést tervezik a jövőben. </a:t>
            </a:r>
          </a:p>
        </p:txBody>
      </p:sp>
      <p:sp>
        <p:nvSpPr>
          <p:cNvPr id="63" name="Szövegdoboz 30"/>
          <p:cNvSpPr txBox="1"/>
          <p:nvPr/>
        </p:nvSpPr>
        <p:spPr>
          <a:xfrm>
            <a:off x="611560" y="1023505"/>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TV</a:t>
            </a:r>
          </a:p>
        </p:txBody>
      </p:sp>
      <p:sp>
        <p:nvSpPr>
          <p:cNvPr id="75" name="Szövegdoboz 30"/>
          <p:cNvSpPr txBox="1"/>
          <p:nvPr/>
        </p:nvSpPr>
        <p:spPr>
          <a:xfrm>
            <a:off x="2641839" y="1023505"/>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RÁDIÓ</a:t>
            </a:r>
          </a:p>
        </p:txBody>
      </p:sp>
      <p:sp>
        <p:nvSpPr>
          <p:cNvPr id="87" name="Szövegdoboz 30"/>
          <p:cNvSpPr txBox="1"/>
          <p:nvPr/>
        </p:nvSpPr>
        <p:spPr>
          <a:xfrm>
            <a:off x="4863538" y="1023505"/>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SAJTÓ</a:t>
            </a:r>
          </a:p>
        </p:txBody>
      </p:sp>
      <p:sp>
        <p:nvSpPr>
          <p:cNvPr id="99" name="Szövegdoboz 30"/>
          <p:cNvSpPr txBox="1"/>
          <p:nvPr/>
        </p:nvSpPr>
        <p:spPr>
          <a:xfrm>
            <a:off x="6948264" y="105943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INTeRNET</a:t>
            </a:r>
            <a:endParaRPr lang="hu-HU" sz="900" cap="all" dirty="0">
              <a:solidFill>
                <a:srgbClr val="404040"/>
              </a:solidFill>
              <a:latin typeface="Calibri" pitchFamily="34" charset="0"/>
              <a:cs typeface="Arial" pitchFamily="34" charset="0"/>
            </a:endParaRPr>
          </a:p>
        </p:txBody>
      </p:sp>
      <p:graphicFrame>
        <p:nvGraphicFramePr>
          <p:cNvPr id="103" name="Chart 6"/>
          <p:cNvGraphicFramePr>
            <a:graphicFrameLocks noChangeAspect="1"/>
          </p:cNvGraphicFramePr>
          <p:nvPr>
            <p:extLst>
              <p:ext uri="{D42A27DB-BD31-4B8C-83A1-F6EECF244321}">
                <p14:modId xmlns:p14="http://schemas.microsoft.com/office/powerpoint/2010/main" val="4195440211"/>
              </p:ext>
            </p:extLst>
          </p:nvPr>
        </p:nvGraphicFramePr>
        <p:xfrm>
          <a:off x="199821" y="1290268"/>
          <a:ext cx="2422961" cy="2400441"/>
        </p:xfrm>
        <a:graphic>
          <a:graphicData uri="http://schemas.openxmlformats.org/drawingml/2006/chart">
            <c:chart xmlns:c="http://schemas.openxmlformats.org/drawingml/2006/chart" xmlns:r="http://schemas.openxmlformats.org/officeDocument/2006/relationships" r:id="rId2"/>
          </a:graphicData>
        </a:graphic>
      </p:graphicFrame>
      <p:sp>
        <p:nvSpPr>
          <p:cNvPr id="104" name="TextBox 103"/>
          <p:cNvSpPr txBox="1"/>
          <p:nvPr/>
        </p:nvSpPr>
        <p:spPr>
          <a:xfrm>
            <a:off x="913856"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egyenlő  	</a:t>
            </a:r>
            <a:r>
              <a:rPr lang="hu-HU" sz="1200" b="1" dirty="0">
                <a:solidFill>
                  <a:schemeClr val="bg2"/>
                </a:solidFill>
              </a:rPr>
              <a:t>44</a:t>
            </a:r>
            <a:r>
              <a:rPr lang="en-GB" sz="1200" b="1" dirty="0">
                <a:solidFill>
                  <a:schemeClr val="bg2"/>
                </a:solidFill>
              </a:rPr>
              <a:t>%</a:t>
            </a:r>
          </a:p>
        </p:txBody>
      </p:sp>
      <p:sp>
        <p:nvSpPr>
          <p:cNvPr id="105" name="TextBox 104"/>
          <p:cNvSpPr txBox="1"/>
          <p:nvPr/>
        </p:nvSpPr>
        <p:spPr>
          <a:xfrm>
            <a:off x="913856"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nőtt	</a:t>
            </a:r>
            <a:r>
              <a:rPr lang="hu-HU" sz="1200" b="1" dirty="0">
                <a:solidFill>
                  <a:schemeClr val="accent4"/>
                </a:solidFill>
              </a:rPr>
              <a:t>11</a:t>
            </a:r>
            <a:r>
              <a:rPr lang="en-GB" sz="1200" b="1" dirty="0">
                <a:solidFill>
                  <a:schemeClr val="accent4"/>
                </a:solidFill>
              </a:rPr>
              <a:t>%</a:t>
            </a:r>
          </a:p>
        </p:txBody>
      </p:sp>
      <p:sp>
        <p:nvSpPr>
          <p:cNvPr id="106" name="TextBox 105"/>
          <p:cNvSpPr txBox="1"/>
          <p:nvPr/>
        </p:nvSpPr>
        <p:spPr>
          <a:xfrm>
            <a:off x="913856"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csökkent</a:t>
            </a:r>
            <a:r>
              <a:rPr lang="hu-HU" sz="1200" dirty="0">
                <a:solidFill>
                  <a:schemeClr val="accent1"/>
                </a:solidFill>
              </a:rPr>
              <a:t>	</a:t>
            </a:r>
            <a:r>
              <a:rPr lang="hu-HU" sz="1200" b="1" dirty="0">
                <a:solidFill>
                  <a:schemeClr val="accent3"/>
                </a:solidFill>
              </a:rPr>
              <a:t>45</a:t>
            </a:r>
            <a:r>
              <a:rPr lang="en-GB" sz="1200" b="1" dirty="0">
                <a:solidFill>
                  <a:schemeClr val="accent3"/>
                </a:solidFill>
              </a:rPr>
              <a:t>%</a:t>
            </a:r>
          </a:p>
        </p:txBody>
      </p:sp>
      <p:graphicFrame>
        <p:nvGraphicFramePr>
          <p:cNvPr id="107" name="Chart 6"/>
          <p:cNvGraphicFramePr>
            <a:graphicFrameLocks noChangeAspect="1"/>
          </p:cNvGraphicFramePr>
          <p:nvPr>
            <p:extLst>
              <p:ext uri="{D42A27DB-BD31-4B8C-83A1-F6EECF244321}">
                <p14:modId xmlns:p14="http://schemas.microsoft.com/office/powerpoint/2010/main" val="104922735"/>
              </p:ext>
            </p:extLst>
          </p:nvPr>
        </p:nvGraphicFramePr>
        <p:xfrm>
          <a:off x="2263283" y="1290268"/>
          <a:ext cx="2422961" cy="2400441"/>
        </p:xfrm>
        <a:graphic>
          <a:graphicData uri="http://schemas.openxmlformats.org/drawingml/2006/chart">
            <c:chart xmlns:c="http://schemas.openxmlformats.org/drawingml/2006/chart" xmlns:r="http://schemas.openxmlformats.org/officeDocument/2006/relationships" r:id="rId3"/>
          </a:graphicData>
        </a:graphic>
      </p:graphicFrame>
      <p:sp>
        <p:nvSpPr>
          <p:cNvPr id="108" name="TextBox 107"/>
          <p:cNvSpPr txBox="1"/>
          <p:nvPr/>
        </p:nvSpPr>
        <p:spPr>
          <a:xfrm>
            <a:off x="2977318"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egyenlő  	</a:t>
            </a:r>
            <a:r>
              <a:rPr lang="hu-HU" sz="1200" b="1" dirty="0">
                <a:solidFill>
                  <a:schemeClr val="bg2"/>
                </a:solidFill>
              </a:rPr>
              <a:t>42</a:t>
            </a:r>
            <a:r>
              <a:rPr lang="en-GB" sz="1200" b="1" dirty="0">
                <a:solidFill>
                  <a:schemeClr val="bg2"/>
                </a:solidFill>
              </a:rPr>
              <a:t>%</a:t>
            </a:r>
          </a:p>
        </p:txBody>
      </p:sp>
      <p:sp>
        <p:nvSpPr>
          <p:cNvPr id="109" name="TextBox 108"/>
          <p:cNvSpPr txBox="1"/>
          <p:nvPr/>
        </p:nvSpPr>
        <p:spPr>
          <a:xfrm>
            <a:off x="2977318"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nőtt	</a:t>
            </a:r>
            <a:r>
              <a:rPr lang="hu-HU" sz="1200" b="1" dirty="0">
                <a:solidFill>
                  <a:schemeClr val="accent4"/>
                </a:solidFill>
              </a:rPr>
              <a:t>21</a:t>
            </a:r>
            <a:r>
              <a:rPr lang="en-GB" sz="1200" b="1" dirty="0">
                <a:solidFill>
                  <a:schemeClr val="accent4"/>
                </a:solidFill>
              </a:rPr>
              <a:t>%</a:t>
            </a:r>
          </a:p>
        </p:txBody>
      </p:sp>
      <p:sp>
        <p:nvSpPr>
          <p:cNvPr id="110" name="TextBox 109"/>
          <p:cNvSpPr txBox="1"/>
          <p:nvPr/>
        </p:nvSpPr>
        <p:spPr>
          <a:xfrm>
            <a:off x="2977318"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csökkent</a:t>
            </a:r>
            <a:r>
              <a:rPr lang="hu-HU" sz="1200" dirty="0">
                <a:solidFill>
                  <a:schemeClr val="accent1"/>
                </a:solidFill>
              </a:rPr>
              <a:t>	</a:t>
            </a:r>
            <a:r>
              <a:rPr lang="hu-HU" sz="1200" b="1" dirty="0">
                <a:solidFill>
                  <a:schemeClr val="accent3"/>
                </a:solidFill>
              </a:rPr>
              <a:t>37</a:t>
            </a:r>
            <a:r>
              <a:rPr lang="en-GB" sz="1200" b="1" dirty="0">
                <a:solidFill>
                  <a:schemeClr val="accent3"/>
                </a:solidFill>
              </a:rPr>
              <a:t>%</a:t>
            </a:r>
          </a:p>
        </p:txBody>
      </p:sp>
      <p:graphicFrame>
        <p:nvGraphicFramePr>
          <p:cNvPr id="111" name="Chart 6"/>
          <p:cNvGraphicFramePr>
            <a:graphicFrameLocks noChangeAspect="1"/>
          </p:cNvGraphicFramePr>
          <p:nvPr>
            <p:extLst>
              <p:ext uri="{D42A27DB-BD31-4B8C-83A1-F6EECF244321}">
                <p14:modId xmlns:p14="http://schemas.microsoft.com/office/powerpoint/2010/main" val="2563906841"/>
              </p:ext>
            </p:extLst>
          </p:nvPr>
        </p:nvGraphicFramePr>
        <p:xfrm>
          <a:off x="4427984" y="1290268"/>
          <a:ext cx="2422961" cy="2400441"/>
        </p:xfrm>
        <a:graphic>
          <a:graphicData uri="http://schemas.openxmlformats.org/drawingml/2006/chart">
            <c:chart xmlns:c="http://schemas.openxmlformats.org/drawingml/2006/chart" xmlns:r="http://schemas.openxmlformats.org/officeDocument/2006/relationships" r:id="rId4"/>
          </a:graphicData>
        </a:graphic>
      </p:graphicFrame>
      <p:sp>
        <p:nvSpPr>
          <p:cNvPr id="112" name="TextBox 111"/>
          <p:cNvSpPr txBox="1"/>
          <p:nvPr/>
        </p:nvSpPr>
        <p:spPr>
          <a:xfrm>
            <a:off x="5142019"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egyenlő  	</a:t>
            </a:r>
            <a:r>
              <a:rPr lang="hu-HU" sz="1200" b="1" dirty="0">
                <a:solidFill>
                  <a:schemeClr val="bg2"/>
                </a:solidFill>
              </a:rPr>
              <a:t>35</a:t>
            </a:r>
            <a:r>
              <a:rPr lang="en-GB" sz="1200" b="1" dirty="0">
                <a:solidFill>
                  <a:schemeClr val="bg2"/>
                </a:solidFill>
              </a:rPr>
              <a:t>%</a:t>
            </a:r>
          </a:p>
        </p:txBody>
      </p:sp>
      <p:sp>
        <p:nvSpPr>
          <p:cNvPr id="113" name="TextBox 112"/>
          <p:cNvSpPr txBox="1"/>
          <p:nvPr/>
        </p:nvSpPr>
        <p:spPr>
          <a:xfrm>
            <a:off x="5142019"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nőtt	</a:t>
            </a:r>
            <a:r>
              <a:rPr lang="hu-HU" sz="1200" b="1" dirty="0">
                <a:solidFill>
                  <a:schemeClr val="accent4"/>
                </a:solidFill>
              </a:rPr>
              <a:t>13</a:t>
            </a:r>
            <a:r>
              <a:rPr lang="en-GB" sz="1200" b="1" dirty="0">
                <a:solidFill>
                  <a:schemeClr val="accent4"/>
                </a:solidFill>
              </a:rPr>
              <a:t>%</a:t>
            </a:r>
          </a:p>
        </p:txBody>
      </p:sp>
      <p:sp>
        <p:nvSpPr>
          <p:cNvPr id="114" name="TextBox 113"/>
          <p:cNvSpPr txBox="1"/>
          <p:nvPr/>
        </p:nvSpPr>
        <p:spPr>
          <a:xfrm>
            <a:off x="5142019"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csökkent</a:t>
            </a:r>
            <a:r>
              <a:rPr lang="hu-HU" sz="1200" dirty="0">
                <a:solidFill>
                  <a:schemeClr val="accent1"/>
                </a:solidFill>
              </a:rPr>
              <a:t>	</a:t>
            </a:r>
            <a:r>
              <a:rPr lang="hu-HU" sz="1200" b="1" dirty="0">
                <a:solidFill>
                  <a:schemeClr val="accent3"/>
                </a:solidFill>
              </a:rPr>
              <a:t>53</a:t>
            </a:r>
            <a:r>
              <a:rPr lang="en-GB" sz="1200" b="1" dirty="0">
                <a:solidFill>
                  <a:schemeClr val="accent3"/>
                </a:solidFill>
              </a:rPr>
              <a:t>%</a:t>
            </a:r>
          </a:p>
        </p:txBody>
      </p:sp>
      <p:graphicFrame>
        <p:nvGraphicFramePr>
          <p:cNvPr id="115" name="Chart 6"/>
          <p:cNvGraphicFramePr>
            <a:graphicFrameLocks noChangeAspect="1"/>
          </p:cNvGraphicFramePr>
          <p:nvPr>
            <p:extLst>
              <p:ext uri="{D42A27DB-BD31-4B8C-83A1-F6EECF244321}">
                <p14:modId xmlns:p14="http://schemas.microsoft.com/office/powerpoint/2010/main" val="2356085523"/>
              </p:ext>
            </p:extLst>
          </p:nvPr>
        </p:nvGraphicFramePr>
        <p:xfrm>
          <a:off x="6597220" y="1290268"/>
          <a:ext cx="2422961" cy="2400441"/>
        </p:xfrm>
        <a:graphic>
          <a:graphicData uri="http://schemas.openxmlformats.org/drawingml/2006/chart">
            <c:chart xmlns:c="http://schemas.openxmlformats.org/drawingml/2006/chart" xmlns:r="http://schemas.openxmlformats.org/officeDocument/2006/relationships" r:id="rId5"/>
          </a:graphicData>
        </a:graphic>
      </p:graphicFrame>
      <p:sp>
        <p:nvSpPr>
          <p:cNvPr id="116" name="TextBox 115"/>
          <p:cNvSpPr txBox="1"/>
          <p:nvPr/>
        </p:nvSpPr>
        <p:spPr>
          <a:xfrm>
            <a:off x="7311255"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egyenlő  	</a:t>
            </a:r>
            <a:r>
              <a:rPr lang="hu-HU" sz="1200" b="1" dirty="0">
                <a:solidFill>
                  <a:schemeClr val="bg2"/>
                </a:solidFill>
              </a:rPr>
              <a:t>81</a:t>
            </a:r>
            <a:r>
              <a:rPr lang="en-GB" sz="1200" b="1" dirty="0">
                <a:solidFill>
                  <a:schemeClr val="bg2"/>
                </a:solidFill>
              </a:rPr>
              <a:t>%</a:t>
            </a:r>
          </a:p>
        </p:txBody>
      </p:sp>
      <p:sp>
        <p:nvSpPr>
          <p:cNvPr id="117" name="TextBox 116"/>
          <p:cNvSpPr txBox="1"/>
          <p:nvPr/>
        </p:nvSpPr>
        <p:spPr>
          <a:xfrm>
            <a:off x="7311255"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nőtt	</a:t>
            </a:r>
            <a:r>
              <a:rPr lang="hu-HU" sz="1200" b="1" dirty="0">
                <a:solidFill>
                  <a:schemeClr val="accent4"/>
                </a:solidFill>
              </a:rPr>
              <a:t>4</a:t>
            </a:r>
            <a:r>
              <a:rPr lang="en-GB" sz="1200" b="1" dirty="0">
                <a:solidFill>
                  <a:schemeClr val="accent4"/>
                </a:solidFill>
              </a:rPr>
              <a:t>%</a:t>
            </a:r>
          </a:p>
        </p:txBody>
      </p:sp>
      <p:sp>
        <p:nvSpPr>
          <p:cNvPr id="119" name="TextBox 118"/>
          <p:cNvSpPr txBox="1"/>
          <p:nvPr/>
        </p:nvSpPr>
        <p:spPr>
          <a:xfrm>
            <a:off x="7311255"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csökkent</a:t>
            </a:r>
            <a:r>
              <a:rPr lang="hu-HU" sz="1200" dirty="0">
                <a:solidFill>
                  <a:schemeClr val="accent1"/>
                </a:solidFill>
              </a:rPr>
              <a:t>	</a:t>
            </a:r>
            <a:r>
              <a:rPr lang="hu-HU" sz="1200" b="1" dirty="0">
                <a:solidFill>
                  <a:schemeClr val="accent3"/>
                </a:solidFill>
              </a:rPr>
              <a:t>15</a:t>
            </a:r>
            <a:r>
              <a:rPr lang="en-GB" sz="1200" b="1" dirty="0">
                <a:solidFill>
                  <a:schemeClr val="accent3"/>
                </a:solidFill>
              </a:rPr>
              <a:t>%</a:t>
            </a:r>
          </a:p>
        </p:txBody>
      </p:sp>
      <p:sp>
        <p:nvSpPr>
          <p:cNvPr id="26" name="Text Placeholder 9"/>
          <p:cNvSpPr>
            <a:spLocks noGrp="1"/>
          </p:cNvSpPr>
          <p:nvPr>
            <p:ph type="body" sz="quarter" idx="26"/>
          </p:nvPr>
        </p:nvSpPr>
        <p:spPr>
          <a:xfrm>
            <a:off x="202233" y="483518"/>
            <a:ext cx="8690248" cy="205628"/>
          </a:xfrm>
        </p:spPr>
        <p:txBody>
          <a:bodyPr/>
          <a:lstStyle/>
          <a:p>
            <a:r>
              <a:rPr lang="hu-HU" dirty="0"/>
              <a:t>Médiatípusok használatában tapasztalt változás a kiköltözés után</a:t>
            </a:r>
          </a:p>
        </p:txBody>
      </p:sp>
      <p:sp>
        <p:nvSpPr>
          <p:cNvPr id="2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28" name="Picture 27">
            <a:extLst>
              <a:ext uri="{FF2B5EF4-FFF2-40B4-BE49-F238E27FC236}">
                <a16:creationId xmlns:a16="http://schemas.microsoft.com/office/drawing/2014/main" xmlns="" id="{D98E3004-7FC1-4E64-B92B-66F413EB06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9" name="Picture 28">
            <a:extLst>
              <a:ext uri="{FF2B5EF4-FFF2-40B4-BE49-F238E27FC236}">
                <a16:creationId xmlns:a16="http://schemas.microsoft.com/office/drawing/2014/main" xmlns="" id="{FA884639-ADF6-4577-B2B6-7D82DBE7AF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86187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5628"/>
          </a:xfrm>
        </p:spPr>
        <p:txBody>
          <a:bodyPr/>
          <a:lstStyle/>
          <a:p>
            <a:r>
              <a:rPr lang="hu-HU" dirty="0"/>
              <a:t>Rendelkezik-e Ön, vagy az Önök jelenlegi háztartása az alábbiakkal?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Eszközellátottság</a:t>
            </a:r>
            <a:endParaRPr lang="en-US" dirty="0"/>
          </a:p>
        </p:txBody>
      </p:sp>
      <p:graphicFrame>
        <p:nvGraphicFramePr>
          <p:cNvPr id="5" name="Chart 4"/>
          <p:cNvGraphicFramePr/>
          <p:nvPr>
            <p:extLst>
              <p:ext uri="{D42A27DB-BD31-4B8C-83A1-F6EECF244321}">
                <p14:modId xmlns:p14="http://schemas.microsoft.com/office/powerpoint/2010/main" val="946407931"/>
              </p:ext>
            </p:extLst>
          </p:nvPr>
        </p:nvGraphicFramePr>
        <p:xfrm>
          <a:off x="179512" y="713059"/>
          <a:ext cx="4248472" cy="3054544"/>
        </p:xfrm>
        <a:graphic>
          <a:graphicData uri="http://schemas.openxmlformats.org/drawingml/2006/chart">
            <c:chart xmlns:c="http://schemas.openxmlformats.org/drawingml/2006/chart" xmlns:r="http://schemas.openxmlformats.org/officeDocument/2006/relationships" r:id="rId3"/>
          </a:graphicData>
        </a:graphic>
      </p:graphicFrame>
      <p:sp>
        <p:nvSpPr>
          <p:cNvPr id="6" name="Szövegdoboz 26"/>
          <p:cNvSpPr txBox="1"/>
          <p:nvPr/>
        </p:nvSpPr>
        <p:spPr>
          <a:xfrm>
            <a:off x="323529" y="3808660"/>
            <a:ext cx="3456383" cy="923330"/>
          </a:xfrm>
          <a:prstGeom prst="rect">
            <a:avLst/>
          </a:prstGeom>
        </p:spPr>
        <p:txBody>
          <a:bodyPr vert="horz" wrap="square" lIns="0" tIns="0" rIns="0" bIns="0" rtlCol="0">
            <a:spAutoFit/>
          </a:bodyPr>
          <a:lstStyle/>
          <a:p>
            <a:pPr marL="4763" algn="just"/>
            <a:r>
              <a:rPr lang="hu-HU" sz="1000" dirty="0">
                <a:solidFill>
                  <a:srgbClr val="58595B"/>
                </a:solidFill>
              </a:rPr>
              <a:t>A legáltalánosabb eszköz, ami szinte minden háztartásban megtalálható, az okostelefon. Az okostelefonnal rendelkezők többségének van internetelőfizetése ezen a készülékén. Továbbá a legtöbb külföldi háztartásban van laptop, vagy notebook, valamint otthoni vezetékes internetkapcsolat. A mintán mért 44%-</a:t>
            </a:r>
            <a:r>
              <a:rPr lang="hu-HU" sz="1000" dirty="0" err="1">
                <a:solidFill>
                  <a:srgbClr val="58595B"/>
                </a:solidFill>
              </a:rPr>
              <a:t>os</a:t>
            </a:r>
            <a:r>
              <a:rPr lang="hu-HU" sz="1000" dirty="0">
                <a:solidFill>
                  <a:srgbClr val="58595B"/>
                </a:solidFill>
              </a:rPr>
              <a:t> átlagos </a:t>
            </a:r>
            <a:r>
              <a:rPr lang="hu-HU" sz="1000" dirty="0" err="1">
                <a:solidFill>
                  <a:srgbClr val="58595B"/>
                </a:solidFill>
              </a:rPr>
              <a:t>smart</a:t>
            </a:r>
            <a:r>
              <a:rPr lang="hu-HU" sz="1000" dirty="0">
                <a:solidFill>
                  <a:srgbClr val="58595B"/>
                </a:solidFill>
              </a:rPr>
              <a:t> tv penetráció a hazai arányokhoz képest kiemelkedő.</a:t>
            </a:r>
          </a:p>
        </p:txBody>
      </p:sp>
      <p:graphicFrame>
        <p:nvGraphicFramePr>
          <p:cNvPr id="7" name="Chart 6"/>
          <p:cNvGraphicFramePr/>
          <p:nvPr>
            <p:extLst>
              <p:ext uri="{D42A27DB-BD31-4B8C-83A1-F6EECF244321}">
                <p14:modId xmlns:p14="http://schemas.microsoft.com/office/powerpoint/2010/main" val="2142791709"/>
              </p:ext>
            </p:extLst>
          </p:nvPr>
        </p:nvGraphicFramePr>
        <p:xfrm>
          <a:off x="4211960" y="835463"/>
          <a:ext cx="4728738" cy="4032700"/>
        </p:xfrm>
        <a:graphic>
          <a:graphicData uri="http://schemas.openxmlformats.org/drawingml/2006/chart">
            <c:chart xmlns:c="http://schemas.openxmlformats.org/drawingml/2006/chart" xmlns:r="http://schemas.openxmlformats.org/officeDocument/2006/relationships" r:id="rId4"/>
          </a:graphicData>
        </a:graphic>
      </p:graphicFrame>
      <p:sp>
        <p:nvSpPr>
          <p:cNvPr id="9" name="Szövegdoboz 30"/>
          <p:cNvSpPr txBox="1"/>
          <p:nvPr/>
        </p:nvSpPr>
        <p:spPr>
          <a:xfrm>
            <a:off x="1403648" y="737664"/>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TV</a:t>
            </a:r>
          </a:p>
        </p:txBody>
      </p:sp>
      <p:sp>
        <p:nvSpPr>
          <p:cNvPr id="10" name="Szövegdoboz 30"/>
          <p:cNvSpPr txBox="1"/>
          <p:nvPr/>
        </p:nvSpPr>
        <p:spPr>
          <a:xfrm>
            <a:off x="6660232" y="735473"/>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INTeRNET</a:t>
            </a:r>
            <a:endParaRPr lang="hu-HU" sz="900" cap="all" dirty="0">
              <a:solidFill>
                <a:srgbClr val="404040"/>
              </a:solidFill>
              <a:latin typeface="Calibri" pitchFamily="34" charset="0"/>
              <a:cs typeface="Arial" pitchFamily="34" charset="0"/>
            </a:endParaRPr>
          </a:p>
        </p:txBody>
      </p:sp>
      <p:cxnSp>
        <p:nvCxnSpPr>
          <p:cNvPr id="4" name="Straight Connector 3"/>
          <p:cNvCxnSpPr/>
          <p:nvPr/>
        </p:nvCxnSpPr>
        <p:spPr>
          <a:xfrm>
            <a:off x="251520" y="3147814"/>
            <a:ext cx="30243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39952" y="3147814"/>
            <a:ext cx="468052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zövegdoboz 63"/>
          <p:cNvSpPr txBox="1"/>
          <p:nvPr/>
        </p:nvSpPr>
        <p:spPr>
          <a:xfrm>
            <a:off x="411186" y="4951824"/>
            <a:ext cx="8193262" cy="138499"/>
          </a:xfrm>
          <a:prstGeom prst="rect">
            <a:avLst/>
          </a:prstGeom>
        </p:spPr>
        <p:txBody>
          <a:bodyPr vert="horz" wrap="square" lIns="0" tIns="0" rIns="0" bIns="0" rtlCol="0">
            <a:spAutoFit/>
          </a:bodyPr>
          <a:lstStyle/>
          <a:p>
            <a:pPr marL="4763">
              <a:tabLst>
                <a:tab pos="8161338" algn="r"/>
              </a:tabLst>
            </a:pPr>
            <a:r>
              <a:rPr lang="hu-HU" sz="900" dirty="0">
                <a:solidFill>
                  <a:srgbClr val="222223"/>
                </a:solidFill>
              </a:rPr>
              <a:t>N=736 (teljes minta) | N=361 (Nagy-Britannia) | N=375 (Németország)	* Az Ipsos októberi </a:t>
            </a:r>
            <a:r>
              <a:rPr lang="hu-HU" sz="900" dirty="0" err="1">
                <a:solidFill>
                  <a:srgbClr val="222223"/>
                </a:solidFill>
              </a:rPr>
              <a:t>CAPIbusz</a:t>
            </a:r>
            <a:r>
              <a:rPr lang="hu-HU" sz="900" dirty="0">
                <a:solidFill>
                  <a:srgbClr val="222223"/>
                </a:solidFill>
              </a:rPr>
              <a:t> mérése a korcsoportban 5,4%-</a:t>
            </a:r>
            <a:r>
              <a:rPr lang="hu-HU" sz="900" dirty="0" err="1">
                <a:solidFill>
                  <a:srgbClr val="222223"/>
                </a:solidFill>
              </a:rPr>
              <a:t>os</a:t>
            </a:r>
            <a:r>
              <a:rPr lang="hu-HU" sz="900" dirty="0">
                <a:solidFill>
                  <a:srgbClr val="222223"/>
                </a:solidFill>
              </a:rPr>
              <a:t> </a:t>
            </a:r>
            <a:r>
              <a:rPr lang="hu-HU" sz="900" dirty="0" err="1">
                <a:solidFill>
                  <a:srgbClr val="222223"/>
                </a:solidFill>
              </a:rPr>
              <a:t>smart</a:t>
            </a:r>
            <a:r>
              <a:rPr lang="hu-HU" sz="900" dirty="0">
                <a:solidFill>
                  <a:srgbClr val="222223"/>
                </a:solidFill>
              </a:rPr>
              <a:t> tv lefedettséget mutat </a:t>
            </a:r>
            <a:r>
              <a:rPr lang="hu-HU" sz="900" dirty="0" err="1">
                <a:solidFill>
                  <a:srgbClr val="222223"/>
                </a:solidFill>
              </a:rPr>
              <a:t>Mo-on</a:t>
            </a:r>
            <a:r>
              <a:rPr lang="hu-HU" sz="900" dirty="0">
                <a:solidFill>
                  <a:srgbClr val="222223"/>
                </a:solidFill>
              </a:rPr>
              <a:t>.</a:t>
            </a:r>
          </a:p>
        </p:txBody>
      </p:sp>
      <p:pic>
        <p:nvPicPr>
          <p:cNvPr id="15" name="Picture 14">
            <a:extLst>
              <a:ext uri="{FF2B5EF4-FFF2-40B4-BE49-F238E27FC236}">
                <a16:creationId xmlns:a16="http://schemas.microsoft.com/office/drawing/2014/main" xmlns="" id="{34FDBA94-314D-4D14-956C-6226202520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0021" y="0"/>
            <a:ext cx="600901" cy="600901"/>
          </a:xfrm>
          <a:prstGeom prst="rect">
            <a:avLst/>
          </a:prstGeom>
        </p:spPr>
      </p:pic>
      <p:pic>
        <p:nvPicPr>
          <p:cNvPr id="16" name="Picture 15">
            <a:extLst>
              <a:ext uri="{FF2B5EF4-FFF2-40B4-BE49-F238E27FC236}">
                <a16:creationId xmlns:a16="http://schemas.microsoft.com/office/drawing/2014/main" xmlns="" id="{831927F7-1ADE-480F-AF1D-11DB84469F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3263" y="271371"/>
            <a:ext cx="725425" cy="137160"/>
          </a:xfrm>
          <a:prstGeom prst="rect">
            <a:avLst/>
          </a:prstGeom>
        </p:spPr>
      </p:pic>
    </p:spTree>
    <p:extLst>
      <p:ext uri="{BB962C8B-B14F-4D97-AF65-F5344CB8AC3E}">
        <p14:creationId xmlns:p14="http://schemas.microsoft.com/office/powerpoint/2010/main" val="3605516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5628"/>
          </a:xfrm>
        </p:spPr>
        <p:txBody>
          <a:bodyPr/>
          <a:lstStyle/>
          <a:p>
            <a:r>
              <a:rPr lang="hu-HU" dirty="0"/>
              <a:t>Az Ön jelenlegi háztartásában milyen módon foghatók a tévécsatornák?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Tévévételi megoldások</a:t>
            </a:r>
            <a:endParaRPr lang="en-US" dirty="0"/>
          </a:p>
        </p:txBody>
      </p:sp>
      <p:sp>
        <p:nvSpPr>
          <p:cNvPr id="6" name="Szövegdoboz 26"/>
          <p:cNvSpPr txBox="1"/>
          <p:nvPr/>
        </p:nvSpPr>
        <p:spPr>
          <a:xfrm>
            <a:off x="323528" y="4188445"/>
            <a:ext cx="8208912" cy="461665"/>
          </a:xfrm>
          <a:prstGeom prst="rect">
            <a:avLst/>
          </a:prstGeom>
        </p:spPr>
        <p:txBody>
          <a:bodyPr vert="horz" wrap="square" lIns="0" tIns="0" rIns="0" bIns="0" rtlCol="0">
            <a:spAutoFit/>
          </a:bodyPr>
          <a:lstStyle/>
          <a:p>
            <a:pPr marL="4763" algn="just"/>
            <a:r>
              <a:rPr lang="hu-HU" sz="1000" dirty="0">
                <a:solidFill>
                  <a:srgbClr val="58595B"/>
                </a:solidFill>
              </a:rPr>
              <a:t>A leggyakoribb vételi mód a külföldi háztartások esetében a digitális földfelszíni sugárzás. Különösen igaz ez a nagy-britanniai háztartásokra, ahol az esetek több, mint felében ilyen formában foghatók a tévé csatornák. Ezt követi a digitális kábeli vétel, ami az átlagosnál nagyobb arányban jellemző a németországi megkérdezettekre. Az analóg vétel aránya elenyésző, különösen a nagy-britanniai magyarok körében.  </a:t>
            </a:r>
          </a:p>
        </p:txBody>
      </p:sp>
      <p:graphicFrame>
        <p:nvGraphicFramePr>
          <p:cNvPr id="12" name="Chart 11"/>
          <p:cNvGraphicFramePr/>
          <p:nvPr>
            <p:extLst>
              <p:ext uri="{D42A27DB-BD31-4B8C-83A1-F6EECF244321}">
                <p14:modId xmlns:p14="http://schemas.microsoft.com/office/powerpoint/2010/main" val="3663406359"/>
              </p:ext>
            </p:extLst>
          </p:nvPr>
        </p:nvGraphicFramePr>
        <p:xfrm>
          <a:off x="1043608" y="630101"/>
          <a:ext cx="6552728" cy="359783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1949691" y="3422822"/>
            <a:ext cx="30243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8" name="Picture 7">
            <a:extLst>
              <a:ext uri="{FF2B5EF4-FFF2-40B4-BE49-F238E27FC236}">
                <a16:creationId xmlns:a16="http://schemas.microsoft.com/office/drawing/2014/main" xmlns="" id="{B5CFCA93-02A1-456F-9844-765AC5902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0" name="Picture 9">
            <a:extLst>
              <a:ext uri="{FF2B5EF4-FFF2-40B4-BE49-F238E27FC236}">
                <a16:creationId xmlns:a16="http://schemas.microsoft.com/office/drawing/2014/main" xmlns="" id="{F59A2E0F-2AD7-41A4-8413-8AB2436DC7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9700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6"/>
          <p:cNvGraphicFramePr/>
          <p:nvPr>
            <p:extLst>
              <p:ext uri="{D42A27DB-BD31-4B8C-83A1-F6EECF244321}">
                <p14:modId xmlns:p14="http://schemas.microsoft.com/office/powerpoint/2010/main" val="2434398245"/>
              </p:ext>
            </p:extLst>
          </p:nvPr>
        </p:nvGraphicFramePr>
        <p:xfrm>
          <a:off x="354460" y="420520"/>
          <a:ext cx="3964854" cy="349868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normAutofit fontScale="90000"/>
          </a:bodyPr>
          <a:lstStyle/>
          <a:p>
            <a:r>
              <a:rPr lang="hu-HU" dirty="0" err="1"/>
              <a:t>Tévézéshez</a:t>
            </a:r>
            <a:r>
              <a:rPr lang="hu-HU" dirty="0"/>
              <a:t> kapcsolódó kiadások</a:t>
            </a:r>
            <a:endParaRPr lang="en-US" dirty="0"/>
          </a:p>
        </p:txBody>
      </p:sp>
      <p:sp>
        <p:nvSpPr>
          <p:cNvPr id="36" name="Rectangle 35"/>
          <p:cNvSpPr/>
          <p:nvPr/>
        </p:nvSpPr>
        <p:spPr>
          <a:xfrm>
            <a:off x="538082" y="4105986"/>
            <a:ext cx="7490301" cy="553996"/>
          </a:xfrm>
          <a:prstGeom prst="rect">
            <a:avLst/>
          </a:prstGeom>
        </p:spPr>
        <p:txBody>
          <a:bodyPr wrap="square" lIns="91438" tIns="45719" rIns="91438" bIns="45719">
            <a:spAutoFit/>
          </a:bodyPr>
          <a:lstStyle/>
          <a:p>
            <a:pPr marL="4763" algn="just"/>
            <a:r>
              <a:rPr lang="hu-HU" sz="1000" dirty="0">
                <a:solidFill>
                  <a:srgbClr val="58595B"/>
                </a:solidFill>
              </a:rPr>
              <a:t>Közel 80% fizet adót az államnak a háztartásban található TV készülék után, ebből a többség egy készülékre. A megkérdezettek majdnem fele vesz igénybe fizetős tévészolgáltatást. Közülük a nagy többség (88%) otthon is rendelkezett fizetős tévészolgáltatással, nagyobb arányban, mint akik most nem tartoznak az ügyfelek közé.</a:t>
            </a:r>
            <a:endParaRPr lang="hu-HU" sz="1000" dirty="0">
              <a:solidFill>
                <a:srgbClr val="FF0000"/>
              </a:solidFill>
            </a:endParaRPr>
          </a:p>
        </p:txBody>
      </p:sp>
      <p:sp>
        <p:nvSpPr>
          <p:cNvPr id="40" name="Szövegdoboz 39"/>
          <p:cNvSpPr txBox="1">
            <a:spLocks noChangeArrowheads="1"/>
          </p:cNvSpPr>
          <p:nvPr/>
        </p:nvSpPr>
        <p:spPr bwMode="auto">
          <a:xfrm>
            <a:off x="467544" y="555527"/>
            <a:ext cx="4104456" cy="21120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hu-HU" dirty="0"/>
              <a:t>A háztartásában található TV-készülék utáni adó fizetése</a:t>
            </a:r>
          </a:p>
        </p:txBody>
      </p:sp>
      <p:sp>
        <p:nvSpPr>
          <p:cNvPr id="41" name="Szövegdoboz 40"/>
          <p:cNvSpPr txBox="1">
            <a:spLocks noChangeArrowheads="1"/>
          </p:cNvSpPr>
          <p:nvPr/>
        </p:nvSpPr>
        <p:spPr bwMode="auto">
          <a:xfrm>
            <a:off x="5436096" y="555527"/>
            <a:ext cx="2736304" cy="21120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hu-HU" dirty="0"/>
              <a:t>Fizetős tévészolgáltatás igénybevétele</a:t>
            </a:r>
            <a:endParaRPr lang="en-US" dirty="0"/>
          </a:p>
        </p:txBody>
      </p:sp>
      <p:graphicFrame>
        <p:nvGraphicFramePr>
          <p:cNvPr id="12" name="Chart 13"/>
          <p:cNvGraphicFramePr>
            <a:graphicFrameLocks noChangeAspect="1"/>
          </p:cNvGraphicFramePr>
          <p:nvPr>
            <p:extLst>
              <p:ext uri="{D42A27DB-BD31-4B8C-83A1-F6EECF244321}">
                <p14:modId xmlns:p14="http://schemas.microsoft.com/office/powerpoint/2010/main" val="1310352318"/>
              </p:ext>
            </p:extLst>
          </p:nvPr>
        </p:nvGraphicFramePr>
        <p:xfrm>
          <a:off x="6753164" y="915566"/>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3"/>
          <p:cNvGraphicFramePr>
            <a:graphicFrameLocks noChangeAspect="1"/>
          </p:cNvGraphicFramePr>
          <p:nvPr>
            <p:extLst>
              <p:ext uri="{D42A27DB-BD31-4B8C-83A1-F6EECF244321}">
                <p14:modId xmlns:p14="http://schemas.microsoft.com/office/powerpoint/2010/main" val="2422071305"/>
              </p:ext>
            </p:extLst>
          </p:nvPr>
        </p:nvGraphicFramePr>
        <p:xfrm>
          <a:off x="6753164" y="1812437"/>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36"/>
          <p:cNvSpPr/>
          <p:nvPr/>
        </p:nvSpPr>
        <p:spPr>
          <a:xfrm>
            <a:off x="6101769" y="1156372"/>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15" name="Rectangle 37"/>
          <p:cNvSpPr/>
          <p:nvPr/>
        </p:nvSpPr>
        <p:spPr>
          <a:xfrm>
            <a:off x="4880956" y="2074043"/>
            <a:ext cx="2018497" cy="446274"/>
          </a:xfrm>
          <a:prstGeom prst="rect">
            <a:avLst/>
          </a:prstGeom>
        </p:spPr>
        <p:txBody>
          <a:bodyPr wrap="none" lIns="91438" tIns="45719" rIns="91438" bIns="45719">
            <a:spAutoFit/>
          </a:bodyPr>
          <a:lstStyle/>
          <a:p>
            <a:r>
              <a:rPr lang="hu-HU" sz="2300" b="1" kern="0" dirty="0">
                <a:solidFill>
                  <a:schemeClr val="accent2"/>
                </a:solidFill>
                <a:latin typeface="Calibri"/>
              </a:rPr>
              <a:t>Nagy-Britannia</a:t>
            </a:r>
          </a:p>
        </p:txBody>
      </p:sp>
      <p:graphicFrame>
        <p:nvGraphicFramePr>
          <p:cNvPr id="16" name="Chart 13"/>
          <p:cNvGraphicFramePr>
            <a:graphicFrameLocks noChangeAspect="1"/>
          </p:cNvGraphicFramePr>
          <p:nvPr>
            <p:extLst>
              <p:ext uri="{D42A27DB-BD31-4B8C-83A1-F6EECF244321}">
                <p14:modId xmlns:p14="http://schemas.microsoft.com/office/powerpoint/2010/main" val="2702807855"/>
              </p:ext>
            </p:extLst>
          </p:nvPr>
        </p:nvGraphicFramePr>
        <p:xfrm>
          <a:off x="6753164" y="2715766"/>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47"/>
          <p:cNvSpPr/>
          <p:nvPr/>
        </p:nvSpPr>
        <p:spPr>
          <a:xfrm>
            <a:off x="5024972" y="2960811"/>
            <a:ext cx="1802092" cy="446274"/>
          </a:xfrm>
          <a:prstGeom prst="rect">
            <a:avLst/>
          </a:prstGeom>
        </p:spPr>
        <p:txBody>
          <a:bodyPr wrap="none" lIns="91438" tIns="45719" rIns="91438" bIns="45719">
            <a:spAutoFit/>
          </a:bodyPr>
          <a:lstStyle/>
          <a:p>
            <a:r>
              <a:rPr lang="hu-HU" sz="2300" b="1" kern="0" dirty="0">
                <a:solidFill>
                  <a:schemeClr val="accent5"/>
                </a:solidFill>
                <a:latin typeface="Calibri"/>
              </a:rPr>
              <a:t>Németország</a:t>
            </a:r>
          </a:p>
        </p:txBody>
      </p:sp>
      <p:sp>
        <p:nvSpPr>
          <p:cNvPr id="19" name="Rectangle 9"/>
          <p:cNvSpPr/>
          <p:nvPr/>
        </p:nvSpPr>
        <p:spPr>
          <a:xfrm>
            <a:off x="7133101" y="1203598"/>
            <a:ext cx="751267"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45</a:t>
            </a:r>
            <a:r>
              <a:rPr lang="en-ZA" b="1" kern="0" dirty="0">
                <a:solidFill>
                  <a:schemeClr val="accent4"/>
                </a:solidFill>
                <a:latin typeface="Calibri"/>
              </a:rPr>
              <a:t>%</a:t>
            </a:r>
            <a:endParaRPr lang="en-ZA" kern="0" dirty="0">
              <a:solidFill>
                <a:schemeClr val="accent4"/>
              </a:solidFill>
              <a:latin typeface="Calibri"/>
            </a:endParaRPr>
          </a:p>
        </p:txBody>
      </p:sp>
      <p:sp>
        <p:nvSpPr>
          <p:cNvPr id="20" name="Rectangle 9"/>
          <p:cNvSpPr/>
          <p:nvPr/>
        </p:nvSpPr>
        <p:spPr>
          <a:xfrm>
            <a:off x="7133101" y="2114919"/>
            <a:ext cx="751267"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45</a:t>
            </a:r>
            <a:r>
              <a:rPr lang="en-ZA" b="1" kern="0" dirty="0">
                <a:solidFill>
                  <a:schemeClr val="accent2"/>
                </a:solidFill>
                <a:latin typeface="Calibri"/>
              </a:rPr>
              <a:t>%</a:t>
            </a:r>
            <a:endParaRPr lang="en-ZA" kern="0" dirty="0">
              <a:solidFill>
                <a:schemeClr val="accent2"/>
              </a:solidFill>
              <a:latin typeface="Calibri"/>
            </a:endParaRPr>
          </a:p>
        </p:txBody>
      </p:sp>
      <p:sp>
        <p:nvSpPr>
          <p:cNvPr id="21" name="Rectangle 9"/>
          <p:cNvSpPr/>
          <p:nvPr/>
        </p:nvSpPr>
        <p:spPr>
          <a:xfrm>
            <a:off x="7133101" y="3018247"/>
            <a:ext cx="751267"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44</a:t>
            </a:r>
            <a:r>
              <a:rPr lang="en-ZA" b="1" kern="0" dirty="0">
                <a:solidFill>
                  <a:schemeClr val="accent5"/>
                </a:solidFill>
                <a:latin typeface="Calibri"/>
              </a:rPr>
              <a:t>%</a:t>
            </a:r>
            <a:endParaRPr lang="en-ZA" kern="0" dirty="0">
              <a:solidFill>
                <a:schemeClr val="accent5"/>
              </a:solidFill>
              <a:latin typeface="Calibri"/>
            </a:endParaRPr>
          </a:p>
        </p:txBody>
      </p:sp>
      <p:sp>
        <p:nvSpPr>
          <p:cNvPr id="1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22" name="Picture 21">
            <a:extLst>
              <a:ext uri="{FF2B5EF4-FFF2-40B4-BE49-F238E27FC236}">
                <a16:creationId xmlns:a16="http://schemas.microsoft.com/office/drawing/2014/main" xmlns="" id="{5FED4E30-41C1-4334-AA9E-4822C5CE0B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4" name="Picture 23">
            <a:extLst>
              <a:ext uri="{FF2B5EF4-FFF2-40B4-BE49-F238E27FC236}">
                <a16:creationId xmlns:a16="http://schemas.microsoft.com/office/drawing/2014/main" xmlns="" id="{84BEE0C9-762C-4161-BAE3-B7DFD3765A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Fizetős tévészolgáltatás igénybevétele</a:t>
            </a:r>
            <a:endParaRPr lang="en-US" dirty="0"/>
          </a:p>
        </p:txBody>
      </p:sp>
      <p:sp>
        <p:nvSpPr>
          <p:cNvPr id="81" name="Text Placeholder 9"/>
          <p:cNvSpPr>
            <a:spLocks noGrp="1"/>
          </p:cNvSpPr>
          <p:nvPr>
            <p:ph type="body" sz="quarter" idx="26"/>
          </p:nvPr>
        </p:nvSpPr>
        <p:spPr>
          <a:xfrm>
            <a:off x="259546" y="477045"/>
            <a:ext cx="8690248" cy="221018"/>
          </a:xfrm>
        </p:spPr>
        <p:txBody>
          <a:bodyPr/>
          <a:lstStyle/>
          <a:p>
            <a:r>
              <a:rPr lang="hu-HU" sz="1200" dirty="0"/>
              <a:t>Demográfiai változók mentén</a:t>
            </a:r>
          </a:p>
        </p:txBody>
      </p:sp>
      <p:cxnSp>
        <p:nvCxnSpPr>
          <p:cNvPr id="112" name="Straight Connector 111"/>
          <p:cNvCxnSpPr/>
          <p:nvPr/>
        </p:nvCxnSpPr>
        <p:spPr>
          <a:xfrm>
            <a:off x="4959541" y="1573681"/>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272691" y="1578028"/>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39553" y="3500305"/>
            <a:ext cx="7848871" cy="1015661"/>
          </a:xfrm>
          <a:prstGeom prst="rect">
            <a:avLst/>
          </a:prstGeom>
        </p:spPr>
        <p:txBody>
          <a:bodyPr wrap="square" lIns="91438" tIns="45719" rIns="91438" bIns="45719">
            <a:spAutoFit/>
          </a:bodyPr>
          <a:lstStyle/>
          <a:p>
            <a:pPr algn="just"/>
            <a:r>
              <a:rPr lang="hu-HU" sz="1000" dirty="0">
                <a:solidFill>
                  <a:srgbClr val="58595B"/>
                </a:solidFill>
              </a:rPr>
              <a:t>Fizetős tévécsatornát jellemzően az idősebb korosztály vesz igénybe, közöttük az elváltak nagyobb arányt képviselnek. Ők már régebben költöztek ki az adott országba, végleg maradni szándékoznak, az adott országot már otthonuknak tekintik.</a:t>
            </a:r>
          </a:p>
          <a:p>
            <a:pPr algn="just"/>
            <a:endParaRPr lang="hu-HU" sz="1000" dirty="0">
              <a:solidFill>
                <a:srgbClr val="58595B"/>
              </a:solidFill>
            </a:endParaRPr>
          </a:p>
          <a:p>
            <a:pPr algn="just"/>
            <a:r>
              <a:rPr lang="hu-HU" sz="1000" dirty="0">
                <a:solidFill>
                  <a:srgbClr val="58595B"/>
                </a:solidFill>
              </a:rPr>
              <a:t>A legfiatalabb korosztály, leginkább az egyedülállók soraiból kevésbé vesznek igénybe ilyen jellegű szolgáltatást. Közöttük nagyobb arányban találhatók azok is, akik nemrég érkeztek külföldre. Nagyobb arányt képviselnek közülük azok, akik vissza szeretnének jönni Magyarországra, jelenleg is havonta többször járnak haza.   </a:t>
            </a:r>
          </a:p>
        </p:txBody>
      </p:sp>
      <p:cxnSp>
        <p:nvCxnSpPr>
          <p:cNvPr id="118" name="Straight Connector 117"/>
          <p:cNvCxnSpPr/>
          <p:nvPr/>
        </p:nvCxnSpPr>
        <p:spPr>
          <a:xfrm flipH="1" flipV="1">
            <a:off x="2504476" y="2931792"/>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ext uri="{D42A27DB-BD31-4B8C-83A1-F6EECF244321}">
                <p14:modId xmlns:p14="http://schemas.microsoft.com/office/powerpoint/2010/main" val="1507893477"/>
              </p:ext>
            </p:extLst>
          </p:nvPr>
        </p:nvGraphicFramePr>
        <p:xfrm>
          <a:off x="1835697" y="1972392"/>
          <a:ext cx="599728" cy="1751487"/>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583829">
                <a:tc>
                  <a:txBody>
                    <a:bodyPr/>
                    <a:lstStyle/>
                    <a:p>
                      <a:pPr algn="ctr"/>
                      <a:r>
                        <a:rPr lang="hu-HU" sz="1600" b="1" kern="0" dirty="0">
                          <a:solidFill>
                            <a:schemeClr val="accent5"/>
                          </a:solidFill>
                          <a:latin typeface="Calibri"/>
                          <a:ea typeface="+mn-ea"/>
                          <a:cs typeface="+mn-cs"/>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7301344"/>
                  </a:ext>
                </a:extLst>
              </a:tr>
              <a:tr h="583829">
                <a:tc>
                  <a:txBody>
                    <a:bodyPr/>
                    <a:lstStyle/>
                    <a:p>
                      <a:pPr algn="ctr"/>
                      <a:r>
                        <a:rPr lang="hu-HU" sz="1600" b="1" kern="0" dirty="0">
                          <a:solidFill>
                            <a:schemeClr val="accent5"/>
                          </a:solidFill>
                          <a:latin typeface="Calibri"/>
                          <a:ea typeface="+mn-ea"/>
                          <a:cs typeface="+mn-cs"/>
                        </a:rPr>
                        <a:t>55%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33298621"/>
                  </a:ext>
                </a:extLst>
              </a:tr>
              <a:tr h="583829">
                <a:tc>
                  <a:txBody>
                    <a:bodyPr/>
                    <a:lstStyle/>
                    <a:p>
                      <a:pPr algn="ctr"/>
                      <a:endParaRPr lang="hu-HU" sz="1600" b="1" kern="0" dirty="0">
                        <a:solidFill>
                          <a:schemeClr val="accent5"/>
                        </a:solidFill>
                        <a:latin typeface="Calibri"/>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nvPr>
        </p:nvGraphicFramePr>
        <p:xfrm>
          <a:off x="395536" y="1972391"/>
          <a:ext cx="1512168" cy="1607472"/>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535824">
                <a:tc>
                  <a:txBody>
                    <a:bodyPr/>
                    <a:lstStyle/>
                    <a:p>
                      <a:pPr algn="l"/>
                      <a:r>
                        <a:rPr lang="hu-HU" sz="1200" b="1" kern="0" dirty="0">
                          <a:solidFill>
                            <a:schemeClr val="accent5"/>
                          </a:solidFill>
                          <a:latin typeface="Calibri"/>
                          <a:ea typeface="+mn-ea"/>
                          <a:cs typeface="+mn-cs"/>
                        </a:rPr>
                        <a:t>Igen</a:t>
                      </a: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r h="535824">
                <a:tc>
                  <a:txBody>
                    <a:bodyPr/>
                    <a:lstStyle/>
                    <a:p>
                      <a:pPr algn="l"/>
                      <a:r>
                        <a:rPr lang="hu-HU" sz="1200" b="1" kern="0" dirty="0">
                          <a:solidFill>
                            <a:schemeClr val="accent5"/>
                          </a:solidFill>
                          <a:latin typeface="Calibri"/>
                          <a:ea typeface="+mn-ea"/>
                          <a:cs typeface="+mn-cs"/>
                        </a:rPr>
                        <a:t>Nem</a:t>
                      </a:r>
                    </a:p>
                  </a:txBody>
                  <a:tcPr>
                    <a:noFill/>
                  </a:tcPr>
                </a:tc>
                <a:extLst>
                  <a:ext uri="{0D108BD9-81ED-4DB2-BD59-A6C34878D82A}">
                    <a16:rowId xmlns:a16="http://schemas.microsoft.com/office/drawing/2014/main" xmlns="" val="1533298621"/>
                  </a:ext>
                </a:extLst>
              </a:tr>
              <a:tr h="535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200" b="1" kern="0" dirty="0">
                        <a:solidFill>
                          <a:schemeClr val="accent5"/>
                        </a:solidFill>
                        <a:latin typeface="Calibri"/>
                        <a:ea typeface="+mn-ea"/>
                        <a:cs typeface="+mn-cs"/>
                      </a:endParaRP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3286758082"/>
                  </a:ext>
                </a:extLst>
              </a:tr>
            </a:tbl>
          </a:graphicData>
        </a:graphic>
      </p:graphicFrame>
      <p:graphicFrame>
        <p:nvGraphicFramePr>
          <p:cNvPr id="147" name="Táblázat 146"/>
          <p:cNvGraphicFramePr>
            <a:graphicFrameLocks noGrp="1"/>
          </p:cNvGraphicFramePr>
          <p:nvPr/>
        </p:nvGraphicFramePr>
        <p:xfrm>
          <a:off x="2745966" y="1995687"/>
          <a:ext cx="5299788" cy="936104"/>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45%</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44%</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63%</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67" name="Szövegdoboz 81"/>
          <p:cNvSpPr txBox="1"/>
          <p:nvPr/>
        </p:nvSpPr>
        <p:spPr>
          <a:xfrm>
            <a:off x="2241910"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Nem</a:t>
            </a:r>
          </a:p>
        </p:txBody>
      </p:sp>
      <p:sp>
        <p:nvSpPr>
          <p:cNvPr id="68" name="Rectangle 67"/>
          <p:cNvSpPr/>
          <p:nvPr/>
        </p:nvSpPr>
        <p:spPr>
          <a:xfrm>
            <a:off x="1760366" y="1059582"/>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69" name="Szövegdoboz 81"/>
          <p:cNvSpPr txBox="1"/>
          <p:nvPr/>
        </p:nvSpPr>
        <p:spPr>
          <a:xfrm>
            <a:off x="4644009"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Családi állapot</a:t>
            </a:r>
          </a:p>
        </p:txBody>
      </p:sp>
      <p:sp>
        <p:nvSpPr>
          <p:cNvPr id="70" name="Szövegdoboz 81"/>
          <p:cNvSpPr txBox="1"/>
          <p:nvPr/>
        </p:nvSpPr>
        <p:spPr>
          <a:xfrm>
            <a:off x="6084169" y="1149423"/>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Településtípus</a:t>
            </a:r>
          </a:p>
        </p:txBody>
      </p:sp>
      <p:sp>
        <p:nvSpPr>
          <p:cNvPr id="71" name="TextBox 70"/>
          <p:cNvSpPr txBox="1"/>
          <p:nvPr/>
        </p:nvSpPr>
        <p:spPr>
          <a:xfrm>
            <a:off x="5364087" y="1534021"/>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72" name="Straight Connector 71"/>
          <p:cNvCxnSpPr/>
          <p:nvPr/>
        </p:nvCxnSpPr>
        <p:spPr>
          <a:xfrm flipH="1" flipV="1">
            <a:off x="2504476" y="1920542"/>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Szövegdoboz 81"/>
          <p:cNvSpPr txBox="1"/>
          <p:nvPr/>
        </p:nvSpPr>
        <p:spPr>
          <a:xfrm>
            <a:off x="3275857"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Kor</a:t>
            </a:r>
          </a:p>
        </p:txBody>
      </p:sp>
      <p:sp>
        <p:nvSpPr>
          <p:cNvPr id="75" name="Szövegdoboz 60"/>
          <p:cNvSpPr txBox="1"/>
          <p:nvPr/>
        </p:nvSpPr>
        <p:spPr>
          <a:xfrm>
            <a:off x="3131840" y="156918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77" name="Szövegdoboz 61"/>
          <p:cNvSpPr txBox="1"/>
          <p:nvPr/>
        </p:nvSpPr>
        <p:spPr>
          <a:xfrm>
            <a:off x="3635896"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78" name="Szövegdoboz 62"/>
          <p:cNvSpPr txBox="1"/>
          <p:nvPr/>
        </p:nvSpPr>
        <p:spPr>
          <a:xfrm>
            <a:off x="4042111"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79" name="Szövegdoboz 63"/>
          <p:cNvSpPr txBox="1"/>
          <p:nvPr/>
        </p:nvSpPr>
        <p:spPr>
          <a:xfrm>
            <a:off x="4474159"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80" name="Freeform 26"/>
          <p:cNvSpPr>
            <a:spLocks noChangeAspect="1" noEditPoints="1"/>
          </p:cNvSpPr>
          <p:nvPr/>
        </p:nvSpPr>
        <p:spPr bwMode="auto">
          <a:xfrm>
            <a:off x="7691082" y="1640967"/>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2" name="Freeform 589"/>
          <p:cNvSpPr>
            <a:spLocks noChangeAspect="1" noEditPoints="1"/>
          </p:cNvSpPr>
          <p:nvPr/>
        </p:nvSpPr>
        <p:spPr bwMode="auto">
          <a:xfrm>
            <a:off x="6732636" y="1635646"/>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nvGrpSpPr>
          <p:cNvPr id="84" name="Group 175"/>
          <p:cNvGrpSpPr>
            <a:grpSpLocks noChangeAspect="1"/>
          </p:cNvGrpSpPr>
          <p:nvPr/>
        </p:nvGrpSpPr>
        <p:grpSpPr>
          <a:xfrm>
            <a:off x="7287964" y="1650035"/>
            <a:ext cx="226830" cy="206342"/>
            <a:chOff x="3395663" y="2381251"/>
            <a:chExt cx="246063" cy="223838"/>
          </a:xfrm>
          <a:solidFill>
            <a:srgbClr val="58595B"/>
          </a:solidFill>
        </p:grpSpPr>
        <p:sp>
          <p:nvSpPr>
            <p:cNvPr id="85"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7"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8"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0"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1"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pic>
        <p:nvPicPr>
          <p:cNvPr id="93"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635646"/>
            <a:ext cx="259215" cy="246806"/>
          </a:xfrm>
          <a:prstGeom prst="rect">
            <a:avLst/>
          </a:prstGeom>
        </p:spPr>
      </p:pic>
      <p:sp>
        <p:nvSpPr>
          <p:cNvPr id="94" name="Szövegdoboz 121"/>
          <p:cNvSpPr txBox="1"/>
          <p:nvPr/>
        </p:nvSpPr>
        <p:spPr>
          <a:xfrm>
            <a:off x="2745967" y="156595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96" name="Group 95"/>
          <p:cNvGrpSpPr/>
          <p:nvPr/>
        </p:nvGrpSpPr>
        <p:grpSpPr>
          <a:xfrm>
            <a:off x="5698295" y="1562728"/>
            <a:ext cx="961937" cy="403340"/>
            <a:chOff x="5698295" y="1304314"/>
            <a:chExt cx="961937" cy="403340"/>
          </a:xfrm>
        </p:grpSpPr>
        <p:sp>
          <p:nvSpPr>
            <p:cNvPr id="97"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98" name="Group 97"/>
            <p:cNvGrpSpPr/>
            <p:nvPr/>
          </p:nvGrpSpPr>
          <p:grpSpPr>
            <a:xfrm>
              <a:off x="5698295" y="1304314"/>
              <a:ext cx="720080" cy="400110"/>
              <a:chOff x="5698295" y="1304314"/>
              <a:chExt cx="720080" cy="400110"/>
            </a:xfrm>
          </p:grpSpPr>
          <p:sp>
            <p:nvSpPr>
              <p:cNvPr id="10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101"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102" name="Szövegdoboz 121"/>
          <p:cNvSpPr txBox="1"/>
          <p:nvPr/>
        </p:nvSpPr>
        <p:spPr>
          <a:xfrm>
            <a:off x="4932040" y="155949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103" name="Straight Connector 102"/>
          <p:cNvCxnSpPr/>
          <p:nvPr/>
        </p:nvCxnSpPr>
        <p:spPr>
          <a:xfrm>
            <a:off x="6272691" y="1578026"/>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632640" y="1571150"/>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41" name="Picture 40">
            <a:extLst>
              <a:ext uri="{FF2B5EF4-FFF2-40B4-BE49-F238E27FC236}">
                <a16:creationId xmlns:a16="http://schemas.microsoft.com/office/drawing/2014/main" xmlns="" id="{2CB99D8A-850A-41ED-BD42-400EADD73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2" name="Picture 41">
            <a:extLst>
              <a:ext uri="{FF2B5EF4-FFF2-40B4-BE49-F238E27FC236}">
                <a16:creationId xmlns:a16="http://schemas.microsoft.com/office/drawing/2014/main" xmlns="" id="{910F457C-A48C-4972-B055-E591E8AA36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3003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a:t>SEEMIG és Ipsos minta</a:t>
            </a:r>
            <a:endParaRPr lang="en-US" dirty="0"/>
          </a:p>
        </p:txBody>
      </p:sp>
      <p:grpSp>
        <p:nvGrpSpPr>
          <p:cNvPr id="2" name="Group 6"/>
          <p:cNvGrpSpPr/>
          <p:nvPr/>
        </p:nvGrpSpPr>
        <p:grpSpPr bwMode="gray">
          <a:xfrm>
            <a:off x="971600" y="915566"/>
            <a:ext cx="3816424" cy="3046988"/>
            <a:chOff x="341523" y="1424505"/>
            <a:chExt cx="4273583" cy="2509395"/>
          </a:xfrm>
        </p:grpSpPr>
        <p:sp>
          <p:nvSpPr>
            <p:cNvPr id="8" name="TextBox 39"/>
            <p:cNvSpPr txBox="1"/>
            <p:nvPr/>
          </p:nvSpPr>
          <p:spPr bwMode="gray">
            <a:xfrm>
              <a:off x="556324" y="1424505"/>
              <a:ext cx="3628569" cy="2509395"/>
            </a:xfrm>
            <a:prstGeom prst="rect">
              <a:avLst/>
            </a:prstGeom>
          </p:spPr>
          <p:txBody>
            <a:bodyPr vert="horz" wrap="square" lIns="0" tIns="0" rIns="0" bIns="0" rtlCol="0">
              <a:spAutoFit/>
            </a:bodyPr>
            <a:lstStyle/>
            <a:p>
              <a:pPr algn="just" defTabSz="924259">
                <a:defRPr/>
              </a:pPr>
              <a:r>
                <a:rPr lang="hu-HU" sz="1100" b="1" kern="0" dirty="0">
                  <a:solidFill>
                    <a:srgbClr val="404040"/>
                  </a:solidFill>
                </a:rPr>
                <a:t>MÓDSZER ÉS MINTA</a:t>
              </a:r>
            </a:p>
            <a:p>
              <a:pPr algn="just" defTabSz="924259">
                <a:defRPr/>
              </a:pPr>
              <a:r>
                <a:rPr lang="hu-HU" sz="1100" dirty="0">
                  <a:solidFill>
                    <a:srgbClr val="58595B"/>
                  </a:solidFill>
                </a:rPr>
                <a:t>A jelenlegi és a SEEMIG kutatás eredményei több ponton összevethetők ugyan, de lényeges kiemelni az alapvető módszertani és egyéb különbségeket, amelyeket egy esetleges összehasonlítás során nem szabad figyelmen kívül hagyni.   </a:t>
              </a:r>
            </a:p>
            <a:p>
              <a:pPr algn="just" defTabSz="924259">
                <a:defRPr/>
              </a:pPr>
              <a:r>
                <a:rPr lang="hu-HU" sz="1100" dirty="0">
                  <a:solidFill>
                    <a:srgbClr val="58595B"/>
                  </a:solidFill>
                </a:rPr>
                <a:t>A SSEMIG elemzés a 2013. eleji állapotokat tükrözi, és az adatszolgáltatók nem a kivándoroltak, hanem itthon maradt család- és háztartástagjaik voltak. Ez a felmérés a háztartások jelenleg külföldön élő korábbi tagjairól, illetve a háztartástagok elvándorolt testvéreiről is gyűjtött adatokat, míg a jelenlegi kutatás hólabda módszerrel, közvetlenül jutott el a külföldön élő magyarokhoz. </a:t>
              </a:r>
            </a:p>
            <a:p>
              <a:pPr algn="just" defTabSz="924259">
                <a:defRPr/>
              </a:pPr>
              <a:r>
                <a:rPr lang="hu-HU" sz="1100" dirty="0">
                  <a:solidFill>
                    <a:srgbClr val="58595B"/>
                  </a:solidFill>
                </a:rPr>
                <a:t>Jelenlegi kutatás nem reprezentatív, ez nem is lehetett cél, kizárólag 18-49 éves Nagy-Britanniában és Német-országban élő magyarokkal készült, míg a SEEMIG </a:t>
              </a:r>
              <a:r>
                <a:rPr lang="hu-HU" sz="1100" dirty="0" err="1">
                  <a:solidFill>
                    <a:srgbClr val="58595B"/>
                  </a:solidFill>
                </a:rPr>
                <a:t>részle-tes</a:t>
              </a:r>
              <a:r>
                <a:rPr lang="hu-HU" sz="1100" dirty="0">
                  <a:solidFill>
                    <a:srgbClr val="58595B"/>
                  </a:solidFill>
                </a:rPr>
                <a:t> adatokat közöl az Ausztriában élő magyarokról is. </a:t>
              </a:r>
            </a:p>
          </p:txBody>
        </p:sp>
        <p:cxnSp>
          <p:nvCxnSpPr>
            <p:cNvPr id="9" name="Straight Connector 6"/>
            <p:cNvCxnSpPr/>
            <p:nvPr/>
          </p:nvCxnSpPr>
          <p:spPr bwMode="gray">
            <a:xfrm>
              <a:off x="341523" y="1431305"/>
              <a:ext cx="0" cy="2502595"/>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cxnSp>
          <p:nvCxnSpPr>
            <p:cNvPr id="10" name="Straight Connector 6"/>
            <p:cNvCxnSpPr/>
            <p:nvPr/>
          </p:nvCxnSpPr>
          <p:spPr bwMode="gray">
            <a:xfrm>
              <a:off x="4615106" y="1431305"/>
              <a:ext cx="0" cy="2502595"/>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sp>
        <p:nvSpPr>
          <p:cNvPr id="11" name="TextBox 39"/>
          <p:cNvSpPr txBox="1"/>
          <p:nvPr/>
        </p:nvSpPr>
        <p:spPr bwMode="gray">
          <a:xfrm>
            <a:off x="4998388" y="915566"/>
            <a:ext cx="3390036" cy="3046988"/>
          </a:xfrm>
          <a:prstGeom prst="rect">
            <a:avLst/>
          </a:prstGeom>
        </p:spPr>
        <p:txBody>
          <a:bodyPr vert="horz" wrap="square" lIns="0" tIns="0" rIns="0" bIns="0" rtlCol="0">
            <a:spAutoFit/>
          </a:bodyPr>
          <a:lstStyle/>
          <a:p>
            <a:pPr marL="4763" algn="just"/>
            <a:r>
              <a:rPr lang="hu-HU" sz="1100" b="1" dirty="0">
                <a:solidFill>
                  <a:srgbClr val="58595B"/>
                </a:solidFill>
              </a:rPr>
              <a:t>EREDMÉNYEK, ÖSSZEFÜGGÉSERK</a:t>
            </a:r>
          </a:p>
          <a:p>
            <a:pPr marL="4763" algn="just"/>
            <a:r>
              <a:rPr lang="hu-HU" sz="1100" dirty="0">
                <a:solidFill>
                  <a:srgbClr val="58595B"/>
                </a:solidFill>
              </a:rPr>
              <a:t>A módszertani és egyéb eltérések ellenére megfigyelhetők hasonló eredmények a két kutatásban. A külföldre költöző magyarok túlnyomó része nőtlen vagy hajadon, arányaiban sok köztük az érettségizett és a diplomás. A külföldön tartózkodó magyarok többsége intenzív kapcsolatot ápol a Magyarországon maradottakkal. Továbbra sem szabad elfelejteni, hogy mindkét vizsgálatban a kint élőknek egy szelektált csoportja volt elérhető, hiszen nagyobb esélye volt a mintába kerülnie azoknak, akik ténylegesen fenntartanak valamilyen kapcsolatot az otthoniakkal, illetve aktívan használják a közösségi hálót. Jellemző, hogy minél később hagyta el valaki az országot, annál nagyobb gyakorisággal jár haza. Minél régebben él valaki külföldön, annál valószínűbb, hogy már nem szándékozik hazatérni. Mindkét vizsgálatban nagy a bizonytalanok aránya, és az eseteknek csupán egy kisebb részében lehet hazatérési szándékról beszámolni. </a:t>
            </a:r>
          </a:p>
        </p:txBody>
      </p:sp>
      <p:pic>
        <p:nvPicPr>
          <p:cNvPr id="12" name="Picture 11">
            <a:extLst>
              <a:ext uri="{FF2B5EF4-FFF2-40B4-BE49-F238E27FC236}">
                <a16:creationId xmlns:a16="http://schemas.microsoft.com/office/drawing/2014/main" xmlns="" id="{3C6EC4B0-40B7-4F13-A1E8-8A4E6D02E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4" name="Picture 13">
            <a:extLst>
              <a:ext uri="{FF2B5EF4-FFF2-40B4-BE49-F238E27FC236}">
                <a16:creationId xmlns:a16="http://schemas.microsoft.com/office/drawing/2014/main" xmlns="" id="{64A8DE13-D982-45C3-A14C-6A8987DFF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792736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Tévészolgáltatások igénybevétele</a:t>
            </a:r>
            <a:endParaRPr lang="en-US" dirty="0"/>
          </a:p>
        </p:txBody>
      </p:sp>
      <p:sp>
        <p:nvSpPr>
          <p:cNvPr id="81" name="Text Placeholder 9"/>
          <p:cNvSpPr>
            <a:spLocks noGrp="1"/>
          </p:cNvSpPr>
          <p:nvPr>
            <p:ph type="body" sz="quarter" idx="26"/>
          </p:nvPr>
        </p:nvSpPr>
        <p:spPr>
          <a:xfrm>
            <a:off x="259546" y="477045"/>
            <a:ext cx="8690248" cy="221018"/>
          </a:xfrm>
        </p:spPr>
        <p:txBody>
          <a:bodyPr/>
          <a:lstStyle/>
          <a:p>
            <a:r>
              <a:rPr lang="hu-HU" sz="1200" dirty="0"/>
              <a:t>Melyik tévészolgáltatótól vettek / vesznek igénybe szolgáltatást? </a:t>
            </a:r>
          </a:p>
        </p:txBody>
      </p:sp>
      <p:grpSp>
        <p:nvGrpSpPr>
          <p:cNvPr id="60" name="Group 8"/>
          <p:cNvGrpSpPr/>
          <p:nvPr/>
        </p:nvGrpSpPr>
        <p:grpSpPr>
          <a:xfrm>
            <a:off x="3926323" y="956748"/>
            <a:ext cx="1238764" cy="892661"/>
            <a:chOff x="425473" y="2073751"/>
            <a:chExt cx="1238764" cy="1080120"/>
          </a:xfrm>
        </p:grpSpPr>
        <p:graphicFrame>
          <p:nvGraphicFramePr>
            <p:cNvPr id="61" name="Object 5"/>
            <p:cNvGraphicFramePr>
              <a:graphicFrameLocks noChangeAspect="1"/>
            </p:cNvGraphicFramePr>
            <p:nvPr>
              <p:extLst>
                <p:ext uri="{D42A27DB-BD31-4B8C-83A1-F6EECF244321}">
                  <p14:modId xmlns:p14="http://schemas.microsoft.com/office/powerpoint/2010/main" val="2203893764"/>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62"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25</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63" name="TextBox 11"/>
            <p:cNvSpPr txBox="1"/>
            <p:nvPr/>
          </p:nvSpPr>
          <p:spPr>
            <a:xfrm>
              <a:off x="523706" y="2756112"/>
              <a:ext cx="108191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Telekom</a:t>
              </a:r>
              <a:endParaRPr kumimoji="0" lang="hu-HU" sz="1050" b="0" i="0" u="none" strike="noStrike" kern="0" cap="none" spc="0" normalizeH="0" baseline="0" noProof="0" dirty="0">
                <a:ln>
                  <a:noFill/>
                </a:ln>
                <a:solidFill>
                  <a:srgbClr val="58585A"/>
                </a:solidFill>
                <a:effectLst/>
                <a:uLnTx/>
                <a:uFillTx/>
              </a:endParaRPr>
            </a:p>
          </p:txBody>
        </p:sp>
      </p:grpSp>
      <p:grpSp>
        <p:nvGrpSpPr>
          <p:cNvPr id="64" name="Group 12"/>
          <p:cNvGrpSpPr/>
          <p:nvPr/>
        </p:nvGrpSpPr>
        <p:grpSpPr>
          <a:xfrm>
            <a:off x="4862427" y="956748"/>
            <a:ext cx="1238764" cy="892661"/>
            <a:chOff x="425473" y="2073751"/>
            <a:chExt cx="1238764" cy="1080120"/>
          </a:xfrm>
        </p:grpSpPr>
        <p:graphicFrame>
          <p:nvGraphicFramePr>
            <p:cNvPr id="65" name="Object 5"/>
            <p:cNvGraphicFramePr>
              <a:graphicFrameLocks noChangeAspect="1"/>
            </p:cNvGraphicFramePr>
            <p:nvPr>
              <p:extLst>
                <p:ext uri="{D42A27DB-BD31-4B8C-83A1-F6EECF244321}">
                  <p14:modId xmlns:p14="http://schemas.microsoft.com/office/powerpoint/2010/main" val="1427445542"/>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6"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6</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73" name="TextBox 15"/>
            <p:cNvSpPr txBox="1"/>
            <p:nvPr/>
          </p:nvSpPr>
          <p:spPr>
            <a:xfrm>
              <a:off x="617591" y="2751978"/>
              <a:ext cx="89414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Invitel</a:t>
              </a:r>
              <a:endParaRPr kumimoji="0" lang="hu-HU" sz="1050" b="0" i="0" u="none" strike="noStrike" kern="0" cap="none" spc="0" normalizeH="0" baseline="0" noProof="0" dirty="0">
                <a:ln>
                  <a:noFill/>
                </a:ln>
                <a:solidFill>
                  <a:srgbClr val="58585A"/>
                </a:solidFill>
                <a:effectLst/>
                <a:uLnTx/>
                <a:uFillTx/>
              </a:endParaRPr>
            </a:p>
          </p:txBody>
        </p:sp>
      </p:grpSp>
      <p:grpSp>
        <p:nvGrpSpPr>
          <p:cNvPr id="76" name="Group 16"/>
          <p:cNvGrpSpPr/>
          <p:nvPr/>
        </p:nvGrpSpPr>
        <p:grpSpPr>
          <a:xfrm>
            <a:off x="6719267" y="956748"/>
            <a:ext cx="1309117" cy="892661"/>
            <a:chOff x="410105" y="2073751"/>
            <a:chExt cx="1309117" cy="1080120"/>
          </a:xfrm>
        </p:grpSpPr>
        <p:graphicFrame>
          <p:nvGraphicFramePr>
            <p:cNvPr id="83" name="Object 5"/>
            <p:cNvGraphicFramePr>
              <a:graphicFrameLocks noChangeAspect="1"/>
            </p:cNvGraphicFramePr>
            <p:nvPr>
              <p:extLst>
                <p:ext uri="{D42A27DB-BD31-4B8C-83A1-F6EECF244321}">
                  <p14:modId xmlns:p14="http://schemas.microsoft.com/office/powerpoint/2010/main" val="263077356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86"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12</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89"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Egyéb</a:t>
              </a:r>
              <a:endParaRPr kumimoji="0" lang="en-US" sz="1050" b="0" i="0" u="none" strike="noStrike" kern="0" cap="none" spc="0" normalizeH="0" baseline="0" noProof="0" dirty="0">
                <a:ln>
                  <a:noFill/>
                </a:ln>
                <a:solidFill>
                  <a:srgbClr val="58585A"/>
                </a:solidFill>
                <a:effectLst/>
                <a:uLnTx/>
                <a:uFillTx/>
              </a:endParaRPr>
            </a:p>
          </p:txBody>
        </p:sp>
      </p:grpSp>
      <p:grpSp>
        <p:nvGrpSpPr>
          <p:cNvPr id="105" name="Group 16"/>
          <p:cNvGrpSpPr/>
          <p:nvPr/>
        </p:nvGrpSpPr>
        <p:grpSpPr>
          <a:xfrm>
            <a:off x="5783163" y="959009"/>
            <a:ext cx="1309117" cy="892661"/>
            <a:chOff x="410105" y="2073751"/>
            <a:chExt cx="1309117" cy="1080120"/>
          </a:xfrm>
        </p:grpSpPr>
        <p:graphicFrame>
          <p:nvGraphicFramePr>
            <p:cNvPr id="106" name="Object 5"/>
            <p:cNvGraphicFramePr>
              <a:graphicFrameLocks noChangeAspect="1"/>
            </p:cNvGraphicFramePr>
            <p:nvPr>
              <p:extLst>
                <p:ext uri="{D42A27DB-BD31-4B8C-83A1-F6EECF244321}">
                  <p14:modId xmlns:p14="http://schemas.microsoft.com/office/powerpoint/2010/main" val="195777589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108"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09"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Antenna Hungária</a:t>
              </a:r>
              <a:endParaRPr kumimoji="0" lang="en-US" sz="1050" b="0" i="0" u="none" strike="noStrike" kern="0" cap="none" spc="0" normalizeH="0" baseline="0" noProof="0" dirty="0">
                <a:ln>
                  <a:noFill/>
                </a:ln>
                <a:solidFill>
                  <a:srgbClr val="58585A"/>
                </a:solidFill>
                <a:effectLst/>
                <a:uLnTx/>
                <a:uFillTx/>
              </a:endParaRPr>
            </a:p>
          </p:txBody>
        </p:sp>
      </p:grpSp>
      <p:grpSp>
        <p:nvGrpSpPr>
          <p:cNvPr id="110" name="Group 16"/>
          <p:cNvGrpSpPr/>
          <p:nvPr/>
        </p:nvGrpSpPr>
        <p:grpSpPr>
          <a:xfrm>
            <a:off x="2062753" y="959009"/>
            <a:ext cx="1309117" cy="892661"/>
            <a:chOff x="410105" y="2073751"/>
            <a:chExt cx="1309117" cy="1080120"/>
          </a:xfrm>
        </p:grpSpPr>
        <p:graphicFrame>
          <p:nvGraphicFramePr>
            <p:cNvPr id="111" name="Object 5"/>
            <p:cNvGraphicFramePr>
              <a:graphicFrameLocks noChangeAspect="1"/>
            </p:cNvGraphicFramePr>
            <p:nvPr>
              <p:extLst>
                <p:ext uri="{D42A27DB-BD31-4B8C-83A1-F6EECF244321}">
                  <p14:modId xmlns:p14="http://schemas.microsoft.com/office/powerpoint/2010/main" val="3390670682"/>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114"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33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16"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UPC</a:t>
              </a:r>
              <a:endParaRPr kumimoji="0" lang="en-US" sz="1050" b="0" i="0" u="none" strike="noStrike" kern="0" cap="none" spc="0" normalizeH="0" baseline="0" noProof="0" dirty="0">
                <a:ln>
                  <a:noFill/>
                </a:ln>
                <a:solidFill>
                  <a:srgbClr val="58585A"/>
                </a:solidFill>
                <a:effectLst/>
                <a:uLnTx/>
                <a:uFillTx/>
              </a:endParaRPr>
            </a:p>
          </p:txBody>
        </p:sp>
      </p:grpSp>
      <p:grpSp>
        <p:nvGrpSpPr>
          <p:cNvPr id="119" name="Group 20"/>
          <p:cNvGrpSpPr/>
          <p:nvPr/>
        </p:nvGrpSpPr>
        <p:grpSpPr>
          <a:xfrm>
            <a:off x="2985884" y="959009"/>
            <a:ext cx="1309117" cy="892661"/>
            <a:chOff x="410105" y="2073751"/>
            <a:chExt cx="1309117" cy="1080120"/>
          </a:xfrm>
        </p:grpSpPr>
        <p:graphicFrame>
          <p:nvGraphicFramePr>
            <p:cNvPr id="120" name="Object 5"/>
            <p:cNvGraphicFramePr>
              <a:graphicFrameLocks noChangeAspect="1"/>
            </p:cNvGraphicFramePr>
            <p:nvPr>
              <p:extLst>
                <p:ext uri="{D42A27DB-BD31-4B8C-83A1-F6EECF244321}">
                  <p14:modId xmlns:p14="http://schemas.microsoft.com/office/powerpoint/2010/main" val="139803784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121" name="Chord 22"/>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900" kern="0" dirty="0">
                  <a:solidFill>
                    <a:prstClr val="white"/>
                  </a:solidFill>
                  <a:latin typeface="Calibri"/>
                </a:rPr>
                <a:t>30</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22" name="TextBox 23"/>
            <p:cNvSpPr txBox="1"/>
            <p:nvPr/>
          </p:nvSpPr>
          <p:spPr>
            <a:xfrm>
              <a:off x="410105" y="2751978"/>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Digi</a:t>
              </a:r>
              <a:endParaRPr kumimoji="0" lang="en-US" sz="1050" b="0" i="0" u="none" strike="noStrike" kern="0" cap="none" spc="0" normalizeH="0" baseline="0" noProof="0" dirty="0">
                <a:ln>
                  <a:noFill/>
                </a:ln>
                <a:solidFill>
                  <a:srgbClr val="58585A"/>
                </a:solidFill>
                <a:effectLst/>
                <a:uLnTx/>
                <a:uFillTx/>
              </a:endParaRPr>
            </a:p>
          </p:txBody>
        </p:sp>
      </p:grpSp>
      <p:sp>
        <p:nvSpPr>
          <p:cNvPr id="123" name="Szövegdoboz 26"/>
          <p:cNvSpPr txBox="1"/>
          <p:nvPr/>
        </p:nvSpPr>
        <p:spPr>
          <a:xfrm>
            <a:off x="446704" y="3910285"/>
            <a:ext cx="8157744" cy="1077218"/>
          </a:xfrm>
          <a:prstGeom prst="rect">
            <a:avLst/>
          </a:prstGeom>
        </p:spPr>
        <p:txBody>
          <a:bodyPr vert="horz" wrap="square" lIns="0" tIns="0" rIns="0" bIns="0" rtlCol="0">
            <a:spAutoFit/>
          </a:bodyPr>
          <a:lstStyle/>
          <a:p>
            <a:pPr marL="4763"/>
            <a:r>
              <a:rPr lang="hu-HU" sz="1000" dirty="0">
                <a:solidFill>
                  <a:srgbClr val="58595B"/>
                </a:solidFill>
              </a:rPr>
              <a:t>Kiköltözés előtt a megkérdezettek  többsége Magyarországon rendelkezett fizetős tévészolgáltatással  (86%), leggyakrabban a </a:t>
            </a:r>
            <a:r>
              <a:rPr lang="hu-HU" sz="1000" dirty="0" err="1">
                <a:solidFill>
                  <a:srgbClr val="58595B"/>
                </a:solidFill>
              </a:rPr>
              <a:t>Digi</a:t>
            </a:r>
            <a:r>
              <a:rPr lang="hu-HU" sz="1000" dirty="0">
                <a:solidFill>
                  <a:srgbClr val="58595B"/>
                </a:solidFill>
              </a:rPr>
              <a:t> Tv, UPC </a:t>
            </a:r>
            <a:r>
              <a:rPr lang="hu-HU" sz="1000" dirty="0" err="1">
                <a:solidFill>
                  <a:srgbClr val="58595B"/>
                </a:solidFill>
              </a:rPr>
              <a:t>Direct</a:t>
            </a:r>
            <a:r>
              <a:rPr lang="hu-HU" sz="1000" dirty="0">
                <a:solidFill>
                  <a:srgbClr val="58595B"/>
                </a:solidFill>
              </a:rPr>
              <a:t> és a T-Home szolgáltatóktól vették azt igénybe. Közel felük (46%) külföldi lakóhelyén is előfizet tévészolgáltatásra. Akik otthon nem vettek ilyen szolgáltatást igénybe, azok közel kétharmada jelenlegi lakóhelyén sem él ezzel a lehetőséggel. </a:t>
            </a:r>
          </a:p>
          <a:p>
            <a:pPr marL="4763" algn="just"/>
            <a:r>
              <a:rPr lang="hu-HU" sz="1000" dirty="0">
                <a:solidFill>
                  <a:srgbClr val="58595B"/>
                </a:solidFill>
              </a:rPr>
              <a:t>Bár mindkét országban vannak ügyfelei, Nagy-Britanniában a </a:t>
            </a:r>
            <a:r>
              <a:rPr lang="hu-HU" sz="1000" dirty="0" err="1">
                <a:solidFill>
                  <a:srgbClr val="58595B"/>
                </a:solidFill>
              </a:rPr>
              <a:t>Sky</a:t>
            </a:r>
            <a:r>
              <a:rPr lang="hu-HU" sz="1000" dirty="0">
                <a:solidFill>
                  <a:srgbClr val="58595B"/>
                </a:solidFill>
              </a:rPr>
              <a:t>, Németországban a UPC a leggyakrabban igénybe vett tévészolgáltató. Nagy-Britanniában ezt a Virgin Media követi, Németországban pedig a </a:t>
            </a:r>
            <a:r>
              <a:rPr lang="hu-HU" sz="1000" dirty="0" err="1">
                <a:solidFill>
                  <a:srgbClr val="58595B"/>
                </a:solidFill>
              </a:rPr>
              <a:t>Kabel</a:t>
            </a:r>
            <a:r>
              <a:rPr lang="hu-HU" sz="1000" dirty="0">
                <a:solidFill>
                  <a:srgbClr val="58595B"/>
                </a:solidFill>
              </a:rPr>
              <a:t> </a:t>
            </a:r>
            <a:r>
              <a:rPr lang="hu-HU" sz="1000" dirty="0" err="1">
                <a:solidFill>
                  <a:srgbClr val="58595B"/>
                </a:solidFill>
              </a:rPr>
              <a:t>Deutschland</a:t>
            </a:r>
            <a:r>
              <a:rPr lang="hu-HU" sz="1000" dirty="0">
                <a:solidFill>
                  <a:srgbClr val="58595B"/>
                </a:solidFill>
              </a:rPr>
              <a:t> és a Deutsche Telecom is jelentős arányt képvisel a megkérdezettek körében. </a:t>
            </a:r>
          </a:p>
          <a:p>
            <a:pPr marL="4763" algn="just"/>
            <a:r>
              <a:rPr lang="hu-HU" sz="1000" dirty="0">
                <a:solidFill>
                  <a:srgbClr val="58595B"/>
                </a:solidFill>
              </a:rPr>
              <a:t>Egyéb említett tévészolgáltatók: </a:t>
            </a:r>
            <a:r>
              <a:rPr lang="hu-HU" sz="1000" dirty="0" err="1">
                <a:solidFill>
                  <a:srgbClr val="58595B"/>
                </a:solidFill>
              </a:rPr>
              <a:t>TalkTalk</a:t>
            </a:r>
            <a:r>
              <a:rPr lang="hu-HU" sz="1000" dirty="0">
                <a:solidFill>
                  <a:srgbClr val="58595B"/>
                </a:solidFill>
              </a:rPr>
              <a:t>, Invitel, </a:t>
            </a:r>
            <a:r>
              <a:rPr lang="hu-HU" sz="1000" dirty="0" err="1">
                <a:solidFill>
                  <a:srgbClr val="58595B"/>
                </a:solidFill>
              </a:rPr>
              <a:t>NowTV</a:t>
            </a:r>
            <a:r>
              <a:rPr lang="hu-HU" sz="1000" dirty="0">
                <a:solidFill>
                  <a:srgbClr val="58595B"/>
                </a:solidFill>
              </a:rPr>
              <a:t>, Tarr, OTE TV, </a:t>
            </a:r>
            <a:r>
              <a:rPr lang="hu-HU" sz="1000" dirty="0" err="1">
                <a:solidFill>
                  <a:srgbClr val="58595B"/>
                </a:solidFill>
              </a:rPr>
              <a:t>Cablecom</a:t>
            </a:r>
            <a:r>
              <a:rPr lang="hu-HU" sz="1000" dirty="0">
                <a:solidFill>
                  <a:srgbClr val="58595B"/>
                </a:solidFill>
              </a:rPr>
              <a:t>, </a:t>
            </a:r>
            <a:r>
              <a:rPr lang="hu-HU" sz="1000" dirty="0" err="1">
                <a:solidFill>
                  <a:srgbClr val="58595B"/>
                </a:solidFill>
              </a:rPr>
              <a:t>Primacom</a:t>
            </a:r>
            <a:r>
              <a:rPr lang="hu-HU" sz="1000" dirty="0">
                <a:solidFill>
                  <a:srgbClr val="58595B"/>
                </a:solidFill>
              </a:rPr>
              <a:t>, HD+, 1&amp;1</a:t>
            </a:r>
          </a:p>
          <a:p>
            <a:pPr marL="4763"/>
            <a:endParaRPr lang="hu-HU" sz="1000" dirty="0">
              <a:solidFill>
                <a:srgbClr val="58595B"/>
              </a:solidFill>
            </a:endParaRPr>
          </a:p>
        </p:txBody>
      </p:sp>
      <p:grpSp>
        <p:nvGrpSpPr>
          <p:cNvPr id="125" name="Group 8"/>
          <p:cNvGrpSpPr/>
          <p:nvPr/>
        </p:nvGrpSpPr>
        <p:grpSpPr>
          <a:xfrm>
            <a:off x="3915290" y="2036868"/>
            <a:ext cx="1238764" cy="892661"/>
            <a:chOff x="425473" y="2073751"/>
            <a:chExt cx="1238764" cy="1080120"/>
          </a:xfrm>
        </p:grpSpPr>
        <p:graphicFrame>
          <p:nvGraphicFramePr>
            <p:cNvPr id="126" name="Object 5"/>
            <p:cNvGraphicFramePr>
              <a:graphicFrameLocks noChangeAspect="1"/>
            </p:cNvGraphicFramePr>
            <p:nvPr>
              <p:extLst>
                <p:ext uri="{D42A27DB-BD31-4B8C-83A1-F6EECF244321}">
                  <p14:modId xmlns:p14="http://schemas.microsoft.com/office/powerpoint/2010/main" val="113161810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127"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4</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28" name="TextBox 11"/>
            <p:cNvSpPr txBox="1"/>
            <p:nvPr/>
          </p:nvSpPr>
          <p:spPr>
            <a:xfrm>
              <a:off x="523706" y="2756112"/>
              <a:ext cx="108191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UPC</a:t>
              </a:r>
              <a:endParaRPr kumimoji="0" lang="hu-HU" sz="1050" b="0" i="0" u="none" strike="noStrike" kern="0" cap="none" spc="0" normalizeH="0" baseline="0" noProof="0" dirty="0">
                <a:ln>
                  <a:noFill/>
                </a:ln>
                <a:solidFill>
                  <a:srgbClr val="58585A"/>
                </a:solidFill>
                <a:effectLst/>
                <a:uLnTx/>
                <a:uFillTx/>
              </a:endParaRPr>
            </a:p>
          </p:txBody>
        </p:sp>
      </p:grpSp>
      <p:grpSp>
        <p:nvGrpSpPr>
          <p:cNvPr id="129" name="Group 12"/>
          <p:cNvGrpSpPr/>
          <p:nvPr/>
        </p:nvGrpSpPr>
        <p:grpSpPr>
          <a:xfrm>
            <a:off x="4851394" y="2036868"/>
            <a:ext cx="1238764" cy="892661"/>
            <a:chOff x="425473" y="2073751"/>
            <a:chExt cx="1238764" cy="1080120"/>
          </a:xfrm>
        </p:grpSpPr>
        <p:graphicFrame>
          <p:nvGraphicFramePr>
            <p:cNvPr id="130" name="Object 5"/>
            <p:cNvGraphicFramePr>
              <a:graphicFrameLocks noChangeAspect="1"/>
            </p:cNvGraphicFramePr>
            <p:nvPr>
              <p:extLst>
                <p:ext uri="{D42A27DB-BD31-4B8C-83A1-F6EECF244321}">
                  <p14:modId xmlns:p14="http://schemas.microsoft.com/office/powerpoint/2010/main" val="244375022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9"/>
            </a:graphicData>
          </a:graphic>
        </p:graphicFrame>
        <p:sp>
          <p:nvSpPr>
            <p:cNvPr id="131"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32" name="TextBox 15"/>
            <p:cNvSpPr txBox="1"/>
            <p:nvPr/>
          </p:nvSpPr>
          <p:spPr>
            <a:xfrm>
              <a:off x="617591" y="2751978"/>
              <a:ext cx="89414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Netflix</a:t>
              </a:r>
              <a:endParaRPr kumimoji="0" lang="hu-HU" sz="1050" b="0" i="0" u="none" strike="noStrike" kern="0" cap="none" spc="0" normalizeH="0" baseline="0" noProof="0" dirty="0">
                <a:ln>
                  <a:noFill/>
                </a:ln>
                <a:solidFill>
                  <a:srgbClr val="58585A"/>
                </a:solidFill>
                <a:effectLst/>
                <a:uLnTx/>
                <a:uFillTx/>
              </a:endParaRPr>
            </a:p>
          </p:txBody>
        </p:sp>
      </p:grpSp>
      <p:grpSp>
        <p:nvGrpSpPr>
          <p:cNvPr id="133" name="Group 16"/>
          <p:cNvGrpSpPr/>
          <p:nvPr/>
        </p:nvGrpSpPr>
        <p:grpSpPr>
          <a:xfrm>
            <a:off x="6708234" y="2036868"/>
            <a:ext cx="1309117" cy="892661"/>
            <a:chOff x="410105" y="2073751"/>
            <a:chExt cx="1309117" cy="1080120"/>
          </a:xfrm>
        </p:grpSpPr>
        <p:graphicFrame>
          <p:nvGraphicFramePr>
            <p:cNvPr id="134" name="Object 5"/>
            <p:cNvGraphicFramePr>
              <a:graphicFrameLocks noChangeAspect="1"/>
            </p:cNvGraphicFramePr>
            <p:nvPr>
              <p:extLst>
                <p:ext uri="{D42A27DB-BD31-4B8C-83A1-F6EECF244321}">
                  <p14:modId xmlns:p14="http://schemas.microsoft.com/office/powerpoint/2010/main" val="64410812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0"/>
            </a:graphicData>
          </a:graphic>
        </p:graphicFrame>
        <p:sp>
          <p:nvSpPr>
            <p:cNvPr id="135"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6</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36"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Egyéb</a:t>
              </a:r>
              <a:endParaRPr kumimoji="0" lang="en-US" sz="1050" b="0" i="0" u="none" strike="noStrike" kern="0" cap="none" spc="0" normalizeH="0" baseline="0" noProof="0" dirty="0">
                <a:ln>
                  <a:noFill/>
                </a:ln>
                <a:solidFill>
                  <a:srgbClr val="58585A"/>
                </a:solidFill>
                <a:effectLst/>
                <a:uLnTx/>
                <a:uFillTx/>
              </a:endParaRPr>
            </a:p>
          </p:txBody>
        </p:sp>
      </p:grpSp>
      <p:grpSp>
        <p:nvGrpSpPr>
          <p:cNvPr id="137" name="Group 16"/>
          <p:cNvGrpSpPr/>
          <p:nvPr/>
        </p:nvGrpSpPr>
        <p:grpSpPr>
          <a:xfrm>
            <a:off x="5772130" y="2039129"/>
            <a:ext cx="1309117" cy="892661"/>
            <a:chOff x="410105" y="2073751"/>
            <a:chExt cx="1309117" cy="1080120"/>
          </a:xfrm>
        </p:grpSpPr>
        <p:graphicFrame>
          <p:nvGraphicFramePr>
            <p:cNvPr id="138" name="Object 5"/>
            <p:cNvGraphicFramePr>
              <a:graphicFrameLocks noChangeAspect="1"/>
            </p:cNvGraphicFramePr>
            <p:nvPr>
              <p:extLst>
                <p:ext uri="{D42A27DB-BD31-4B8C-83A1-F6EECF244321}">
                  <p14:modId xmlns:p14="http://schemas.microsoft.com/office/powerpoint/2010/main" val="271105393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1"/>
            </a:graphicData>
          </a:graphic>
        </p:graphicFrame>
        <p:sp>
          <p:nvSpPr>
            <p:cNvPr id="139"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40" name="TextBox 19"/>
            <p:cNvSpPr txBox="1"/>
            <p:nvPr/>
          </p:nvSpPr>
          <p:spPr>
            <a:xfrm>
              <a:off x="410105" y="2754043"/>
              <a:ext cx="1309117" cy="195515"/>
            </a:xfrm>
            <a:prstGeom prst="rect">
              <a:avLst/>
            </a:prstGeom>
            <a:noFill/>
          </p:spPr>
          <p:txBody>
            <a:bodyPr wrap="square" lIns="0" tIns="0" rIns="0" bIns="0" rtlCol="0">
              <a:spAutoFit/>
            </a:bodyPr>
            <a:lstStyle/>
            <a:p>
              <a:pPr lvl="0" algn="ctr" defTabSz="924282">
                <a:defRPr/>
              </a:pPr>
              <a:r>
                <a:rPr lang="hu-HU" sz="1050" kern="0" dirty="0">
                  <a:solidFill>
                    <a:srgbClr val="58585A"/>
                  </a:solidFill>
                </a:rPr>
                <a:t>British Telecom</a:t>
              </a:r>
              <a:endParaRPr kumimoji="0" lang="en-US" sz="1050" b="0" i="0" u="none" strike="noStrike" kern="0" cap="none" spc="0" normalizeH="0" baseline="0" noProof="0" dirty="0">
                <a:ln>
                  <a:noFill/>
                </a:ln>
                <a:solidFill>
                  <a:srgbClr val="58585A"/>
                </a:solidFill>
                <a:effectLst/>
                <a:uLnTx/>
                <a:uFillTx/>
              </a:endParaRPr>
            </a:p>
          </p:txBody>
        </p:sp>
      </p:grpSp>
      <p:grpSp>
        <p:nvGrpSpPr>
          <p:cNvPr id="141" name="Group 16"/>
          <p:cNvGrpSpPr/>
          <p:nvPr/>
        </p:nvGrpSpPr>
        <p:grpSpPr>
          <a:xfrm>
            <a:off x="2051720" y="2039129"/>
            <a:ext cx="1309117" cy="892661"/>
            <a:chOff x="410105" y="2073751"/>
            <a:chExt cx="1309117" cy="1080120"/>
          </a:xfrm>
        </p:grpSpPr>
        <p:graphicFrame>
          <p:nvGraphicFramePr>
            <p:cNvPr id="142" name="Object 5"/>
            <p:cNvGraphicFramePr>
              <a:graphicFrameLocks noChangeAspect="1"/>
            </p:cNvGraphicFramePr>
            <p:nvPr>
              <p:extLst>
                <p:ext uri="{D42A27DB-BD31-4B8C-83A1-F6EECF244321}">
                  <p14:modId xmlns:p14="http://schemas.microsoft.com/office/powerpoint/2010/main" val="46821804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2"/>
            </a:graphicData>
          </a:graphic>
        </p:graphicFrame>
        <p:sp>
          <p:nvSpPr>
            <p:cNvPr id="143"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11</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44"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Sky</a:t>
              </a:r>
              <a:endParaRPr kumimoji="0" lang="en-US" sz="1050" b="0" i="0" u="none" strike="noStrike" kern="0" cap="none" spc="0" normalizeH="0" baseline="0" noProof="0" dirty="0">
                <a:ln>
                  <a:noFill/>
                </a:ln>
                <a:solidFill>
                  <a:srgbClr val="58585A"/>
                </a:solidFill>
                <a:effectLst/>
                <a:uLnTx/>
                <a:uFillTx/>
              </a:endParaRPr>
            </a:p>
          </p:txBody>
        </p:sp>
      </p:grpSp>
      <p:grpSp>
        <p:nvGrpSpPr>
          <p:cNvPr id="145" name="Group 20"/>
          <p:cNvGrpSpPr/>
          <p:nvPr/>
        </p:nvGrpSpPr>
        <p:grpSpPr>
          <a:xfrm>
            <a:off x="2974851" y="2039129"/>
            <a:ext cx="1309117" cy="892661"/>
            <a:chOff x="410105" y="2073751"/>
            <a:chExt cx="1309117" cy="1080120"/>
          </a:xfrm>
        </p:grpSpPr>
        <p:graphicFrame>
          <p:nvGraphicFramePr>
            <p:cNvPr id="146" name="Object 5"/>
            <p:cNvGraphicFramePr>
              <a:graphicFrameLocks noChangeAspect="1"/>
            </p:cNvGraphicFramePr>
            <p:nvPr>
              <p:extLst>
                <p:ext uri="{D42A27DB-BD31-4B8C-83A1-F6EECF244321}">
                  <p14:modId xmlns:p14="http://schemas.microsoft.com/office/powerpoint/2010/main" val="29954792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3"/>
            </a:graphicData>
          </a:graphic>
        </p:graphicFrame>
        <p:sp>
          <p:nvSpPr>
            <p:cNvPr id="148" name="Chord 22"/>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900" kern="0" noProof="0" dirty="0">
                  <a:solidFill>
                    <a:prstClr val="white"/>
                  </a:solidFill>
                  <a:latin typeface="Calibri"/>
                </a:rPr>
                <a:t>7</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49" name="TextBox 23"/>
            <p:cNvSpPr txBox="1"/>
            <p:nvPr/>
          </p:nvSpPr>
          <p:spPr>
            <a:xfrm>
              <a:off x="410105" y="2751978"/>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Virgin</a:t>
              </a:r>
              <a:endParaRPr kumimoji="0" lang="en-US" sz="1050" b="0" i="0" u="none" strike="noStrike" kern="0" cap="none" spc="0" normalizeH="0" baseline="0" noProof="0" dirty="0">
                <a:ln>
                  <a:noFill/>
                </a:ln>
                <a:solidFill>
                  <a:srgbClr val="58585A"/>
                </a:solidFill>
                <a:effectLst/>
                <a:uLnTx/>
                <a:uFillTx/>
              </a:endParaRPr>
            </a:p>
          </p:txBody>
        </p:sp>
      </p:grpSp>
      <p:grpSp>
        <p:nvGrpSpPr>
          <p:cNvPr id="150" name="Group 8"/>
          <p:cNvGrpSpPr/>
          <p:nvPr/>
        </p:nvGrpSpPr>
        <p:grpSpPr>
          <a:xfrm>
            <a:off x="3915290" y="2931790"/>
            <a:ext cx="1238764" cy="892661"/>
            <a:chOff x="425473" y="2073751"/>
            <a:chExt cx="1238764" cy="1080120"/>
          </a:xfrm>
        </p:grpSpPr>
        <p:graphicFrame>
          <p:nvGraphicFramePr>
            <p:cNvPr id="151" name="Object 5"/>
            <p:cNvGraphicFramePr>
              <a:graphicFrameLocks noChangeAspect="1"/>
            </p:cNvGraphicFramePr>
            <p:nvPr>
              <p:extLst>
                <p:ext uri="{D42A27DB-BD31-4B8C-83A1-F6EECF244321}">
                  <p14:modId xmlns:p14="http://schemas.microsoft.com/office/powerpoint/2010/main" val="315176185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4"/>
            </a:graphicData>
          </a:graphic>
        </p:graphicFrame>
        <p:sp>
          <p:nvSpPr>
            <p:cNvPr id="152"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7</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53" name="TextBox 11"/>
            <p:cNvSpPr txBox="1"/>
            <p:nvPr/>
          </p:nvSpPr>
          <p:spPr>
            <a:xfrm>
              <a:off x="523706" y="2756112"/>
              <a:ext cx="108191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Telekom</a:t>
              </a:r>
              <a:endParaRPr kumimoji="0" lang="hu-HU" sz="1050" b="0" i="0" u="none" strike="noStrike" kern="0" cap="none" spc="0" normalizeH="0" baseline="0" noProof="0" dirty="0">
                <a:ln>
                  <a:noFill/>
                </a:ln>
                <a:solidFill>
                  <a:srgbClr val="58585A"/>
                </a:solidFill>
                <a:effectLst/>
                <a:uLnTx/>
                <a:uFillTx/>
              </a:endParaRPr>
            </a:p>
          </p:txBody>
        </p:sp>
      </p:grpSp>
      <p:grpSp>
        <p:nvGrpSpPr>
          <p:cNvPr id="154" name="Group 12"/>
          <p:cNvGrpSpPr/>
          <p:nvPr/>
        </p:nvGrpSpPr>
        <p:grpSpPr>
          <a:xfrm>
            <a:off x="4851394" y="2931790"/>
            <a:ext cx="1238764" cy="892661"/>
            <a:chOff x="425473" y="2073751"/>
            <a:chExt cx="1238764" cy="1080120"/>
          </a:xfrm>
        </p:grpSpPr>
        <p:graphicFrame>
          <p:nvGraphicFramePr>
            <p:cNvPr id="155" name="Object 5"/>
            <p:cNvGraphicFramePr>
              <a:graphicFrameLocks noChangeAspect="1"/>
            </p:cNvGraphicFramePr>
            <p:nvPr>
              <p:extLst>
                <p:ext uri="{D42A27DB-BD31-4B8C-83A1-F6EECF244321}">
                  <p14:modId xmlns:p14="http://schemas.microsoft.com/office/powerpoint/2010/main" val="23902876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5"/>
            </a:graphicData>
          </a:graphic>
        </p:graphicFrame>
        <p:sp>
          <p:nvSpPr>
            <p:cNvPr id="156"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6</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57" name="TextBox 15"/>
            <p:cNvSpPr txBox="1"/>
            <p:nvPr/>
          </p:nvSpPr>
          <p:spPr>
            <a:xfrm>
              <a:off x="617591" y="2751978"/>
              <a:ext cx="89414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Sky</a:t>
              </a:r>
              <a:endParaRPr kumimoji="0" lang="hu-HU" sz="1050" b="0" i="0" u="none" strike="noStrike" kern="0" cap="none" spc="0" normalizeH="0" baseline="0" noProof="0" dirty="0">
                <a:ln>
                  <a:noFill/>
                </a:ln>
                <a:solidFill>
                  <a:srgbClr val="58585A"/>
                </a:solidFill>
                <a:effectLst/>
                <a:uLnTx/>
                <a:uFillTx/>
              </a:endParaRPr>
            </a:p>
          </p:txBody>
        </p:sp>
      </p:grpSp>
      <p:grpSp>
        <p:nvGrpSpPr>
          <p:cNvPr id="158" name="Group 16"/>
          <p:cNvGrpSpPr/>
          <p:nvPr/>
        </p:nvGrpSpPr>
        <p:grpSpPr>
          <a:xfrm>
            <a:off x="6708234" y="2931790"/>
            <a:ext cx="1309117" cy="892661"/>
            <a:chOff x="410105" y="2073751"/>
            <a:chExt cx="1309117" cy="1080120"/>
          </a:xfrm>
        </p:grpSpPr>
        <p:graphicFrame>
          <p:nvGraphicFramePr>
            <p:cNvPr id="159" name="Object 5"/>
            <p:cNvGraphicFramePr>
              <a:graphicFrameLocks noChangeAspect="1"/>
            </p:cNvGraphicFramePr>
            <p:nvPr>
              <p:extLst>
                <p:ext uri="{D42A27DB-BD31-4B8C-83A1-F6EECF244321}">
                  <p14:modId xmlns:p14="http://schemas.microsoft.com/office/powerpoint/2010/main" val="502855959"/>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6"/>
            </a:graphicData>
          </a:graphic>
        </p:graphicFrame>
        <p:sp>
          <p:nvSpPr>
            <p:cNvPr id="160"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9</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61"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Egyéb</a:t>
              </a:r>
              <a:endParaRPr kumimoji="0" lang="en-US" sz="1050" b="0" i="0" u="none" strike="noStrike" kern="0" cap="none" spc="0" normalizeH="0" baseline="0" noProof="0" dirty="0">
                <a:ln>
                  <a:noFill/>
                </a:ln>
                <a:solidFill>
                  <a:srgbClr val="58585A"/>
                </a:solidFill>
                <a:effectLst/>
                <a:uLnTx/>
                <a:uFillTx/>
              </a:endParaRPr>
            </a:p>
          </p:txBody>
        </p:sp>
      </p:grpSp>
      <p:grpSp>
        <p:nvGrpSpPr>
          <p:cNvPr id="162" name="Group 16"/>
          <p:cNvGrpSpPr/>
          <p:nvPr/>
        </p:nvGrpSpPr>
        <p:grpSpPr>
          <a:xfrm>
            <a:off x="5772130" y="2934051"/>
            <a:ext cx="1309117" cy="892661"/>
            <a:chOff x="410105" y="2073751"/>
            <a:chExt cx="1309117" cy="1080120"/>
          </a:xfrm>
        </p:grpSpPr>
        <p:graphicFrame>
          <p:nvGraphicFramePr>
            <p:cNvPr id="163" name="Object 5"/>
            <p:cNvGraphicFramePr>
              <a:graphicFrameLocks noChangeAspect="1"/>
            </p:cNvGraphicFramePr>
            <p:nvPr>
              <p:extLst>
                <p:ext uri="{D42A27DB-BD31-4B8C-83A1-F6EECF244321}">
                  <p14:modId xmlns:p14="http://schemas.microsoft.com/office/powerpoint/2010/main" val="227177221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7"/>
            </a:graphicData>
          </a:graphic>
        </p:graphicFrame>
        <p:sp>
          <p:nvSpPr>
            <p:cNvPr id="164"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5</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65"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Digi</a:t>
              </a:r>
              <a:endParaRPr kumimoji="0" lang="en-US" sz="1050" b="0" i="0" u="none" strike="noStrike" kern="0" cap="none" spc="0" normalizeH="0" baseline="0" noProof="0" dirty="0">
                <a:ln>
                  <a:noFill/>
                </a:ln>
                <a:solidFill>
                  <a:srgbClr val="58585A"/>
                </a:solidFill>
                <a:effectLst/>
                <a:uLnTx/>
                <a:uFillTx/>
              </a:endParaRPr>
            </a:p>
          </p:txBody>
        </p:sp>
      </p:grpSp>
      <p:grpSp>
        <p:nvGrpSpPr>
          <p:cNvPr id="166" name="Group 16"/>
          <p:cNvGrpSpPr/>
          <p:nvPr/>
        </p:nvGrpSpPr>
        <p:grpSpPr>
          <a:xfrm>
            <a:off x="2051720" y="2934051"/>
            <a:ext cx="1309117" cy="892661"/>
            <a:chOff x="410105" y="2073751"/>
            <a:chExt cx="1309117" cy="1080120"/>
          </a:xfrm>
        </p:grpSpPr>
        <p:graphicFrame>
          <p:nvGraphicFramePr>
            <p:cNvPr id="167" name="Object 5"/>
            <p:cNvGraphicFramePr>
              <a:graphicFrameLocks noChangeAspect="1"/>
            </p:cNvGraphicFramePr>
            <p:nvPr>
              <p:extLst>
                <p:ext uri="{D42A27DB-BD31-4B8C-83A1-F6EECF244321}">
                  <p14:modId xmlns:p14="http://schemas.microsoft.com/office/powerpoint/2010/main" val="47853042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8"/>
            </a:graphicData>
          </a:graphic>
        </p:graphicFrame>
        <p:sp>
          <p:nvSpPr>
            <p:cNvPr id="169"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9</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70"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UPC</a:t>
              </a:r>
              <a:endParaRPr kumimoji="0" lang="en-US" sz="1050" b="0" i="0" u="none" strike="noStrike" kern="0" cap="none" spc="0" normalizeH="0" baseline="0" noProof="0" dirty="0">
                <a:ln>
                  <a:noFill/>
                </a:ln>
                <a:solidFill>
                  <a:srgbClr val="58585A"/>
                </a:solidFill>
                <a:effectLst/>
                <a:uLnTx/>
                <a:uFillTx/>
              </a:endParaRPr>
            </a:p>
          </p:txBody>
        </p:sp>
      </p:grpSp>
      <p:grpSp>
        <p:nvGrpSpPr>
          <p:cNvPr id="171" name="Group 20"/>
          <p:cNvGrpSpPr/>
          <p:nvPr/>
        </p:nvGrpSpPr>
        <p:grpSpPr>
          <a:xfrm>
            <a:off x="2974851" y="2934051"/>
            <a:ext cx="1309117" cy="892661"/>
            <a:chOff x="410105" y="2073751"/>
            <a:chExt cx="1309117" cy="1080120"/>
          </a:xfrm>
        </p:grpSpPr>
        <p:graphicFrame>
          <p:nvGraphicFramePr>
            <p:cNvPr id="172" name="Object 5"/>
            <p:cNvGraphicFramePr>
              <a:graphicFrameLocks noChangeAspect="1"/>
            </p:cNvGraphicFramePr>
            <p:nvPr>
              <p:extLst>
                <p:ext uri="{D42A27DB-BD31-4B8C-83A1-F6EECF244321}">
                  <p14:modId xmlns:p14="http://schemas.microsoft.com/office/powerpoint/2010/main" val="335285386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9"/>
            </a:graphicData>
          </a:graphic>
        </p:graphicFrame>
        <p:sp>
          <p:nvSpPr>
            <p:cNvPr id="173" name="Chord 22"/>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900" kern="0" noProof="0" dirty="0">
                  <a:solidFill>
                    <a:prstClr val="white"/>
                  </a:solidFill>
                  <a:latin typeface="Calibri"/>
                </a:rPr>
                <a:t>7</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74" name="TextBox 23"/>
            <p:cNvSpPr txBox="1"/>
            <p:nvPr/>
          </p:nvSpPr>
          <p:spPr>
            <a:xfrm>
              <a:off x="410105" y="2751978"/>
              <a:ext cx="1309117" cy="195515"/>
            </a:xfrm>
            <a:prstGeom prst="rect">
              <a:avLst/>
            </a:prstGeom>
            <a:noFill/>
          </p:spPr>
          <p:txBody>
            <a:bodyPr wrap="square" lIns="0" tIns="0" rIns="0" bIns="0" rtlCol="0">
              <a:spAutoFit/>
            </a:bodyPr>
            <a:lstStyle/>
            <a:p>
              <a:pPr lvl="0" algn="ctr" defTabSz="924282">
                <a:defRPr/>
              </a:pPr>
              <a:r>
                <a:rPr lang="hu-HU" sz="1050" kern="0" dirty="0" err="1">
                  <a:solidFill>
                    <a:srgbClr val="58585A"/>
                  </a:solidFill>
                </a:rPr>
                <a:t>Kabel</a:t>
              </a:r>
              <a:r>
                <a:rPr lang="hu-HU" sz="1050" kern="0" dirty="0">
                  <a:solidFill>
                    <a:srgbClr val="58585A"/>
                  </a:solidFill>
                </a:rPr>
                <a:t> </a:t>
              </a:r>
              <a:r>
                <a:rPr lang="hu-HU" sz="1050" kern="0" dirty="0" err="1">
                  <a:solidFill>
                    <a:srgbClr val="58585A"/>
                  </a:solidFill>
                </a:rPr>
                <a:t>Deutschland</a:t>
              </a:r>
              <a:endParaRPr kumimoji="0" lang="en-US" sz="1050" b="0" i="0" u="none" strike="noStrike" kern="0" cap="none" spc="0" normalizeH="0" baseline="0" noProof="0" dirty="0">
                <a:ln>
                  <a:noFill/>
                </a:ln>
                <a:solidFill>
                  <a:srgbClr val="58585A"/>
                </a:solidFill>
                <a:effectLst/>
                <a:uLnTx/>
                <a:uFillTx/>
              </a:endParaRPr>
            </a:p>
          </p:txBody>
        </p:sp>
      </p:grpSp>
      <p:sp>
        <p:nvSpPr>
          <p:cNvPr id="178" name="Szövegdoboz 30"/>
          <p:cNvSpPr txBox="1"/>
          <p:nvPr/>
        </p:nvSpPr>
        <p:spPr>
          <a:xfrm>
            <a:off x="323528" y="2184798"/>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Nagy-britannia</a:t>
            </a:r>
            <a:endParaRPr lang="hu-HU" dirty="0"/>
          </a:p>
        </p:txBody>
      </p:sp>
      <p:sp>
        <p:nvSpPr>
          <p:cNvPr id="179" name="Szövegdoboz 30"/>
          <p:cNvSpPr txBox="1"/>
          <p:nvPr/>
        </p:nvSpPr>
        <p:spPr>
          <a:xfrm>
            <a:off x="385873" y="3091768"/>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németország</a:t>
            </a:r>
            <a:endParaRPr lang="hu-HU" dirty="0"/>
          </a:p>
        </p:txBody>
      </p:sp>
      <p:sp>
        <p:nvSpPr>
          <p:cNvPr id="180" name="Szövegdoboz 30"/>
          <p:cNvSpPr txBox="1"/>
          <p:nvPr/>
        </p:nvSpPr>
        <p:spPr>
          <a:xfrm>
            <a:off x="280947" y="1116782"/>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Kiköltözés előtt</a:t>
            </a:r>
          </a:p>
        </p:txBody>
      </p:sp>
      <p:sp>
        <p:nvSpPr>
          <p:cNvPr id="8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N=241 (rendelkeznek fizetős szolgáltatással) | N=125 (Nagy-Britannia) | N=116 (Németország)</a:t>
            </a:r>
          </a:p>
        </p:txBody>
      </p:sp>
      <p:pic>
        <p:nvPicPr>
          <p:cNvPr id="84" name="Picture 83">
            <a:extLst>
              <a:ext uri="{FF2B5EF4-FFF2-40B4-BE49-F238E27FC236}">
                <a16:creationId xmlns:a16="http://schemas.microsoft.com/office/drawing/2014/main" xmlns="" id="{B5AF6F41-6FAA-445F-85F8-D26E8034F98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5" name="Picture 84">
            <a:extLst>
              <a:ext uri="{FF2B5EF4-FFF2-40B4-BE49-F238E27FC236}">
                <a16:creationId xmlns:a16="http://schemas.microsoft.com/office/drawing/2014/main" xmlns="" id="{97FE9C13-4895-4FBD-A38C-61157842F1D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079198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13"/>
          <p:cNvGraphicFramePr>
            <a:graphicFrameLocks noChangeAspect="1"/>
          </p:cNvGraphicFramePr>
          <p:nvPr>
            <p:extLst>
              <p:ext uri="{D42A27DB-BD31-4B8C-83A1-F6EECF244321}">
                <p14:modId xmlns:p14="http://schemas.microsoft.com/office/powerpoint/2010/main" val="1658742094"/>
              </p:ext>
            </p:extLst>
          </p:nvPr>
        </p:nvGraphicFramePr>
        <p:xfrm>
          <a:off x="4905794" y="3102232"/>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6"/>
          <p:cNvGraphicFramePr>
            <a:graphicFrameLocks noChangeAspect="1"/>
          </p:cNvGraphicFramePr>
          <p:nvPr>
            <p:extLst>
              <p:ext uri="{D42A27DB-BD31-4B8C-83A1-F6EECF244321}">
                <p14:modId xmlns:p14="http://schemas.microsoft.com/office/powerpoint/2010/main" val="64172549"/>
              </p:ext>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5"/>
          <p:cNvGraphicFramePr>
            <a:graphicFrameLocks noChangeAspect="1"/>
          </p:cNvGraphicFramePr>
          <p:nvPr>
            <p:extLst>
              <p:ext uri="{D42A27DB-BD31-4B8C-83A1-F6EECF244321}">
                <p14:modId xmlns:p14="http://schemas.microsoft.com/office/powerpoint/2010/main" val="1973416718"/>
              </p:ext>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Placeholder 9"/>
          <p:cNvSpPr>
            <a:spLocks noGrp="1"/>
          </p:cNvSpPr>
          <p:nvPr>
            <p:ph type="body" sz="quarter" idx="26"/>
          </p:nvPr>
        </p:nvSpPr>
        <p:spPr>
          <a:xfrm>
            <a:off x="202233" y="483518"/>
            <a:ext cx="8690248" cy="209475"/>
          </a:xfrm>
        </p:spPr>
        <p:txBody>
          <a:bodyPr/>
          <a:lstStyle/>
          <a:p>
            <a:r>
              <a:rPr lang="hu-HU" dirty="0"/>
              <a:t>Mi az oka/mik az okai annak, hogy nem vesznek igénybe fizetős tévészolgáltatást jelenlegi háztartásukban?</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Fizetős tévészolgáltatással nem rendelkezők</a:t>
            </a:r>
            <a:endParaRPr lang="en-US" dirty="0"/>
          </a:p>
        </p:txBody>
      </p:sp>
      <p:graphicFrame>
        <p:nvGraphicFramePr>
          <p:cNvPr id="16" name="Chart 6"/>
          <p:cNvGraphicFramePr>
            <a:graphicFrameLocks noChangeAspect="1"/>
          </p:cNvGraphicFramePr>
          <p:nvPr>
            <p:extLst>
              <p:ext uri="{D42A27DB-BD31-4B8C-83A1-F6EECF244321}">
                <p14:modId xmlns:p14="http://schemas.microsoft.com/office/powerpoint/2010/main" val="2260776474"/>
              </p:ext>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3"/>
          <p:cNvGraphicFramePr>
            <a:graphicFrameLocks noChangeAspect="1"/>
          </p:cNvGraphicFramePr>
          <p:nvPr>
            <p:extLst>
              <p:ext uri="{D42A27DB-BD31-4B8C-83A1-F6EECF244321}">
                <p14:modId xmlns:p14="http://schemas.microsoft.com/office/powerpoint/2010/main" val="4100080489"/>
              </p:ext>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6"/>
          <p:cNvGraphicFramePr>
            <a:graphicFrameLocks noChangeAspect="1"/>
          </p:cNvGraphicFramePr>
          <p:nvPr>
            <p:extLst>
              <p:ext uri="{D42A27DB-BD31-4B8C-83A1-F6EECF244321}">
                <p14:modId xmlns:p14="http://schemas.microsoft.com/office/powerpoint/2010/main" val="713685235"/>
              </p:ext>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5"/>
          <p:cNvGraphicFramePr>
            <a:graphicFrameLocks noChangeAspect="1"/>
          </p:cNvGraphicFramePr>
          <p:nvPr>
            <p:extLst>
              <p:ext uri="{D42A27DB-BD31-4B8C-83A1-F6EECF244321}">
                <p14:modId xmlns:p14="http://schemas.microsoft.com/office/powerpoint/2010/main" val="3052897696"/>
              </p:ext>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13"/>
          <p:cNvGraphicFramePr>
            <a:graphicFrameLocks noChangeAspect="1"/>
          </p:cNvGraphicFramePr>
          <p:nvPr>
            <p:extLst>
              <p:ext uri="{D42A27DB-BD31-4B8C-83A1-F6EECF244321}">
                <p14:modId xmlns:p14="http://schemas.microsoft.com/office/powerpoint/2010/main" val="157490784"/>
              </p:ext>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16"/>
          <p:cNvGraphicFramePr>
            <a:graphicFrameLocks noChangeAspect="1"/>
          </p:cNvGraphicFramePr>
          <p:nvPr>
            <p:extLst>
              <p:ext uri="{D42A27DB-BD31-4B8C-83A1-F6EECF244321}">
                <p14:modId xmlns:p14="http://schemas.microsoft.com/office/powerpoint/2010/main" val="1334979701"/>
              </p:ext>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5"/>
          <p:cNvGraphicFramePr>
            <a:graphicFrameLocks noChangeAspect="1"/>
          </p:cNvGraphicFramePr>
          <p:nvPr>
            <p:extLst>
              <p:ext uri="{D42A27DB-BD31-4B8C-83A1-F6EECF244321}">
                <p14:modId xmlns:p14="http://schemas.microsoft.com/office/powerpoint/2010/main" val="340788395"/>
              </p:ext>
            </p:extLst>
          </p:nvPr>
        </p:nvGraphicFramePr>
        <p:xfrm>
          <a:off x="3635896" y="3108582"/>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8" name="Chart 6"/>
          <p:cNvGraphicFramePr>
            <a:graphicFrameLocks noChangeAspect="1"/>
          </p:cNvGraphicFramePr>
          <p:nvPr>
            <p:extLst>
              <p:ext uri="{D42A27DB-BD31-4B8C-83A1-F6EECF244321}">
                <p14:modId xmlns:p14="http://schemas.microsoft.com/office/powerpoint/2010/main" val="3024585210"/>
              </p:ext>
            </p:extLst>
          </p:nvPr>
        </p:nvGraphicFramePr>
        <p:xfrm>
          <a:off x="2378519" y="3108582"/>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Chart 16"/>
          <p:cNvGraphicFramePr>
            <a:graphicFrameLocks noChangeAspect="1"/>
          </p:cNvGraphicFramePr>
          <p:nvPr>
            <p:extLst>
              <p:ext uri="{D42A27DB-BD31-4B8C-83A1-F6EECF244321}">
                <p14:modId xmlns:p14="http://schemas.microsoft.com/office/powerpoint/2010/main" val="473010698"/>
              </p:ext>
            </p:extLst>
          </p:nvPr>
        </p:nvGraphicFramePr>
        <p:xfrm>
          <a:off x="6154706" y="3098556"/>
          <a:ext cx="1275220" cy="126336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4" name="Chart 16"/>
          <p:cNvGraphicFramePr>
            <a:graphicFrameLocks noChangeAspect="1"/>
          </p:cNvGraphicFramePr>
          <p:nvPr>
            <p:extLst>
              <p:ext uri="{D42A27DB-BD31-4B8C-83A1-F6EECF244321}">
                <p14:modId xmlns:p14="http://schemas.microsoft.com/office/powerpoint/2010/main" val="1444681680"/>
              </p:ext>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5" name="Chart 16"/>
          <p:cNvGraphicFramePr>
            <a:graphicFrameLocks noChangeAspect="1"/>
          </p:cNvGraphicFramePr>
          <p:nvPr>
            <p:extLst>
              <p:ext uri="{D42A27DB-BD31-4B8C-83A1-F6EECF244321}">
                <p14:modId xmlns:p14="http://schemas.microsoft.com/office/powerpoint/2010/main" val="3012154139"/>
              </p:ext>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6" name="Chart 16"/>
          <p:cNvGraphicFramePr>
            <a:graphicFrameLocks noChangeAspect="1"/>
          </p:cNvGraphicFramePr>
          <p:nvPr>
            <p:extLst>
              <p:ext uri="{D42A27DB-BD31-4B8C-83A1-F6EECF244321}">
                <p14:modId xmlns:p14="http://schemas.microsoft.com/office/powerpoint/2010/main" val="3753973821"/>
              </p:ext>
            </p:extLst>
          </p:nvPr>
        </p:nvGraphicFramePr>
        <p:xfrm>
          <a:off x="7380312" y="3100854"/>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38" name="TextBox 7"/>
          <p:cNvSpPr txBox="1"/>
          <p:nvPr/>
        </p:nvSpPr>
        <p:spPr>
          <a:xfrm>
            <a:off x="2843808"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02561"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71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3" name="Rectangle 11"/>
          <p:cNvSpPr/>
          <p:nvPr/>
        </p:nvSpPr>
        <p:spPr>
          <a:xfrm>
            <a:off x="3923928"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6" name="Rectangle 45"/>
          <p:cNvSpPr/>
          <p:nvPr/>
        </p:nvSpPr>
        <p:spPr>
          <a:xfrm>
            <a:off x="522007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14</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7" name="TextBox 7"/>
          <p:cNvSpPr txBox="1"/>
          <p:nvPr/>
        </p:nvSpPr>
        <p:spPr>
          <a:xfrm>
            <a:off x="2843808"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688119"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70</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49" name="Rectangle 11"/>
          <p:cNvSpPr/>
          <p:nvPr/>
        </p:nvSpPr>
        <p:spPr>
          <a:xfrm>
            <a:off x="3923928"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18</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0" name="Rectangle 20"/>
          <p:cNvSpPr/>
          <p:nvPr/>
        </p:nvSpPr>
        <p:spPr>
          <a:xfrm>
            <a:off x="5220072"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1" name="TextBox 7"/>
          <p:cNvSpPr txBox="1"/>
          <p:nvPr/>
        </p:nvSpPr>
        <p:spPr>
          <a:xfrm>
            <a:off x="2843808" y="3026548"/>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52" name="Rectangle 9"/>
          <p:cNvSpPr/>
          <p:nvPr/>
        </p:nvSpPr>
        <p:spPr>
          <a:xfrm>
            <a:off x="2702561" y="3380054"/>
            <a:ext cx="751267" cy="438582"/>
          </a:xfrm>
          <a:prstGeom prst="rect">
            <a:avLst/>
          </a:prstGeom>
        </p:spPr>
        <p:txBody>
          <a:bodyPr wrap="square">
            <a:spAutoFit/>
          </a:bodyPr>
          <a:lstStyle/>
          <a:p>
            <a:pPr defTabSz="685800">
              <a:defRPr/>
            </a:pPr>
            <a:r>
              <a:rPr lang="hu-HU" sz="2250" b="1" kern="0" dirty="0">
                <a:solidFill>
                  <a:schemeClr val="accent5"/>
                </a:solidFill>
                <a:latin typeface="Calibri"/>
              </a:rPr>
              <a:t>71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3" name="Rectangle 11"/>
          <p:cNvSpPr/>
          <p:nvPr/>
        </p:nvSpPr>
        <p:spPr>
          <a:xfrm>
            <a:off x="3923928"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16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Rectangle 20"/>
          <p:cNvSpPr/>
          <p:nvPr/>
        </p:nvSpPr>
        <p:spPr>
          <a:xfrm>
            <a:off x="5220072"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17</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6" name="Rectangle 55"/>
          <p:cNvSpPr/>
          <p:nvPr/>
        </p:nvSpPr>
        <p:spPr>
          <a:xfrm>
            <a:off x="6485029"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12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7" name="Rectangle 20"/>
          <p:cNvSpPr/>
          <p:nvPr/>
        </p:nvSpPr>
        <p:spPr>
          <a:xfrm>
            <a:off x="6485029"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14</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8" name="Rectangle 20"/>
          <p:cNvSpPr/>
          <p:nvPr/>
        </p:nvSpPr>
        <p:spPr>
          <a:xfrm>
            <a:off x="6485029" y="3381650"/>
            <a:ext cx="751267" cy="438582"/>
          </a:xfrm>
          <a:prstGeom prst="rect">
            <a:avLst/>
          </a:prstGeom>
        </p:spPr>
        <p:txBody>
          <a:bodyPr wrap="square">
            <a:spAutoFit/>
          </a:bodyPr>
          <a:lstStyle/>
          <a:p>
            <a:pPr defTabSz="685800">
              <a:defRPr/>
            </a:pPr>
            <a:r>
              <a:rPr lang="hu-HU" sz="2250" b="1" kern="0" dirty="0">
                <a:solidFill>
                  <a:schemeClr val="accent5"/>
                </a:solidFill>
                <a:latin typeface="Calibri"/>
              </a:rPr>
              <a:t>10</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0" name="Rectangle 59"/>
          <p:cNvSpPr/>
          <p:nvPr/>
        </p:nvSpPr>
        <p:spPr>
          <a:xfrm>
            <a:off x="7740352"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61" name="Rectangle 20"/>
          <p:cNvSpPr/>
          <p:nvPr/>
        </p:nvSpPr>
        <p:spPr>
          <a:xfrm>
            <a:off x="7709165" y="240872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2" name="Rectangle 20"/>
          <p:cNvSpPr/>
          <p:nvPr/>
        </p:nvSpPr>
        <p:spPr>
          <a:xfrm>
            <a:off x="7709165" y="3396416"/>
            <a:ext cx="751267" cy="438582"/>
          </a:xfrm>
          <a:prstGeom prst="rect">
            <a:avLst/>
          </a:prstGeom>
        </p:spPr>
        <p:txBody>
          <a:bodyPr wrap="square">
            <a:spAutoFit/>
          </a:bodyPr>
          <a:lstStyle/>
          <a:p>
            <a:pPr defTabSz="685800">
              <a:defRPr/>
            </a:pPr>
            <a:r>
              <a:rPr lang="hu-HU" sz="2250" b="1" kern="0" dirty="0">
                <a:solidFill>
                  <a:schemeClr val="accent5"/>
                </a:solidFill>
                <a:latin typeface="Calibri"/>
              </a:rPr>
              <a:t>10</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3" name="Szövegdoboz 30"/>
          <p:cNvSpPr txBox="1"/>
          <p:nvPr/>
        </p:nvSpPr>
        <p:spPr>
          <a:xfrm>
            <a:off x="3645435" y="771550"/>
            <a:ext cx="1255447"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Túl drágának tartja</a:t>
            </a:r>
          </a:p>
        </p:txBody>
      </p:sp>
      <p:sp>
        <p:nvSpPr>
          <p:cNvPr id="64" name="Szövegdoboz 30"/>
          <p:cNvSpPr txBox="1"/>
          <p:nvPr/>
        </p:nvSpPr>
        <p:spPr>
          <a:xfrm>
            <a:off x="2411760" y="771550"/>
            <a:ext cx="1255447"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Interneten mindent elér</a:t>
            </a:r>
          </a:p>
        </p:txBody>
      </p:sp>
      <p:sp>
        <p:nvSpPr>
          <p:cNvPr id="65" name="Szövegdoboz 30"/>
          <p:cNvSpPr txBox="1"/>
          <p:nvPr/>
        </p:nvSpPr>
        <p:spPr>
          <a:xfrm>
            <a:off x="6300068" y="771550"/>
            <a:ext cx="1008236"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Nincs tv készüléke</a:t>
            </a:r>
          </a:p>
        </p:txBody>
      </p:sp>
      <p:sp>
        <p:nvSpPr>
          <p:cNvPr id="66" name="Szövegdoboz 30"/>
          <p:cNvSpPr txBox="1"/>
          <p:nvPr/>
        </p:nvSpPr>
        <p:spPr>
          <a:xfrm>
            <a:off x="4706353" y="771550"/>
            <a:ext cx="1665847"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Nem érdeklik a helyi csatornák</a:t>
            </a:r>
          </a:p>
        </p:txBody>
      </p:sp>
      <p:sp>
        <p:nvSpPr>
          <p:cNvPr id="67" name="Szövegdoboz 30"/>
          <p:cNvSpPr txBox="1"/>
          <p:nvPr/>
        </p:nvSpPr>
        <p:spPr>
          <a:xfrm>
            <a:off x="7226633" y="828750"/>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Egyéb</a:t>
            </a:r>
          </a:p>
        </p:txBody>
      </p:sp>
      <p:sp>
        <p:nvSpPr>
          <p:cNvPr id="68" name="Rectangle 117"/>
          <p:cNvSpPr/>
          <p:nvPr/>
        </p:nvSpPr>
        <p:spPr>
          <a:xfrm>
            <a:off x="323528" y="4250002"/>
            <a:ext cx="8332004" cy="553996"/>
          </a:xfrm>
          <a:prstGeom prst="rect">
            <a:avLst/>
          </a:prstGeom>
        </p:spPr>
        <p:txBody>
          <a:bodyPr wrap="square" lIns="91438" tIns="45719" rIns="91438" bIns="45719">
            <a:spAutoFit/>
          </a:bodyPr>
          <a:lstStyle/>
          <a:p>
            <a:pPr marL="4763"/>
            <a:r>
              <a:rPr lang="hu-HU" sz="1000" dirty="0">
                <a:solidFill>
                  <a:srgbClr val="58595B"/>
                </a:solidFill>
              </a:rPr>
              <a:t>A válaszadók 55% nem rendelkezik fizetős tévészolgáltatással. Ennek legfőbb oka, hogy az interneten minden érdeklődést kielégítő tartalmat megtalál.  Vannak, akik túl drágának tartják a szolgáltatást, és a Németországban élő magyarok közül arányaiban többen vannak olyanok is, akiket nem érdekelnek a helyi csatornák. A felsoroltakon kívül páran említették még, hogy elég az ingyenes csatornák száma, illetve nem szeretnek, vagy nincs idejük tévét nézni.</a:t>
            </a:r>
          </a:p>
        </p:txBody>
      </p:sp>
      <p:sp>
        <p:nvSpPr>
          <p:cNvPr id="69" name="Rectangle 36"/>
          <p:cNvSpPr/>
          <p:nvPr/>
        </p:nvSpPr>
        <p:spPr>
          <a:xfrm>
            <a:off x="1457911" y="1347614"/>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70" name="Rectangle 37"/>
          <p:cNvSpPr/>
          <p:nvPr/>
        </p:nvSpPr>
        <p:spPr>
          <a:xfrm>
            <a:off x="237098" y="2355726"/>
            <a:ext cx="2018497" cy="446274"/>
          </a:xfrm>
          <a:prstGeom prst="rect">
            <a:avLst/>
          </a:prstGeom>
        </p:spPr>
        <p:txBody>
          <a:bodyPr wrap="none" lIns="91438" tIns="45719" rIns="91438" bIns="45719">
            <a:spAutoFit/>
          </a:bodyPr>
          <a:lstStyle/>
          <a:p>
            <a:r>
              <a:rPr lang="hu-HU" sz="2300" b="1" kern="0" dirty="0">
                <a:solidFill>
                  <a:schemeClr val="accent2"/>
                </a:solidFill>
                <a:latin typeface="Calibri"/>
              </a:rPr>
              <a:t>Nagy-Britannia</a:t>
            </a:r>
          </a:p>
        </p:txBody>
      </p:sp>
      <p:sp>
        <p:nvSpPr>
          <p:cNvPr id="73" name="Rectangle 47"/>
          <p:cNvSpPr/>
          <p:nvPr/>
        </p:nvSpPr>
        <p:spPr>
          <a:xfrm>
            <a:off x="381114" y="3349612"/>
            <a:ext cx="1802092" cy="446274"/>
          </a:xfrm>
          <a:prstGeom prst="rect">
            <a:avLst/>
          </a:prstGeom>
        </p:spPr>
        <p:txBody>
          <a:bodyPr wrap="none" lIns="91438" tIns="45719" rIns="91438" bIns="45719">
            <a:spAutoFit/>
          </a:bodyPr>
          <a:lstStyle/>
          <a:p>
            <a:r>
              <a:rPr lang="hu-HU" sz="2300" b="1" kern="0" dirty="0">
                <a:solidFill>
                  <a:schemeClr val="accent5"/>
                </a:solidFill>
                <a:latin typeface="Calibri"/>
              </a:rPr>
              <a:t>Németország</a:t>
            </a:r>
          </a:p>
        </p:txBody>
      </p:sp>
      <p:sp>
        <p:nvSpPr>
          <p:cNvPr id="5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N=408 (nem rendelkeznek fizetős szolgáltatással) | N=198 (Nagy-Britannia) | N=210 (Németország)</a:t>
            </a:r>
          </a:p>
        </p:txBody>
      </p:sp>
      <p:pic>
        <p:nvPicPr>
          <p:cNvPr id="59" name="Picture 58">
            <a:extLst>
              <a:ext uri="{FF2B5EF4-FFF2-40B4-BE49-F238E27FC236}">
                <a16:creationId xmlns:a16="http://schemas.microsoft.com/office/drawing/2014/main" xmlns="" id="{8BA2013D-45CE-4CB1-B3FF-D954EC645F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1" name="Picture 70">
            <a:extLst>
              <a:ext uri="{FF2B5EF4-FFF2-40B4-BE49-F238E27FC236}">
                <a16:creationId xmlns:a16="http://schemas.microsoft.com/office/drawing/2014/main" xmlns="" id="{68627007-28F2-4040-8176-4F1FC827EEF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187875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13"/>
          <p:cNvGraphicFramePr>
            <a:graphicFrameLocks noChangeAspect="1"/>
          </p:cNvGraphicFramePr>
          <p:nvPr>
            <p:extLst>
              <p:ext uri="{D42A27DB-BD31-4B8C-83A1-F6EECF244321}">
                <p14:modId xmlns:p14="http://schemas.microsoft.com/office/powerpoint/2010/main" val="3462867279"/>
              </p:ext>
            </p:extLst>
          </p:nvPr>
        </p:nvGraphicFramePr>
        <p:xfrm>
          <a:off x="4367730" y="3102232"/>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6"/>
          <p:cNvGraphicFramePr>
            <a:graphicFrameLocks noChangeAspect="1"/>
          </p:cNvGraphicFramePr>
          <p:nvPr>
            <p:extLst>
              <p:ext uri="{D42A27DB-BD31-4B8C-83A1-F6EECF244321}">
                <p14:modId xmlns:p14="http://schemas.microsoft.com/office/powerpoint/2010/main" val="3279757963"/>
              </p:ext>
            </p:extLst>
          </p:nvPr>
        </p:nvGraphicFramePr>
        <p:xfrm>
          <a:off x="2138150" y="2110865"/>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5"/>
          <p:cNvGraphicFramePr>
            <a:graphicFrameLocks noChangeAspect="1"/>
          </p:cNvGraphicFramePr>
          <p:nvPr>
            <p:extLst>
              <p:ext uri="{D42A27DB-BD31-4B8C-83A1-F6EECF244321}">
                <p14:modId xmlns:p14="http://schemas.microsoft.com/office/powerpoint/2010/main" val="652251863"/>
              </p:ext>
            </p:extLst>
          </p:nvPr>
        </p:nvGraphicFramePr>
        <p:xfrm>
          <a:off x="3251511" y="112355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Placeholder 9"/>
          <p:cNvSpPr>
            <a:spLocks noGrp="1"/>
          </p:cNvSpPr>
          <p:nvPr>
            <p:ph type="body" sz="quarter" idx="26"/>
          </p:nvPr>
        </p:nvSpPr>
        <p:spPr>
          <a:xfrm>
            <a:off x="202233" y="483518"/>
            <a:ext cx="8690248" cy="209475"/>
          </a:xfrm>
        </p:spPr>
        <p:txBody>
          <a:bodyPr/>
          <a:lstStyle/>
          <a:p>
            <a:r>
              <a:rPr lang="hu-HU" dirty="0"/>
              <a:t>Néznek Önök jelenlegi háztartásukban ingyenes megoldással televízióadást?</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Tévénézés ingyenes megoldásokkal</a:t>
            </a:r>
            <a:endParaRPr lang="en-US" dirty="0"/>
          </a:p>
        </p:txBody>
      </p:sp>
      <p:graphicFrame>
        <p:nvGraphicFramePr>
          <p:cNvPr id="16" name="Chart 6"/>
          <p:cNvGraphicFramePr>
            <a:graphicFrameLocks noChangeAspect="1"/>
          </p:cNvGraphicFramePr>
          <p:nvPr>
            <p:extLst>
              <p:ext uri="{D42A27DB-BD31-4B8C-83A1-F6EECF244321}">
                <p14:modId xmlns:p14="http://schemas.microsoft.com/office/powerpoint/2010/main" val="2399823092"/>
              </p:ext>
            </p:extLst>
          </p:nvPr>
        </p:nvGraphicFramePr>
        <p:xfrm>
          <a:off x="2138150" y="1123553"/>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3"/>
          <p:cNvGraphicFramePr>
            <a:graphicFrameLocks noChangeAspect="1"/>
          </p:cNvGraphicFramePr>
          <p:nvPr>
            <p:extLst>
              <p:ext uri="{D42A27DB-BD31-4B8C-83A1-F6EECF244321}">
                <p14:modId xmlns:p14="http://schemas.microsoft.com/office/powerpoint/2010/main" val="1848886923"/>
              </p:ext>
            </p:extLst>
          </p:nvPr>
        </p:nvGraphicFramePr>
        <p:xfrm>
          <a:off x="4367730" y="1117203"/>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6"/>
          <p:cNvGraphicFramePr>
            <a:graphicFrameLocks noChangeAspect="1"/>
          </p:cNvGraphicFramePr>
          <p:nvPr>
            <p:extLst>
              <p:ext uri="{D42A27DB-BD31-4B8C-83A1-F6EECF244321}">
                <p14:modId xmlns:p14="http://schemas.microsoft.com/office/powerpoint/2010/main" val="1611773330"/>
              </p:ext>
            </p:extLst>
          </p:nvPr>
        </p:nvGraphicFramePr>
        <p:xfrm>
          <a:off x="5483759" y="1113527"/>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5"/>
          <p:cNvGraphicFramePr>
            <a:graphicFrameLocks noChangeAspect="1"/>
          </p:cNvGraphicFramePr>
          <p:nvPr>
            <p:extLst>
              <p:ext uri="{D42A27DB-BD31-4B8C-83A1-F6EECF244321}">
                <p14:modId xmlns:p14="http://schemas.microsoft.com/office/powerpoint/2010/main" val="3824789815"/>
              </p:ext>
            </p:extLst>
          </p:nvPr>
        </p:nvGraphicFramePr>
        <p:xfrm>
          <a:off x="3251511" y="211086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13"/>
          <p:cNvGraphicFramePr>
            <a:graphicFrameLocks noChangeAspect="1"/>
          </p:cNvGraphicFramePr>
          <p:nvPr>
            <p:extLst>
              <p:ext uri="{D42A27DB-BD31-4B8C-83A1-F6EECF244321}">
                <p14:modId xmlns:p14="http://schemas.microsoft.com/office/powerpoint/2010/main" val="4188991171"/>
              </p:ext>
            </p:extLst>
          </p:nvPr>
        </p:nvGraphicFramePr>
        <p:xfrm>
          <a:off x="4367730" y="2104515"/>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16"/>
          <p:cNvGraphicFramePr>
            <a:graphicFrameLocks noChangeAspect="1"/>
          </p:cNvGraphicFramePr>
          <p:nvPr>
            <p:extLst>
              <p:ext uri="{D42A27DB-BD31-4B8C-83A1-F6EECF244321}">
                <p14:modId xmlns:p14="http://schemas.microsoft.com/office/powerpoint/2010/main" val="18737178"/>
              </p:ext>
            </p:extLst>
          </p:nvPr>
        </p:nvGraphicFramePr>
        <p:xfrm>
          <a:off x="5483759" y="2100839"/>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5"/>
          <p:cNvGraphicFramePr>
            <a:graphicFrameLocks noChangeAspect="1"/>
          </p:cNvGraphicFramePr>
          <p:nvPr>
            <p:extLst>
              <p:ext uri="{D42A27DB-BD31-4B8C-83A1-F6EECF244321}">
                <p14:modId xmlns:p14="http://schemas.microsoft.com/office/powerpoint/2010/main" val="1297848452"/>
              </p:ext>
            </p:extLst>
          </p:nvPr>
        </p:nvGraphicFramePr>
        <p:xfrm>
          <a:off x="3251511" y="3108582"/>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8" name="Chart 6"/>
          <p:cNvGraphicFramePr>
            <a:graphicFrameLocks noChangeAspect="1"/>
          </p:cNvGraphicFramePr>
          <p:nvPr>
            <p:extLst>
              <p:ext uri="{D42A27DB-BD31-4B8C-83A1-F6EECF244321}">
                <p14:modId xmlns:p14="http://schemas.microsoft.com/office/powerpoint/2010/main" val="2007310742"/>
              </p:ext>
            </p:extLst>
          </p:nvPr>
        </p:nvGraphicFramePr>
        <p:xfrm>
          <a:off x="2138150" y="3108582"/>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Chart 16"/>
          <p:cNvGraphicFramePr>
            <a:graphicFrameLocks noChangeAspect="1"/>
          </p:cNvGraphicFramePr>
          <p:nvPr>
            <p:extLst>
              <p:ext uri="{D42A27DB-BD31-4B8C-83A1-F6EECF244321}">
                <p14:modId xmlns:p14="http://schemas.microsoft.com/office/powerpoint/2010/main" val="2063102766"/>
              </p:ext>
            </p:extLst>
          </p:nvPr>
        </p:nvGraphicFramePr>
        <p:xfrm>
          <a:off x="5483759" y="3098556"/>
          <a:ext cx="1275220" cy="126336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4" name="Chart 16"/>
          <p:cNvGraphicFramePr>
            <a:graphicFrameLocks noChangeAspect="1"/>
          </p:cNvGraphicFramePr>
          <p:nvPr>
            <p:extLst>
              <p:ext uri="{D42A27DB-BD31-4B8C-83A1-F6EECF244321}">
                <p14:modId xmlns:p14="http://schemas.microsoft.com/office/powerpoint/2010/main" val="2880824679"/>
              </p:ext>
            </p:extLst>
          </p:nvPr>
        </p:nvGraphicFramePr>
        <p:xfrm>
          <a:off x="6588224"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5" name="Chart 16"/>
          <p:cNvGraphicFramePr>
            <a:graphicFrameLocks noChangeAspect="1"/>
          </p:cNvGraphicFramePr>
          <p:nvPr>
            <p:extLst>
              <p:ext uri="{D42A27DB-BD31-4B8C-83A1-F6EECF244321}">
                <p14:modId xmlns:p14="http://schemas.microsoft.com/office/powerpoint/2010/main" val="2622307488"/>
              </p:ext>
            </p:extLst>
          </p:nvPr>
        </p:nvGraphicFramePr>
        <p:xfrm>
          <a:off x="6588224"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6" name="Chart 16"/>
          <p:cNvGraphicFramePr>
            <a:graphicFrameLocks noChangeAspect="1"/>
          </p:cNvGraphicFramePr>
          <p:nvPr>
            <p:extLst>
              <p:ext uri="{D42A27DB-BD31-4B8C-83A1-F6EECF244321}">
                <p14:modId xmlns:p14="http://schemas.microsoft.com/office/powerpoint/2010/main" val="3144987461"/>
              </p:ext>
            </p:extLst>
          </p:nvPr>
        </p:nvGraphicFramePr>
        <p:xfrm>
          <a:off x="6588224" y="3100854"/>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38" name="TextBox 7"/>
          <p:cNvSpPr txBox="1"/>
          <p:nvPr/>
        </p:nvSpPr>
        <p:spPr>
          <a:xfrm>
            <a:off x="2603439"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462192"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35</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3" name="Rectangle 11"/>
          <p:cNvSpPr/>
          <p:nvPr/>
        </p:nvSpPr>
        <p:spPr>
          <a:xfrm>
            <a:off x="3539543"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6" name="Rectangle 45"/>
          <p:cNvSpPr/>
          <p:nvPr/>
        </p:nvSpPr>
        <p:spPr>
          <a:xfrm>
            <a:off x="4722829"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9</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7" name="TextBox 7"/>
          <p:cNvSpPr txBox="1"/>
          <p:nvPr/>
        </p:nvSpPr>
        <p:spPr>
          <a:xfrm>
            <a:off x="2603439"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447750"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34</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49" name="Rectangle 11"/>
          <p:cNvSpPr/>
          <p:nvPr/>
        </p:nvSpPr>
        <p:spPr>
          <a:xfrm>
            <a:off x="3539543"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0" name="Rectangle 20"/>
          <p:cNvSpPr/>
          <p:nvPr/>
        </p:nvSpPr>
        <p:spPr>
          <a:xfrm>
            <a:off x="4722829"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1" name="TextBox 7"/>
          <p:cNvSpPr txBox="1"/>
          <p:nvPr/>
        </p:nvSpPr>
        <p:spPr>
          <a:xfrm>
            <a:off x="2603439" y="3026548"/>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52" name="Rectangle 9"/>
          <p:cNvSpPr/>
          <p:nvPr/>
        </p:nvSpPr>
        <p:spPr>
          <a:xfrm>
            <a:off x="2462192" y="3380054"/>
            <a:ext cx="751267" cy="438582"/>
          </a:xfrm>
          <a:prstGeom prst="rect">
            <a:avLst/>
          </a:prstGeom>
        </p:spPr>
        <p:txBody>
          <a:bodyPr wrap="square">
            <a:spAutoFit/>
          </a:bodyPr>
          <a:lstStyle/>
          <a:p>
            <a:pPr defTabSz="685800">
              <a:defRPr/>
            </a:pPr>
            <a:r>
              <a:rPr lang="hu-HU" sz="2250" b="1" kern="0" dirty="0">
                <a:solidFill>
                  <a:schemeClr val="accent5"/>
                </a:solidFill>
                <a:latin typeface="Calibri"/>
              </a:rPr>
              <a:t>35</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3" name="Rectangle 11"/>
          <p:cNvSpPr/>
          <p:nvPr/>
        </p:nvSpPr>
        <p:spPr>
          <a:xfrm>
            <a:off x="3652372"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8</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Rectangle 20"/>
          <p:cNvSpPr/>
          <p:nvPr/>
        </p:nvSpPr>
        <p:spPr>
          <a:xfrm>
            <a:off x="4682008"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13</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6" name="Rectangle 55"/>
          <p:cNvSpPr/>
          <p:nvPr/>
        </p:nvSpPr>
        <p:spPr>
          <a:xfrm>
            <a:off x="5845269"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8</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7" name="Rectangle 20"/>
          <p:cNvSpPr/>
          <p:nvPr/>
        </p:nvSpPr>
        <p:spPr>
          <a:xfrm>
            <a:off x="5814082"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12</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8" name="Rectangle 20"/>
          <p:cNvSpPr/>
          <p:nvPr/>
        </p:nvSpPr>
        <p:spPr>
          <a:xfrm>
            <a:off x="5845269" y="3381650"/>
            <a:ext cx="751267" cy="438582"/>
          </a:xfrm>
          <a:prstGeom prst="rect">
            <a:avLst/>
          </a:prstGeom>
        </p:spPr>
        <p:txBody>
          <a:bodyPr wrap="square">
            <a:spAutoFit/>
          </a:bodyPr>
          <a:lstStyle/>
          <a:p>
            <a:pPr defTabSz="685800">
              <a:defRPr/>
            </a:pPr>
            <a:r>
              <a:rPr lang="hu-HU" sz="2250" b="1" kern="0" dirty="0">
                <a:solidFill>
                  <a:schemeClr val="accent5"/>
                </a:solidFill>
                <a:latin typeface="Calibri"/>
              </a:rPr>
              <a:t>5</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0" name="Rectangle 59"/>
          <p:cNvSpPr/>
          <p:nvPr/>
        </p:nvSpPr>
        <p:spPr>
          <a:xfrm>
            <a:off x="6948264"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61" name="Rectangle 20"/>
          <p:cNvSpPr/>
          <p:nvPr/>
        </p:nvSpPr>
        <p:spPr>
          <a:xfrm>
            <a:off x="6917077" y="240872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16</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2" name="Rectangle 20"/>
          <p:cNvSpPr/>
          <p:nvPr/>
        </p:nvSpPr>
        <p:spPr>
          <a:xfrm>
            <a:off x="6917077" y="3396416"/>
            <a:ext cx="751267" cy="438582"/>
          </a:xfrm>
          <a:prstGeom prst="rect">
            <a:avLst/>
          </a:prstGeom>
        </p:spPr>
        <p:txBody>
          <a:bodyPr wrap="square">
            <a:spAutoFit/>
          </a:bodyPr>
          <a:lstStyle/>
          <a:p>
            <a:pPr defTabSz="685800">
              <a:defRPr/>
            </a:pPr>
            <a:r>
              <a:rPr lang="hu-HU" sz="2250" b="1" kern="0" dirty="0">
                <a:solidFill>
                  <a:schemeClr val="accent5"/>
                </a:solidFill>
                <a:latin typeface="Calibri"/>
              </a:rPr>
              <a:t>11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3" name="Szövegdoboz 30"/>
          <p:cNvSpPr txBox="1"/>
          <p:nvPr/>
        </p:nvSpPr>
        <p:spPr>
          <a:xfrm>
            <a:off x="3323519" y="771550"/>
            <a:ext cx="1214750"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Tévés alkalmazással</a:t>
            </a:r>
          </a:p>
        </p:txBody>
      </p:sp>
      <p:sp>
        <p:nvSpPr>
          <p:cNvPr id="64" name="Szövegdoboz 30"/>
          <p:cNvSpPr txBox="1"/>
          <p:nvPr/>
        </p:nvSpPr>
        <p:spPr>
          <a:xfrm>
            <a:off x="2171391" y="771550"/>
            <a:ext cx="1255447"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Élő adású Webtévével</a:t>
            </a:r>
          </a:p>
        </p:txBody>
      </p:sp>
      <p:sp>
        <p:nvSpPr>
          <p:cNvPr id="65" name="Szövegdoboz 30"/>
          <p:cNvSpPr txBox="1"/>
          <p:nvPr/>
        </p:nvSpPr>
        <p:spPr>
          <a:xfrm>
            <a:off x="5629245" y="771550"/>
            <a:ext cx="936229"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Tető-antennával</a:t>
            </a:r>
          </a:p>
        </p:txBody>
      </p:sp>
      <p:sp>
        <p:nvSpPr>
          <p:cNvPr id="66" name="Szövegdoboz 30"/>
          <p:cNvSpPr txBox="1"/>
          <p:nvPr/>
        </p:nvSpPr>
        <p:spPr>
          <a:xfrm>
            <a:off x="4393976" y="771550"/>
            <a:ext cx="1161791"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parabola antennával</a:t>
            </a:r>
          </a:p>
        </p:txBody>
      </p:sp>
      <p:sp>
        <p:nvSpPr>
          <p:cNvPr id="67" name="Szövegdoboz 30"/>
          <p:cNvSpPr txBox="1"/>
          <p:nvPr/>
        </p:nvSpPr>
        <p:spPr>
          <a:xfrm>
            <a:off x="6372200" y="828750"/>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Egyéb</a:t>
            </a:r>
          </a:p>
        </p:txBody>
      </p:sp>
      <p:sp>
        <p:nvSpPr>
          <p:cNvPr id="68" name="Rectangle 117"/>
          <p:cNvSpPr/>
          <p:nvPr/>
        </p:nvSpPr>
        <p:spPr>
          <a:xfrm>
            <a:off x="323528" y="4250002"/>
            <a:ext cx="8332004" cy="553996"/>
          </a:xfrm>
          <a:prstGeom prst="rect">
            <a:avLst/>
          </a:prstGeom>
        </p:spPr>
        <p:txBody>
          <a:bodyPr wrap="square" lIns="91438" tIns="45719" rIns="91438" bIns="45719">
            <a:spAutoFit/>
          </a:bodyPr>
          <a:lstStyle/>
          <a:p>
            <a:pPr marL="4763" algn="just"/>
            <a:r>
              <a:rPr lang="hu-HU" sz="1000" dirty="0">
                <a:solidFill>
                  <a:srgbClr val="58595B"/>
                </a:solidFill>
              </a:rPr>
              <a:t>Közel azonos arányban vannak azok, akik nem vesznek igénybe ingyenes tévészolgáltatást és azok, akik Internetes honlapról elérhető, élő adásokat tartalmazó webtévé segítségével néznek televízióadást, amely így mindkét országban a leggyakoribb ingyenes megoldás a felsoroltak közül. A tévés tartalomszolgáltatási alkalmazás, Nagy-Britanniában a tetőantenna, Németországban pedig az előfizetés nélküli parabola antenna jön még kisebb arányban számításba. </a:t>
            </a:r>
          </a:p>
        </p:txBody>
      </p:sp>
      <p:sp>
        <p:nvSpPr>
          <p:cNvPr id="69" name="Rectangle 36"/>
          <p:cNvSpPr/>
          <p:nvPr/>
        </p:nvSpPr>
        <p:spPr>
          <a:xfrm>
            <a:off x="1328317" y="1347614"/>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70" name="Rectangle 37"/>
          <p:cNvSpPr/>
          <p:nvPr/>
        </p:nvSpPr>
        <p:spPr>
          <a:xfrm>
            <a:off x="107504" y="2355726"/>
            <a:ext cx="2018497" cy="446274"/>
          </a:xfrm>
          <a:prstGeom prst="rect">
            <a:avLst/>
          </a:prstGeom>
        </p:spPr>
        <p:txBody>
          <a:bodyPr wrap="none" lIns="91438" tIns="45719" rIns="91438" bIns="45719">
            <a:spAutoFit/>
          </a:bodyPr>
          <a:lstStyle/>
          <a:p>
            <a:r>
              <a:rPr lang="hu-HU" sz="2300" b="1" kern="0" dirty="0">
                <a:solidFill>
                  <a:schemeClr val="accent2"/>
                </a:solidFill>
                <a:latin typeface="Calibri"/>
              </a:rPr>
              <a:t>Nagy-Britannia</a:t>
            </a:r>
          </a:p>
        </p:txBody>
      </p:sp>
      <p:sp>
        <p:nvSpPr>
          <p:cNvPr id="73" name="Rectangle 47"/>
          <p:cNvSpPr/>
          <p:nvPr/>
        </p:nvSpPr>
        <p:spPr>
          <a:xfrm>
            <a:off x="251520" y="3349612"/>
            <a:ext cx="1802092" cy="446274"/>
          </a:xfrm>
          <a:prstGeom prst="rect">
            <a:avLst/>
          </a:prstGeom>
        </p:spPr>
        <p:txBody>
          <a:bodyPr wrap="none" lIns="91438" tIns="45719" rIns="91438" bIns="45719">
            <a:spAutoFit/>
          </a:bodyPr>
          <a:lstStyle/>
          <a:p>
            <a:r>
              <a:rPr lang="hu-HU" sz="2300" b="1" kern="0" dirty="0">
                <a:solidFill>
                  <a:schemeClr val="accent5"/>
                </a:solidFill>
                <a:latin typeface="Calibri"/>
              </a:rPr>
              <a:t>Németország</a:t>
            </a:r>
          </a:p>
        </p:txBody>
      </p:sp>
      <p:graphicFrame>
        <p:nvGraphicFramePr>
          <p:cNvPr id="55" name="Chart 16"/>
          <p:cNvGraphicFramePr>
            <a:graphicFrameLocks noChangeAspect="1"/>
          </p:cNvGraphicFramePr>
          <p:nvPr>
            <p:extLst>
              <p:ext uri="{D42A27DB-BD31-4B8C-83A1-F6EECF244321}">
                <p14:modId xmlns:p14="http://schemas.microsoft.com/office/powerpoint/2010/main" val="584857281"/>
              </p:ext>
            </p:extLst>
          </p:nvPr>
        </p:nvGraphicFramePr>
        <p:xfrm>
          <a:off x="7761276" y="1116678"/>
          <a:ext cx="1275220" cy="1263368"/>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1" name="Chart 16"/>
          <p:cNvGraphicFramePr>
            <a:graphicFrameLocks noChangeAspect="1"/>
          </p:cNvGraphicFramePr>
          <p:nvPr>
            <p:extLst>
              <p:ext uri="{D42A27DB-BD31-4B8C-83A1-F6EECF244321}">
                <p14:modId xmlns:p14="http://schemas.microsoft.com/office/powerpoint/2010/main" val="3117398979"/>
              </p:ext>
            </p:extLst>
          </p:nvPr>
        </p:nvGraphicFramePr>
        <p:xfrm>
          <a:off x="7761276" y="2103990"/>
          <a:ext cx="1275220" cy="1263368"/>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72" name="Chart 16"/>
          <p:cNvGraphicFramePr>
            <a:graphicFrameLocks noChangeAspect="1"/>
          </p:cNvGraphicFramePr>
          <p:nvPr>
            <p:extLst>
              <p:ext uri="{D42A27DB-BD31-4B8C-83A1-F6EECF244321}">
                <p14:modId xmlns:p14="http://schemas.microsoft.com/office/powerpoint/2010/main" val="323260920"/>
              </p:ext>
            </p:extLst>
          </p:nvPr>
        </p:nvGraphicFramePr>
        <p:xfrm>
          <a:off x="7761276" y="3101707"/>
          <a:ext cx="1275220" cy="1263368"/>
        </p:xfrm>
        <a:graphic>
          <a:graphicData uri="http://schemas.openxmlformats.org/drawingml/2006/chart">
            <c:chart xmlns:c="http://schemas.openxmlformats.org/drawingml/2006/chart" xmlns:r="http://schemas.openxmlformats.org/officeDocument/2006/relationships" r:id="rId20"/>
          </a:graphicData>
        </a:graphic>
      </p:graphicFrame>
      <p:sp>
        <p:nvSpPr>
          <p:cNvPr id="74" name="Rectangle 73"/>
          <p:cNvSpPr/>
          <p:nvPr/>
        </p:nvSpPr>
        <p:spPr>
          <a:xfrm>
            <a:off x="8100392" y="1422266"/>
            <a:ext cx="751267" cy="438582"/>
          </a:xfrm>
          <a:prstGeom prst="rect">
            <a:avLst/>
          </a:prstGeom>
        </p:spPr>
        <p:txBody>
          <a:bodyPr wrap="square">
            <a:spAutoFit/>
          </a:bodyPr>
          <a:lstStyle/>
          <a:p>
            <a:pPr defTabSz="685800">
              <a:defRPr/>
            </a:pPr>
            <a:r>
              <a:rPr lang="hu-HU" sz="2250" b="1" kern="0" dirty="0">
                <a:solidFill>
                  <a:schemeClr val="accent4"/>
                </a:solidFill>
                <a:latin typeface="Calibri"/>
              </a:rPr>
              <a:t>37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75" name="Rectangle 20"/>
          <p:cNvSpPr/>
          <p:nvPr/>
        </p:nvSpPr>
        <p:spPr>
          <a:xfrm>
            <a:off x="8090129" y="2409578"/>
            <a:ext cx="751267" cy="438582"/>
          </a:xfrm>
          <a:prstGeom prst="rect">
            <a:avLst/>
          </a:prstGeom>
        </p:spPr>
        <p:txBody>
          <a:bodyPr wrap="square">
            <a:spAutoFit/>
          </a:bodyPr>
          <a:lstStyle/>
          <a:p>
            <a:pPr defTabSz="685800">
              <a:defRPr/>
            </a:pPr>
            <a:r>
              <a:rPr lang="hu-HU" sz="2250" b="1" kern="0" dirty="0">
                <a:solidFill>
                  <a:schemeClr val="accent2"/>
                </a:solidFill>
                <a:latin typeface="Calibri"/>
              </a:rPr>
              <a:t>39</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76" name="Rectangle 20"/>
          <p:cNvSpPr/>
          <p:nvPr/>
        </p:nvSpPr>
        <p:spPr>
          <a:xfrm>
            <a:off x="8090129" y="3397269"/>
            <a:ext cx="751267" cy="438582"/>
          </a:xfrm>
          <a:prstGeom prst="rect">
            <a:avLst/>
          </a:prstGeom>
        </p:spPr>
        <p:txBody>
          <a:bodyPr wrap="square">
            <a:spAutoFit/>
          </a:bodyPr>
          <a:lstStyle/>
          <a:p>
            <a:pPr defTabSz="685800">
              <a:defRPr/>
            </a:pPr>
            <a:r>
              <a:rPr lang="hu-HU" sz="2250" b="1" kern="0" dirty="0">
                <a:solidFill>
                  <a:schemeClr val="accent5"/>
                </a:solidFill>
                <a:latin typeface="Calibri"/>
              </a:rPr>
              <a:t>34</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77" name="Szövegdoboz 30"/>
          <p:cNvSpPr txBox="1"/>
          <p:nvPr/>
        </p:nvSpPr>
        <p:spPr>
          <a:xfrm>
            <a:off x="7596336" y="769614"/>
            <a:ext cx="1529872"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Nem vesz igénybe ingyenes szolgáltatást</a:t>
            </a:r>
          </a:p>
        </p:txBody>
      </p:sp>
      <p:sp>
        <p:nvSpPr>
          <p:cNvPr id="5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78" name="Picture 77">
            <a:extLst>
              <a:ext uri="{FF2B5EF4-FFF2-40B4-BE49-F238E27FC236}">
                <a16:creationId xmlns:a16="http://schemas.microsoft.com/office/drawing/2014/main" xmlns="" id="{E5774CC8-E760-4FBC-8E9D-B8A92A07D87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9" name="Picture 78">
            <a:extLst>
              <a:ext uri="{FF2B5EF4-FFF2-40B4-BE49-F238E27FC236}">
                <a16:creationId xmlns:a16="http://schemas.microsoft.com/office/drawing/2014/main" xmlns="" id="{1DE9B2F9-B512-4181-BB47-18DD77353EE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555307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9"/>
          <p:cNvSpPr>
            <a:spLocks noGrp="1"/>
          </p:cNvSpPr>
          <p:nvPr>
            <p:ph type="body" sz="quarter" idx="26"/>
          </p:nvPr>
        </p:nvSpPr>
        <p:spPr>
          <a:xfrm>
            <a:off x="259546" y="477045"/>
            <a:ext cx="8690248" cy="205628"/>
          </a:xfrm>
        </p:spPr>
        <p:txBody>
          <a:bodyPr/>
          <a:lstStyle/>
          <a:p>
            <a:r>
              <a:rPr lang="hu-HU" dirty="0"/>
              <a:t>Demográfiai változók mentén</a:t>
            </a:r>
          </a:p>
        </p:txBody>
      </p:sp>
      <p:cxnSp>
        <p:nvCxnSpPr>
          <p:cNvPr id="118" name="Straight Connector 117"/>
          <p:cNvCxnSpPr/>
          <p:nvPr/>
        </p:nvCxnSpPr>
        <p:spPr>
          <a:xfrm flipH="1" flipV="1">
            <a:off x="2504476" y="2931792"/>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972392"/>
          <a:ext cx="599728" cy="1751487"/>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583829">
                <a:tc>
                  <a:txBody>
                    <a:bodyPr/>
                    <a:lstStyle/>
                    <a:p>
                      <a:pPr algn="ctr"/>
                      <a:r>
                        <a:rPr lang="hu-HU" sz="1600" b="1" kern="0" dirty="0">
                          <a:solidFill>
                            <a:schemeClr val="accent5"/>
                          </a:solidFill>
                          <a:latin typeface="Calibri"/>
                          <a:ea typeface="+mn-ea"/>
                          <a:cs typeface="+mn-cs"/>
                        </a:rPr>
                        <a:t>63%</a:t>
                      </a:r>
                    </a:p>
                  </a:txBody>
                  <a:tcPr>
                    <a:noFill/>
                  </a:tcPr>
                </a:tc>
                <a:extLst>
                  <a:ext uri="{0D108BD9-81ED-4DB2-BD59-A6C34878D82A}">
                    <a16:rowId xmlns:a16="http://schemas.microsoft.com/office/drawing/2014/main" xmlns="" val="1967301344"/>
                  </a:ext>
                </a:extLst>
              </a:tr>
              <a:tr h="583829">
                <a:tc>
                  <a:txBody>
                    <a:bodyPr/>
                    <a:lstStyle/>
                    <a:p>
                      <a:pPr algn="ctr"/>
                      <a:r>
                        <a:rPr lang="hu-HU" sz="1600" b="1" kern="0" dirty="0">
                          <a:solidFill>
                            <a:schemeClr val="accent5"/>
                          </a:solidFill>
                          <a:latin typeface="Calibri"/>
                          <a:ea typeface="+mn-ea"/>
                          <a:cs typeface="+mn-cs"/>
                        </a:rPr>
                        <a:t>37%</a:t>
                      </a:r>
                    </a:p>
                  </a:txBody>
                  <a:tcPr>
                    <a:noFill/>
                  </a:tcPr>
                </a:tc>
                <a:extLst>
                  <a:ext uri="{0D108BD9-81ED-4DB2-BD59-A6C34878D82A}">
                    <a16:rowId xmlns:a16="http://schemas.microsoft.com/office/drawing/2014/main" xmlns="" val="1533298621"/>
                  </a:ext>
                </a:extLst>
              </a:tr>
              <a:tr h="583829">
                <a:tc>
                  <a:txBody>
                    <a:bodyPr/>
                    <a:lstStyle/>
                    <a:p>
                      <a:pPr algn="ctr"/>
                      <a:endParaRPr lang="hu-HU" sz="16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nvPr>
        </p:nvGraphicFramePr>
        <p:xfrm>
          <a:off x="395536" y="1972391"/>
          <a:ext cx="1512168" cy="1607472"/>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535824">
                <a:tc>
                  <a:txBody>
                    <a:bodyPr/>
                    <a:lstStyle/>
                    <a:p>
                      <a:pPr algn="l"/>
                      <a:r>
                        <a:rPr lang="hu-HU" sz="1200" b="1" kern="0" dirty="0">
                          <a:solidFill>
                            <a:schemeClr val="accent5"/>
                          </a:solidFill>
                          <a:latin typeface="Calibri"/>
                          <a:ea typeface="+mn-ea"/>
                          <a:cs typeface="+mn-cs"/>
                        </a:rPr>
                        <a:t>Igénybe veszi</a:t>
                      </a: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r h="535824">
                <a:tc>
                  <a:txBody>
                    <a:bodyPr/>
                    <a:lstStyle/>
                    <a:p>
                      <a:pPr algn="l"/>
                      <a:r>
                        <a:rPr lang="hu-HU" sz="1200" b="1" kern="0" dirty="0">
                          <a:solidFill>
                            <a:schemeClr val="accent5"/>
                          </a:solidFill>
                          <a:latin typeface="Calibri"/>
                          <a:ea typeface="+mn-ea"/>
                          <a:cs typeface="+mn-cs"/>
                        </a:rPr>
                        <a:t>Nem vesz igénybe</a:t>
                      </a:r>
                    </a:p>
                  </a:txBody>
                  <a:tcPr>
                    <a:noFill/>
                  </a:tcPr>
                </a:tc>
                <a:extLst>
                  <a:ext uri="{0D108BD9-81ED-4DB2-BD59-A6C34878D82A}">
                    <a16:rowId xmlns:a16="http://schemas.microsoft.com/office/drawing/2014/main" xmlns="" val="1533298621"/>
                  </a:ext>
                </a:extLst>
              </a:tr>
              <a:tr h="535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200" b="1" kern="0" dirty="0">
                        <a:solidFill>
                          <a:schemeClr val="accent5"/>
                        </a:solidFill>
                        <a:latin typeface="Calibri"/>
                        <a:ea typeface="+mn-ea"/>
                        <a:cs typeface="+mn-cs"/>
                      </a:endParaRP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3286758082"/>
                  </a:ext>
                </a:extLst>
              </a:tr>
            </a:tbl>
          </a:graphicData>
        </a:graphic>
      </p:graphicFrame>
      <p:graphicFrame>
        <p:nvGraphicFramePr>
          <p:cNvPr id="147" name="Táblázat 146"/>
          <p:cNvGraphicFramePr>
            <a:graphicFrameLocks noGrp="1"/>
          </p:cNvGraphicFramePr>
          <p:nvPr/>
        </p:nvGraphicFramePr>
        <p:xfrm>
          <a:off x="2745966" y="1995687"/>
          <a:ext cx="5299788" cy="936104"/>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66%</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62%</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67%</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37" name="Title 3"/>
          <p:cNvSpPr>
            <a:spLocks noGrp="1"/>
          </p:cNvSpPr>
          <p:nvPr>
            <p:ph type="title"/>
          </p:nvPr>
        </p:nvSpPr>
        <p:spPr>
          <a:xfrm>
            <a:off x="212058" y="13796"/>
            <a:ext cx="8680422" cy="469722"/>
          </a:xfrm>
        </p:spPr>
        <p:txBody>
          <a:bodyPr>
            <a:normAutofit fontScale="90000"/>
          </a:bodyPr>
          <a:lstStyle/>
          <a:p>
            <a:r>
              <a:rPr lang="hu-HU" dirty="0"/>
              <a:t>Tévénézés ingyenes megoldásokkal</a:t>
            </a:r>
            <a:endParaRPr lang="en-US" dirty="0"/>
          </a:p>
        </p:txBody>
      </p:sp>
      <p:sp>
        <p:nvSpPr>
          <p:cNvPr id="35" name="Szövegdoboz 81"/>
          <p:cNvSpPr txBox="1"/>
          <p:nvPr/>
        </p:nvSpPr>
        <p:spPr>
          <a:xfrm>
            <a:off x="2241910"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Nem</a:t>
            </a:r>
          </a:p>
        </p:txBody>
      </p:sp>
      <p:sp>
        <p:nvSpPr>
          <p:cNvPr id="36" name="Rectangle 35"/>
          <p:cNvSpPr/>
          <p:nvPr/>
        </p:nvSpPr>
        <p:spPr>
          <a:xfrm>
            <a:off x="1760366" y="1059582"/>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38" name="Szövegdoboz 81"/>
          <p:cNvSpPr txBox="1"/>
          <p:nvPr/>
        </p:nvSpPr>
        <p:spPr>
          <a:xfrm>
            <a:off x="4644009"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Családi állapot</a:t>
            </a:r>
          </a:p>
        </p:txBody>
      </p:sp>
      <p:sp>
        <p:nvSpPr>
          <p:cNvPr id="39" name="Szövegdoboz 81"/>
          <p:cNvSpPr txBox="1"/>
          <p:nvPr/>
        </p:nvSpPr>
        <p:spPr>
          <a:xfrm>
            <a:off x="6084169" y="1149423"/>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Településtípus</a:t>
            </a:r>
          </a:p>
        </p:txBody>
      </p:sp>
      <p:sp>
        <p:nvSpPr>
          <p:cNvPr id="40" name="TextBox 39"/>
          <p:cNvSpPr txBox="1"/>
          <p:nvPr/>
        </p:nvSpPr>
        <p:spPr>
          <a:xfrm>
            <a:off x="5364087" y="1534021"/>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41" name="Straight Connector 40"/>
          <p:cNvCxnSpPr/>
          <p:nvPr/>
        </p:nvCxnSpPr>
        <p:spPr>
          <a:xfrm flipH="1" flipV="1">
            <a:off x="2504476" y="1920542"/>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Szövegdoboz 81"/>
          <p:cNvSpPr txBox="1"/>
          <p:nvPr/>
        </p:nvSpPr>
        <p:spPr>
          <a:xfrm>
            <a:off x="3275857"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Kor</a:t>
            </a:r>
          </a:p>
        </p:txBody>
      </p:sp>
      <p:sp>
        <p:nvSpPr>
          <p:cNvPr id="43" name="Szövegdoboz 60"/>
          <p:cNvSpPr txBox="1"/>
          <p:nvPr/>
        </p:nvSpPr>
        <p:spPr>
          <a:xfrm>
            <a:off x="3131840" y="156918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44" name="Szövegdoboz 61"/>
          <p:cNvSpPr txBox="1"/>
          <p:nvPr/>
        </p:nvSpPr>
        <p:spPr>
          <a:xfrm>
            <a:off x="3635896"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45" name="Szövegdoboz 62"/>
          <p:cNvSpPr txBox="1"/>
          <p:nvPr/>
        </p:nvSpPr>
        <p:spPr>
          <a:xfrm>
            <a:off x="4042111"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46" name="Szövegdoboz 63"/>
          <p:cNvSpPr txBox="1"/>
          <p:nvPr/>
        </p:nvSpPr>
        <p:spPr>
          <a:xfrm>
            <a:off x="4474159"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47" name="Freeform 26"/>
          <p:cNvSpPr>
            <a:spLocks noChangeAspect="1" noEditPoints="1"/>
          </p:cNvSpPr>
          <p:nvPr/>
        </p:nvSpPr>
        <p:spPr bwMode="auto">
          <a:xfrm>
            <a:off x="7691082" y="1640967"/>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48" name="Freeform 589"/>
          <p:cNvSpPr>
            <a:spLocks noChangeAspect="1" noEditPoints="1"/>
          </p:cNvSpPr>
          <p:nvPr/>
        </p:nvSpPr>
        <p:spPr bwMode="auto">
          <a:xfrm>
            <a:off x="6732636" y="1635646"/>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nvGrpSpPr>
          <p:cNvPr id="49" name="Group 175"/>
          <p:cNvGrpSpPr>
            <a:grpSpLocks noChangeAspect="1"/>
          </p:cNvGrpSpPr>
          <p:nvPr/>
        </p:nvGrpSpPr>
        <p:grpSpPr>
          <a:xfrm>
            <a:off x="7287964" y="1650035"/>
            <a:ext cx="226830" cy="206342"/>
            <a:chOff x="3395663" y="2381251"/>
            <a:chExt cx="246063" cy="223838"/>
          </a:xfrm>
          <a:solidFill>
            <a:srgbClr val="58595B"/>
          </a:solidFill>
        </p:grpSpPr>
        <p:sp>
          <p:nvSpPr>
            <p:cNvPr id="50"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1"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2"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3"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4"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pic>
        <p:nvPicPr>
          <p:cNvPr id="5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635646"/>
            <a:ext cx="259215" cy="246806"/>
          </a:xfrm>
          <a:prstGeom prst="rect">
            <a:avLst/>
          </a:prstGeom>
        </p:spPr>
      </p:pic>
      <p:sp>
        <p:nvSpPr>
          <p:cNvPr id="56" name="Szövegdoboz 121"/>
          <p:cNvSpPr txBox="1"/>
          <p:nvPr/>
        </p:nvSpPr>
        <p:spPr>
          <a:xfrm>
            <a:off x="2745967" y="156595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7" name="Group 56"/>
          <p:cNvGrpSpPr/>
          <p:nvPr/>
        </p:nvGrpSpPr>
        <p:grpSpPr>
          <a:xfrm>
            <a:off x="5698295" y="1562728"/>
            <a:ext cx="961937" cy="403340"/>
            <a:chOff x="5698295" y="1304314"/>
            <a:chExt cx="961937" cy="403340"/>
          </a:xfrm>
        </p:grpSpPr>
        <p:sp>
          <p:nvSpPr>
            <p:cNvPr id="58"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9" name="Group 58"/>
            <p:cNvGrpSpPr/>
            <p:nvPr/>
          </p:nvGrpSpPr>
          <p:grpSpPr>
            <a:xfrm>
              <a:off x="5698295" y="1304314"/>
              <a:ext cx="720080" cy="400110"/>
              <a:chOff x="5698295" y="1304314"/>
              <a:chExt cx="720080" cy="400110"/>
            </a:xfrm>
          </p:grpSpPr>
          <p:sp>
            <p:nvSpPr>
              <p:cNvPr id="6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6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67" name="Szövegdoboz 121"/>
          <p:cNvSpPr txBox="1"/>
          <p:nvPr/>
        </p:nvSpPr>
        <p:spPr>
          <a:xfrm>
            <a:off x="4932040" y="155949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68" name="Straight Connector 67"/>
          <p:cNvCxnSpPr/>
          <p:nvPr/>
        </p:nvCxnSpPr>
        <p:spPr>
          <a:xfrm>
            <a:off x="6272691" y="1578026"/>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32640" y="1571150"/>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9541" y="1573681"/>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sp>
        <p:nvSpPr>
          <p:cNvPr id="117" name="Rectangle 116"/>
          <p:cNvSpPr/>
          <p:nvPr/>
        </p:nvSpPr>
        <p:spPr>
          <a:xfrm>
            <a:off x="395536" y="3385905"/>
            <a:ext cx="7920880" cy="553996"/>
          </a:xfrm>
          <a:prstGeom prst="rect">
            <a:avLst/>
          </a:prstGeom>
        </p:spPr>
        <p:txBody>
          <a:bodyPr wrap="square" lIns="91438" tIns="45719" rIns="91438" bIns="45719">
            <a:spAutoFit/>
          </a:bodyPr>
          <a:lstStyle/>
          <a:p>
            <a:pPr algn="just"/>
            <a:r>
              <a:rPr lang="hu-HU" sz="1000" dirty="0">
                <a:solidFill>
                  <a:srgbClr val="58595B"/>
                </a:solidFill>
              </a:rPr>
              <a:t>A tévénézés ingyenes megoldásait inkább a minta szerinti legidősebbek (40-49), falun élők veszik igénybe. Jellemzően olyanok, akik sokszor idegenül érzik magukat az adott országban , és gyakran hazajárnak. </a:t>
            </a:r>
          </a:p>
          <a:p>
            <a:pPr algn="just"/>
            <a:r>
              <a:rPr lang="hu-HU" sz="1000" dirty="0">
                <a:solidFill>
                  <a:srgbClr val="58595B"/>
                </a:solidFill>
              </a:rPr>
              <a:t>Akik nem élnek ezekkel a lehetőségekkel, azok nem térnek el számottevően az átlagtól, inkább az egyedülálló nők közé tartoznak. </a:t>
            </a:r>
          </a:p>
        </p:txBody>
      </p:sp>
      <p:pic>
        <p:nvPicPr>
          <p:cNvPr id="62" name="Picture 61">
            <a:extLst>
              <a:ext uri="{FF2B5EF4-FFF2-40B4-BE49-F238E27FC236}">
                <a16:creationId xmlns:a16="http://schemas.microsoft.com/office/drawing/2014/main" xmlns="" id="{7E9227AB-89B5-4E9B-8F30-7ED34D6BB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3" name="Picture 62">
            <a:extLst>
              <a:ext uri="{FF2B5EF4-FFF2-40B4-BE49-F238E27FC236}">
                <a16:creationId xmlns:a16="http://schemas.microsoft.com/office/drawing/2014/main" xmlns="" id="{B5C5C5FB-61E1-4436-8DF5-D35FAABBA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30038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Műholdas előfizetéshez szükséges eszköz</a:t>
            </a:r>
            <a:endParaRPr lang="en-US" dirty="0"/>
          </a:p>
        </p:txBody>
      </p:sp>
      <p:sp>
        <p:nvSpPr>
          <p:cNvPr id="118" name="Rectangle 117"/>
          <p:cNvSpPr/>
          <p:nvPr/>
        </p:nvSpPr>
        <p:spPr>
          <a:xfrm>
            <a:off x="3859745" y="1687726"/>
            <a:ext cx="4536504" cy="1938990"/>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Németországban  az átlaghoz képest picit többen, Nagy-Britanniában kevesebben, de összességében a többség, a megkérdezettek majdnem kétharmada hallott arról, hogy valaki külföldre vitte a műholdas előfizetéshez tartozó eszközt, amin keresztül magyar adásokat tud tovább nézni.</a:t>
            </a:r>
          </a:p>
          <a:p>
            <a:pPr marL="4763" marR="0" lvl="0" indent="0" algn="just" defTabSz="91440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endParaRPr>
          </a:p>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Akik hallottak erről a lehetőségről, jellemzően az idősebbek (40-49), a kisebb településeken élők, elváltak, arányaiban többen vannak közöttük azok, akik végleg maradni szándékoznak. </a:t>
            </a:r>
          </a:p>
          <a:p>
            <a:pPr marL="4763" marR="0" lvl="0" indent="0" algn="just" defTabSz="91440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endParaRPr>
          </a:p>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Akik nem hallottak erről a lehetőségről, jellemzően inkább a legfiatalabb korosztályhoz tartoznak, egyedülállók, a fővárosban laknak, ritkábban tartják az otthoniakkal a kapcsolatot, és bizonytalanok a jövőt illetően.  </a:t>
            </a:r>
            <a:endParaRPr kumimoji="0" lang="hu-HU" sz="1000" b="0" i="0" u="none" strike="noStrike" kern="0" cap="none" spc="0" normalizeH="0" baseline="0" noProof="0" dirty="0">
              <a:ln>
                <a:noFill/>
              </a:ln>
              <a:solidFill>
                <a:srgbClr val="FF0000"/>
              </a:solidFill>
              <a:effectLst/>
              <a:uLnTx/>
              <a:uFillTx/>
            </a:endParaRPr>
          </a:p>
        </p:txBody>
      </p:sp>
      <p:sp>
        <p:nvSpPr>
          <p:cNvPr id="6" name="TextBox 7"/>
          <p:cNvSpPr txBox="1"/>
          <p:nvPr/>
        </p:nvSpPr>
        <p:spPr>
          <a:xfrm>
            <a:off x="3707904" y="1833239"/>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3" name="TextBox 7"/>
          <p:cNvSpPr txBox="1"/>
          <p:nvPr/>
        </p:nvSpPr>
        <p:spPr>
          <a:xfrm>
            <a:off x="3707904" y="2820550"/>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41" name="TextBox 7"/>
          <p:cNvSpPr txBox="1"/>
          <p:nvPr/>
        </p:nvSpPr>
        <p:spPr>
          <a:xfrm>
            <a:off x="3707904" y="3756654"/>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graphicFrame>
        <p:nvGraphicFramePr>
          <p:cNvPr id="21" name="Chart 13"/>
          <p:cNvGraphicFramePr>
            <a:graphicFrameLocks noChangeAspect="1"/>
          </p:cNvGraphicFramePr>
          <p:nvPr>
            <p:extLst/>
          </p:nvPr>
        </p:nvGraphicFramePr>
        <p:xfrm>
          <a:off x="2144652" y="1106809"/>
          <a:ext cx="1275220" cy="1263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13"/>
          <p:cNvGraphicFramePr>
            <a:graphicFrameLocks noChangeAspect="1"/>
          </p:cNvGraphicFramePr>
          <p:nvPr>
            <p:extLst/>
          </p:nvPr>
        </p:nvGraphicFramePr>
        <p:xfrm>
          <a:off x="2144652" y="2172478"/>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36"/>
          <p:cNvSpPr/>
          <p:nvPr/>
        </p:nvSpPr>
        <p:spPr>
          <a:xfrm>
            <a:off x="1493258" y="1347614"/>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4"/>
                </a:solidFill>
                <a:effectLst/>
                <a:uLnTx/>
                <a:uFillTx/>
                <a:latin typeface="Calibri"/>
              </a:rPr>
              <a:t>Total</a:t>
            </a:r>
          </a:p>
        </p:txBody>
      </p:sp>
      <p:sp>
        <p:nvSpPr>
          <p:cNvPr id="25" name="Rectangle 37"/>
          <p:cNvSpPr/>
          <p:nvPr/>
        </p:nvSpPr>
        <p:spPr>
          <a:xfrm>
            <a:off x="272445" y="2434084"/>
            <a:ext cx="2018497"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2"/>
                </a:solidFill>
                <a:effectLst/>
                <a:uLnTx/>
                <a:uFillTx/>
                <a:latin typeface="Calibri"/>
              </a:rPr>
              <a:t>Nagy-Britannia</a:t>
            </a:r>
          </a:p>
        </p:txBody>
      </p:sp>
      <p:graphicFrame>
        <p:nvGraphicFramePr>
          <p:cNvPr id="26" name="Chart 13"/>
          <p:cNvGraphicFramePr>
            <a:graphicFrameLocks noChangeAspect="1"/>
          </p:cNvGraphicFramePr>
          <p:nvPr>
            <p:extLst/>
          </p:nvPr>
        </p:nvGraphicFramePr>
        <p:xfrm>
          <a:off x="2144652" y="3324606"/>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47"/>
          <p:cNvSpPr/>
          <p:nvPr/>
        </p:nvSpPr>
        <p:spPr>
          <a:xfrm>
            <a:off x="416461" y="3569652"/>
            <a:ext cx="1802092"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Németország</a:t>
            </a:r>
          </a:p>
        </p:txBody>
      </p:sp>
      <p:sp>
        <p:nvSpPr>
          <p:cNvPr id="30" name="Rectangle 9"/>
          <p:cNvSpPr/>
          <p:nvPr/>
        </p:nvSpPr>
        <p:spPr>
          <a:xfrm>
            <a:off x="2524590" y="1394841"/>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62</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31" name="Rectangle 9"/>
          <p:cNvSpPr/>
          <p:nvPr/>
        </p:nvSpPr>
        <p:spPr>
          <a:xfrm>
            <a:off x="2524590" y="2474961"/>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59</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sp>
        <p:nvSpPr>
          <p:cNvPr id="32" name="Rectangle 9"/>
          <p:cNvSpPr/>
          <p:nvPr/>
        </p:nvSpPr>
        <p:spPr>
          <a:xfrm>
            <a:off x="2524590" y="3627089"/>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66</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sp>
        <p:nvSpPr>
          <p:cNvPr id="18" name="Text Placeholder 9"/>
          <p:cNvSpPr>
            <a:spLocks noGrp="1"/>
          </p:cNvSpPr>
          <p:nvPr>
            <p:ph type="body" sz="quarter" idx="26"/>
          </p:nvPr>
        </p:nvSpPr>
        <p:spPr>
          <a:xfrm>
            <a:off x="179512" y="474017"/>
            <a:ext cx="8690248" cy="374905"/>
          </a:xfrm>
        </p:spPr>
        <p:txBody>
          <a:bodyPr/>
          <a:lstStyle/>
          <a:p>
            <a:r>
              <a:rPr lang="hu-HU" dirty="0"/>
              <a:t>Hallott-e Ön arról kint élő magyar ismerősei körében, hogy valaki magával vitte Magyarországról külföldre a műholdas előfizetéséhez tartozó eszközt (</a:t>
            </a:r>
            <a:r>
              <a:rPr lang="hu-HU" dirty="0" err="1"/>
              <a:t>box</a:t>
            </a:r>
            <a:r>
              <a:rPr lang="hu-HU" dirty="0"/>
              <a:t>, kártya), és azon keresztül nézi tovább a magyar adásokat? </a:t>
            </a:r>
          </a:p>
        </p:txBody>
      </p:sp>
      <p:sp>
        <p:nvSpPr>
          <p:cNvPr id="1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20" name="Picture 19">
            <a:extLst>
              <a:ext uri="{FF2B5EF4-FFF2-40B4-BE49-F238E27FC236}">
                <a16:creationId xmlns:a16="http://schemas.microsoft.com/office/drawing/2014/main" xmlns="" id="{F0FFF018-2941-4C69-ADCB-19B005FCC2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8" name="Picture 27">
            <a:extLst>
              <a:ext uri="{FF2B5EF4-FFF2-40B4-BE49-F238E27FC236}">
                <a16:creationId xmlns:a16="http://schemas.microsoft.com/office/drawing/2014/main" xmlns="" id="{A0E3FA86-F93B-4745-B00E-3CC38C6319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832180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Műholdas tévészolgáltatás iránti érdeklődés</a:t>
            </a:r>
            <a:endParaRPr lang="en-US" dirty="0"/>
          </a:p>
        </p:txBody>
      </p:sp>
      <p:sp>
        <p:nvSpPr>
          <p:cNvPr id="118" name="Rectangle 117"/>
          <p:cNvSpPr/>
          <p:nvPr/>
        </p:nvSpPr>
        <p:spPr>
          <a:xfrm>
            <a:off x="344744" y="4515966"/>
            <a:ext cx="8270898" cy="400110"/>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Németországban élő magyarok jobban érdeklődnek a műholdas TV szolgáltatás iránt, mint Nagy-Britanniában élő társaik, összességében nagyjából a megkérdezettek felét érdekli. </a:t>
            </a:r>
            <a:endParaRPr kumimoji="0" lang="hu-HU" sz="1000" b="0" i="0" u="none" strike="noStrike" kern="0" cap="none" spc="0" normalizeH="0" baseline="0" noProof="0" dirty="0">
              <a:ln>
                <a:noFill/>
              </a:ln>
              <a:solidFill>
                <a:srgbClr val="FF0000"/>
              </a:solidFill>
              <a:effectLst/>
              <a:uLnTx/>
              <a:uFillTx/>
            </a:endParaRPr>
          </a:p>
        </p:txBody>
      </p:sp>
      <p:sp>
        <p:nvSpPr>
          <p:cNvPr id="6" name="TextBox 7"/>
          <p:cNvSpPr txBox="1"/>
          <p:nvPr/>
        </p:nvSpPr>
        <p:spPr>
          <a:xfrm>
            <a:off x="3707904" y="1329183"/>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3" name="TextBox 7"/>
          <p:cNvSpPr txBox="1"/>
          <p:nvPr/>
        </p:nvSpPr>
        <p:spPr>
          <a:xfrm>
            <a:off x="3707904" y="2604526"/>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41" name="TextBox 7"/>
          <p:cNvSpPr txBox="1"/>
          <p:nvPr/>
        </p:nvSpPr>
        <p:spPr>
          <a:xfrm>
            <a:off x="3707904" y="3698008"/>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4" name="Rectangle 36"/>
          <p:cNvSpPr/>
          <p:nvPr/>
        </p:nvSpPr>
        <p:spPr>
          <a:xfrm>
            <a:off x="1560624" y="1275606"/>
            <a:ext cx="489232" cy="230830"/>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Total</a:t>
            </a:r>
          </a:p>
        </p:txBody>
      </p:sp>
      <p:sp>
        <p:nvSpPr>
          <p:cNvPr id="25" name="Rectangle 37"/>
          <p:cNvSpPr/>
          <p:nvPr/>
        </p:nvSpPr>
        <p:spPr>
          <a:xfrm>
            <a:off x="1041511" y="2560722"/>
            <a:ext cx="1010209" cy="230830"/>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Nagy-Britannia</a:t>
            </a:r>
          </a:p>
        </p:txBody>
      </p:sp>
      <p:sp>
        <p:nvSpPr>
          <p:cNvPr id="27" name="Rectangle 47"/>
          <p:cNvSpPr/>
          <p:nvPr/>
        </p:nvSpPr>
        <p:spPr>
          <a:xfrm>
            <a:off x="1126216" y="3723878"/>
            <a:ext cx="912425" cy="230830"/>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Németország</a:t>
            </a:r>
          </a:p>
        </p:txBody>
      </p:sp>
      <p:grpSp>
        <p:nvGrpSpPr>
          <p:cNvPr id="2" name="Group 8"/>
          <p:cNvGrpSpPr/>
          <p:nvPr/>
        </p:nvGrpSpPr>
        <p:grpSpPr>
          <a:xfrm>
            <a:off x="4427985" y="1172773"/>
            <a:ext cx="1238764" cy="892661"/>
            <a:chOff x="440101" y="2073751"/>
            <a:chExt cx="1238764" cy="1080120"/>
          </a:xfrm>
        </p:grpSpPr>
        <p:graphicFrame>
          <p:nvGraphicFramePr>
            <p:cNvPr id="29" name="Object 5"/>
            <p:cNvGraphicFramePr>
              <a:graphicFrameLocks noChangeAspect="1"/>
            </p:cNvGraphicFramePr>
            <p:nvPr>
              <p:extLst/>
            </p:nvPr>
          </p:nvGraphicFramePr>
          <p:xfrm>
            <a:off x="440101"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33"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33</a:t>
              </a:r>
              <a:r>
                <a:rPr kumimoji="0" lang="en-GB" sz="900" b="0" i="0" u="none" strike="noStrike" kern="0" cap="none" spc="0" normalizeH="0" baseline="0" noProof="0" dirty="0">
                  <a:ln>
                    <a:noFill/>
                  </a:ln>
                  <a:solidFill>
                    <a:prstClr val="white"/>
                  </a:solidFill>
                  <a:effectLst/>
                  <a:uLnTx/>
                  <a:uFillTx/>
                  <a:latin typeface="Calibri"/>
                </a:rPr>
                <a:t>%</a:t>
              </a:r>
            </a:p>
          </p:txBody>
        </p:sp>
        <p:sp>
          <p:nvSpPr>
            <p:cNvPr id="34" name="TextBox 11"/>
            <p:cNvSpPr txBox="1"/>
            <p:nvPr/>
          </p:nvSpPr>
          <p:spPr>
            <a:xfrm>
              <a:off x="492309" y="2651947"/>
              <a:ext cx="111454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egyáltalán nem</a:t>
              </a:r>
            </a:p>
          </p:txBody>
        </p:sp>
      </p:grpSp>
      <p:grpSp>
        <p:nvGrpSpPr>
          <p:cNvPr id="3" name="Group 12"/>
          <p:cNvGrpSpPr/>
          <p:nvPr/>
        </p:nvGrpSpPr>
        <p:grpSpPr>
          <a:xfrm>
            <a:off x="5378717" y="1172773"/>
            <a:ext cx="1238764" cy="892661"/>
            <a:chOff x="425473" y="2073751"/>
            <a:chExt cx="1238764" cy="1080120"/>
          </a:xfrm>
        </p:grpSpPr>
        <p:graphicFrame>
          <p:nvGraphicFramePr>
            <p:cNvPr id="36"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37"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19</a:t>
              </a:r>
              <a:r>
                <a:rPr kumimoji="0" lang="en-GB" sz="900" b="0" i="0" u="none" strike="noStrike" kern="0" cap="none" spc="0" normalizeH="0" baseline="0" noProof="0" dirty="0">
                  <a:ln>
                    <a:noFill/>
                  </a:ln>
                  <a:solidFill>
                    <a:prstClr val="white"/>
                  </a:solidFill>
                  <a:effectLst/>
                  <a:uLnTx/>
                  <a:uFillTx/>
                  <a:latin typeface="Calibri"/>
                </a:rPr>
                <a:t>%</a:t>
              </a:r>
            </a:p>
          </p:txBody>
        </p:sp>
        <p:sp>
          <p:nvSpPr>
            <p:cNvPr id="38" name="TextBox 15"/>
            <p:cNvSpPr txBox="1"/>
            <p:nvPr/>
          </p:nvSpPr>
          <p:spPr>
            <a:xfrm>
              <a:off x="632721" y="2651947"/>
              <a:ext cx="909790"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inkább nem</a:t>
              </a:r>
            </a:p>
          </p:txBody>
        </p:sp>
      </p:grpSp>
      <p:grpSp>
        <p:nvGrpSpPr>
          <p:cNvPr id="4" name="Group 16"/>
          <p:cNvGrpSpPr/>
          <p:nvPr/>
        </p:nvGrpSpPr>
        <p:grpSpPr>
          <a:xfrm>
            <a:off x="7250925" y="1172773"/>
            <a:ext cx="1238764" cy="892661"/>
            <a:chOff x="425473" y="2073751"/>
            <a:chExt cx="1238764" cy="1080120"/>
          </a:xfrm>
        </p:grpSpPr>
        <p:graphicFrame>
          <p:nvGraphicFramePr>
            <p:cNvPr id="40"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42"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28</a:t>
              </a:r>
              <a:r>
                <a:rPr kumimoji="0" lang="en-GB" sz="900" b="0" i="0" u="none" strike="noStrike" kern="0" cap="none" spc="0" normalizeH="0" baseline="0" noProof="0" dirty="0">
                  <a:ln>
                    <a:noFill/>
                  </a:ln>
                  <a:solidFill>
                    <a:prstClr val="white"/>
                  </a:solidFill>
                  <a:effectLst/>
                  <a:uLnTx/>
                  <a:uFillTx/>
                  <a:latin typeface="Calibri"/>
                </a:rPr>
                <a:t>%</a:t>
              </a:r>
            </a:p>
          </p:txBody>
        </p:sp>
      </p:grpSp>
      <p:grpSp>
        <p:nvGrpSpPr>
          <p:cNvPr id="5" name="Group 16"/>
          <p:cNvGrpSpPr/>
          <p:nvPr/>
        </p:nvGrpSpPr>
        <p:grpSpPr>
          <a:xfrm>
            <a:off x="6314820" y="1175034"/>
            <a:ext cx="1238764" cy="892661"/>
            <a:chOff x="425473" y="2073751"/>
            <a:chExt cx="1238764" cy="1080120"/>
          </a:xfrm>
        </p:grpSpPr>
        <p:graphicFrame>
          <p:nvGraphicFramePr>
            <p:cNvPr id="44"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45"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20</a:t>
              </a:r>
              <a:r>
                <a:rPr kumimoji="0" lang="en-GB" sz="900" b="0" i="0" u="none" strike="noStrike" kern="0" cap="none" spc="0" normalizeH="0" baseline="0" noProof="0" dirty="0">
                  <a:ln>
                    <a:noFill/>
                  </a:ln>
                  <a:solidFill>
                    <a:prstClr val="white"/>
                  </a:solidFill>
                  <a:effectLst/>
                  <a:uLnTx/>
                  <a:uFillTx/>
                  <a:latin typeface="Calibri"/>
                </a:rPr>
                <a:t>%</a:t>
              </a:r>
            </a:p>
          </p:txBody>
        </p:sp>
        <p:sp>
          <p:nvSpPr>
            <p:cNvPr id="46" name="TextBox 19"/>
            <p:cNvSpPr txBox="1"/>
            <p:nvPr/>
          </p:nvSpPr>
          <p:spPr>
            <a:xfrm>
              <a:off x="626128" y="2656454"/>
              <a:ext cx="89460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inkább igen</a:t>
              </a:r>
              <a:endParaRPr kumimoji="0" lang="en-US" sz="1000" b="0" i="0" u="none" strike="noStrike" kern="0" cap="none" spc="0" normalizeH="0" baseline="0" noProof="0" dirty="0">
                <a:ln>
                  <a:noFill/>
                </a:ln>
                <a:solidFill>
                  <a:srgbClr val="58585A"/>
                </a:solidFill>
                <a:effectLst/>
                <a:uLnTx/>
                <a:uFillTx/>
              </a:endParaRPr>
            </a:p>
          </p:txBody>
        </p:sp>
      </p:grpSp>
      <p:sp>
        <p:nvSpPr>
          <p:cNvPr id="47" name="TextBox 15"/>
          <p:cNvSpPr txBox="1"/>
          <p:nvPr/>
        </p:nvSpPr>
        <p:spPr>
          <a:xfrm>
            <a:off x="7468613" y="1656608"/>
            <a:ext cx="909790" cy="307777"/>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határozottan igen</a:t>
            </a:r>
          </a:p>
        </p:txBody>
      </p:sp>
      <p:grpSp>
        <p:nvGrpSpPr>
          <p:cNvPr id="7" name="Group 8"/>
          <p:cNvGrpSpPr/>
          <p:nvPr/>
        </p:nvGrpSpPr>
        <p:grpSpPr>
          <a:xfrm>
            <a:off x="4427985" y="2468917"/>
            <a:ext cx="1238764" cy="892661"/>
            <a:chOff x="440101" y="2073751"/>
            <a:chExt cx="1238764" cy="1080120"/>
          </a:xfrm>
        </p:grpSpPr>
        <p:graphicFrame>
          <p:nvGraphicFramePr>
            <p:cNvPr id="50" name="Object 5"/>
            <p:cNvGraphicFramePr>
              <a:graphicFrameLocks noChangeAspect="1"/>
            </p:cNvGraphicFramePr>
            <p:nvPr>
              <p:extLst/>
            </p:nvPr>
          </p:nvGraphicFramePr>
          <p:xfrm>
            <a:off x="440101"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52"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41</a:t>
              </a:r>
              <a:r>
                <a:rPr kumimoji="0" lang="en-GB" sz="900" b="0" i="0" u="none" strike="noStrike" kern="0" cap="none" spc="0" normalizeH="0" baseline="0" noProof="0" dirty="0">
                  <a:ln>
                    <a:noFill/>
                  </a:ln>
                  <a:solidFill>
                    <a:prstClr val="white"/>
                  </a:solidFill>
                  <a:effectLst/>
                  <a:uLnTx/>
                  <a:uFillTx/>
                  <a:latin typeface="Calibri"/>
                </a:rPr>
                <a:t>%</a:t>
              </a:r>
            </a:p>
          </p:txBody>
        </p:sp>
        <p:sp>
          <p:nvSpPr>
            <p:cNvPr id="53" name="TextBox 11"/>
            <p:cNvSpPr txBox="1"/>
            <p:nvPr/>
          </p:nvSpPr>
          <p:spPr>
            <a:xfrm>
              <a:off x="492309" y="2651947"/>
              <a:ext cx="111454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egyáltalán nem</a:t>
              </a:r>
            </a:p>
          </p:txBody>
        </p:sp>
      </p:grpSp>
      <p:grpSp>
        <p:nvGrpSpPr>
          <p:cNvPr id="8" name="Group 12"/>
          <p:cNvGrpSpPr/>
          <p:nvPr/>
        </p:nvGrpSpPr>
        <p:grpSpPr>
          <a:xfrm>
            <a:off x="5378717" y="2468917"/>
            <a:ext cx="1238764" cy="892661"/>
            <a:chOff x="425473" y="2073751"/>
            <a:chExt cx="1238764" cy="1080120"/>
          </a:xfrm>
        </p:grpSpPr>
        <p:graphicFrame>
          <p:nvGraphicFramePr>
            <p:cNvPr id="55"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56"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19</a:t>
              </a:r>
              <a:r>
                <a:rPr kumimoji="0" lang="en-GB" sz="900" b="0" i="0" u="none" strike="noStrike" kern="0" cap="none" spc="0" normalizeH="0" baseline="0" noProof="0" dirty="0">
                  <a:ln>
                    <a:noFill/>
                  </a:ln>
                  <a:solidFill>
                    <a:prstClr val="white"/>
                  </a:solidFill>
                  <a:effectLst/>
                  <a:uLnTx/>
                  <a:uFillTx/>
                  <a:latin typeface="Calibri"/>
                </a:rPr>
                <a:t>%</a:t>
              </a:r>
            </a:p>
          </p:txBody>
        </p:sp>
        <p:sp>
          <p:nvSpPr>
            <p:cNvPr id="57" name="TextBox 15"/>
            <p:cNvSpPr txBox="1"/>
            <p:nvPr/>
          </p:nvSpPr>
          <p:spPr>
            <a:xfrm>
              <a:off x="632721" y="2651947"/>
              <a:ext cx="909790"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inkább nem</a:t>
              </a:r>
            </a:p>
          </p:txBody>
        </p:sp>
      </p:grpSp>
      <p:grpSp>
        <p:nvGrpSpPr>
          <p:cNvPr id="10" name="Group 16"/>
          <p:cNvGrpSpPr/>
          <p:nvPr/>
        </p:nvGrpSpPr>
        <p:grpSpPr>
          <a:xfrm>
            <a:off x="7250925" y="2468917"/>
            <a:ext cx="1238764" cy="892661"/>
            <a:chOff x="425473" y="2073751"/>
            <a:chExt cx="1238764" cy="1080120"/>
          </a:xfrm>
        </p:grpSpPr>
        <p:graphicFrame>
          <p:nvGraphicFramePr>
            <p:cNvPr id="59"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60"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22</a:t>
              </a:r>
              <a:r>
                <a:rPr kumimoji="0" lang="en-GB" sz="900" b="0" i="0" u="none" strike="noStrike" kern="0" cap="none" spc="0" normalizeH="0" baseline="0" noProof="0" dirty="0">
                  <a:ln>
                    <a:noFill/>
                  </a:ln>
                  <a:solidFill>
                    <a:prstClr val="white"/>
                  </a:solidFill>
                  <a:effectLst/>
                  <a:uLnTx/>
                  <a:uFillTx/>
                  <a:latin typeface="Calibri"/>
                </a:rPr>
                <a:t>%</a:t>
              </a:r>
            </a:p>
          </p:txBody>
        </p:sp>
      </p:grpSp>
      <p:grpSp>
        <p:nvGrpSpPr>
          <p:cNvPr id="11" name="Group 16"/>
          <p:cNvGrpSpPr/>
          <p:nvPr/>
        </p:nvGrpSpPr>
        <p:grpSpPr>
          <a:xfrm>
            <a:off x="6314820" y="2471178"/>
            <a:ext cx="1238764" cy="892661"/>
            <a:chOff x="425473" y="2073751"/>
            <a:chExt cx="1238764" cy="1080120"/>
          </a:xfrm>
        </p:grpSpPr>
        <p:graphicFrame>
          <p:nvGraphicFramePr>
            <p:cNvPr id="62"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9"/>
            </a:graphicData>
          </a:graphic>
        </p:graphicFrame>
        <p:sp>
          <p:nvSpPr>
            <p:cNvPr id="63"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18</a:t>
              </a:r>
              <a:r>
                <a:rPr kumimoji="0" lang="en-GB" sz="900" b="0" i="0" u="none" strike="noStrike" kern="0" cap="none" spc="0" normalizeH="0" baseline="0" noProof="0" dirty="0">
                  <a:ln>
                    <a:noFill/>
                  </a:ln>
                  <a:solidFill>
                    <a:prstClr val="white"/>
                  </a:solidFill>
                  <a:effectLst/>
                  <a:uLnTx/>
                  <a:uFillTx/>
                  <a:latin typeface="Calibri"/>
                </a:rPr>
                <a:t>%</a:t>
              </a:r>
            </a:p>
          </p:txBody>
        </p:sp>
        <p:sp>
          <p:nvSpPr>
            <p:cNvPr id="64" name="TextBox 19"/>
            <p:cNvSpPr txBox="1"/>
            <p:nvPr/>
          </p:nvSpPr>
          <p:spPr>
            <a:xfrm>
              <a:off x="626128" y="2656454"/>
              <a:ext cx="89460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inkább igen</a:t>
              </a:r>
              <a:endParaRPr kumimoji="0" lang="en-US" sz="1000" b="0" i="0" u="none" strike="noStrike" kern="0" cap="none" spc="0" normalizeH="0" baseline="0" noProof="0" dirty="0">
                <a:ln>
                  <a:noFill/>
                </a:ln>
                <a:solidFill>
                  <a:srgbClr val="58585A"/>
                </a:solidFill>
                <a:effectLst/>
                <a:uLnTx/>
                <a:uFillTx/>
              </a:endParaRPr>
            </a:p>
          </p:txBody>
        </p:sp>
      </p:grpSp>
      <p:sp>
        <p:nvSpPr>
          <p:cNvPr id="65" name="TextBox 15"/>
          <p:cNvSpPr txBox="1"/>
          <p:nvPr/>
        </p:nvSpPr>
        <p:spPr>
          <a:xfrm>
            <a:off x="7468613" y="2931791"/>
            <a:ext cx="909790" cy="307777"/>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h</a:t>
            </a:r>
            <a:r>
              <a:rPr kumimoji="0" lang="hu-HU" sz="1000" b="0" i="0" u="none" strike="noStrike" kern="0" cap="none" spc="0" normalizeH="0" baseline="0" noProof="0" dirty="0" err="1">
                <a:ln>
                  <a:noFill/>
                </a:ln>
                <a:solidFill>
                  <a:srgbClr val="58585A"/>
                </a:solidFill>
                <a:effectLst/>
                <a:uLnTx/>
                <a:uFillTx/>
              </a:rPr>
              <a:t>atározottan</a:t>
            </a:r>
            <a:r>
              <a:rPr kumimoji="0" lang="hu-HU" sz="1000" b="0" i="0" u="none" strike="noStrike" kern="0" cap="none" spc="0" normalizeH="0" baseline="0" noProof="0" dirty="0">
                <a:ln>
                  <a:noFill/>
                </a:ln>
                <a:solidFill>
                  <a:srgbClr val="58585A"/>
                </a:solidFill>
                <a:effectLst/>
                <a:uLnTx/>
                <a:uFillTx/>
              </a:rPr>
              <a:t> igen</a:t>
            </a:r>
          </a:p>
        </p:txBody>
      </p:sp>
      <p:grpSp>
        <p:nvGrpSpPr>
          <p:cNvPr id="12" name="Group 8"/>
          <p:cNvGrpSpPr/>
          <p:nvPr/>
        </p:nvGrpSpPr>
        <p:grpSpPr>
          <a:xfrm>
            <a:off x="4427985" y="3634407"/>
            <a:ext cx="1238764" cy="892661"/>
            <a:chOff x="440101" y="2073751"/>
            <a:chExt cx="1238764" cy="1080120"/>
          </a:xfrm>
        </p:grpSpPr>
        <p:graphicFrame>
          <p:nvGraphicFramePr>
            <p:cNvPr id="67" name="Object 5"/>
            <p:cNvGraphicFramePr>
              <a:graphicFrameLocks noChangeAspect="1"/>
            </p:cNvGraphicFramePr>
            <p:nvPr>
              <p:extLst/>
            </p:nvPr>
          </p:nvGraphicFramePr>
          <p:xfrm>
            <a:off x="440101" y="2073751"/>
            <a:ext cx="1238764" cy="1080120"/>
          </p:xfrm>
          <a:graphic>
            <a:graphicData uri="http://schemas.openxmlformats.org/drawingml/2006/chart">
              <c:chart xmlns:c="http://schemas.openxmlformats.org/drawingml/2006/chart" xmlns:r="http://schemas.openxmlformats.org/officeDocument/2006/relationships" r:id="rId10"/>
            </a:graphicData>
          </a:graphic>
        </p:graphicFrame>
        <p:sp>
          <p:nvSpPr>
            <p:cNvPr id="68"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24</a:t>
              </a:r>
              <a:r>
                <a:rPr kumimoji="0" lang="en-GB" sz="900" b="0" i="0" u="none" strike="noStrike" kern="0" cap="none" spc="0" normalizeH="0" baseline="0" noProof="0" dirty="0">
                  <a:ln>
                    <a:noFill/>
                  </a:ln>
                  <a:solidFill>
                    <a:prstClr val="white"/>
                  </a:solidFill>
                  <a:effectLst/>
                  <a:uLnTx/>
                  <a:uFillTx/>
                  <a:latin typeface="Calibri"/>
                </a:rPr>
                <a:t>%</a:t>
              </a:r>
            </a:p>
          </p:txBody>
        </p:sp>
        <p:sp>
          <p:nvSpPr>
            <p:cNvPr id="69" name="TextBox 11"/>
            <p:cNvSpPr txBox="1"/>
            <p:nvPr/>
          </p:nvSpPr>
          <p:spPr>
            <a:xfrm>
              <a:off x="492309" y="2651947"/>
              <a:ext cx="111454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egyáltalán nem</a:t>
              </a:r>
            </a:p>
          </p:txBody>
        </p:sp>
      </p:grpSp>
      <p:grpSp>
        <p:nvGrpSpPr>
          <p:cNvPr id="13" name="Group 12"/>
          <p:cNvGrpSpPr/>
          <p:nvPr/>
        </p:nvGrpSpPr>
        <p:grpSpPr>
          <a:xfrm>
            <a:off x="5378717" y="3634407"/>
            <a:ext cx="1238764" cy="892661"/>
            <a:chOff x="425473" y="2073751"/>
            <a:chExt cx="1238764" cy="1080120"/>
          </a:xfrm>
        </p:grpSpPr>
        <p:graphicFrame>
          <p:nvGraphicFramePr>
            <p:cNvPr id="71"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1"/>
            </a:graphicData>
          </a:graphic>
        </p:graphicFrame>
        <p:sp>
          <p:nvSpPr>
            <p:cNvPr id="72"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18</a:t>
              </a:r>
              <a:r>
                <a:rPr kumimoji="0" lang="en-GB" sz="900" b="0" i="0" u="none" strike="noStrike" kern="0" cap="none" spc="0" normalizeH="0" baseline="0" noProof="0" dirty="0">
                  <a:ln>
                    <a:noFill/>
                  </a:ln>
                  <a:solidFill>
                    <a:prstClr val="white"/>
                  </a:solidFill>
                  <a:effectLst/>
                  <a:uLnTx/>
                  <a:uFillTx/>
                  <a:latin typeface="Calibri"/>
                </a:rPr>
                <a:t>%</a:t>
              </a:r>
            </a:p>
          </p:txBody>
        </p:sp>
        <p:sp>
          <p:nvSpPr>
            <p:cNvPr id="73" name="TextBox 15"/>
            <p:cNvSpPr txBox="1"/>
            <p:nvPr/>
          </p:nvSpPr>
          <p:spPr>
            <a:xfrm>
              <a:off x="632721" y="2651947"/>
              <a:ext cx="909790"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inkább nem</a:t>
              </a:r>
            </a:p>
          </p:txBody>
        </p:sp>
      </p:grpSp>
      <p:grpSp>
        <p:nvGrpSpPr>
          <p:cNvPr id="14" name="Group 16"/>
          <p:cNvGrpSpPr/>
          <p:nvPr/>
        </p:nvGrpSpPr>
        <p:grpSpPr>
          <a:xfrm>
            <a:off x="7250925" y="3634407"/>
            <a:ext cx="1238764" cy="892661"/>
            <a:chOff x="425473" y="2073751"/>
            <a:chExt cx="1238764" cy="1080120"/>
          </a:xfrm>
        </p:grpSpPr>
        <p:graphicFrame>
          <p:nvGraphicFramePr>
            <p:cNvPr id="75"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2"/>
            </a:graphicData>
          </a:graphic>
        </p:graphicFrame>
        <p:sp>
          <p:nvSpPr>
            <p:cNvPr id="76"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35</a:t>
              </a:r>
              <a:r>
                <a:rPr kumimoji="0" lang="en-GB" sz="900" b="0" i="0" u="none" strike="noStrike" kern="0" cap="none" spc="0" normalizeH="0" baseline="0" noProof="0" dirty="0">
                  <a:ln>
                    <a:noFill/>
                  </a:ln>
                  <a:solidFill>
                    <a:prstClr val="white"/>
                  </a:solidFill>
                  <a:effectLst/>
                  <a:uLnTx/>
                  <a:uFillTx/>
                  <a:latin typeface="Calibri"/>
                </a:rPr>
                <a:t>%</a:t>
              </a:r>
            </a:p>
          </p:txBody>
        </p:sp>
      </p:grpSp>
      <p:grpSp>
        <p:nvGrpSpPr>
          <p:cNvPr id="15" name="Group 16"/>
          <p:cNvGrpSpPr/>
          <p:nvPr/>
        </p:nvGrpSpPr>
        <p:grpSpPr>
          <a:xfrm>
            <a:off x="6314820" y="3636668"/>
            <a:ext cx="1238764" cy="892661"/>
            <a:chOff x="425473" y="2073751"/>
            <a:chExt cx="1238764" cy="1080120"/>
          </a:xfrm>
        </p:grpSpPr>
        <p:graphicFrame>
          <p:nvGraphicFramePr>
            <p:cNvPr id="78"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3"/>
            </a:graphicData>
          </a:graphic>
        </p:graphicFrame>
        <p:sp>
          <p:nvSpPr>
            <p:cNvPr id="79"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23</a:t>
              </a:r>
              <a:r>
                <a:rPr kumimoji="0" lang="en-GB" sz="900" b="0" i="0" u="none" strike="noStrike" kern="0" cap="none" spc="0" normalizeH="0" baseline="0" noProof="0" dirty="0">
                  <a:ln>
                    <a:noFill/>
                  </a:ln>
                  <a:solidFill>
                    <a:prstClr val="white"/>
                  </a:solidFill>
                  <a:effectLst/>
                  <a:uLnTx/>
                  <a:uFillTx/>
                  <a:latin typeface="Calibri"/>
                </a:rPr>
                <a:t>%</a:t>
              </a:r>
            </a:p>
          </p:txBody>
        </p:sp>
        <p:sp>
          <p:nvSpPr>
            <p:cNvPr id="80" name="TextBox 19"/>
            <p:cNvSpPr txBox="1"/>
            <p:nvPr/>
          </p:nvSpPr>
          <p:spPr>
            <a:xfrm>
              <a:off x="626128" y="2656454"/>
              <a:ext cx="89460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inkább igen</a:t>
              </a:r>
              <a:endParaRPr kumimoji="0" lang="en-US" sz="1000" b="0" i="0" u="none" strike="noStrike" kern="0" cap="none" spc="0" normalizeH="0" baseline="0" noProof="0" dirty="0">
                <a:ln>
                  <a:noFill/>
                </a:ln>
                <a:solidFill>
                  <a:srgbClr val="58585A"/>
                </a:solidFill>
                <a:effectLst/>
                <a:uLnTx/>
                <a:uFillTx/>
              </a:endParaRPr>
            </a:p>
          </p:txBody>
        </p:sp>
      </p:grpSp>
      <p:sp>
        <p:nvSpPr>
          <p:cNvPr id="81" name="TextBox 15"/>
          <p:cNvSpPr txBox="1"/>
          <p:nvPr/>
        </p:nvSpPr>
        <p:spPr>
          <a:xfrm>
            <a:off x="7468613" y="4097282"/>
            <a:ext cx="909790" cy="307777"/>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85A"/>
                </a:solidFill>
                <a:effectLst/>
                <a:uLnTx/>
                <a:uFillTx/>
              </a:rPr>
              <a:t>határozottan igen</a:t>
            </a:r>
          </a:p>
        </p:txBody>
      </p:sp>
      <p:graphicFrame>
        <p:nvGraphicFramePr>
          <p:cNvPr id="151" name="Chart 20"/>
          <p:cNvGraphicFramePr>
            <a:graphicFrameLocks noChangeAspect="1"/>
          </p:cNvGraphicFramePr>
          <p:nvPr>
            <p:extLst/>
          </p:nvPr>
        </p:nvGraphicFramePr>
        <p:xfrm>
          <a:off x="2555776" y="915566"/>
          <a:ext cx="1512869" cy="14988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52" name="Chart 20"/>
          <p:cNvGraphicFramePr>
            <a:graphicFrameLocks noChangeAspect="1"/>
          </p:cNvGraphicFramePr>
          <p:nvPr>
            <p:extLst/>
          </p:nvPr>
        </p:nvGraphicFramePr>
        <p:xfrm>
          <a:off x="2555776" y="2211710"/>
          <a:ext cx="1512869" cy="14988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3" name="Chart 20"/>
          <p:cNvGraphicFramePr>
            <a:graphicFrameLocks noChangeAspect="1"/>
          </p:cNvGraphicFramePr>
          <p:nvPr>
            <p:extLst/>
          </p:nvPr>
        </p:nvGraphicFramePr>
        <p:xfrm>
          <a:off x="2555776" y="3377200"/>
          <a:ext cx="1512869" cy="1498806"/>
        </p:xfrm>
        <a:graphic>
          <a:graphicData uri="http://schemas.openxmlformats.org/drawingml/2006/chart">
            <c:chart xmlns:c="http://schemas.openxmlformats.org/drawingml/2006/chart" xmlns:r="http://schemas.openxmlformats.org/officeDocument/2006/relationships" r:id="rId16"/>
          </a:graphicData>
        </a:graphic>
      </p:graphicFrame>
      <p:grpSp>
        <p:nvGrpSpPr>
          <p:cNvPr id="154" name="Group 40"/>
          <p:cNvGrpSpPr>
            <a:grpSpLocks noChangeAspect="1"/>
          </p:cNvGrpSpPr>
          <p:nvPr/>
        </p:nvGrpSpPr>
        <p:grpSpPr>
          <a:xfrm>
            <a:off x="2967938" y="1203599"/>
            <a:ext cx="667958" cy="630849"/>
            <a:chOff x="1927226" y="3178175"/>
            <a:chExt cx="1114425" cy="1052512"/>
          </a:xfrm>
          <a:solidFill>
            <a:srgbClr val="C8C9C7"/>
          </a:solidFill>
        </p:grpSpPr>
        <p:sp>
          <p:nvSpPr>
            <p:cNvPr id="155" name="Freeform 14"/>
            <p:cNvSpPr>
              <a:spLocks noChangeAspect="1" noEditPoints="1"/>
            </p:cNvSpPr>
            <p:nvPr/>
          </p:nvSpPr>
          <p:spPr bwMode="auto">
            <a:xfrm>
              <a:off x="1927226" y="3416300"/>
              <a:ext cx="646113" cy="814387"/>
            </a:xfrm>
            <a:custGeom>
              <a:avLst/>
              <a:gdLst/>
              <a:ahLst/>
              <a:cxnLst>
                <a:cxn ang="0">
                  <a:pos x="232" y="26"/>
                </a:cxn>
                <a:cxn ang="0">
                  <a:pos x="228" y="21"/>
                </a:cxn>
                <a:cxn ang="0">
                  <a:pos x="107" y="17"/>
                </a:cxn>
                <a:cxn ang="0">
                  <a:pos x="2" y="78"/>
                </a:cxn>
                <a:cxn ang="0">
                  <a:pos x="1" y="84"/>
                </a:cxn>
                <a:cxn ang="0">
                  <a:pos x="57" y="252"/>
                </a:cxn>
                <a:cxn ang="0">
                  <a:pos x="184" y="321"/>
                </a:cxn>
                <a:cxn ang="0">
                  <a:pos x="263" y="200"/>
                </a:cxn>
                <a:cxn ang="0">
                  <a:pos x="232" y="26"/>
                </a:cxn>
                <a:cxn ang="0">
                  <a:pos x="37" y="134"/>
                </a:cxn>
                <a:cxn ang="0">
                  <a:pos x="79" y="93"/>
                </a:cxn>
                <a:cxn ang="0">
                  <a:pos x="119" y="109"/>
                </a:cxn>
                <a:cxn ang="0">
                  <a:pos x="81" y="102"/>
                </a:cxn>
                <a:cxn ang="0">
                  <a:pos x="37" y="134"/>
                </a:cxn>
                <a:cxn ang="0">
                  <a:pos x="64" y="164"/>
                </a:cxn>
                <a:cxn ang="0">
                  <a:pos x="88" y="140"/>
                </a:cxn>
                <a:cxn ang="0">
                  <a:pos x="115" y="148"/>
                </a:cxn>
                <a:cxn ang="0">
                  <a:pos x="64" y="164"/>
                </a:cxn>
                <a:cxn ang="0">
                  <a:pos x="168" y="261"/>
                </a:cxn>
                <a:cxn ang="0">
                  <a:pos x="89" y="216"/>
                </a:cxn>
                <a:cxn ang="0">
                  <a:pos x="208" y="208"/>
                </a:cxn>
                <a:cxn ang="0">
                  <a:pos x="168" y="261"/>
                </a:cxn>
                <a:cxn ang="0">
                  <a:pos x="152" y="194"/>
                </a:cxn>
                <a:cxn ang="0">
                  <a:pos x="161" y="188"/>
                </a:cxn>
                <a:cxn ang="0">
                  <a:pos x="153" y="199"/>
                </a:cxn>
                <a:cxn ang="0">
                  <a:pos x="140" y="193"/>
                </a:cxn>
                <a:cxn ang="0">
                  <a:pos x="152" y="194"/>
                </a:cxn>
                <a:cxn ang="0">
                  <a:pos x="162" y="136"/>
                </a:cxn>
                <a:cxn ang="0">
                  <a:pos x="182" y="116"/>
                </a:cxn>
                <a:cxn ang="0">
                  <a:pos x="214" y="127"/>
                </a:cxn>
                <a:cxn ang="0">
                  <a:pos x="162" y="136"/>
                </a:cxn>
                <a:cxn ang="0">
                  <a:pos x="171" y="80"/>
                </a:cxn>
                <a:cxn ang="0">
                  <a:pos x="140" y="104"/>
                </a:cxn>
                <a:cxn ang="0">
                  <a:pos x="168" y="71"/>
                </a:cxn>
                <a:cxn ang="0">
                  <a:pos x="224" y="87"/>
                </a:cxn>
                <a:cxn ang="0">
                  <a:pos x="171" y="80"/>
                </a:cxn>
              </a:cxnLst>
              <a:rect l="0" t="0" r="r" b="b"/>
              <a:pathLst>
                <a:path w="263" h="331">
                  <a:moveTo>
                    <a:pt x="232" y="26"/>
                  </a:moveTo>
                  <a:cubicBezTo>
                    <a:pt x="232" y="23"/>
                    <a:pt x="230" y="22"/>
                    <a:pt x="228" y="21"/>
                  </a:cubicBezTo>
                  <a:cubicBezTo>
                    <a:pt x="217" y="16"/>
                    <a:pt x="173" y="0"/>
                    <a:pt x="107" y="17"/>
                  </a:cubicBezTo>
                  <a:cubicBezTo>
                    <a:pt x="41" y="34"/>
                    <a:pt x="10" y="68"/>
                    <a:pt x="2" y="78"/>
                  </a:cubicBezTo>
                  <a:cubicBezTo>
                    <a:pt x="1" y="80"/>
                    <a:pt x="0" y="82"/>
                    <a:pt x="1" y="84"/>
                  </a:cubicBezTo>
                  <a:cubicBezTo>
                    <a:pt x="6" y="105"/>
                    <a:pt x="37" y="215"/>
                    <a:pt x="57" y="252"/>
                  </a:cubicBezTo>
                  <a:cubicBezTo>
                    <a:pt x="78" y="292"/>
                    <a:pt x="145" y="331"/>
                    <a:pt x="184" y="321"/>
                  </a:cubicBezTo>
                  <a:cubicBezTo>
                    <a:pt x="222" y="312"/>
                    <a:pt x="263" y="246"/>
                    <a:pt x="263" y="200"/>
                  </a:cubicBezTo>
                  <a:cubicBezTo>
                    <a:pt x="263" y="159"/>
                    <a:pt x="237" y="47"/>
                    <a:pt x="232" y="26"/>
                  </a:cubicBezTo>
                  <a:close/>
                  <a:moveTo>
                    <a:pt x="37" y="134"/>
                  </a:moveTo>
                  <a:cubicBezTo>
                    <a:pt x="37" y="134"/>
                    <a:pt x="66" y="96"/>
                    <a:pt x="79" y="93"/>
                  </a:cubicBezTo>
                  <a:cubicBezTo>
                    <a:pt x="92" y="90"/>
                    <a:pt x="119" y="109"/>
                    <a:pt x="119" y="109"/>
                  </a:cubicBezTo>
                  <a:cubicBezTo>
                    <a:pt x="119" y="109"/>
                    <a:pt x="94" y="99"/>
                    <a:pt x="81" y="102"/>
                  </a:cubicBezTo>
                  <a:cubicBezTo>
                    <a:pt x="67" y="106"/>
                    <a:pt x="37" y="134"/>
                    <a:pt x="37" y="134"/>
                  </a:cubicBezTo>
                  <a:close/>
                  <a:moveTo>
                    <a:pt x="64" y="164"/>
                  </a:moveTo>
                  <a:cubicBezTo>
                    <a:pt x="63" y="158"/>
                    <a:pt x="74" y="144"/>
                    <a:pt x="88" y="140"/>
                  </a:cubicBezTo>
                  <a:cubicBezTo>
                    <a:pt x="102" y="136"/>
                    <a:pt x="114" y="142"/>
                    <a:pt x="115" y="148"/>
                  </a:cubicBezTo>
                  <a:cubicBezTo>
                    <a:pt x="109" y="158"/>
                    <a:pt x="83" y="161"/>
                    <a:pt x="64" y="164"/>
                  </a:cubicBezTo>
                  <a:close/>
                  <a:moveTo>
                    <a:pt x="168" y="261"/>
                  </a:moveTo>
                  <a:cubicBezTo>
                    <a:pt x="125" y="270"/>
                    <a:pt x="95" y="225"/>
                    <a:pt x="89" y="216"/>
                  </a:cubicBezTo>
                  <a:cubicBezTo>
                    <a:pt x="143" y="253"/>
                    <a:pt x="187" y="218"/>
                    <a:pt x="208" y="208"/>
                  </a:cubicBezTo>
                  <a:cubicBezTo>
                    <a:pt x="208" y="234"/>
                    <a:pt x="186" y="258"/>
                    <a:pt x="168" y="261"/>
                  </a:cubicBezTo>
                  <a:close/>
                  <a:moveTo>
                    <a:pt x="152" y="194"/>
                  </a:moveTo>
                  <a:cubicBezTo>
                    <a:pt x="159" y="192"/>
                    <a:pt x="161" y="187"/>
                    <a:pt x="161" y="188"/>
                  </a:cubicBezTo>
                  <a:cubicBezTo>
                    <a:pt x="162" y="189"/>
                    <a:pt x="160" y="197"/>
                    <a:pt x="153" y="199"/>
                  </a:cubicBezTo>
                  <a:cubicBezTo>
                    <a:pt x="145" y="200"/>
                    <a:pt x="140" y="195"/>
                    <a:pt x="140" y="193"/>
                  </a:cubicBezTo>
                  <a:cubicBezTo>
                    <a:pt x="140" y="192"/>
                    <a:pt x="144" y="196"/>
                    <a:pt x="152" y="194"/>
                  </a:cubicBezTo>
                  <a:close/>
                  <a:moveTo>
                    <a:pt x="162" y="136"/>
                  </a:moveTo>
                  <a:cubicBezTo>
                    <a:pt x="160" y="130"/>
                    <a:pt x="168" y="120"/>
                    <a:pt x="182" y="116"/>
                  </a:cubicBezTo>
                  <a:cubicBezTo>
                    <a:pt x="196" y="113"/>
                    <a:pt x="213" y="120"/>
                    <a:pt x="214" y="127"/>
                  </a:cubicBezTo>
                  <a:cubicBezTo>
                    <a:pt x="197" y="132"/>
                    <a:pt x="172" y="142"/>
                    <a:pt x="162" y="136"/>
                  </a:cubicBezTo>
                  <a:close/>
                  <a:moveTo>
                    <a:pt x="171" y="80"/>
                  </a:moveTo>
                  <a:cubicBezTo>
                    <a:pt x="157" y="83"/>
                    <a:pt x="140" y="104"/>
                    <a:pt x="140" y="104"/>
                  </a:cubicBezTo>
                  <a:cubicBezTo>
                    <a:pt x="140" y="104"/>
                    <a:pt x="155" y="74"/>
                    <a:pt x="168" y="71"/>
                  </a:cubicBezTo>
                  <a:cubicBezTo>
                    <a:pt x="181" y="68"/>
                    <a:pt x="224" y="87"/>
                    <a:pt x="224" y="87"/>
                  </a:cubicBezTo>
                  <a:cubicBezTo>
                    <a:pt x="224" y="87"/>
                    <a:pt x="185" y="76"/>
                    <a:pt x="171"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sp>
          <p:nvSpPr>
            <p:cNvPr id="156" name="Freeform 15"/>
            <p:cNvSpPr>
              <a:spLocks noChangeAspect="1" noEditPoints="1"/>
            </p:cNvSpPr>
            <p:nvPr/>
          </p:nvSpPr>
          <p:spPr bwMode="auto">
            <a:xfrm>
              <a:off x="2432051" y="3178175"/>
              <a:ext cx="609600" cy="796925"/>
            </a:xfrm>
            <a:custGeom>
              <a:avLst/>
              <a:gdLst/>
              <a:ahLst/>
              <a:cxnLst>
                <a:cxn ang="0">
                  <a:pos x="246" y="82"/>
                </a:cxn>
                <a:cxn ang="0">
                  <a:pos x="143" y="18"/>
                </a:cxn>
                <a:cxn ang="0">
                  <a:pos x="21" y="18"/>
                </a:cxn>
                <a:cxn ang="0">
                  <a:pos x="17" y="23"/>
                </a:cxn>
                <a:cxn ang="0">
                  <a:pos x="0" y="94"/>
                </a:cxn>
                <a:cxn ang="0">
                  <a:pos x="1" y="96"/>
                </a:cxn>
                <a:cxn ang="0">
                  <a:pos x="33" y="105"/>
                </a:cxn>
                <a:cxn ang="0">
                  <a:pos x="41" y="115"/>
                </a:cxn>
                <a:cxn ang="0">
                  <a:pos x="42" y="115"/>
                </a:cxn>
                <a:cxn ang="0">
                  <a:pos x="85" y="135"/>
                </a:cxn>
                <a:cxn ang="0">
                  <a:pos x="84" y="137"/>
                </a:cxn>
                <a:cxn ang="0">
                  <a:pos x="43" y="120"/>
                </a:cxn>
                <a:cxn ang="0">
                  <a:pos x="43" y="121"/>
                </a:cxn>
                <a:cxn ang="0">
                  <a:pos x="62" y="214"/>
                </a:cxn>
                <a:cxn ang="0">
                  <a:pos x="63" y="215"/>
                </a:cxn>
                <a:cxn ang="0">
                  <a:pos x="83" y="229"/>
                </a:cxn>
                <a:cxn ang="0">
                  <a:pos x="125" y="229"/>
                </a:cxn>
                <a:cxn ang="0">
                  <a:pos x="113" y="264"/>
                </a:cxn>
                <a:cxn ang="0">
                  <a:pos x="78" y="249"/>
                </a:cxn>
                <a:cxn ang="0">
                  <a:pos x="68" y="247"/>
                </a:cxn>
                <a:cxn ang="0">
                  <a:pos x="68" y="247"/>
                </a:cxn>
                <a:cxn ang="0">
                  <a:pos x="72" y="293"/>
                </a:cxn>
                <a:cxn ang="0">
                  <a:pos x="68" y="321"/>
                </a:cxn>
                <a:cxn ang="0">
                  <a:pos x="69" y="322"/>
                </a:cxn>
                <a:cxn ang="0">
                  <a:pos x="186" y="255"/>
                </a:cxn>
                <a:cxn ang="0">
                  <a:pos x="247" y="88"/>
                </a:cxn>
                <a:cxn ang="0">
                  <a:pos x="246" y="82"/>
                </a:cxn>
                <a:cxn ang="0">
                  <a:pos x="34" y="80"/>
                </a:cxn>
                <a:cxn ang="0">
                  <a:pos x="34" y="80"/>
                </a:cxn>
                <a:cxn ang="0">
                  <a:pos x="102" y="121"/>
                </a:cxn>
                <a:cxn ang="0">
                  <a:pos x="102" y="122"/>
                </a:cxn>
                <a:cxn ang="0">
                  <a:pos x="34" y="80"/>
                </a:cxn>
                <a:cxn ang="0">
                  <a:pos x="105" y="194"/>
                </a:cxn>
                <a:cxn ang="0">
                  <a:pos x="92" y="198"/>
                </a:cxn>
                <a:cxn ang="0">
                  <a:pos x="83" y="187"/>
                </a:cxn>
                <a:cxn ang="0">
                  <a:pos x="93" y="194"/>
                </a:cxn>
                <a:cxn ang="0">
                  <a:pos x="105" y="194"/>
                </a:cxn>
                <a:cxn ang="0">
                  <a:pos x="179" y="157"/>
                </a:cxn>
                <a:cxn ang="0">
                  <a:pos x="131" y="150"/>
                </a:cxn>
                <a:cxn ang="0">
                  <a:pos x="131" y="148"/>
                </a:cxn>
                <a:cxn ang="0">
                  <a:pos x="180" y="156"/>
                </a:cxn>
                <a:cxn ang="0">
                  <a:pos x="179" y="157"/>
                </a:cxn>
                <a:cxn ang="0">
                  <a:pos x="203" y="128"/>
                </a:cxn>
                <a:cxn ang="0">
                  <a:pos x="124" y="128"/>
                </a:cxn>
                <a:cxn ang="0">
                  <a:pos x="124" y="127"/>
                </a:cxn>
                <a:cxn ang="0">
                  <a:pos x="203" y="128"/>
                </a:cxn>
                <a:cxn ang="0">
                  <a:pos x="203" y="128"/>
                </a:cxn>
              </a:cxnLst>
              <a:rect l="0" t="0" r="r" b="b"/>
              <a:pathLst>
                <a:path w="248" h="324">
                  <a:moveTo>
                    <a:pt x="246" y="82"/>
                  </a:moveTo>
                  <a:cubicBezTo>
                    <a:pt x="239" y="72"/>
                    <a:pt x="208" y="37"/>
                    <a:pt x="143" y="18"/>
                  </a:cubicBezTo>
                  <a:cubicBezTo>
                    <a:pt x="77" y="0"/>
                    <a:pt x="33" y="14"/>
                    <a:pt x="21" y="18"/>
                  </a:cubicBezTo>
                  <a:cubicBezTo>
                    <a:pt x="19" y="19"/>
                    <a:pt x="18" y="21"/>
                    <a:pt x="17" y="23"/>
                  </a:cubicBezTo>
                  <a:cubicBezTo>
                    <a:pt x="15" y="33"/>
                    <a:pt x="7" y="62"/>
                    <a:pt x="0" y="94"/>
                  </a:cubicBezTo>
                  <a:cubicBezTo>
                    <a:pt x="0" y="96"/>
                    <a:pt x="0" y="96"/>
                    <a:pt x="1" y="96"/>
                  </a:cubicBezTo>
                  <a:cubicBezTo>
                    <a:pt x="17" y="99"/>
                    <a:pt x="28" y="103"/>
                    <a:pt x="33" y="105"/>
                  </a:cubicBezTo>
                  <a:cubicBezTo>
                    <a:pt x="37" y="107"/>
                    <a:pt x="40" y="111"/>
                    <a:pt x="41" y="115"/>
                  </a:cubicBezTo>
                  <a:cubicBezTo>
                    <a:pt x="41" y="115"/>
                    <a:pt x="42" y="115"/>
                    <a:pt x="42" y="115"/>
                  </a:cubicBezTo>
                  <a:cubicBezTo>
                    <a:pt x="69" y="109"/>
                    <a:pt x="80" y="124"/>
                    <a:pt x="85" y="135"/>
                  </a:cubicBezTo>
                  <a:cubicBezTo>
                    <a:pt x="86" y="136"/>
                    <a:pt x="86" y="137"/>
                    <a:pt x="84" y="137"/>
                  </a:cubicBezTo>
                  <a:cubicBezTo>
                    <a:pt x="71" y="132"/>
                    <a:pt x="59" y="132"/>
                    <a:pt x="43" y="120"/>
                  </a:cubicBezTo>
                  <a:cubicBezTo>
                    <a:pt x="43" y="120"/>
                    <a:pt x="43" y="120"/>
                    <a:pt x="43" y="121"/>
                  </a:cubicBezTo>
                  <a:cubicBezTo>
                    <a:pt x="47" y="137"/>
                    <a:pt x="55" y="176"/>
                    <a:pt x="62" y="214"/>
                  </a:cubicBezTo>
                  <a:cubicBezTo>
                    <a:pt x="62" y="214"/>
                    <a:pt x="63" y="215"/>
                    <a:pt x="63" y="215"/>
                  </a:cubicBezTo>
                  <a:cubicBezTo>
                    <a:pt x="70" y="221"/>
                    <a:pt x="77" y="227"/>
                    <a:pt x="83" y="229"/>
                  </a:cubicBezTo>
                  <a:cubicBezTo>
                    <a:pt x="95" y="232"/>
                    <a:pt x="114" y="223"/>
                    <a:pt x="125" y="229"/>
                  </a:cubicBezTo>
                  <a:cubicBezTo>
                    <a:pt x="135" y="235"/>
                    <a:pt x="128" y="262"/>
                    <a:pt x="113" y="264"/>
                  </a:cubicBezTo>
                  <a:cubicBezTo>
                    <a:pt x="98" y="265"/>
                    <a:pt x="101" y="255"/>
                    <a:pt x="78" y="249"/>
                  </a:cubicBezTo>
                  <a:cubicBezTo>
                    <a:pt x="74" y="248"/>
                    <a:pt x="71" y="247"/>
                    <a:pt x="68" y="247"/>
                  </a:cubicBezTo>
                  <a:cubicBezTo>
                    <a:pt x="68" y="247"/>
                    <a:pt x="68" y="247"/>
                    <a:pt x="68" y="247"/>
                  </a:cubicBezTo>
                  <a:cubicBezTo>
                    <a:pt x="71" y="265"/>
                    <a:pt x="72" y="281"/>
                    <a:pt x="72" y="293"/>
                  </a:cubicBezTo>
                  <a:cubicBezTo>
                    <a:pt x="72" y="301"/>
                    <a:pt x="71" y="311"/>
                    <a:pt x="68" y="321"/>
                  </a:cubicBezTo>
                  <a:cubicBezTo>
                    <a:pt x="68" y="322"/>
                    <a:pt x="69" y="322"/>
                    <a:pt x="69" y="322"/>
                  </a:cubicBezTo>
                  <a:cubicBezTo>
                    <a:pt x="108" y="324"/>
                    <a:pt x="166" y="291"/>
                    <a:pt x="186" y="255"/>
                  </a:cubicBezTo>
                  <a:cubicBezTo>
                    <a:pt x="207" y="219"/>
                    <a:pt x="241" y="109"/>
                    <a:pt x="247" y="88"/>
                  </a:cubicBezTo>
                  <a:cubicBezTo>
                    <a:pt x="248" y="86"/>
                    <a:pt x="247" y="84"/>
                    <a:pt x="246" y="82"/>
                  </a:cubicBezTo>
                  <a:close/>
                  <a:moveTo>
                    <a:pt x="34" y="80"/>
                  </a:moveTo>
                  <a:cubicBezTo>
                    <a:pt x="33" y="80"/>
                    <a:pt x="33" y="80"/>
                    <a:pt x="34" y="80"/>
                  </a:cubicBezTo>
                  <a:cubicBezTo>
                    <a:pt x="79" y="64"/>
                    <a:pt x="75" y="104"/>
                    <a:pt x="102" y="121"/>
                  </a:cubicBezTo>
                  <a:cubicBezTo>
                    <a:pt x="103" y="122"/>
                    <a:pt x="103" y="122"/>
                    <a:pt x="102" y="122"/>
                  </a:cubicBezTo>
                  <a:cubicBezTo>
                    <a:pt x="69" y="109"/>
                    <a:pt x="77" y="74"/>
                    <a:pt x="34" y="80"/>
                  </a:cubicBezTo>
                  <a:close/>
                  <a:moveTo>
                    <a:pt x="105" y="194"/>
                  </a:moveTo>
                  <a:cubicBezTo>
                    <a:pt x="104" y="195"/>
                    <a:pt x="99" y="200"/>
                    <a:pt x="92" y="198"/>
                  </a:cubicBezTo>
                  <a:cubicBezTo>
                    <a:pt x="84" y="196"/>
                    <a:pt x="83" y="189"/>
                    <a:pt x="83" y="187"/>
                  </a:cubicBezTo>
                  <a:cubicBezTo>
                    <a:pt x="84" y="186"/>
                    <a:pt x="86" y="192"/>
                    <a:pt x="93" y="194"/>
                  </a:cubicBezTo>
                  <a:cubicBezTo>
                    <a:pt x="100" y="196"/>
                    <a:pt x="105" y="192"/>
                    <a:pt x="105" y="194"/>
                  </a:cubicBezTo>
                  <a:close/>
                  <a:moveTo>
                    <a:pt x="179" y="157"/>
                  </a:moveTo>
                  <a:cubicBezTo>
                    <a:pt x="157" y="160"/>
                    <a:pt x="145" y="153"/>
                    <a:pt x="131" y="150"/>
                  </a:cubicBezTo>
                  <a:cubicBezTo>
                    <a:pt x="129" y="149"/>
                    <a:pt x="130" y="148"/>
                    <a:pt x="131" y="148"/>
                  </a:cubicBezTo>
                  <a:cubicBezTo>
                    <a:pt x="141" y="141"/>
                    <a:pt x="159" y="134"/>
                    <a:pt x="180" y="156"/>
                  </a:cubicBezTo>
                  <a:cubicBezTo>
                    <a:pt x="180" y="156"/>
                    <a:pt x="180" y="157"/>
                    <a:pt x="179" y="157"/>
                  </a:cubicBezTo>
                  <a:close/>
                  <a:moveTo>
                    <a:pt x="203" y="128"/>
                  </a:moveTo>
                  <a:cubicBezTo>
                    <a:pt x="169" y="100"/>
                    <a:pt x="158" y="134"/>
                    <a:pt x="124" y="128"/>
                  </a:cubicBezTo>
                  <a:cubicBezTo>
                    <a:pt x="123" y="128"/>
                    <a:pt x="123" y="127"/>
                    <a:pt x="124" y="127"/>
                  </a:cubicBezTo>
                  <a:cubicBezTo>
                    <a:pt x="156" y="127"/>
                    <a:pt x="173" y="91"/>
                    <a:pt x="203" y="128"/>
                  </a:cubicBezTo>
                  <a:cubicBezTo>
                    <a:pt x="204" y="128"/>
                    <a:pt x="204" y="129"/>
                    <a:pt x="203"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grpSp>
      <p:grpSp>
        <p:nvGrpSpPr>
          <p:cNvPr id="157" name="Group 40"/>
          <p:cNvGrpSpPr>
            <a:grpSpLocks noChangeAspect="1"/>
          </p:cNvGrpSpPr>
          <p:nvPr/>
        </p:nvGrpSpPr>
        <p:grpSpPr>
          <a:xfrm>
            <a:off x="2987823" y="2499743"/>
            <a:ext cx="667958" cy="630849"/>
            <a:chOff x="1927226" y="3178175"/>
            <a:chExt cx="1114425" cy="1052512"/>
          </a:xfrm>
          <a:solidFill>
            <a:srgbClr val="C8C9C7"/>
          </a:solidFill>
        </p:grpSpPr>
        <p:sp>
          <p:nvSpPr>
            <p:cNvPr id="158" name="Freeform 14"/>
            <p:cNvSpPr>
              <a:spLocks noChangeAspect="1" noEditPoints="1"/>
            </p:cNvSpPr>
            <p:nvPr/>
          </p:nvSpPr>
          <p:spPr bwMode="auto">
            <a:xfrm>
              <a:off x="1927226" y="3416300"/>
              <a:ext cx="646113" cy="814387"/>
            </a:xfrm>
            <a:custGeom>
              <a:avLst/>
              <a:gdLst/>
              <a:ahLst/>
              <a:cxnLst>
                <a:cxn ang="0">
                  <a:pos x="232" y="26"/>
                </a:cxn>
                <a:cxn ang="0">
                  <a:pos x="228" y="21"/>
                </a:cxn>
                <a:cxn ang="0">
                  <a:pos x="107" y="17"/>
                </a:cxn>
                <a:cxn ang="0">
                  <a:pos x="2" y="78"/>
                </a:cxn>
                <a:cxn ang="0">
                  <a:pos x="1" y="84"/>
                </a:cxn>
                <a:cxn ang="0">
                  <a:pos x="57" y="252"/>
                </a:cxn>
                <a:cxn ang="0">
                  <a:pos x="184" y="321"/>
                </a:cxn>
                <a:cxn ang="0">
                  <a:pos x="263" y="200"/>
                </a:cxn>
                <a:cxn ang="0">
                  <a:pos x="232" y="26"/>
                </a:cxn>
                <a:cxn ang="0">
                  <a:pos x="37" y="134"/>
                </a:cxn>
                <a:cxn ang="0">
                  <a:pos x="79" y="93"/>
                </a:cxn>
                <a:cxn ang="0">
                  <a:pos x="119" y="109"/>
                </a:cxn>
                <a:cxn ang="0">
                  <a:pos x="81" y="102"/>
                </a:cxn>
                <a:cxn ang="0">
                  <a:pos x="37" y="134"/>
                </a:cxn>
                <a:cxn ang="0">
                  <a:pos x="64" y="164"/>
                </a:cxn>
                <a:cxn ang="0">
                  <a:pos x="88" y="140"/>
                </a:cxn>
                <a:cxn ang="0">
                  <a:pos x="115" y="148"/>
                </a:cxn>
                <a:cxn ang="0">
                  <a:pos x="64" y="164"/>
                </a:cxn>
                <a:cxn ang="0">
                  <a:pos x="168" y="261"/>
                </a:cxn>
                <a:cxn ang="0">
                  <a:pos x="89" y="216"/>
                </a:cxn>
                <a:cxn ang="0">
                  <a:pos x="208" y="208"/>
                </a:cxn>
                <a:cxn ang="0">
                  <a:pos x="168" y="261"/>
                </a:cxn>
                <a:cxn ang="0">
                  <a:pos x="152" y="194"/>
                </a:cxn>
                <a:cxn ang="0">
                  <a:pos x="161" y="188"/>
                </a:cxn>
                <a:cxn ang="0">
                  <a:pos x="153" y="199"/>
                </a:cxn>
                <a:cxn ang="0">
                  <a:pos x="140" y="193"/>
                </a:cxn>
                <a:cxn ang="0">
                  <a:pos x="152" y="194"/>
                </a:cxn>
                <a:cxn ang="0">
                  <a:pos x="162" y="136"/>
                </a:cxn>
                <a:cxn ang="0">
                  <a:pos x="182" y="116"/>
                </a:cxn>
                <a:cxn ang="0">
                  <a:pos x="214" y="127"/>
                </a:cxn>
                <a:cxn ang="0">
                  <a:pos x="162" y="136"/>
                </a:cxn>
                <a:cxn ang="0">
                  <a:pos x="171" y="80"/>
                </a:cxn>
                <a:cxn ang="0">
                  <a:pos x="140" y="104"/>
                </a:cxn>
                <a:cxn ang="0">
                  <a:pos x="168" y="71"/>
                </a:cxn>
                <a:cxn ang="0">
                  <a:pos x="224" y="87"/>
                </a:cxn>
                <a:cxn ang="0">
                  <a:pos x="171" y="80"/>
                </a:cxn>
              </a:cxnLst>
              <a:rect l="0" t="0" r="r" b="b"/>
              <a:pathLst>
                <a:path w="263" h="331">
                  <a:moveTo>
                    <a:pt x="232" y="26"/>
                  </a:moveTo>
                  <a:cubicBezTo>
                    <a:pt x="232" y="23"/>
                    <a:pt x="230" y="22"/>
                    <a:pt x="228" y="21"/>
                  </a:cubicBezTo>
                  <a:cubicBezTo>
                    <a:pt x="217" y="16"/>
                    <a:pt x="173" y="0"/>
                    <a:pt x="107" y="17"/>
                  </a:cubicBezTo>
                  <a:cubicBezTo>
                    <a:pt x="41" y="34"/>
                    <a:pt x="10" y="68"/>
                    <a:pt x="2" y="78"/>
                  </a:cubicBezTo>
                  <a:cubicBezTo>
                    <a:pt x="1" y="80"/>
                    <a:pt x="0" y="82"/>
                    <a:pt x="1" y="84"/>
                  </a:cubicBezTo>
                  <a:cubicBezTo>
                    <a:pt x="6" y="105"/>
                    <a:pt x="37" y="215"/>
                    <a:pt x="57" y="252"/>
                  </a:cubicBezTo>
                  <a:cubicBezTo>
                    <a:pt x="78" y="292"/>
                    <a:pt x="145" y="331"/>
                    <a:pt x="184" y="321"/>
                  </a:cubicBezTo>
                  <a:cubicBezTo>
                    <a:pt x="222" y="312"/>
                    <a:pt x="263" y="246"/>
                    <a:pt x="263" y="200"/>
                  </a:cubicBezTo>
                  <a:cubicBezTo>
                    <a:pt x="263" y="159"/>
                    <a:pt x="237" y="47"/>
                    <a:pt x="232" y="26"/>
                  </a:cubicBezTo>
                  <a:close/>
                  <a:moveTo>
                    <a:pt x="37" y="134"/>
                  </a:moveTo>
                  <a:cubicBezTo>
                    <a:pt x="37" y="134"/>
                    <a:pt x="66" y="96"/>
                    <a:pt x="79" y="93"/>
                  </a:cubicBezTo>
                  <a:cubicBezTo>
                    <a:pt x="92" y="90"/>
                    <a:pt x="119" y="109"/>
                    <a:pt x="119" y="109"/>
                  </a:cubicBezTo>
                  <a:cubicBezTo>
                    <a:pt x="119" y="109"/>
                    <a:pt x="94" y="99"/>
                    <a:pt x="81" y="102"/>
                  </a:cubicBezTo>
                  <a:cubicBezTo>
                    <a:pt x="67" y="106"/>
                    <a:pt x="37" y="134"/>
                    <a:pt x="37" y="134"/>
                  </a:cubicBezTo>
                  <a:close/>
                  <a:moveTo>
                    <a:pt x="64" y="164"/>
                  </a:moveTo>
                  <a:cubicBezTo>
                    <a:pt x="63" y="158"/>
                    <a:pt x="74" y="144"/>
                    <a:pt x="88" y="140"/>
                  </a:cubicBezTo>
                  <a:cubicBezTo>
                    <a:pt x="102" y="136"/>
                    <a:pt x="114" y="142"/>
                    <a:pt x="115" y="148"/>
                  </a:cubicBezTo>
                  <a:cubicBezTo>
                    <a:pt x="109" y="158"/>
                    <a:pt x="83" y="161"/>
                    <a:pt x="64" y="164"/>
                  </a:cubicBezTo>
                  <a:close/>
                  <a:moveTo>
                    <a:pt x="168" y="261"/>
                  </a:moveTo>
                  <a:cubicBezTo>
                    <a:pt x="125" y="270"/>
                    <a:pt x="95" y="225"/>
                    <a:pt x="89" y="216"/>
                  </a:cubicBezTo>
                  <a:cubicBezTo>
                    <a:pt x="143" y="253"/>
                    <a:pt x="187" y="218"/>
                    <a:pt x="208" y="208"/>
                  </a:cubicBezTo>
                  <a:cubicBezTo>
                    <a:pt x="208" y="234"/>
                    <a:pt x="186" y="258"/>
                    <a:pt x="168" y="261"/>
                  </a:cubicBezTo>
                  <a:close/>
                  <a:moveTo>
                    <a:pt x="152" y="194"/>
                  </a:moveTo>
                  <a:cubicBezTo>
                    <a:pt x="159" y="192"/>
                    <a:pt x="161" y="187"/>
                    <a:pt x="161" y="188"/>
                  </a:cubicBezTo>
                  <a:cubicBezTo>
                    <a:pt x="162" y="189"/>
                    <a:pt x="160" y="197"/>
                    <a:pt x="153" y="199"/>
                  </a:cubicBezTo>
                  <a:cubicBezTo>
                    <a:pt x="145" y="200"/>
                    <a:pt x="140" y="195"/>
                    <a:pt x="140" y="193"/>
                  </a:cubicBezTo>
                  <a:cubicBezTo>
                    <a:pt x="140" y="192"/>
                    <a:pt x="144" y="196"/>
                    <a:pt x="152" y="194"/>
                  </a:cubicBezTo>
                  <a:close/>
                  <a:moveTo>
                    <a:pt x="162" y="136"/>
                  </a:moveTo>
                  <a:cubicBezTo>
                    <a:pt x="160" y="130"/>
                    <a:pt x="168" y="120"/>
                    <a:pt x="182" y="116"/>
                  </a:cubicBezTo>
                  <a:cubicBezTo>
                    <a:pt x="196" y="113"/>
                    <a:pt x="213" y="120"/>
                    <a:pt x="214" y="127"/>
                  </a:cubicBezTo>
                  <a:cubicBezTo>
                    <a:pt x="197" y="132"/>
                    <a:pt x="172" y="142"/>
                    <a:pt x="162" y="136"/>
                  </a:cubicBezTo>
                  <a:close/>
                  <a:moveTo>
                    <a:pt x="171" y="80"/>
                  </a:moveTo>
                  <a:cubicBezTo>
                    <a:pt x="157" y="83"/>
                    <a:pt x="140" y="104"/>
                    <a:pt x="140" y="104"/>
                  </a:cubicBezTo>
                  <a:cubicBezTo>
                    <a:pt x="140" y="104"/>
                    <a:pt x="155" y="74"/>
                    <a:pt x="168" y="71"/>
                  </a:cubicBezTo>
                  <a:cubicBezTo>
                    <a:pt x="181" y="68"/>
                    <a:pt x="224" y="87"/>
                    <a:pt x="224" y="87"/>
                  </a:cubicBezTo>
                  <a:cubicBezTo>
                    <a:pt x="224" y="87"/>
                    <a:pt x="185" y="76"/>
                    <a:pt x="171"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sp>
          <p:nvSpPr>
            <p:cNvPr id="159" name="Freeform 15"/>
            <p:cNvSpPr>
              <a:spLocks noChangeAspect="1" noEditPoints="1"/>
            </p:cNvSpPr>
            <p:nvPr/>
          </p:nvSpPr>
          <p:spPr bwMode="auto">
            <a:xfrm>
              <a:off x="2432051" y="3178175"/>
              <a:ext cx="609600" cy="796925"/>
            </a:xfrm>
            <a:custGeom>
              <a:avLst/>
              <a:gdLst/>
              <a:ahLst/>
              <a:cxnLst>
                <a:cxn ang="0">
                  <a:pos x="246" y="82"/>
                </a:cxn>
                <a:cxn ang="0">
                  <a:pos x="143" y="18"/>
                </a:cxn>
                <a:cxn ang="0">
                  <a:pos x="21" y="18"/>
                </a:cxn>
                <a:cxn ang="0">
                  <a:pos x="17" y="23"/>
                </a:cxn>
                <a:cxn ang="0">
                  <a:pos x="0" y="94"/>
                </a:cxn>
                <a:cxn ang="0">
                  <a:pos x="1" y="96"/>
                </a:cxn>
                <a:cxn ang="0">
                  <a:pos x="33" y="105"/>
                </a:cxn>
                <a:cxn ang="0">
                  <a:pos x="41" y="115"/>
                </a:cxn>
                <a:cxn ang="0">
                  <a:pos x="42" y="115"/>
                </a:cxn>
                <a:cxn ang="0">
                  <a:pos x="85" y="135"/>
                </a:cxn>
                <a:cxn ang="0">
                  <a:pos x="84" y="137"/>
                </a:cxn>
                <a:cxn ang="0">
                  <a:pos x="43" y="120"/>
                </a:cxn>
                <a:cxn ang="0">
                  <a:pos x="43" y="121"/>
                </a:cxn>
                <a:cxn ang="0">
                  <a:pos x="62" y="214"/>
                </a:cxn>
                <a:cxn ang="0">
                  <a:pos x="63" y="215"/>
                </a:cxn>
                <a:cxn ang="0">
                  <a:pos x="83" y="229"/>
                </a:cxn>
                <a:cxn ang="0">
                  <a:pos x="125" y="229"/>
                </a:cxn>
                <a:cxn ang="0">
                  <a:pos x="113" y="264"/>
                </a:cxn>
                <a:cxn ang="0">
                  <a:pos x="78" y="249"/>
                </a:cxn>
                <a:cxn ang="0">
                  <a:pos x="68" y="247"/>
                </a:cxn>
                <a:cxn ang="0">
                  <a:pos x="68" y="247"/>
                </a:cxn>
                <a:cxn ang="0">
                  <a:pos x="72" y="293"/>
                </a:cxn>
                <a:cxn ang="0">
                  <a:pos x="68" y="321"/>
                </a:cxn>
                <a:cxn ang="0">
                  <a:pos x="69" y="322"/>
                </a:cxn>
                <a:cxn ang="0">
                  <a:pos x="186" y="255"/>
                </a:cxn>
                <a:cxn ang="0">
                  <a:pos x="247" y="88"/>
                </a:cxn>
                <a:cxn ang="0">
                  <a:pos x="246" y="82"/>
                </a:cxn>
                <a:cxn ang="0">
                  <a:pos x="34" y="80"/>
                </a:cxn>
                <a:cxn ang="0">
                  <a:pos x="34" y="80"/>
                </a:cxn>
                <a:cxn ang="0">
                  <a:pos x="102" y="121"/>
                </a:cxn>
                <a:cxn ang="0">
                  <a:pos x="102" y="122"/>
                </a:cxn>
                <a:cxn ang="0">
                  <a:pos x="34" y="80"/>
                </a:cxn>
                <a:cxn ang="0">
                  <a:pos x="105" y="194"/>
                </a:cxn>
                <a:cxn ang="0">
                  <a:pos x="92" y="198"/>
                </a:cxn>
                <a:cxn ang="0">
                  <a:pos x="83" y="187"/>
                </a:cxn>
                <a:cxn ang="0">
                  <a:pos x="93" y="194"/>
                </a:cxn>
                <a:cxn ang="0">
                  <a:pos x="105" y="194"/>
                </a:cxn>
                <a:cxn ang="0">
                  <a:pos x="179" y="157"/>
                </a:cxn>
                <a:cxn ang="0">
                  <a:pos x="131" y="150"/>
                </a:cxn>
                <a:cxn ang="0">
                  <a:pos x="131" y="148"/>
                </a:cxn>
                <a:cxn ang="0">
                  <a:pos x="180" y="156"/>
                </a:cxn>
                <a:cxn ang="0">
                  <a:pos x="179" y="157"/>
                </a:cxn>
                <a:cxn ang="0">
                  <a:pos x="203" y="128"/>
                </a:cxn>
                <a:cxn ang="0">
                  <a:pos x="124" y="128"/>
                </a:cxn>
                <a:cxn ang="0">
                  <a:pos x="124" y="127"/>
                </a:cxn>
                <a:cxn ang="0">
                  <a:pos x="203" y="128"/>
                </a:cxn>
                <a:cxn ang="0">
                  <a:pos x="203" y="128"/>
                </a:cxn>
              </a:cxnLst>
              <a:rect l="0" t="0" r="r" b="b"/>
              <a:pathLst>
                <a:path w="248" h="324">
                  <a:moveTo>
                    <a:pt x="246" y="82"/>
                  </a:moveTo>
                  <a:cubicBezTo>
                    <a:pt x="239" y="72"/>
                    <a:pt x="208" y="37"/>
                    <a:pt x="143" y="18"/>
                  </a:cubicBezTo>
                  <a:cubicBezTo>
                    <a:pt x="77" y="0"/>
                    <a:pt x="33" y="14"/>
                    <a:pt x="21" y="18"/>
                  </a:cubicBezTo>
                  <a:cubicBezTo>
                    <a:pt x="19" y="19"/>
                    <a:pt x="18" y="21"/>
                    <a:pt x="17" y="23"/>
                  </a:cubicBezTo>
                  <a:cubicBezTo>
                    <a:pt x="15" y="33"/>
                    <a:pt x="7" y="62"/>
                    <a:pt x="0" y="94"/>
                  </a:cubicBezTo>
                  <a:cubicBezTo>
                    <a:pt x="0" y="96"/>
                    <a:pt x="0" y="96"/>
                    <a:pt x="1" y="96"/>
                  </a:cubicBezTo>
                  <a:cubicBezTo>
                    <a:pt x="17" y="99"/>
                    <a:pt x="28" y="103"/>
                    <a:pt x="33" y="105"/>
                  </a:cubicBezTo>
                  <a:cubicBezTo>
                    <a:pt x="37" y="107"/>
                    <a:pt x="40" y="111"/>
                    <a:pt x="41" y="115"/>
                  </a:cubicBezTo>
                  <a:cubicBezTo>
                    <a:pt x="41" y="115"/>
                    <a:pt x="42" y="115"/>
                    <a:pt x="42" y="115"/>
                  </a:cubicBezTo>
                  <a:cubicBezTo>
                    <a:pt x="69" y="109"/>
                    <a:pt x="80" y="124"/>
                    <a:pt x="85" y="135"/>
                  </a:cubicBezTo>
                  <a:cubicBezTo>
                    <a:pt x="86" y="136"/>
                    <a:pt x="86" y="137"/>
                    <a:pt x="84" y="137"/>
                  </a:cubicBezTo>
                  <a:cubicBezTo>
                    <a:pt x="71" y="132"/>
                    <a:pt x="59" y="132"/>
                    <a:pt x="43" y="120"/>
                  </a:cubicBezTo>
                  <a:cubicBezTo>
                    <a:pt x="43" y="120"/>
                    <a:pt x="43" y="120"/>
                    <a:pt x="43" y="121"/>
                  </a:cubicBezTo>
                  <a:cubicBezTo>
                    <a:pt x="47" y="137"/>
                    <a:pt x="55" y="176"/>
                    <a:pt x="62" y="214"/>
                  </a:cubicBezTo>
                  <a:cubicBezTo>
                    <a:pt x="62" y="214"/>
                    <a:pt x="63" y="215"/>
                    <a:pt x="63" y="215"/>
                  </a:cubicBezTo>
                  <a:cubicBezTo>
                    <a:pt x="70" y="221"/>
                    <a:pt x="77" y="227"/>
                    <a:pt x="83" y="229"/>
                  </a:cubicBezTo>
                  <a:cubicBezTo>
                    <a:pt x="95" y="232"/>
                    <a:pt x="114" y="223"/>
                    <a:pt x="125" y="229"/>
                  </a:cubicBezTo>
                  <a:cubicBezTo>
                    <a:pt x="135" y="235"/>
                    <a:pt x="128" y="262"/>
                    <a:pt x="113" y="264"/>
                  </a:cubicBezTo>
                  <a:cubicBezTo>
                    <a:pt x="98" y="265"/>
                    <a:pt x="101" y="255"/>
                    <a:pt x="78" y="249"/>
                  </a:cubicBezTo>
                  <a:cubicBezTo>
                    <a:pt x="74" y="248"/>
                    <a:pt x="71" y="247"/>
                    <a:pt x="68" y="247"/>
                  </a:cubicBezTo>
                  <a:cubicBezTo>
                    <a:pt x="68" y="247"/>
                    <a:pt x="68" y="247"/>
                    <a:pt x="68" y="247"/>
                  </a:cubicBezTo>
                  <a:cubicBezTo>
                    <a:pt x="71" y="265"/>
                    <a:pt x="72" y="281"/>
                    <a:pt x="72" y="293"/>
                  </a:cubicBezTo>
                  <a:cubicBezTo>
                    <a:pt x="72" y="301"/>
                    <a:pt x="71" y="311"/>
                    <a:pt x="68" y="321"/>
                  </a:cubicBezTo>
                  <a:cubicBezTo>
                    <a:pt x="68" y="322"/>
                    <a:pt x="69" y="322"/>
                    <a:pt x="69" y="322"/>
                  </a:cubicBezTo>
                  <a:cubicBezTo>
                    <a:pt x="108" y="324"/>
                    <a:pt x="166" y="291"/>
                    <a:pt x="186" y="255"/>
                  </a:cubicBezTo>
                  <a:cubicBezTo>
                    <a:pt x="207" y="219"/>
                    <a:pt x="241" y="109"/>
                    <a:pt x="247" y="88"/>
                  </a:cubicBezTo>
                  <a:cubicBezTo>
                    <a:pt x="248" y="86"/>
                    <a:pt x="247" y="84"/>
                    <a:pt x="246" y="82"/>
                  </a:cubicBezTo>
                  <a:close/>
                  <a:moveTo>
                    <a:pt x="34" y="80"/>
                  </a:moveTo>
                  <a:cubicBezTo>
                    <a:pt x="33" y="80"/>
                    <a:pt x="33" y="80"/>
                    <a:pt x="34" y="80"/>
                  </a:cubicBezTo>
                  <a:cubicBezTo>
                    <a:pt x="79" y="64"/>
                    <a:pt x="75" y="104"/>
                    <a:pt x="102" y="121"/>
                  </a:cubicBezTo>
                  <a:cubicBezTo>
                    <a:pt x="103" y="122"/>
                    <a:pt x="103" y="122"/>
                    <a:pt x="102" y="122"/>
                  </a:cubicBezTo>
                  <a:cubicBezTo>
                    <a:pt x="69" y="109"/>
                    <a:pt x="77" y="74"/>
                    <a:pt x="34" y="80"/>
                  </a:cubicBezTo>
                  <a:close/>
                  <a:moveTo>
                    <a:pt x="105" y="194"/>
                  </a:moveTo>
                  <a:cubicBezTo>
                    <a:pt x="104" y="195"/>
                    <a:pt x="99" y="200"/>
                    <a:pt x="92" y="198"/>
                  </a:cubicBezTo>
                  <a:cubicBezTo>
                    <a:pt x="84" y="196"/>
                    <a:pt x="83" y="189"/>
                    <a:pt x="83" y="187"/>
                  </a:cubicBezTo>
                  <a:cubicBezTo>
                    <a:pt x="84" y="186"/>
                    <a:pt x="86" y="192"/>
                    <a:pt x="93" y="194"/>
                  </a:cubicBezTo>
                  <a:cubicBezTo>
                    <a:pt x="100" y="196"/>
                    <a:pt x="105" y="192"/>
                    <a:pt x="105" y="194"/>
                  </a:cubicBezTo>
                  <a:close/>
                  <a:moveTo>
                    <a:pt x="179" y="157"/>
                  </a:moveTo>
                  <a:cubicBezTo>
                    <a:pt x="157" y="160"/>
                    <a:pt x="145" y="153"/>
                    <a:pt x="131" y="150"/>
                  </a:cubicBezTo>
                  <a:cubicBezTo>
                    <a:pt x="129" y="149"/>
                    <a:pt x="130" y="148"/>
                    <a:pt x="131" y="148"/>
                  </a:cubicBezTo>
                  <a:cubicBezTo>
                    <a:pt x="141" y="141"/>
                    <a:pt x="159" y="134"/>
                    <a:pt x="180" y="156"/>
                  </a:cubicBezTo>
                  <a:cubicBezTo>
                    <a:pt x="180" y="156"/>
                    <a:pt x="180" y="157"/>
                    <a:pt x="179" y="157"/>
                  </a:cubicBezTo>
                  <a:close/>
                  <a:moveTo>
                    <a:pt x="203" y="128"/>
                  </a:moveTo>
                  <a:cubicBezTo>
                    <a:pt x="169" y="100"/>
                    <a:pt x="158" y="134"/>
                    <a:pt x="124" y="128"/>
                  </a:cubicBezTo>
                  <a:cubicBezTo>
                    <a:pt x="123" y="128"/>
                    <a:pt x="123" y="127"/>
                    <a:pt x="124" y="127"/>
                  </a:cubicBezTo>
                  <a:cubicBezTo>
                    <a:pt x="156" y="127"/>
                    <a:pt x="173" y="91"/>
                    <a:pt x="203" y="128"/>
                  </a:cubicBezTo>
                  <a:cubicBezTo>
                    <a:pt x="204" y="128"/>
                    <a:pt x="204" y="129"/>
                    <a:pt x="203"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grpSp>
      <p:grpSp>
        <p:nvGrpSpPr>
          <p:cNvPr id="160" name="Group 40"/>
          <p:cNvGrpSpPr>
            <a:grpSpLocks noChangeAspect="1"/>
          </p:cNvGrpSpPr>
          <p:nvPr/>
        </p:nvGrpSpPr>
        <p:grpSpPr>
          <a:xfrm>
            <a:off x="2967938" y="3682455"/>
            <a:ext cx="667958" cy="630849"/>
            <a:chOff x="1927226" y="3178175"/>
            <a:chExt cx="1114425" cy="1052512"/>
          </a:xfrm>
          <a:solidFill>
            <a:srgbClr val="C8C9C7"/>
          </a:solidFill>
        </p:grpSpPr>
        <p:sp>
          <p:nvSpPr>
            <p:cNvPr id="161" name="Freeform 14"/>
            <p:cNvSpPr>
              <a:spLocks noChangeAspect="1" noEditPoints="1"/>
            </p:cNvSpPr>
            <p:nvPr/>
          </p:nvSpPr>
          <p:spPr bwMode="auto">
            <a:xfrm>
              <a:off x="1927226" y="3416300"/>
              <a:ext cx="646113" cy="814387"/>
            </a:xfrm>
            <a:custGeom>
              <a:avLst/>
              <a:gdLst/>
              <a:ahLst/>
              <a:cxnLst>
                <a:cxn ang="0">
                  <a:pos x="232" y="26"/>
                </a:cxn>
                <a:cxn ang="0">
                  <a:pos x="228" y="21"/>
                </a:cxn>
                <a:cxn ang="0">
                  <a:pos x="107" y="17"/>
                </a:cxn>
                <a:cxn ang="0">
                  <a:pos x="2" y="78"/>
                </a:cxn>
                <a:cxn ang="0">
                  <a:pos x="1" y="84"/>
                </a:cxn>
                <a:cxn ang="0">
                  <a:pos x="57" y="252"/>
                </a:cxn>
                <a:cxn ang="0">
                  <a:pos x="184" y="321"/>
                </a:cxn>
                <a:cxn ang="0">
                  <a:pos x="263" y="200"/>
                </a:cxn>
                <a:cxn ang="0">
                  <a:pos x="232" y="26"/>
                </a:cxn>
                <a:cxn ang="0">
                  <a:pos x="37" y="134"/>
                </a:cxn>
                <a:cxn ang="0">
                  <a:pos x="79" y="93"/>
                </a:cxn>
                <a:cxn ang="0">
                  <a:pos x="119" y="109"/>
                </a:cxn>
                <a:cxn ang="0">
                  <a:pos x="81" y="102"/>
                </a:cxn>
                <a:cxn ang="0">
                  <a:pos x="37" y="134"/>
                </a:cxn>
                <a:cxn ang="0">
                  <a:pos x="64" y="164"/>
                </a:cxn>
                <a:cxn ang="0">
                  <a:pos x="88" y="140"/>
                </a:cxn>
                <a:cxn ang="0">
                  <a:pos x="115" y="148"/>
                </a:cxn>
                <a:cxn ang="0">
                  <a:pos x="64" y="164"/>
                </a:cxn>
                <a:cxn ang="0">
                  <a:pos x="168" y="261"/>
                </a:cxn>
                <a:cxn ang="0">
                  <a:pos x="89" y="216"/>
                </a:cxn>
                <a:cxn ang="0">
                  <a:pos x="208" y="208"/>
                </a:cxn>
                <a:cxn ang="0">
                  <a:pos x="168" y="261"/>
                </a:cxn>
                <a:cxn ang="0">
                  <a:pos x="152" y="194"/>
                </a:cxn>
                <a:cxn ang="0">
                  <a:pos x="161" y="188"/>
                </a:cxn>
                <a:cxn ang="0">
                  <a:pos x="153" y="199"/>
                </a:cxn>
                <a:cxn ang="0">
                  <a:pos x="140" y="193"/>
                </a:cxn>
                <a:cxn ang="0">
                  <a:pos x="152" y="194"/>
                </a:cxn>
                <a:cxn ang="0">
                  <a:pos x="162" y="136"/>
                </a:cxn>
                <a:cxn ang="0">
                  <a:pos x="182" y="116"/>
                </a:cxn>
                <a:cxn ang="0">
                  <a:pos x="214" y="127"/>
                </a:cxn>
                <a:cxn ang="0">
                  <a:pos x="162" y="136"/>
                </a:cxn>
                <a:cxn ang="0">
                  <a:pos x="171" y="80"/>
                </a:cxn>
                <a:cxn ang="0">
                  <a:pos x="140" y="104"/>
                </a:cxn>
                <a:cxn ang="0">
                  <a:pos x="168" y="71"/>
                </a:cxn>
                <a:cxn ang="0">
                  <a:pos x="224" y="87"/>
                </a:cxn>
                <a:cxn ang="0">
                  <a:pos x="171" y="80"/>
                </a:cxn>
              </a:cxnLst>
              <a:rect l="0" t="0" r="r" b="b"/>
              <a:pathLst>
                <a:path w="263" h="331">
                  <a:moveTo>
                    <a:pt x="232" y="26"/>
                  </a:moveTo>
                  <a:cubicBezTo>
                    <a:pt x="232" y="23"/>
                    <a:pt x="230" y="22"/>
                    <a:pt x="228" y="21"/>
                  </a:cubicBezTo>
                  <a:cubicBezTo>
                    <a:pt x="217" y="16"/>
                    <a:pt x="173" y="0"/>
                    <a:pt x="107" y="17"/>
                  </a:cubicBezTo>
                  <a:cubicBezTo>
                    <a:pt x="41" y="34"/>
                    <a:pt x="10" y="68"/>
                    <a:pt x="2" y="78"/>
                  </a:cubicBezTo>
                  <a:cubicBezTo>
                    <a:pt x="1" y="80"/>
                    <a:pt x="0" y="82"/>
                    <a:pt x="1" y="84"/>
                  </a:cubicBezTo>
                  <a:cubicBezTo>
                    <a:pt x="6" y="105"/>
                    <a:pt x="37" y="215"/>
                    <a:pt x="57" y="252"/>
                  </a:cubicBezTo>
                  <a:cubicBezTo>
                    <a:pt x="78" y="292"/>
                    <a:pt x="145" y="331"/>
                    <a:pt x="184" y="321"/>
                  </a:cubicBezTo>
                  <a:cubicBezTo>
                    <a:pt x="222" y="312"/>
                    <a:pt x="263" y="246"/>
                    <a:pt x="263" y="200"/>
                  </a:cubicBezTo>
                  <a:cubicBezTo>
                    <a:pt x="263" y="159"/>
                    <a:pt x="237" y="47"/>
                    <a:pt x="232" y="26"/>
                  </a:cubicBezTo>
                  <a:close/>
                  <a:moveTo>
                    <a:pt x="37" y="134"/>
                  </a:moveTo>
                  <a:cubicBezTo>
                    <a:pt x="37" y="134"/>
                    <a:pt x="66" y="96"/>
                    <a:pt x="79" y="93"/>
                  </a:cubicBezTo>
                  <a:cubicBezTo>
                    <a:pt x="92" y="90"/>
                    <a:pt x="119" y="109"/>
                    <a:pt x="119" y="109"/>
                  </a:cubicBezTo>
                  <a:cubicBezTo>
                    <a:pt x="119" y="109"/>
                    <a:pt x="94" y="99"/>
                    <a:pt x="81" y="102"/>
                  </a:cubicBezTo>
                  <a:cubicBezTo>
                    <a:pt x="67" y="106"/>
                    <a:pt x="37" y="134"/>
                    <a:pt x="37" y="134"/>
                  </a:cubicBezTo>
                  <a:close/>
                  <a:moveTo>
                    <a:pt x="64" y="164"/>
                  </a:moveTo>
                  <a:cubicBezTo>
                    <a:pt x="63" y="158"/>
                    <a:pt x="74" y="144"/>
                    <a:pt x="88" y="140"/>
                  </a:cubicBezTo>
                  <a:cubicBezTo>
                    <a:pt x="102" y="136"/>
                    <a:pt x="114" y="142"/>
                    <a:pt x="115" y="148"/>
                  </a:cubicBezTo>
                  <a:cubicBezTo>
                    <a:pt x="109" y="158"/>
                    <a:pt x="83" y="161"/>
                    <a:pt x="64" y="164"/>
                  </a:cubicBezTo>
                  <a:close/>
                  <a:moveTo>
                    <a:pt x="168" y="261"/>
                  </a:moveTo>
                  <a:cubicBezTo>
                    <a:pt x="125" y="270"/>
                    <a:pt x="95" y="225"/>
                    <a:pt x="89" y="216"/>
                  </a:cubicBezTo>
                  <a:cubicBezTo>
                    <a:pt x="143" y="253"/>
                    <a:pt x="187" y="218"/>
                    <a:pt x="208" y="208"/>
                  </a:cubicBezTo>
                  <a:cubicBezTo>
                    <a:pt x="208" y="234"/>
                    <a:pt x="186" y="258"/>
                    <a:pt x="168" y="261"/>
                  </a:cubicBezTo>
                  <a:close/>
                  <a:moveTo>
                    <a:pt x="152" y="194"/>
                  </a:moveTo>
                  <a:cubicBezTo>
                    <a:pt x="159" y="192"/>
                    <a:pt x="161" y="187"/>
                    <a:pt x="161" y="188"/>
                  </a:cubicBezTo>
                  <a:cubicBezTo>
                    <a:pt x="162" y="189"/>
                    <a:pt x="160" y="197"/>
                    <a:pt x="153" y="199"/>
                  </a:cubicBezTo>
                  <a:cubicBezTo>
                    <a:pt x="145" y="200"/>
                    <a:pt x="140" y="195"/>
                    <a:pt x="140" y="193"/>
                  </a:cubicBezTo>
                  <a:cubicBezTo>
                    <a:pt x="140" y="192"/>
                    <a:pt x="144" y="196"/>
                    <a:pt x="152" y="194"/>
                  </a:cubicBezTo>
                  <a:close/>
                  <a:moveTo>
                    <a:pt x="162" y="136"/>
                  </a:moveTo>
                  <a:cubicBezTo>
                    <a:pt x="160" y="130"/>
                    <a:pt x="168" y="120"/>
                    <a:pt x="182" y="116"/>
                  </a:cubicBezTo>
                  <a:cubicBezTo>
                    <a:pt x="196" y="113"/>
                    <a:pt x="213" y="120"/>
                    <a:pt x="214" y="127"/>
                  </a:cubicBezTo>
                  <a:cubicBezTo>
                    <a:pt x="197" y="132"/>
                    <a:pt x="172" y="142"/>
                    <a:pt x="162" y="136"/>
                  </a:cubicBezTo>
                  <a:close/>
                  <a:moveTo>
                    <a:pt x="171" y="80"/>
                  </a:moveTo>
                  <a:cubicBezTo>
                    <a:pt x="157" y="83"/>
                    <a:pt x="140" y="104"/>
                    <a:pt x="140" y="104"/>
                  </a:cubicBezTo>
                  <a:cubicBezTo>
                    <a:pt x="140" y="104"/>
                    <a:pt x="155" y="74"/>
                    <a:pt x="168" y="71"/>
                  </a:cubicBezTo>
                  <a:cubicBezTo>
                    <a:pt x="181" y="68"/>
                    <a:pt x="224" y="87"/>
                    <a:pt x="224" y="87"/>
                  </a:cubicBezTo>
                  <a:cubicBezTo>
                    <a:pt x="224" y="87"/>
                    <a:pt x="185" y="76"/>
                    <a:pt x="171"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sp>
          <p:nvSpPr>
            <p:cNvPr id="162" name="Freeform 15"/>
            <p:cNvSpPr>
              <a:spLocks noChangeAspect="1" noEditPoints="1"/>
            </p:cNvSpPr>
            <p:nvPr/>
          </p:nvSpPr>
          <p:spPr bwMode="auto">
            <a:xfrm>
              <a:off x="2432051" y="3178175"/>
              <a:ext cx="609600" cy="796925"/>
            </a:xfrm>
            <a:custGeom>
              <a:avLst/>
              <a:gdLst/>
              <a:ahLst/>
              <a:cxnLst>
                <a:cxn ang="0">
                  <a:pos x="246" y="82"/>
                </a:cxn>
                <a:cxn ang="0">
                  <a:pos x="143" y="18"/>
                </a:cxn>
                <a:cxn ang="0">
                  <a:pos x="21" y="18"/>
                </a:cxn>
                <a:cxn ang="0">
                  <a:pos x="17" y="23"/>
                </a:cxn>
                <a:cxn ang="0">
                  <a:pos x="0" y="94"/>
                </a:cxn>
                <a:cxn ang="0">
                  <a:pos x="1" y="96"/>
                </a:cxn>
                <a:cxn ang="0">
                  <a:pos x="33" y="105"/>
                </a:cxn>
                <a:cxn ang="0">
                  <a:pos x="41" y="115"/>
                </a:cxn>
                <a:cxn ang="0">
                  <a:pos x="42" y="115"/>
                </a:cxn>
                <a:cxn ang="0">
                  <a:pos x="85" y="135"/>
                </a:cxn>
                <a:cxn ang="0">
                  <a:pos x="84" y="137"/>
                </a:cxn>
                <a:cxn ang="0">
                  <a:pos x="43" y="120"/>
                </a:cxn>
                <a:cxn ang="0">
                  <a:pos x="43" y="121"/>
                </a:cxn>
                <a:cxn ang="0">
                  <a:pos x="62" y="214"/>
                </a:cxn>
                <a:cxn ang="0">
                  <a:pos x="63" y="215"/>
                </a:cxn>
                <a:cxn ang="0">
                  <a:pos x="83" y="229"/>
                </a:cxn>
                <a:cxn ang="0">
                  <a:pos x="125" y="229"/>
                </a:cxn>
                <a:cxn ang="0">
                  <a:pos x="113" y="264"/>
                </a:cxn>
                <a:cxn ang="0">
                  <a:pos x="78" y="249"/>
                </a:cxn>
                <a:cxn ang="0">
                  <a:pos x="68" y="247"/>
                </a:cxn>
                <a:cxn ang="0">
                  <a:pos x="68" y="247"/>
                </a:cxn>
                <a:cxn ang="0">
                  <a:pos x="72" y="293"/>
                </a:cxn>
                <a:cxn ang="0">
                  <a:pos x="68" y="321"/>
                </a:cxn>
                <a:cxn ang="0">
                  <a:pos x="69" y="322"/>
                </a:cxn>
                <a:cxn ang="0">
                  <a:pos x="186" y="255"/>
                </a:cxn>
                <a:cxn ang="0">
                  <a:pos x="247" y="88"/>
                </a:cxn>
                <a:cxn ang="0">
                  <a:pos x="246" y="82"/>
                </a:cxn>
                <a:cxn ang="0">
                  <a:pos x="34" y="80"/>
                </a:cxn>
                <a:cxn ang="0">
                  <a:pos x="34" y="80"/>
                </a:cxn>
                <a:cxn ang="0">
                  <a:pos x="102" y="121"/>
                </a:cxn>
                <a:cxn ang="0">
                  <a:pos x="102" y="122"/>
                </a:cxn>
                <a:cxn ang="0">
                  <a:pos x="34" y="80"/>
                </a:cxn>
                <a:cxn ang="0">
                  <a:pos x="105" y="194"/>
                </a:cxn>
                <a:cxn ang="0">
                  <a:pos x="92" y="198"/>
                </a:cxn>
                <a:cxn ang="0">
                  <a:pos x="83" y="187"/>
                </a:cxn>
                <a:cxn ang="0">
                  <a:pos x="93" y="194"/>
                </a:cxn>
                <a:cxn ang="0">
                  <a:pos x="105" y="194"/>
                </a:cxn>
                <a:cxn ang="0">
                  <a:pos x="179" y="157"/>
                </a:cxn>
                <a:cxn ang="0">
                  <a:pos x="131" y="150"/>
                </a:cxn>
                <a:cxn ang="0">
                  <a:pos x="131" y="148"/>
                </a:cxn>
                <a:cxn ang="0">
                  <a:pos x="180" y="156"/>
                </a:cxn>
                <a:cxn ang="0">
                  <a:pos x="179" y="157"/>
                </a:cxn>
                <a:cxn ang="0">
                  <a:pos x="203" y="128"/>
                </a:cxn>
                <a:cxn ang="0">
                  <a:pos x="124" y="128"/>
                </a:cxn>
                <a:cxn ang="0">
                  <a:pos x="124" y="127"/>
                </a:cxn>
                <a:cxn ang="0">
                  <a:pos x="203" y="128"/>
                </a:cxn>
                <a:cxn ang="0">
                  <a:pos x="203" y="128"/>
                </a:cxn>
              </a:cxnLst>
              <a:rect l="0" t="0" r="r" b="b"/>
              <a:pathLst>
                <a:path w="248" h="324">
                  <a:moveTo>
                    <a:pt x="246" y="82"/>
                  </a:moveTo>
                  <a:cubicBezTo>
                    <a:pt x="239" y="72"/>
                    <a:pt x="208" y="37"/>
                    <a:pt x="143" y="18"/>
                  </a:cubicBezTo>
                  <a:cubicBezTo>
                    <a:pt x="77" y="0"/>
                    <a:pt x="33" y="14"/>
                    <a:pt x="21" y="18"/>
                  </a:cubicBezTo>
                  <a:cubicBezTo>
                    <a:pt x="19" y="19"/>
                    <a:pt x="18" y="21"/>
                    <a:pt x="17" y="23"/>
                  </a:cubicBezTo>
                  <a:cubicBezTo>
                    <a:pt x="15" y="33"/>
                    <a:pt x="7" y="62"/>
                    <a:pt x="0" y="94"/>
                  </a:cubicBezTo>
                  <a:cubicBezTo>
                    <a:pt x="0" y="96"/>
                    <a:pt x="0" y="96"/>
                    <a:pt x="1" y="96"/>
                  </a:cubicBezTo>
                  <a:cubicBezTo>
                    <a:pt x="17" y="99"/>
                    <a:pt x="28" y="103"/>
                    <a:pt x="33" y="105"/>
                  </a:cubicBezTo>
                  <a:cubicBezTo>
                    <a:pt x="37" y="107"/>
                    <a:pt x="40" y="111"/>
                    <a:pt x="41" y="115"/>
                  </a:cubicBezTo>
                  <a:cubicBezTo>
                    <a:pt x="41" y="115"/>
                    <a:pt x="42" y="115"/>
                    <a:pt x="42" y="115"/>
                  </a:cubicBezTo>
                  <a:cubicBezTo>
                    <a:pt x="69" y="109"/>
                    <a:pt x="80" y="124"/>
                    <a:pt x="85" y="135"/>
                  </a:cubicBezTo>
                  <a:cubicBezTo>
                    <a:pt x="86" y="136"/>
                    <a:pt x="86" y="137"/>
                    <a:pt x="84" y="137"/>
                  </a:cubicBezTo>
                  <a:cubicBezTo>
                    <a:pt x="71" y="132"/>
                    <a:pt x="59" y="132"/>
                    <a:pt x="43" y="120"/>
                  </a:cubicBezTo>
                  <a:cubicBezTo>
                    <a:pt x="43" y="120"/>
                    <a:pt x="43" y="120"/>
                    <a:pt x="43" y="121"/>
                  </a:cubicBezTo>
                  <a:cubicBezTo>
                    <a:pt x="47" y="137"/>
                    <a:pt x="55" y="176"/>
                    <a:pt x="62" y="214"/>
                  </a:cubicBezTo>
                  <a:cubicBezTo>
                    <a:pt x="62" y="214"/>
                    <a:pt x="63" y="215"/>
                    <a:pt x="63" y="215"/>
                  </a:cubicBezTo>
                  <a:cubicBezTo>
                    <a:pt x="70" y="221"/>
                    <a:pt x="77" y="227"/>
                    <a:pt x="83" y="229"/>
                  </a:cubicBezTo>
                  <a:cubicBezTo>
                    <a:pt x="95" y="232"/>
                    <a:pt x="114" y="223"/>
                    <a:pt x="125" y="229"/>
                  </a:cubicBezTo>
                  <a:cubicBezTo>
                    <a:pt x="135" y="235"/>
                    <a:pt x="128" y="262"/>
                    <a:pt x="113" y="264"/>
                  </a:cubicBezTo>
                  <a:cubicBezTo>
                    <a:pt x="98" y="265"/>
                    <a:pt x="101" y="255"/>
                    <a:pt x="78" y="249"/>
                  </a:cubicBezTo>
                  <a:cubicBezTo>
                    <a:pt x="74" y="248"/>
                    <a:pt x="71" y="247"/>
                    <a:pt x="68" y="247"/>
                  </a:cubicBezTo>
                  <a:cubicBezTo>
                    <a:pt x="68" y="247"/>
                    <a:pt x="68" y="247"/>
                    <a:pt x="68" y="247"/>
                  </a:cubicBezTo>
                  <a:cubicBezTo>
                    <a:pt x="71" y="265"/>
                    <a:pt x="72" y="281"/>
                    <a:pt x="72" y="293"/>
                  </a:cubicBezTo>
                  <a:cubicBezTo>
                    <a:pt x="72" y="301"/>
                    <a:pt x="71" y="311"/>
                    <a:pt x="68" y="321"/>
                  </a:cubicBezTo>
                  <a:cubicBezTo>
                    <a:pt x="68" y="322"/>
                    <a:pt x="69" y="322"/>
                    <a:pt x="69" y="322"/>
                  </a:cubicBezTo>
                  <a:cubicBezTo>
                    <a:pt x="108" y="324"/>
                    <a:pt x="166" y="291"/>
                    <a:pt x="186" y="255"/>
                  </a:cubicBezTo>
                  <a:cubicBezTo>
                    <a:pt x="207" y="219"/>
                    <a:pt x="241" y="109"/>
                    <a:pt x="247" y="88"/>
                  </a:cubicBezTo>
                  <a:cubicBezTo>
                    <a:pt x="248" y="86"/>
                    <a:pt x="247" y="84"/>
                    <a:pt x="246" y="82"/>
                  </a:cubicBezTo>
                  <a:close/>
                  <a:moveTo>
                    <a:pt x="34" y="80"/>
                  </a:moveTo>
                  <a:cubicBezTo>
                    <a:pt x="33" y="80"/>
                    <a:pt x="33" y="80"/>
                    <a:pt x="34" y="80"/>
                  </a:cubicBezTo>
                  <a:cubicBezTo>
                    <a:pt x="79" y="64"/>
                    <a:pt x="75" y="104"/>
                    <a:pt x="102" y="121"/>
                  </a:cubicBezTo>
                  <a:cubicBezTo>
                    <a:pt x="103" y="122"/>
                    <a:pt x="103" y="122"/>
                    <a:pt x="102" y="122"/>
                  </a:cubicBezTo>
                  <a:cubicBezTo>
                    <a:pt x="69" y="109"/>
                    <a:pt x="77" y="74"/>
                    <a:pt x="34" y="80"/>
                  </a:cubicBezTo>
                  <a:close/>
                  <a:moveTo>
                    <a:pt x="105" y="194"/>
                  </a:moveTo>
                  <a:cubicBezTo>
                    <a:pt x="104" y="195"/>
                    <a:pt x="99" y="200"/>
                    <a:pt x="92" y="198"/>
                  </a:cubicBezTo>
                  <a:cubicBezTo>
                    <a:pt x="84" y="196"/>
                    <a:pt x="83" y="189"/>
                    <a:pt x="83" y="187"/>
                  </a:cubicBezTo>
                  <a:cubicBezTo>
                    <a:pt x="84" y="186"/>
                    <a:pt x="86" y="192"/>
                    <a:pt x="93" y="194"/>
                  </a:cubicBezTo>
                  <a:cubicBezTo>
                    <a:pt x="100" y="196"/>
                    <a:pt x="105" y="192"/>
                    <a:pt x="105" y="194"/>
                  </a:cubicBezTo>
                  <a:close/>
                  <a:moveTo>
                    <a:pt x="179" y="157"/>
                  </a:moveTo>
                  <a:cubicBezTo>
                    <a:pt x="157" y="160"/>
                    <a:pt x="145" y="153"/>
                    <a:pt x="131" y="150"/>
                  </a:cubicBezTo>
                  <a:cubicBezTo>
                    <a:pt x="129" y="149"/>
                    <a:pt x="130" y="148"/>
                    <a:pt x="131" y="148"/>
                  </a:cubicBezTo>
                  <a:cubicBezTo>
                    <a:pt x="141" y="141"/>
                    <a:pt x="159" y="134"/>
                    <a:pt x="180" y="156"/>
                  </a:cubicBezTo>
                  <a:cubicBezTo>
                    <a:pt x="180" y="156"/>
                    <a:pt x="180" y="157"/>
                    <a:pt x="179" y="157"/>
                  </a:cubicBezTo>
                  <a:close/>
                  <a:moveTo>
                    <a:pt x="203" y="128"/>
                  </a:moveTo>
                  <a:cubicBezTo>
                    <a:pt x="169" y="100"/>
                    <a:pt x="158" y="134"/>
                    <a:pt x="124" y="128"/>
                  </a:cubicBezTo>
                  <a:cubicBezTo>
                    <a:pt x="123" y="128"/>
                    <a:pt x="123" y="127"/>
                    <a:pt x="124" y="127"/>
                  </a:cubicBezTo>
                  <a:cubicBezTo>
                    <a:pt x="156" y="127"/>
                    <a:pt x="173" y="91"/>
                    <a:pt x="203" y="128"/>
                  </a:cubicBezTo>
                  <a:cubicBezTo>
                    <a:pt x="204" y="128"/>
                    <a:pt x="204" y="129"/>
                    <a:pt x="203"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grpSp>
      <p:sp>
        <p:nvSpPr>
          <p:cNvPr id="163" name="Rectangle 23"/>
          <p:cNvSpPr/>
          <p:nvPr/>
        </p:nvSpPr>
        <p:spPr>
          <a:xfrm>
            <a:off x="3526002" y="1033304"/>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4"/>
                </a:solidFill>
                <a:effectLst/>
                <a:uLnTx/>
                <a:uFillTx/>
                <a:cs typeface="Arial" panose="020B0604020202020204" pitchFamily="34" charset="0"/>
              </a:rPr>
              <a:t>49</a:t>
            </a:r>
            <a:r>
              <a:rPr kumimoji="0" lang="en-GB" sz="1400" b="1" i="0" u="none" strike="noStrike" kern="0" cap="none" spc="0" normalizeH="0" baseline="0" noProof="0" dirty="0">
                <a:ln>
                  <a:noFill/>
                </a:ln>
                <a:solidFill>
                  <a:schemeClr val="accent4"/>
                </a:solidFill>
                <a:effectLst/>
                <a:uLnTx/>
                <a:uFillTx/>
                <a:cs typeface="Arial" panose="020B0604020202020204" pitchFamily="34" charset="0"/>
              </a:rPr>
              <a:t>%</a:t>
            </a:r>
          </a:p>
        </p:txBody>
      </p:sp>
      <p:sp>
        <p:nvSpPr>
          <p:cNvPr id="164" name="Rectangle 23"/>
          <p:cNvSpPr/>
          <p:nvPr/>
        </p:nvSpPr>
        <p:spPr>
          <a:xfrm>
            <a:off x="2241983" y="1033304"/>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3"/>
                </a:solidFill>
                <a:effectLst/>
                <a:uLnTx/>
                <a:uFillTx/>
                <a:cs typeface="Arial" panose="020B0604020202020204" pitchFamily="34" charset="0"/>
              </a:rPr>
              <a:t>51</a:t>
            </a:r>
            <a:r>
              <a:rPr kumimoji="0" lang="en-GB" sz="1400" b="1" i="0" u="none" strike="noStrike" kern="0" cap="none" spc="0" normalizeH="0" baseline="0" noProof="0" dirty="0">
                <a:ln>
                  <a:noFill/>
                </a:ln>
                <a:solidFill>
                  <a:schemeClr val="accent3"/>
                </a:solidFill>
                <a:effectLst/>
                <a:uLnTx/>
                <a:uFillTx/>
                <a:cs typeface="Arial" panose="020B0604020202020204" pitchFamily="34" charset="0"/>
              </a:rPr>
              <a:t>%</a:t>
            </a:r>
          </a:p>
        </p:txBody>
      </p:sp>
      <p:sp>
        <p:nvSpPr>
          <p:cNvPr id="165" name="Rectangle 23"/>
          <p:cNvSpPr/>
          <p:nvPr/>
        </p:nvSpPr>
        <p:spPr>
          <a:xfrm>
            <a:off x="3526002" y="236657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4"/>
                </a:solidFill>
                <a:effectLst/>
                <a:uLnTx/>
                <a:uFillTx/>
                <a:cs typeface="Arial" panose="020B0604020202020204" pitchFamily="34" charset="0"/>
              </a:rPr>
              <a:t>40</a:t>
            </a:r>
            <a:r>
              <a:rPr kumimoji="0" lang="en-GB" sz="1400" b="1" i="0" u="none" strike="noStrike" kern="0" cap="none" spc="0" normalizeH="0" baseline="0" noProof="0" dirty="0">
                <a:ln>
                  <a:noFill/>
                </a:ln>
                <a:solidFill>
                  <a:schemeClr val="accent4"/>
                </a:solidFill>
                <a:effectLst/>
                <a:uLnTx/>
                <a:uFillTx/>
                <a:cs typeface="Arial" panose="020B0604020202020204" pitchFamily="34" charset="0"/>
              </a:rPr>
              <a:t>%</a:t>
            </a:r>
          </a:p>
        </p:txBody>
      </p:sp>
      <p:sp>
        <p:nvSpPr>
          <p:cNvPr id="166" name="Rectangle 23"/>
          <p:cNvSpPr/>
          <p:nvPr/>
        </p:nvSpPr>
        <p:spPr>
          <a:xfrm>
            <a:off x="2241983" y="236657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3"/>
                </a:solidFill>
                <a:effectLst/>
                <a:uLnTx/>
                <a:uFillTx/>
                <a:cs typeface="Arial" panose="020B0604020202020204" pitchFamily="34" charset="0"/>
              </a:rPr>
              <a:t>60</a:t>
            </a:r>
            <a:r>
              <a:rPr kumimoji="0" lang="en-GB" sz="1400" b="1" i="0" u="none" strike="noStrike" kern="0" cap="none" spc="0" normalizeH="0" baseline="0" noProof="0" dirty="0">
                <a:ln>
                  <a:noFill/>
                </a:ln>
                <a:solidFill>
                  <a:schemeClr val="accent3"/>
                </a:solidFill>
                <a:effectLst/>
                <a:uLnTx/>
                <a:uFillTx/>
                <a:cs typeface="Arial" panose="020B0604020202020204" pitchFamily="34" charset="0"/>
              </a:rPr>
              <a:t>%</a:t>
            </a:r>
          </a:p>
        </p:txBody>
      </p:sp>
      <p:sp>
        <p:nvSpPr>
          <p:cNvPr id="167" name="Rectangle 23"/>
          <p:cNvSpPr/>
          <p:nvPr/>
        </p:nvSpPr>
        <p:spPr>
          <a:xfrm>
            <a:off x="3526002" y="353206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4"/>
                </a:solidFill>
                <a:effectLst/>
                <a:uLnTx/>
                <a:uFillTx/>
                <a:cs typeface="Arial" panose="020B0604020202020204" pitchFamily="34" charset="0"/>
              </a:rPr>
              <a:t>57</a:t>
            </a:r>
            <a:r>
              <a:rPr kumimoji="0" lang="en-GB" sz="1400" b="1" i="0" u="none" strike="noStrike" kern="0" cap="none" spc="0" normalizeH="0" baseline="0" noProof="0" dirty="0">
                <a:ln>
                  <a:noFill/>
                </a:ln>
                <a:solidFill>
                  <a:schemeClr val="accent4"/>
                </a:solidFill>
                <a:effectLst/>
                <a:uLnTx/>
                <a:uFillTx/>
                <a:cs typeface="Arial" panose="020B0604020202020204" pitchFamily="34" charset="0"/>
              </a:rPr>
              <a:t>%</a:t>
            </a:r>
          </a:p>
        </p:txBody>
      </p:sp>
      <p:sp>
        <p:nvSpPr>
          <p:cNvPr id="168" name="Rectangle 23"/>
          <p:cNvSpPr/>
          <p:nvPr/>
        </p:nvSpPr>
        <p:spPr>
          <a:xfrm>
            <a:off x="2241983" y="353206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3"/>
                </a:solidFill>
                <a:effectLst/>
                <a:uLnTx/>
                <a:uFillTx/>
                <a:cs typeface="Arial" panose="020B0604020202020204" pitchFamily="34" charset="0"/>
              </a:rPr>
              <a:t>43</a:t>
            </a:r>
            <a:r>
              <a:rPr kumimoji="0" lang="en-GB" sz="1400" b="1" i="0" u="none" strike="noStrike" kern="0" cap="none" spc="0" normalizeH="0" baseline="0" noProof="0" dirty="0">
                <a:ln>
                  <a:noFill/>
                </a:ln>
                <a:solidFill>
                  <a:schemeClr val="accent3"/>
                </a:solidFill>
                <a:effectLst/>
                <a:uLnTx/>
                <a:uFillTx/>
                <a:cs typeface="Arial" panose="020B0604020202020204" pitchFamily="34" charset="0"/>
              </a:rPr>
              <a:t>%</a:t>
            </a:r>
          </a:p>
        </p:txBody>
      </p:sp>
      <p:sp>
        <p:nvSpPr>
          <p:cNvPr id="83" name="Text Placeholder 9"/>
          <p:cNvSpPr>
            <a:spLocks noGrp="1"/>
          </p:cNvSpPr>
          <p:nvPr>
            <p:ph type="body" sz="quarter" idx="26"/>
          </p:nvPr>
        </p:nvSpPr>
        <p:spPr>
          <a:xfrm>
            <a:off x="179512" y="474017"/>
            <a:ext cx="8690248" cy="374905"/>
          </a:xfrm>
        </p:spPr>
        <p:txBody>
          <a:bodyPr/>
          <a:lstStyle/>
          <a:p>
            <a:r>
              <a:rPr lang="hu-HU" dirty="0"/>
              <a:t>Érdekelné-e Önt olyan műholdas TV szolgáltatás, amely lehetővé tenné, hogy a műholdas előfizetéséhez tartozó eszközöket (</a:t>
            </a:r>
            <a:r>
              <a:rPr lang="hu-HU" dirty="0" err="1"/>
              <a:t>box</a:t>
            </a:r>
            <a:r>
              <a:rPr lang="hu-HU" dirty="0"/>
              <a:t>, kártya) Magyarországról más EU-tagállamba magával vigye, és azon keresztül külföldön nézze a magyar adásokat? </a:t>
            </a:r>
          </a:p>
        </p:txBody>
      </p:sp>
      <p:cxnSp>
        <p:nvCxnSpPr>
          <p:cNvPr id="84" name="Straight Connector 83"/>
          <p:cNvCxnSpPr/>
          <p:nvPr/>
        </p:nvCxnSpPr>
        <p:spPr>
          <a:xfrm>
            <a:off x="539552" y="2153064"/>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85" name="Picture 84">
            <a:extLst>
              <a:ext uri="{FF2B5EF4-FFF2-40B4-BE49-F238E27FC236}">
                <a16:creationId xmlns:a16="http://schemas.microsoft.com/office/drawing/2014/main" xmlns="" id="{DD09A5F3-8243-45B3-9BD5-B3130F3E4CE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6" name="Picture 85">
            <a:extLst>
              <a:ext uri="{FF2B5EF4-FFF2-40B4-BE49-F238E27FC236}">
                <a16:creationId xmlns:a16="http://schemas.microsoft.com/office/drawing/2014/main" xmlns="" id="{F10E1A46-7927-44CB-9267-3BDB68B30D9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92006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Műholdas tévészolgáltatás iránti érdeklődés</a:t>
            </a:r>
            <a:endParaRPr lang="en-US" dirty="0"/>
          </a:p>
        </p:txBody>
      </p:sp>
      <p:sp>
        <p:nvSpPr>
          <p:cNvPr id="81" name="Text Placeholder 9"/>
          <p:cNvSpPr>
            <a:spLocks noGrp="1"/>
          </p:cNvSpPr>
          <p:nvPr>
            <p:ph type="body" sz="quarter" idx="26"/>
          </p:nvPr>
        </p:nvSpPr>
        <p:spPr>
          <a:xfrm>
            <a:off x="202232" y="477045"/>
            <a:ext cx="8690248" cy="205628"/>
          </a:xfrm>
        </p:spPr>
        <p:txBody>
          <a:bodyPr/>
          <a:lstStyle/>
          <a:p>
            <a:r>
              <a:rPr lang="hu-HU" dirty="0"/>
              <a:t>Demográfiai változók mentén</a:t>
            </a:r>
          </a:p>
        </p:txBody>
      </p:sp>
      <p:sp>
        <p:nvSpPr>
          <p:cNvPr id="65" name="Szövegdoboz 81"/>
          <p:cNvSpPr txBox="1"/>
          <p:nvPr/>
        </p:nvSpPr>
        <p:spPr>
          <a:xfrm>
            <a:off x="2241910"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Nem</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9"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Családi állapot</a:t>
            </a:r>
          </a:p>
        </p:txBody>
      </p:sp>
      <p:sp>
        <p:nvSpPr>
          <p:cNvPr id="106" name="Szövegdoboz 81"/>
          <p:cNvSpPr txBox="1"/>
          <p:nvPr/>
        </p:nvSpPr>
        <p:spPr>
          <a:xfrm>
            <a:off x="6084169" y="8613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Településtípus</a:t>
            </a:r>
          </a:p>
        </p:txBody>
      </p:sp>
      <p:sp>
        <p:nvSpPr>
          <p:cNvPr id="108" name="TextBox 107"/>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113" name="Straight Connector 112"/>
          <p:cNvCxnSpPr/>
          <p:nvPr/>
        </p:nvCxnSpPr>
        <p:spPr>
          <a:xfrm>
            <a:off x="6300192" y="1295771"/>
            <a:ext cx="0" cy="156401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2504476" y="2707982"/>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828800"/>
          <a:ext cx="599728" cy="90303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451517">
                <a:tc>
                  <a:txBody>
                    <a:bodyPr/>
                    <a:lstStyle/>
                    <a:p>
                      <a:pPr algn="ctr"/>
                      <a:r>
                        <a:rPr lang="hu-HU" sz="1600" b="1" kern="0" dirty="0">
                          <a:solidFill>
                            <a:schemeClr val="accent5"/>
                          </a:solidFill>
                          <a:latin typeface="Calibri"/>
                          <a:ea typeface="+mn-ea"/>
                          <a:cs typeface="+mn-cs"/>
                        </a:rPr>
                        <a:t>48%</a:t>
                      </a:r>
                    </a:p>
                  </a:txBody>
                  <a:tcPr>
                    <a:noFill/>
                  </a:tcPr>
                </a:tc>
                <a:extLst>
                  <a:ext uri="{0D108BD9-81ED-4DB2-BD59-A6C34878D82A}">
                    <a16:rowId xmlns:a16="http://schemas.microsoft.com/office/drawing/2014/main" xmlns="" val="1967301344"/>
                  </a:ext>
                </a:extLst>
              </a:tr>
              <a:tr h="451517">
                <a:tc>
                  <a:txBody>
                    <a:bodyPr/>
                    <a:lstStyle/>
                    <a:p>
                      <a:pPr algn="ctr"/>
                      <a:r>
                        <a:rPr lang="hu-HU" sz="1600" b="1" kern="0" dirty="0">
                          <a:solidFill>
                            <a:schemeClr val="accent5"/>
                          </a:solidFill>
                          <a:latin typeface="Calibri"/>
                          <a:ea typeface="+mn-ea"/>
                          <a:cs typeface="+mn-cs"/>
                        </a:rPr>
                        <a:t>52%</a:t>
                      </a:r>
                    </a:p>
                  </a:txBody>
                  <a:tcPr>
                    <a:noFill/>
                  </a:tcPr>
                </a:tc>
                <a:extLst>
                  <a:ext uri="{0D108BD9-81ED-4DB2-BD59-A6C34878D82A}">
                    <a16:rowId xmlns:a16="http://schemas.microsoft.com/office/drawing/2014/main" xmlns="" val="1533298621"/>
                  </a:ext>
                </a:extLst>
              </a:tr>
            </a:tbl>
          </a:graphicData>
        </a:graphic>
      </p:graphicFrame>
      <p:graphicFrame>
        <p:nvGraphicFramePr>
          <p:cNvPr id="115" name="Table 167"/>
          <p:cNvGraphicFramePr>
            <a:graphicFrameLocks noGrp="1"/>
          </p:cNvGraphicFramePr>
          <p:nvPr>
            <p:extLst/>
          </p:nvPr>
        </p:nvGraphicFramePr>
        <p:xfrm>
          <a:off x="405945" y="1901696"/>
          <a:ext cx="1512168" cy="89351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446758">
                <a:tc>
                  <a:txBody>
                    <a:bodyPr/>
                    <a:lstStyle/>
                    <a:p>
                      <a:pPr algn="l"/>
                      <a:r>
                        <a:rPr lang="hu-HU" sz="900" b="0" kern="1200" cap="all" dirty="0">
                          <a:solidFill>
                            <a:srgbClr val="404040"/>
                          </a:solidFill>
                          <a:latin typeface="Calibri" pitchFamily="34" charset="0"/>
                          <a:ea typeface="+mn-ea"/>
                          <a:cs typeface="Arial" pitchFamily="34" charset="0"/>
                        </a:rPr>
                        <a:t>ÉRDEKLI</a:t>
                      </a:r>
                    </a:p>
                  </a:txBody>
                  <a:tcPr>
                    <a:noFill/>
                  </a:tcPr>
                </a:tc>
                <a:extLst>
                  <a:ext uri="{0D108BD9-81ED-4DB2-BD59-A6C34878D82A}">
                    <a16:rowId xmlns:a16="http://schemas.microsoft.com/office/drawing/2014/main" xmlns="" val="1967301344"/>
                  </a:ext>
                </a:extLst>
              </a:tr>
              <a:tr h="446758">
                <a:tc>
                  <a:txBody>
                    <a:bodyPr/>
                    <a:lstStyle/>
                    <a:p>
                      <a:pPr algn="l"/>
                      <a:r>
                        <a:rPr lang="hu-HU" sz="900" kern="1200" cap="all" dirty="0">
                          <a:solidFill>
                            <a:srgbClr val="404040"/>
                          </a:solidFill>
                          <a:latin typeface="Calibri" pitchFamily="34" charset="0"/>
                          <a:ea typeface="+mn-ea"/>
                          <a:cs typeface="Arial" pitchFamily="34" charset="0"/>
                        </a:rPr>
                        <a:t>NEM ÉRDEKLI</a:t>
                      </a:r>
                    </a:p>
                  </a:txBody>
                  <a:tcPr>
                    <a:noFill/>
                  </a:tcPr>
                </a:tc>
                <a:extLst>
                  <a:ext uri="{0D108BD9-81ED-4DB2-BD59-A6C34878D82A}">
                    <a16:rowId xmlns:a16="http://schemas.microsoft.com/office/drawing/2014/main" xmlns="" val="1533298621"/>
                  </a:ext>
                </a:extLst>
              </a:tr>
            </a:tbl>
          </a:graphicData>
        </a:graphic>
      </p:graphicFrame>
      <p:sp>
        <p:nvSpPr>
          <p:cNvPr id="137" name="Szövegdoboz 81"/>
          <p:cNvSpPr txBox="1"/>
          <p:nvPr/>
        </p:nvSpPr>
        <p:spPr>
          <a:xfrm>
            <a:off x="3275857"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Kor</a:t>
            </a:r>
          </a:p>
        </p:txBody>
      </p:sp>
      <p:graphicFrame>
        <p:nvGraphicFramePr>
          <p:cNvPr id="147" name="Táblázat 146"/>
          <p:cNvGraphicFramePr>
            <a:graphicFrameLocks noGrp="1"/>
          </p:cNvGraphicFramePr>
          <p:nvPr>
            <p:extLst/>
          </p:nvPr>
        </p:nvGraphicFramePr>
        <p:xfrm>
          <a:off x="2771800" y="1779662"/>
          <a:ext cx="5299788" cy="936104"/>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53%</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42%</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54%</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61"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62"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63"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64"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73"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76"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pic>
        <p:nvPicPr>
          <p:cNvPr id="10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122"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 name="Group 3"/>
          <p:cNvGrpSpPr/>
          <p:nvPr/>
        </p:nvGrpSpPr>
        <p:grpSpPr>
          <a:xfrm>
            <a:off x="5698295" y="1274696"/>
            <a:ext cx="961937" cy="403340"/>
            <a:chOff x="5698295" y="1304314"/>
            <a:chExt cx="961937" cy="403340"/>
          </a:xfrm>
        </p:grpSpPr>
        <p:sp>
          <p:nvSpPr>
            <p:cNvPr id="3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3" name="Group 2"/>
            <p:cNvGrpSpPr/>
            <p:nvPr/>
          </p:nvGrpSpPr>
          <p:grpSpPr>
            <a:xfrm>
              <a:off x="5698295" y="1304314"/>
              <a:ext cx="720080" cy="400110"/>
              <a:chOff x="5698295" y="1304314"/>
              <a:chExt cx="720080" cy="400110"/>
            </a:xfrm>
          </p:grpSpPr>
          <p:sp>
            <p:nvSpPr>
              <p:cNvPr id="12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37"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40" name="Straight Connector 39"/>
          <p:cNvCxnSpPr/>
          <p:nvPr/>
        </p:nvCxnSpPr>
        <p:spPr>
          <a:xfrm>
            <a:off x="4978215" y="1287986"/>
            <a:ext cx="0" cy="156401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48568" y="1295770"/>
            <a:ext cx="0" cy="156401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51521" y="3385905"/>
            <a:ext cx="8208911" cy="1323437"/>
          </a:xfrm>
          <a:prstGeom prst="rect">
            <a:avLst/>
          </a:prstGeom>
        </p:spPr>
        <p:txBody>
          <a:bodyPr wrap="square" lIns="91438" tIns="45719" rIns="91438" bIns="45719">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műholdas tévészolgáltatás iránt érdeklődők között nagyobb arányt képviselnek a legidősebb korosztályhoz tartozó, elvált férfiak, akik kisebb településeken élnek. Az érdeklődők jellemzően nem igazán illeszkedtek be a külföldi környezetbe, vagy sokszor idegenül érzik magukat kint, ezért a hazaköltözést tervezik, jelenleg is napi szinten állnak kapcsolatban az otthoniakkal és akár havonta többször is hazautaznak. Vélhetően számukra a magyar nyelvű tévészolgáltatás gyógyír az egyedüllétre, elszigeteltségre, fontos, hogy képben legyenek az otthoni történésekkel.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szolgáltatás iránt nem érdeklődők között az átlaghoz képest felülreprezentáltak a legfiatalabbak (18-29), a nők, az egyedülállók, akik a fővárosban élnek. Közöttük többen vannak, akik másik országba terveznek továbbköltözni, ritkább a kapcsolattartás az otthon maradt ismerősökkel és haza is csak nagyon ritkán utaznak. Valószínű, hogy ők kevésbé igénylik, vagy tartják fontosnak a gyökerek ápolását ezen a módon. </a:t>
            </a:r>
          </a:p>
        </p:txBody>
      </p:sp>
      <p:grpSp>
        <p:nvGrpSpPr>
          <p:cNvPr id="46" name="Group 175"/>
          <p:cNvGrpSpPr>
            <a:grpSpLocks noChangeAspect="1"/>
          </p:cNvGrpSpPr>
          <p:nvPr/>
        </p:nvGrpSpPr>
        <p:grpSpPr>
          <a:xfrm>
            <a:off x="7268569" y="1343047"/>
            <a:ext cx="246225" cy="223985"/>
            <a:chOff x="3395663" y="2381251"/>
            <a:chExt cx="246063" cy="223838"/>
          </a:xfrm>
        </p:grpSpPr>
        <p:sp>
          <p:nvSpPr>
            <p:cNvPr id="47"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48"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49"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0"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1"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grpSp>
      <p:sp>
        <p:nvSpPr>
          <p:cNvPr id="3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42" name="Picture 41">
            <a:extLst>
              <a:ext uri="{FF2B5EF4-FFF2-40B4-BE49-F238E27FC236}">
                <a16:creationId xmlns:a16="http://schemas.microsoft.com/office/drawing/2014/main" xmlns="" id="{E295D58D-3E10-4FEC-860C-AAC3E1748C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3" name="Picture 42">
            <a:extLst>
              <a:ext uri="{FF2B5EF4-FFF2-40B4-BE49-F238E27FC236}">
                <a16:creationId xmlns:a16="http://schemas.microsoft.com/office/drawing/2014/main" xmlns="" id="{E5503BC0-A8D9-4F11-8A48-C3F63DFF9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402586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6"/>
          <p:cNvGraphicFramePr/>
          <p:nvPr>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6"/>
          <p:cNvGraphicFramePr/>
          <p:nvPr>
            <p:extLst/>
          </p:nvPr>
        </p:nvGraphicFramePr>
        <p:xfrm>
          <a:off x="0" y="588255"/>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p:txBody>
          <a:bodyPr>
            <a:normAutofit fontScale="90000"/>
          </a:bodyPr>
          <a:lstStyle/>
          <a:p>
            <a:r>
              <a:rPr lang="hu-HU" dirty="0"/>
              <a:t>Internetezés gyakorisága</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Okostelefonon, laptopon, </a:t>
            </a:r>
            <a:r>
              <a:rPr lang="hu-HU" dirty="0" err="1"/>
              <a:t>tableten</a:t>
            </a:r>
            <a:r>
              <a:rPr lang="hu-HU" dirty="0"/>
              <a:t> vagy egyéb eszközön</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sp>
        <p:nvSpPr>
          <p:cNvPr id="40" name="Szövegdoboz 39"/>
          <p:cNvSpPr txBox="1">
            <a:spLocks noChangeArrowheads="1"/>
          </p:cNvSpPr>
          <p:nvPr/>
        </p:nvSpPr>
        <p:spPr bwMode="auto">
          <a:xfrm>
            <a:off x="5724129" y="843558"/>
            <a:ext cx="2376263"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Wifi</a:t>
            </a: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 használat</a:t>
            </a:r>
          </a:p>
        </p:txBody>
      </p:sp>
      <p:sp>
        <p:nvSpPr>
          <p:cNvPr id="10" name="Szövegdoboz 9"/>
          <p:cNvSpPr txBox="1">
            <a:spLocks noChangeArrowheads="1"/>
          </p:cNvSpPr>
          <p:nvPr/>
        </p:nvSpPr>
        <p:spPr bwMode="auto">
          <a:xfrm>
            <a:off x="1043608" y="843558"/>
            <a:ext cx="2494800"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900" b="0" i="0" u="none" strike="noStrike" kern="0" cap="all" spc="0" normalizeH="0" baseline="0" noProof="0" dirty="0">
                <a:ln>
                  <a:noFill/>
                </a:ln>
                <a:solidFill>
                  <a:srgbClr val="404040"/>
                </a:solidFill>
                <a:effectLst/>
                <a:uLnTx/>
                <a:uFillTx/>
                <a:latin typeface="Calibri" pitchFamily="34" charset="0"/>
                <a:cs typeface="Arial" pitchFamily="34" charset="0"/>
              </a:rPr>
              <a:t>Netezés, de nem wifin keresztül</a:t>
            </a:r>
          </a:p>
        </p:txBody>
      </p:sp>
      <p:sp>
        <p:nvSpPr>
          <p:cNvPr id="15" name="Rectangle 14"/>
          <p:cNvSpPr/>
          <p:nvPr/>
        </p:nvSpPr>
        <p:spPr>
          <a:xfrm>
            <a:off x="539552" y="4114642"/>
            <a:ext cx="7850343" cy="553996"/>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Az </a:t>
            </a:r>
            <a:r>
              <a:rPr kumimoji="0" lang="hu-HU" sz="1000" b="0" i="0" u="none" strike="noStrike" kern="0" cap="none" spc="0" normalizeH="0" baseline="0" noProof="0" dirty="0" err="1">
                <a:ln>
                  <a:noFill/>
                </a:ln>
                <a:solidFill>
                  <a:srgbClr val="58595B"/>
                </a:solidFill>
                <a:effectLst/>
                <a:uLnTx/>
                <a:uFillTx/>
              </a:rPr>
              <a:t>okostelefonon</a:t>
            </a:r>
            <a:r>
              <a:rPr kumimoji="0" lang="hu-HU" sz="1000" b="0" i="0" u="none" strike="noStrike" kern="0" cap="none" spc="0" normalizeH="0" baseline="0" noProof="0" dirty="0">
                <a:ln>
                  <a:noFill/>
                </a:ln>
                <a:solidFill>
                  <a:srgbClr val="58595B"/>
                </a:solidFill>
                <a:effectLst/>
                <a:uLnTx/>
                <a:uFillTx/>
              </a:rPr>
              <a:t>, laptopon, </a:t>
            </a:r>
            <a:r>
              <a:rPr kumimoji="0" lang="hu-HU" sz="1000" b="0" i="0" u="none" strike="noStrike" kern="0" cap="none" spc="0" normalizeH="0" baseline="0" noProof="0" dirty="0" err="1">
                <a:ln>
                  <a:noFill/>
                </a:ln>
                <a:solidFill>
                  <a:srgbClr val="58595B"/>
                </a:solidFill>
                <a:effectLst/>
                <a:uLnTx/>
                <a:uFillTx/>
              </a:rPr>
              <a:t>tableten</a:t>
            </a:r>
            <a:r>
              <a:rPr kumimoji="0" lang="hu-HU" sz="1000" b="0" i="0" u="none" strike="noStrike" kern="0" cap="none" spc="0" normalizeH="0" baseline="0" noProof="0" dirty="0">
                <a:ln>
                  <a:noFill/>
                </a:ln>
                <a:solidFill>
                  <a:srgbClr val="58595B"/>
                </a:solidFill>
                <a:effectLst/>
                <a:uLnTx/>
                <a:uFillTx/>
              </a:rPr>
              <a:t> vagy egyéb eszközön történő </a:t>
            </a:r>
            <a:r>
              <a:rPr kumimoji="0" lang="hu-HU" sz="1000" b="0" i="0" u="none" strike="noStrike" kern="0" cap="none" spc="0" normalizeH="0" baseline="0" noProof="0" dirty="0" err="1">
                <a:ln>
                  <a:noFill/>
                </a:ln>
                <a:solidFill>
                  <a:srgbClr val="58595B"/>
                </a:solidFill>
                <a:effectLst/>
                <a:uLnTx/>
                <a:uFillTx/>
              </a:rPr>
              <a:t>wifi</a:t>
            </a:r>
            <a:r>
              <a:rPr kumimoji="0" lang="hu-HU" sz="1000" b="0" i="0" u="none" strike="noStrike" kern="0" cap="none" spc="0" normalizeH="0" baseline="0" noProof="0" dirty="0">
                <a:ln>
                  <a:noFill/>
                </a:ln>
                <a:solidFill>
                  <a:srgbClr val="58595B"/>
                </a:solidFill>
                <a:effectLst/>
                <a:uLnTx/>
                <a:uFillTx/>
              </a:rPr>
              <a:t> használat szinte mindenki számára napi gyakoriságú, s bár a nem </a:t>
            </a:r>
            <a:r>
              <a:rPr kumimoji="0" lang="hu-HU" sz="1000" b="0" i="0" u="none" strike="noStrike" kern="0" cap="none" spc="0" normalizeH="0" baseline="0" noProof="0" dirty="0" err="1">
                <a:ln>
                  <a:noFill/>
                </a:ln>
                <a:solidFill>
                  <a:srgbClr val="58595B"/>
                </a:solidFill>
                <a:effectLst/>
                <a:uLnTx/>
                <a:uFillTx/>
              </a:rPr>
              <a:t>wifin</a:t>
            </a:r>
            <a:r>
              <a:rPr kumimoji="0" lang="hu-HU" sz="1000" b="0" i="0" u="none" strike="noStrike" kern="0" cap="none" spc="0" normalizeH="0" baseline="0" noProof="0" dirty="0">
                <a:ln>
                  <a:noFill/>
                </a:ln>
                <a:solidFill>
                  <a:srgbClr val="58595B"/>
                </a:solidFill>
                <a:effectLst/>
                <a:uLnTx/>
                <a:uFillTx/>
              </a:rPr>
              <a:t> keresztül történő netezés ennél némileg ritkább, túlnyomó többségében szintén napi szinten zajlik. A </a:t>
            </a:r>
            <a:r>
              <a:rPr kumimoji="0" lang="hu-HU" sz="1000" b="0" i="0" u="none" strike="noStrike" kern="0" cap="none" spc="0" normalizeH="0" baseline="0" noProof="0" dirty="0" err="1">
                <a:ln>
                  <a:noFill/>
                </a:ln>
                <a:solidFill>
                  <a:srgbClr val="58595B"/>
                </a:solidFill>
                <a:effectLst/>
                <a:uLnTx/>
                <a:uFillTx/>
              </a:rPr>
              <a:t>wifi</a:t>
            </a:r>
            <a:r>
              <a:rPr kumimoji="0" lang="hu-HU" sz="1000" b="0" i="0" u="none" strike="noStrike" kern="0" cap="none" spc="0" normalizeH="0" baseline="0" noProof="0" dirty="0">
                <a:ln>
                  <a:noFill/>
                </a:ln>
                <a:solidFill>
                  <a:srgbClr val="58595B"/>
                </a:solidFill>
                <a:effectLst/>
                <a:uLnTx/>
                <a:uFillTx/>
              </a:rPr>
              <a:t> nélküli netezést teljesen nélkülözők viszonylag magasabb aránya mögött épp a </a:t>
            </a:r>
            <a:r>
              <a:rPr kumimoji="0" lang="hu-HU" sz="1000" b="0" i="0" u="none" strike="noStrike" kern="0" cap="none" spc="0" normalizeH="0" baseline="0" noProof="0" dirty="0" err="1">
                <a:ln>
                  <a:noFill/>
                </a:ln>
                <a:solidFill>
                  <a:srgbClr val="58595B"/>
                </a:solidFill>
                <a:effectLst/>
                <a:uLnTx/>
                <a:uFillTx/>
              </a:rPr>
              <a:t>wifi</a:t>
            </a:r>
            <a:r>
              <a:rPr kumimoji="0" lang="hu-HU" sz="1000" b="0" i="0" u="none" strike="noStrike" kern="0" cap="none" spc="0" normalizeH="0" baseline="0" noProof="0" dirty="0">
                <a:ln>
                  <a:noFill/>
                </a:ln>
                <a:solidFill>
                  <a:srgbClr val="58595B"/>
                </a:solidFill>
                <a:effectLst/>
                <a:uLnTx/>
                <a:uFillTx/>
              </a:rPr>
              <a:t> használat áll, 90%-uk napi szinten él a </a:t>
            </a:r>
            <a:r>
              <a:rPr kumimoji="0" lang="hu-HU" sz="1000" b="0" i="0" u="none" strike="noStrike" kern="0" cap="none" spc="0" normalizeH="0" baseline="0" noProof="0" dirty="0" err="1">
                <a:ln>
                  <a:noFill/>
                </a:ln>
                <a:solidFill>
                  <a:srgbClr val="58595B"/>
                </a:solidFill>
                <a:effectLst/>
                <a:uLnTx/>
                <a:uFillTx/>
              </a:rPr>
              <a:t>wifi</a:t>
            </a:r>
            <a:r>
              <a:rPr kumimoji="0" lang="hu-HU" sz="1000" b="0" i="0" u="none" strike="noStrike" kern="0" cap="none" spc="0" normalizeH="0" baseline="0" noProof="0" dirty="0">
                <a:ln>
                  <a:noFill/>
                </a:ln>
                <a:solidFill>
                  <a:srgbClr val="58595B"/>
                </a:solidFill>
                <a:effectLst/>
                <a:uLnTx/>
                <a:uFillTx/>
              </a:rPr>
              <a:t> lehetőségével. </a:t>
            </a:r>
          </a:p>
        </p:txBody>
      </p:sp>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2" name="Picture 11">
            <a:extLst>
              <a:ext uri="{FF2B5EF4-FFF2-40B4-BE49-F238E27FC236}">
                <a16:creationId xmlns:a16="http://schemas.microsoft.com/office/drawing/2014/main" xmlns="" id="{ECD514A5-5498-4DEF-950D-F4515283E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9FA14026-2E14-4B08-9CD0-00A1214068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893661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5628"/>
          </a:xfrm>
        </p:spPr>
        <p:txBody>
          <a:bodyPr/>
          <a:lstStyle/>
          <a:p>
            <a:r>
              <a:rPr lang="hu-HU" dirty="0"/>
              <a:t>Az Ön jelenlegi háztartásában milyen internetkapcsolattal rendelkezik?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Internetkapcsolat</a:t>
            </a:r>
            <a:endParaRPr lang="en-US" dirty="0"/>
          </a:p>
        </p:txBody>
      </p:sp>
      <p:graphicFrame>
        <p:nvGraphicFramePr>
          <p:cNvPr id="8" name="Chart 5"/>
          <p:cNvGraphicFramePr>
            <a:graphicFrameLocks noChangeAspect="1"/>
          </p:cNvGraphicFramePr>
          <p:nvPr>
            <p:extLst/>
          </p:nvPr>
        </p:nvGraphicFramePr>
        <p:xfrm>
          <a:off x="3895259" y="1368414"/>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6"/>
          <p:cNvGraphicFramePr>
            <a:graphicFrameLocks noChangeAspect="1"/>
          </p:cNvGraphicFramePr>
          <p:nvPr>
            <p:extLst/>
          </p:nvPr>
        </p:nvGraphicFramePr>
        <p:xfrm>
          <a:off x="2524006" y="1368414"/>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890766" y="1685684"/>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88</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11" name="Text Placeholder 9"/>
          <p:cNvSpPr txBox="1">
            <a:spLocks/>
          </p:cNvSpPr>
          <p:nvPr/>
        </p:nvSpPr>
        <p:spPr>
          <a:xfrm>
            <a:off x="2373009" y="954798"/>
            <a:ext cx="1436258" cy="230732"/>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Streamelésre</a:t>
            </a: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 tökéletesen alkalmas</a:t>
            </a:r>
          </a:p>
        </p:txBody>
      </p:sp>
      <p:sp>
        <p:nvSpPr>
          <p:cNvPr id="13" name="Rectangle 11"/>
          <p:cNvSpPr/>
          <p:nvPr/>
        </p:nvSpPr>
        <p:spPr>
          <a:xfrm>
            <a:off x="4309540" y="1685684"/>
            <a:ext cx="982541"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9</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16" name="Text Placeholder 9"/>
          <p:cNvSpPr txBox="1">
            <a:spLocks/>
          </p:cNvSpPr>
          <p:nvPr/>
        </p:nvSpPr>
        <p:spPr>
          <a:xfrm>
            <a:off x="3879770" y="954797"/>
            <a:ext cx="1440160" cy="216024"/>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nl-NL" sz="900" b="0" i="0" u="none" strike="noStrike" kern="0" cap="all" spc="0" normalizeH="0" baseline="0" noProof="0" dirty="0">
                <a:ln>
                  <a:noFill/>
                </a:ln>
                <a:solidFill>
                  <a:srgbClr val="404040"/>
                </a:solidFill>
                <a:effectLst/>
                <a:uLnTx/>
                <a:uFillTx/>
                <a:latin typeface="Calibri" pitchFamily="34" charset="0"/>
                <a:cs typeface="Arial" pitchFamily="34" charset="0"/>
              </a:rPr>
              <a:t>Akadozva lehet vele streamelni</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aphicFrame>
        <p:nvGraphicFramePr>
          <p:cNvPr id="17" name="Chart 13"/>
          <p:cNvGraphicFramePr>
            <a:graphicFrameLocks noChangeAspect="1"/>
          </p:cNvGraphicFramePr>
          <p:nvPr>
            <p:extLst/>
          </p:nvPr>
        </p:nvGraphicFramePr>
        <p:xfrm>
          <a:off x="5367162" y="136206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4"/>
          <p:cNvSpPr/>
          <p:nvPr/>
        </p:nvSpPr>
        <p:spPr>
          <a:xfrm>
            <a:off x="5783679" y="1692982"/>
            <a:ext cx="959973"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2</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19" name="Text Placeholder 9"/>
          <p:cNvSpPr txBox="1">
            <a:spLocks/>
          </p:cNvSpPr>
          <p:nvPr/>
        </p:nvSpPr>
        <p:spPr>
          <a:xfrm>
            <a:off x="5390434" y="954797"/>
            <a:ext cx="1211753" cy="17485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Nem alkalmas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streamelésre</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aphicFrame>
        <p:nvGraphicFramePr>
          <p:cNvPr id="20" name="Chart 16"/>
          <p:cNvGraphicFramePr>
            <a:graphicFrameLocks noChangeAspect="1"/>
          </p:cNvGraphicFramePr>
          <p:nvPr>
            <p:extLst/>
          </p:nvPr>
        </p:nvGraphicFramePr>
        <p:xfrm>
          <a:off x="6760090" y="1358388"/>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 Placeholder 9"/>
          <p:cNvSpPr txBox="1">
            <a:spLocks/>
          </p:cNvSpPr>
          <p:nvPr/>
        </p:nvSpPr>
        <p:spPr>
          <a:xfrm>
            <a:off x="6695161" y="874547"/>
            <a:ext cx="1389038" cy="17485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Nem rendelkezik internetkapcsolattal a lakóhelyén</a:t>
            </a:r>
          </a:p>
        </p:txBody>
      </p:sp>
      <p:sp>
        <p:nvSpPr>
          <p:cNvPr id="23" name="Rectangle 20"/>
          <p:cNvSpPr/>
          <p:nvPr/>
        </p:nvSpPr>
        <p:spPr>
          <a:xfrm>
            <a:off x="7184533" y="1692982"/>
            <a:ext cx="999278"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1</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graphicFrame>
        <p:nvGraphicFramePr>
          <p:cNvPr id="24" name="Chart 5"/>
          <p:cNvGraphicFramePr>
            <a:graphicFrameLocks noChangeAspect="1"/>
          </p:cNvGraphicFramePr>
          <p:nvPr>
            <p:extLst/>
          </p:nvPr>
        </p:nvGraphicFramePr>
        <p:xfrm>
          <a:off x="3895259" y="2355726"/>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6"/>
          <p:cNvGraphicFramePr>
            <a:graphicFrameLocks noChangeAspect="1"/>
          </p:cNvGraphicFramePr>
          <p:nvPr>
            <p:extLst/>
          </p:nvPr>
        </p:nvGraphicFramePr>
        <p:xfrm>
          <a:off x="2524006" y="2355726"/>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9"/>
          <p:cNvSpPr/>
          <p:nvPr/>
        </p:nvSpPr>
        <p:spPr>
          <a:xfrm>
            <a:off x="2890766" y="2672996"/>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91</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sp>
        <p:nvSpPr>
          <p:cNvPr id="27" name="Rectangle 11"/>
          <p:cNvSpPr/>
          <p:nvPr/>
        </p:nvSpPr>
        <p:spPr>
          <a:xfrm>
            <a:off x="4319539" y="2672996"/>
            <a:ext cx="982541"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7</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graphicFrame>
        <p:nvGraphicFramePr>
          <p:cNvPr id="28" name="Chart 13"/>
          <p:cNvGraphicFramePr>
            <a:graphicFrameLocks noChangeAspect="1"/>
          </p:cNvGraphicFramePr>
          <p:nvPr>
            <p:extLst/>
          </p:nvPr>
        </p:nvGraphicFramePr>
        <p:xfrm>
          <a:off x="5367162" y="2349375"/>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14"/>
          <p:cNvSpPr/>
          <p:nvPr/>
        </p:nvSpPr>
        <p:spPr>
          <a:xfrm>
            <a:off x="5772268" y="2672996"/>
            <a:ext cx="887965"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1</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graphicFrame>
        <p:nvGraphicFramePr>
          <p:cNvPr id="30" name="Chart 16"/>
          <p:cNvGraphicFramePr>
            <a:graphicFrameLocks noChangeAspect="1"/>
          </p:cNvGraphicFramePr>
          <p:nvPr>
            <p:extLst/>
          </p:nvPr>
        </p:nvGraphicFramePr>
        <p:xfrm>
          <a:off x="6760090" y="2345700"/>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1" name="Rectangle 20"/>
          <p:cNvSpPr/>
          <p:nvPr/>
        </p:nvSpPr>
        <p:spPr>
          <a:xfrm>
            <a:off x="7173122" y="2672996"/>
            <a:ext cx="1071286"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1</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sp>
        <p:nvSpPr>
          <p:cNvPr id="32" name="Rectangle 31"/>
          <p:cNvSpPr/>
          <p:nvPr/>
        </p:nvSpPr>
        <p:spPr>
          <a:xfrm>
            <a:off x="1760365" y="1602869"/>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4"/>
                </a:solidFill>
                <a:effectLst/>
                <a:uLnTx/>
                <a:uFillTx/>
                <a:latin typeface="Calibri"/>
              </a:rPr>
              <a:t>Total</a:t>
            </a:r>
          </a:p>
        </p:txBody>
      </p:sp>
      <p:sp>
        <p:nvSpPr>
          <p:cNvPr id="33" name="Rectangle 32"/>
          <p:cNvSpPr/>
          <p:nvPr/>
        </p:nvSpPr>
        <p:spPr>
          <a:xfrm>
            <a:off x="539553" y="2610981"/>
            <a:ext cx="2018497"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2"/>
                </a:solidFill>
                <a:effectLst/>
                <a:uLnTx/>
                <a:uFillTx/>
                <a:latin typeface="Calibri"/>
              </a:rPr>
              <a:t>Nagy-Britannia</a:t>
            </a:r>
          </a:p>
        </p:txBody>
      </p:sp>
      <p:graphicFrame>
        <p:nvGraphicFramePr>
          <p:cNvPr id="34" name="Chart 5"/>
          <p:cNvGraphicFramePr>
            <a:graphicFrameLocks noChangeAspect="1"/>
          </p:cNvGraphicFramePr>
          <p:nvPr>
            <p:extLst/>
          </p:nvPr>
        </p:nvGraphicFramePr>
        <p:xfrm>
          <a:off x="3895259" y="3301856"/>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Chart 6"/>
          <p:cNvGraphicFramePr>
            <a:graphicFrameLocks noChangeAspect="1"/>
          </p:cNvGraphicFramePr>
          <p:nvPr>
            <p:extLst/>
          </p:nvPr>
        </p:nvGraphicFramePr>
        <p:xfrm>
          <a:off x="2524006" y="3301856"/>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36" name="Rectangle 9"/>
          <p:cNvSpPr/>
          <p:nvPr/>
        </p:nvSpPr>
        <p:spPr>
          <a:xfrm>
            <a:off x="2890766" y="3609099"/>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85</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sp>
        <p:nvSpPr>
          <p:cNvPr id="38" name="Rectangle 11"/>
          <p:cNvSpPr/>
          <p:nvPr/>
        </p:nvSpPr>
        <p:spPr>
          <a:xfrm>
            <a:off x="4256891" y="3629120"/>
            <a:ext cx="910533"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11</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graphicFrame>
        <p:nvGraphicFramePr>
          <p:cNvPr id="39" name="Chart 13"/>
          <p:cNvGraphicFramePr>
            <a:graphicFrameLocks noChangeAspect="1"/>
          </p:cNvGraphicFramePr>
          <p:nvPr>
            <p:extLst/>
          </p:nvPr>
        </p:nvGraphicFramePr>
        <p:xfrm>
          <a:off x="5367162" y="3295505"/>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0" name="Rectangle 14"/>
          <p:cNvSpPr/>
          <p:nvPr/>
        </p:nvSpPr>
        <p:spPr>
          <a:xfrm>
            <a:off x="5772267" y="3609099"/>
            <a:ext cx="959973"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2</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graphicFrame>
        <p:nvGraphicFramePr>
          <p:cNvPr id="41" name="Chart 16"/>
          <p:cNvGraphicFramePr>
            <a:graphicFrameLocks noChangeAspect="1"/>
          </p:cNvGraphicFramePr>
          <p:nvPr>
            <p:extLst/>
          </p:nvPr>
        </p:nvGraphicFramePr>
        <p:xfrm>
          <a:off x="6760090" y="3291830"/>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42" name="Rectangle 20"/>
          <p:cNvSpPr/>
          <p:nvPr/>
        </p:nvSpPr>
        <p:spPr>
          <a:xfrm>
            <a:off x="7173122" y="3609099"/>
            <a:ext cx="927270"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1</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sp>
        <p:nvSpPr>
          <p:cNvPr id="43" name="Rectangle 42"/>
          <p:cNvSpPr/>
          <p:nvPr/>
        </p:nvSpPr>
        <p:spPr>
          <a:xfrm>
            <a:off x="683569" y="3540551"/>
            <a:ext cx="1802092"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Németország</a:t>
            </a:r>
          </a:p>
        </p:txBody>
      </p:sp>
      <p:cxnSp>
        <p:nvCxnSpPr>
          <p:cNvPr id="44" name="Straight Connector 43"/>
          <p:cNvCxnSpPr/>
          <p:nvPr/>
        </p:nvCxnSpPr>
        <p:spPr>
          <a:xfrm>
            <a:off x="600221" y="2360263"/>
            <a:ext cx="7500243" cy="10027"/>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7544" y="4515966"/>
            <a:ext cx="8136904" cy="246219"/>
          </a:xfrm>
          <a:prstGeom prst="rect">
            <a:avLst/>
          </a:prstGeom>
        </p:spPr>
        <p:txBody>
          <a:bodyPr wrap="square" lIns="91438" tIns="45719" rIns="91438" bIns="45719">
            <a:spAutoFit/>
          </a:bodyPr>
          <a:lstStyle/>
          <a:p>
            <a:pPr marL="4763" marR="0" lvl="0" indent="0"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megkérdezettek túlnyomó többsége élő </a:t>
            </a:r>
            <a:r>
              <a:rPr kumimoji="0" lang="hu-HU" sz="1000" b="0" i="0" u="none" strike="noStrike" kern="0" cap="none" spc="0" normalizeH="0" baseline="0" noProof="0" dirty="0" err="1">
                <a:ln>
                  <a:noFill/>
                </a:ln>
                <a:solidFill>
                  <a:srgbClr val="58595B"/>
                </a:solidFill>
                <a:effectLst/>
                <a:uLnTx/>
                <a:uFillTx/>
              </a:rPr>
              <a:t>videónézésre</a:t>
            </a:r>
            <a:r>
              <a:rPr kumimoji="0" lang="hu-HU" sz="1000" b="0" i="0" u="none" strike="noStrike" kern="0" cap="none" spc="0" normalizeH="0" baseline="0" noProof="0" dirty="0">
                <a:ln>
                  <a:noFill/>
                </a:ln>
                <a:solidFill>
                  <a:srgbClr val="58595B"/>
                </a:solidFill>
                <a:effectLst/>
                <a:uLnTx/>
                <a:uFillTx/>
              </a:rPr>
              <a:t> (</a:t>
            </a:r>
            <a:r>
              <a:rPr kumimoji="0" lang="hu-HU" sz="1000" b="0" i="0" u="none" strike="noStrike" kern="0" cap="none" spc="0" normalizeH="0" baseline="0" noProof="0" dirty="0" err="1">
                <a:ln>
                  <a:noFill/>
                </a:ln>
                <a:solidFill>
                  <a:srgbClr val="58595B"/>
                </a:solidFill>
                <a:effectLst/>
                <a:uLnTx/>
                <a:uFillTx/>
              </a:rPr>
              <a:t>streamelésre</a:t>
            </a:r>
            <a:r>
              <a:rPr kumimoji="0" lang="hu-HU" sz="1000" b="0" i="0" u="none" strike="noStrike" kern="0" cap="none" spc="0" normalizeH="0" baseline="0" noProof="0" dirty="0">
                <a:ln>
                  <a:noFill/>
                </a:ln>
                <a:solidFill>
                  <a:srgbClr val="58595B"/>
                </a:solidFill>
                <a:effectLst/>
                <a:uLnTx/>
                <a:uFillTx/>
              </a:rPr>
              <a:t>) tökéletesen alkalmas internetkapcsolattal rendelkezik külföldi lakóhelyén. </a:t>
            </a:r>
          </a:p>
        </p:txBody>
      </p:sp>
      <p:sp>
        <p:nvSpPr>
          <p:cNvPr id="4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47" name="Picture 46">
            <a:extLst>
              <a:ext uri="{FF2B5EF4-FFF2-40B4-BE49-F238E27FC236}">
                <a16:creationId xmlns:a16="http://schemas.microsoft.com/office/drawing/2014/main" xmlns="" id="{F04BBAAE-5817-412E-BD9A-ED6BC3CAA9F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8" name="Picture 47">
            <a:extLst>
              <a:ext uri="{FF2B5EF4-FFF2-40B4-BE49-F238E27FC236}">
                <a16:creationId xmlns:a16="http://schemas.microsoft.com/office/drawing/2014/main" xmlns="" id="{923078E0-8355-44E0-90B8-A83256767E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972116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Streamelés</a:t>
            </a:r>
            <a:r>
              <a:rPr lang="hu-HU" dirty="0"/>
              <a:t> gyakorisága</a:t>
            </a:r>
            <a:endParaRPr lang="en-US" dirty="0"/>
          </a:p>
        </p:txBody>
      </p:sp>
      <p:sp>
        <p:nvSpPr>
          <p:cNvPr id="81" name="Text Placeholder 9"/>
          <p:cNvSpPr>
            <a:spLocks noGrp="1"/>
          </p:cNvSpPr>
          <p:nvPr>
            <p:ph type="body" sz="quarter" idx="26"/>
          </p:nvPr>
        </p:nvSpPr>
        <p:spPr>
          <a:xfrm>
            <a:off x="259546" y="477045"/>
            <a:ext cx="8690248" cy="205628"/>
          </a:xfrm>
        </p:spPr>
        <p:txBody>
          <a:bodyPr/>
          <a:lstStyle/>
          <a:p>
            <a:r>
              <a:rPr lang="hu-HU" dirty="0"/>
              <a:t>Demográfiai változók mentén</a:t>
            </a:r>
          </a:p>
        </p:txBody>
      </p:sp>
      <p:sp>
        <p:nvSpPr>
          <p:cNvPr id="65" name="Szövegdoboz 81"/>
          <p:cNvSpPr txBox="1"/>
          <p:nvPr/>
        </p:nvSpPr>
        <p:spPr>
          <a:xfrm>
            <a:off x="2241910"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Nem</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9"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Családi állapot</a:t>
            </a:r>
          </a:p>
        </p:txBody>
      </p:sp>
      <p:sp>
        <p:nvSpPr>
          <p:cNvPr id="106" name="Szövegdoboz 81"/>
          <p:cNvSpPr txBox="1"/>
          <p:nvPr/>
        </p:nvSpPr>
        <p:spPr>
          <a:xfrm>
            <a:off x="6084169" y="8613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Településtípus</a:t>
            </a:r>
          </a:p>
        </p:txBody>
      </p:sp>
      <p:cxnSp>
        <p:nvCxnSpPr>
          <p:cNvPr id="112" name="Straight Connector 111"/>
          <p:cNvCxnSpPr/>
          <p:nvPr/>
        </p:nvCxnSpPr>
        <p:spPr>
          <a:xfrm>
            <a:off x="4932040"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300192" y="1350831"/>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53119" y="4043850"/>
            <a:ext cx="7719281" cy="400108"/>
          </a:xfrm>
          <a:prstGeom prst="rect">
            <a:avLst/>
          </a:prstGeom>
        </p:spPr>
        <p:txBody>
          <a:bodyPr wrap="square" lIns="91438" tIns="45719" rIns="91438" bIns="45719">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a:t>
            </a:r>
            <a:r>
              <a:rPr kumimoji="0" lang="hu-HU" sz="1000" b="0" i="0" u="none" strike="noStrike" kern="0" cap="none" spc="0" normalizeH="0" baseline="0" noProof="0" dirty="0" err="1">
                <a:ln>
                  <a:noFill/>
                </a:ln>
                <a:solidFill>
                  <a:srgbClr val="58595B"/>
                </a:solidFill>
                <a:effectLst/>
                <a:uLnTx/>
                <a:uFillTx/>
              </a:rPr>
              <a:t>streamelés</a:t>
            </a:r>
            <a:r>
              <a:rPr kumimoji="0" lang="hu-HU" sz="1000" b="0" i="0" u="none" strike="noStrike" kern="0" cap="none" spc="0" normalizeH="0" baseline="0" noProof="0" dirty="0">
                <a:ln>
                  <a:noFill/>
                </a:ln>
                <a:solidFill>
                  <a:srgbClr val="58595B"/>
                </a:solidFill>
                <a:effectLst/>
                <a:uLnTx/>
                <a:uFillTx/>
              </a:rPr>
              <a:t> napi gyakorisága a fővárosban, nagyvárosokban élő férfiakra kiemelten jellemző. A falvakban élő elvált válaszadók között nagyobb arányban vannak azok, akik még sosem próbálták a</a:t>
            </a:r>
            <a:r>
              <a:rPr kumimoji="0" lang="hu-HU" sz="1000" b="0" i="0" u="none" strike="noStrike" kern="0" cap="none" spc="0" normalizeH="0" noProof="0" dirty="0">
                <a:ln>
                  <a:noFill/>
                </a:ln>
                <a:solidFill>
                  <a:srgbClr val="58595B"/>
                </a:solidFill>
                <a:effectLst/>
                <a:uLnTx/>
                <a:uFillTx/>
              </a:rPr>
              <a:t> megoldást</a:t>
            </a:r>
            <a:r>
              <a:rPr kumimoji="0" lang="hu-HU" sz="1000" b="0" i="0" u="none" strike="noStrike" kern="0" cap="none" spc="0" normalizeH="0" baseline="0" noProof="0" dirty="0">
                <a:ln>
                  <a:noFill/>
                </a:ln>
                <a:solidFill>
                  <a:srgbClr val="58595B"/>
                </a:solidFill>
                <a:effectLst/>
                <a:uLnTx/>
                <a:uFillTx/>
              </a:rPr>
              <a:t>. </a:t>
            </a:r>
          </a:p>
        </p:txBody>
      </p: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756366"/>
          <a:ext cx="599728" cy="189550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1895504">
                <a:tc>
                  <a:txBody>
                    <a:bodyPr/>
                    <a:lstStyle/>
                    <a:p>
                      <a:pPr algn="ctr"/>
                      <a:r>
                        <a:rPr lang="hu-HU" sz="1300" b="1" kern="0" dirty="0">
                          <a:solidFill>
                            <a:schemeClr val="accent5"/>
                          </a:solidFill>
                          <a:latin typeface="Calibri"/>
                          <a:ea typeface="+mn-ea"/>
                          <a:cs typeface="+mn-cs"/>
                        </a:rPr>
                        <a:t>32%</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27%</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15%</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10%</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16%</a:t>
                      </a:r>
                    </a:p>
                  </a:txBody>
                  <a:tcPr>
                    <a:noFill/>
                  </a:tcPr>
                </a:tc>
                <a:extLst>
                  <a:ext uri="{0D108BD9-81ED-4DB2-BD59-A6C34878D82A}">
                    <a16:rowId xmlns:a16="http://schemas.microsoft.com/office/drawing/2014/main" xmlns="" val="1967301344"/>
                  </a:ext>
                </a:extLst>
              </a:tr>
            </a:tbl>
          </a:graphicData>
        </a:graphic>
      </p:graphicFrame>
      <p:graphicFrame>
        <p:nvGraphicFramePr>
          <p:cNvPr id="115" name="Table 167"/>
          <p:cNvGraphicFramePr>
            <a:graphicFrameLocks noGrp="1"/>
          </p:cNvGraphicFramePr>
          <p:nvPr>
            <p:extLst/>
          </p:nvPr>
        </p:nvGraphicFramePr>
        <p:xfrm>
          <a:off x="395536" y="1756366"/>
          <a:ext cx="1512168" cy="2072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1967512">
                <a:tc>
                  <a:txBody>
                    <a:bodyPr/>
                    <a:lstStyle/>
                    <a:p>
                      <a:pPr algn="l"/>
                      <a:r>
                        <a:rPr lang="hu-HU" sz="1300" b="1" kern="0" dirty="0">
                          <a:solidFill>
                            <a:schemeClr val="accent5"/>
                          </a:solidFill>
                          <a:latin typeface="Calibri"/>
                          <a:ea typeface="+mn-ea"/>
                          <a:cs typeface="+mn-cs"/>
                        </a:rPr>
                        <a:t>Naponta</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Hetente</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Havonta</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Próbálta</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Soha</a:t>
                      </a:r>
                    </a:p>
                    <a:p>
                      <a:pPr algn="l"/>
                      <a:endParaRPr lang="hu-HU" sz="13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bl>
          </a:graphicData>
        </a:graphic>
      </p:graphicFrame>
      <p:cxnSp>
        <p:nvCxnSpPr>
          <p:cNvPr id="127" name="Straight Connector 111"/>
          <p:cNvCxnSpPr/>
          <p:nvPr/>
        </p:nvCxnSpPr>
        <p:spPr>
          <a:xfrm>
            <a:off x="3634818" y="1350831"/>
            <a:ext cx="0" cy="230103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7" name="Szövegdoboz 81"/>
          <p:cNvSpPr txBox="1"/>
          <p:nvPr/>
        </p:nvSpPr>
        <p:spPr>
          <a:xfrm>
            <a:off x="3275857"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Kor</a:t>
            </a:r>
          </a:p>
        </p:txBody>
      </p:sp>
      <p:graphicFrame>
        <p:nvGraphicFramePr>
          <p:cNvPr id="147" name="Táblázat 146"/>
          <p:cNvGraphicFramePr>
            <a:graphicFrameLocks noGrp="1"/>
          </p:cNvGraphicFramePr>
          <p:nvPr/>
        </p:nvGraphicFramePr>
        <p:xfrm>
          <a:off x="2763542" y="1786826"/>
          <a:ext cx="5299788" cy="1872210"/>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4"/>
                  </a:ext>
                </a:extLst>
              </a:tr>
            </a:tbl>
          </a:graphicData>
        </a:graphic>
      </p:graphicFrame>
      <p:sp>
        <p:nvSpPr>
          <p:cNvPr id="35" name="TextBox 34"/>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7"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38"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39"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40"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41"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pic>
        <p:nvPicPr>
          <p:cNvPr id="42"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43"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4" name="Group 43"/>
          <p:cNvGrpSpPr/>
          <p:nvPr/>
        </p:nvGrpSpPr>
        <p:grpSpPr>
          <a:xfrm>
            <a:off x="5698295" y="1274696"/>
            <a:ext cx="961937" cy="403340"/>
            <a:chOff x="5698295" y="1304314"/>
            <a:chExt cx="961937" cy="403340"/>
          </a:xfrm>
        </p:grpSpPr>
        <p:sp>
          <p:nvSpPr>
            <p:cNvPr id="4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6" name="Group 45"/>
            <p:cNvGrpSpPr/>
            <p:nvPr/>
          </p:nvGrpSpPr>
          <p:grpSpPr>
            <a:xfrm>
              <a:off x="5698295" y="1304314"/>
              <a:ext cx="720080" cy="400110"/>
              <a:chOff x="5698295" y="1304314"/>
              <a:chExt cx="720080" cy="400110"/>
            </a:xfrm>
          </p:grpSpPr>
          <p:sp>
            <p:nvSpPr>
              <p:cNvPr id="47"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48"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49"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0" name="Group 175"/>
          <p:cNvGrpSpPr>
            <a:grpSpLocks noChangeAspect="1"/>
          </p:cNvGrpSpPr>
          <p:nvPr/>
        </p:nvGrpSpPr>
        <p:grpSpPr>
          <a:xfrm>
            <a:off x="7268569" y="1343047"/>
            <a:ext cx="246225" cy="223985"/>
            <a:chOff x="3395663" y="2381251"/>
            <a:chExt cx="246063" cy="223838"/>
          </a:xfrm>
        </p:grpSpPr>
        <p:sp>
          <p:nvSpPr>
            <p:cNvPr id="51"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2"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3"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4"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5"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grp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57" name="Picture 56">
            <a:extLst>
              <a:ext uri="{FF2B5EF4-FFF2-40B4-BE49-F238E27FC236}">
                <a16:creationId xmlns:a16="http://schemas.microsoft.com/office/drawing/2014/main" xmlns="" id="{6C205B1E-A61D-4DC0-AA8D-034360F33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04228755-4A8E-475F-9AA2-B4A0A5718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52437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388445"/>
            <a:ext cx="4752528" cy="2247851"/>
          </a:xfrm>
        </p:spPr>
        <p:txBody>
          <a:bodyPr/>
          <a:lstStyle/>
          <a:p>
            <a:r>
              <a:rPr lang="hu-HU" cap="all" dirty="0">
                <a:effectLst>
                  <a:outerShdw blurRad="38100" dist="38100" dir="2700000" algn="tl">
                    <a:srgbClr val="000000">
                      <a:alpha val="43137"/>
                    </a:srgbClr>
                  </a:outerShdw>
                </a:effectLst>
              </a:rPr>
              <a:t>Demográfiai adatok</a:t>
            </a:r>
          </a:p>
        </p:txBody>
      </p:sp>
      <p:pic>
        <p:nvPicPr>
          <p:cNvPr id="10" name="Picture Placeholder 9"/>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22590" r="18441"/>
          <a:stretch/>
        </p:blipFill>
        <p:spPr/>
      </p:pic>
      <p:pic>
        <p:nvPicPr>
          <p:cNvPr id="4" name="Picture 3">
            <a:extLst>
              <a:ext uri="{FF2B5EF4-FFF2-40B4-BE49-F238E27FC236}">
                <a16:creationId xmlns:a16="http://schemas.microsoft.com/office/drawing/2014/main" xmlns="" id="{A75923B3-7594-4D30-A1E4-688D27729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 name="Picture 4">
            <a:extLst>
              <a:ext uri="{FF2B5EF4-FFF2-40B4-BE49-F238E27FC236}">
                <a16:creationId xmlns:a16="http://schemas.microsoft.com/office/drawing/2014/main" xmlns="" id="{3F21A126-4379-485F-A2BC-20A6A0532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353100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6"/>
          <p:cNvGraphicFramePr/>
          <p:nvPr>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6"/>
          <p:cNvGraphicFramePr/>
          <p:nvPr>
            <p:extLst/>
          </p:nvPr>
        </p:nvGraphicFramePr>
        <p:xfrm>
          <a:off x="0" y="588255"/>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p:txBody>
          <a:bodyPr>
            <a:normAutofit fontScale="90000"/>
          </a:bodyPr>
          <a:lstStyle/>
          <a:p>
            <a:r>
              <a:rPr lang="hu-HU" dirty="0"/>
              <a:t>Alkalmazások, zenei klipek </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Okostelefonon, laptopon, </a:t>
            </a:r>
            <a:r>
              <a:rPr lang="hu-HU" dirty="0" err="1"/>
              <a:t>tableten</a:t>
            </a:r>
            <a:r>
              <a:rPr lang="hu-HU" dirty="0"/>
              <a:t> vagy egyéb eszközön</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sp>
        <p:nvSpPr>
          <p:cNvPr id="40" name="Szövegdoboz 39"/>
          <p:cNvSpPr txBox="1">
            <a:spLocks noChangeArrowheads="1"/>
          </p:cNvSpPr>
          <p:nvPr/>
        </p:nvSpPr>
        <p:spPr bwMode="auto">
          <a:xfrm>
            <a:off x="5724129" y="843558"/>
            <a:ext cx="2376263"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Zenei klipek megtekintése</a:t>
            </a:r>
            <a:endParaRPr kumimoji="0" lang="en-US"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0" name="Szövegdoboz 9"/>
          <p:cNvSpPr txBox="1">
            <a:spLocks noChangeArrowheads="1"/>
          </p:cNvSpPr>
          <p:nvPr/>
        </p:nvSpPr>
        <p:spPr bwMode="auto">
          <a:xfrm>
            <a:off x="1043608" y="843558"/>
            <a:ext cx="2494800"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900" b="0" i="0" u="none" strike="noStrike" kern="0" cap="all" spc="0" normalizeH="0" baseline="0" noProof="0" dirty="0">
                <a:ln>
                  <a:noFill/>
                </a:ln>
                <a:solidFill>
                  <a:srgbClr val="404040"/>
                </a:solidFill>
                <a:effectLst/>
                <a:uLnTx/>
                <a:uFillTx/>
                <a:latin typeface="Calibri" pitchFamily="34" charset="0"/>
                <a:cs typeface="Arial" pitchFamily="34" charset="0"/>
              </a:rPr>
              <a:t>Alkalmazások letöltése</a:t>
            </a:r>
          </a:p>
        </p:txBody>
      </p:sp>
      <p:sp>
        <p:nvSpPr>
          <p:cNvPr id="11" name="Rectangle 10"/>
          <p:cNvSpPr/>
          <p:nvPr/>
        </p:nvSpPr>
        <p:spPr>
          <a:xfrm>
            <a:off x="426389" y="3939902"/>
            <a:ext cx="7975826" cy="1015661"/>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netezés után a második leggyakoribb napi szintű használat a zenei klipek megtekintésére vonatkozik. A különféle alkalmazások letöltésére  jellemzően hetente, havonta kerül sor, és a németországi magyarok között kevésbé gyakori. Az alkalmazások letöltése napi szinten az egyedülálló, fővárosban élő férfiakra jellemző leginkább. A nagyvárosokban élő fiatalok (18-29 évesek) jellemzően hetente, általában a nők pedig ennél is ritkábban töltenek le alkalmazásokat.  A zenei klipek gyakori letöltése szintén a legfiatalabb, fővárosban élő, egyedülálló férfiakra jellemző, míg azok, akik ezt még sosem próbálták, a falvakban élő idősebb korosztály tagjaiból kerülnek ki. </a:t>
            </a:r>
          </a:p>
          <a:p>
            <a:pPr marL="4763" marR="0" lvl="0" indent="0" algn="just" defTabSz="91440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endParaRPr>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2" name="Picture 11">
            <a:extLst>
              <a:ext uri="{FF2B5EF4-FFF2-40B4-BE49-F238E27FC236}">
                <a16:creationId xmlns:a16="http://schemas.microsoft.com/office/drawing/2014/main" xmlns="" id="{B11B63AA-7174-4A3B-9946-DC204A92A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FE1A249E-2F77-4744-8F46-BD1AB3A211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897105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6"/>
          <p:cNvGraphicFramePr/>
          <p:nvPr>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6"/>
          <p:cNvGraphicFramePr/>
          <p:nvPr>
            <p:extLst/>
          </p:nvPr>
        </p:nvGraphicFramePr>
        <p:xfrm>
          <a:off x="0" y="588255"/>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p:txBody>
          <a:bodyPr>
            <a:normAutofit fontScale="90000"/>
          </a:bodyPr>
          <a:lstStyle/>
          <a:p>
            <a:r>
              <a:rPr lang="hu-HU" dirty="0"/>
              <a:t>Tévés tartalmak letöltésének és </a:t>
            </a:r>
            <a:r>
              <a:rPr lang="hu-HU" dirty="0" err="1"/>
              <a:t>streamelésének</a:t>
            </a:r>
            <a:r>
              <a:rPr lang="hu-HU" dirty="0"/>
              <a:t> gyakorisága</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Okostelefonon, laptopon, </a:t>
            </a:r>
            <a:r>
              <a:rPr lang="hu-HU" dirty="0" err="1"/>
              <a:t>tableten</a:t>
            </a:r>
            <a:r>
              <a:rPr lang="hu-HU" dirty="0"/>
              <a:t> vagy egyéb eszközön</a:t>
            </a:r>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sp>
        <p:nvSpPr>
          <p:cNvPr id="40" name="Szövegdoboz 39"/>
          <p:cNvSpPr txBox="1">
            <a:spLocks noChangeArrowheads="1"/>
          </p:cNvSpPr>
          <p:nvPr/>
        </p:nvSpPr>
        <p:spPr bwMode="auto">
          <a:xfrm>
            <a:off x="4998762" y="843558"/>
            <a:ext cx="3826996" cy="507831"/>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Tévés tartalmak online megtekintése videomegosztó portálon, vagy a tévécsatornák honlapján keresztül</a:t>
            </a:r>
          </a:p>
        </p:txBody>
      </p:sp>
      <p:sp>
        <p:nvSpPr>
          <p:cNvPr id="10" name="Szövegdoboz 9"/>
          <p:cNvSpPr txBox="1">
            <a:spLocks noChangeArrowheads="1"/>
          </p:cNvSpPr>
          <p:nvPr/>
        </p:nvSpPr>
        <p:spPr bwMode="auto">
          <a:xfrm>
            <a:off x="1043608" y="843558"/>
            <a:ext cx="249480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900" b="0" i="0" u="none" strike="noStrike" kern="0" cap="all" spc="0" normalizeH="0" baseline="0" noProof="0" dirty="0">
                <a:ln>
                  <a:noFill/>
                </a:ln>
                <a:solidFill>
                  <a:srgbClr val="404040"/>
                </a:solidFill>
                <a:effectLst/>
                <a:uLnTx/>
                <a:uFillTx/>
                <a:latin typeface="Calibri" pitchFamily="34" charset="0"/>
                <a:cs typeface="Arial" pitchFamily="34" charset="0"/>
              </a:rPr>
              <a:t>Filmek, sorozatok, tévés tartalmak letöltése az internetről</a:t>
            </a:r>
          </a:p>
        </p:txBody>
      </p:sp>
      <p:sp>
        <p:nvSpPr>
          <p:cNvPr id="15" name="Rectangle 14"/>
          <p:cNvSpPr/>
          <p:nvPr/>
        </p:nvSpPr>
        <p:spPr>
          <a:xfrm>
            <a:off x="395538" y="3952098"/>
            <a:ext cx="8136902" cy="707884"/>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tévés tartalmak internetről való letöltése az összes megkérdezett kb. kétharmadára jellemző, a Nagy-Britanniában élő magyarok körében gyakoribb, naponta, hetente fordul elő, míg Németországban többségben vannak azok, akik soha nem élnek ezzel a lehetőséggel. Napi szinten az egyedülálló, fővárosban élő férfiakra jellemző leginkább. Akik soha nem éltek még ezzel a lehetőséggel, javarészt nők, és a falvakban élők. </a:t>
            </a:r>
          </a:p>
          <a:p>
            <a:pPr marL="4763"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95B"/>
                </a:solidFill>
                <a:effectLst/>
                <a:uLnTx/>
                <a:uFillTx/>
              </a:rPr>
              <a:t>Streamelés</a:t>
            </a:r>
            <a:r>
              <a:rPr kumimoji="0" lang="hu-HU" sz="1000" b="0" i="0" u="none" strike="noStrike" kern="0" cap="none" spc="0" normalizeH="0" baseline="0" noProof="0" dirty="0">
                <a:ln>
                  <a:noFill/>
                </a:ln>
                <a:solidFill>
                  <a:srgbClr val="58595B"/>
                </a:solidFill>
                <a:effectLst/>
                <a:uLnTx/>
                <a:uFillTx/>
              </a:rPr>
              <a:t> tekintetében nincs lényegi különbség a két ország lakói között, ez a tevékenység szintén napi, heti gyakoriságú. </a:t>
            </a:r>
          </a:p>
        </p:txBody>
      </p:sp>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2" name="Picture 11">
            <a:extLst>
              <a:ext uri="{FF2B5EF4-FFF2-40B4-BE49-F238E27FC236}">
                <a16:creationId xmlns:a16="http://schemas.microsoft.com/office/drawing/2014/main" xmlns="" id="{62E03302-8CB4-4678-B2AC-2862B4014D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015C371F-3806-4791-A74A-218EDE6D72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77873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Tévés tartalmak letöltésének gyakorisága</a:t>
            </a:r>
            <a:endParaRPr lang="en-US" dirty="0"/>
          </a:p>
        </p:txBody>
      </p:sp>
      <p:sp>
        <p:nvSpPr>
          <p:cNvPr id="81" name="Text Placeholder 9"/>
          <p:cNvSpPr>
            <a:spLocks noGrp="1"/>
          </p:cNvSpPr>
          <p:nvPr>
            <p:ph type="body" sz="quarter" idx="26"/>
          </p:nvPr>
        </p:nvSpPr>
        <p:spPr>
          <a:xfrm>
            <a:off x="259546" y="477045"/>
            <a:ext cx="8690248" cy="221018"/>
          </a:xfrm>
        </p:spPr>
        <p:txBody>
          <a:bodyPr/>
          <a:lstStyle/>
          <a:p>
            <a:r>
              <a:rPr lang="hu-HU" sz="1200" dirty="0"/>
              <a:t>Demográfiai változók mentén</a:t>
            </a:r>
          </a:p>
        </p:txBody>
      </p:sp>
      <p:sp>
        <p:nvSpPr>
          <p:cNvPr id="65" name="Szövegdoboz 81"/>
          <p:cNvSpPr txBox="1"/>
          <p:nvPr/>
        </p:nvSpPr>
        <p:spPr>
          <a:xfrm>
            <a:off x="2241910"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Nem</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9"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Családi állapot</a:t>
            </a:r>
          </a:p>
        </p:txBody>
      </p:sp>
      <p:sp>
        <p:nvSpPr>
          <p:cNvPr id="106" name="Szövegdoboz 81"/>
          <p:cNvSpPr txBox="1"/>
          <p:nvPr/>
        </p:nvSpPr>
        <p:spPr>
          <a:xfrm>
            <a:off x="6084169" y="8613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Településtípus</a:t>
            </a:r>
          </a:p>
        </p:txBody>
      </p:sp>
      <p:cxnSp>
        <p:nvCxnSpPr>
          <p:cNvPr id="112" name="Straight Connector 111"/>
          <p:cNvCxnSpPr/>
          <p:nvPr/>
        </p:nvCxnSpPr>
        <p:spPr>
          <a:xfrm>
            <a:off x="4932040"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300192" y="1362002"/>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25126" y="4043850"/>
            <a:ext cx="7647274" cy="400108"/>
          </a:xfrm>
          <a:prstGeom prst="rect">
            <a:avLst/>
          </a:prstGeom>
        </p:spPr>
        <p:txBody>
          <a:bodyPr wrap="square" lIns="91438" tIns="45719" rIns="91438" bIns="45719">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rPr>
              <a:t>A tévés tartalmak letöltése napi szinten az egyedülálló, fővárosban élő férfiakra jellemző leginkább. Akik soha nem éltek még ezzel a lehetőséggel, jellemzően nők, és a falvakban élők. </a:t>
            </a:r>
          </a:p>
        </p:txBody>
      </p: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756366"/>
          <a:ext cx="599728" cy="189550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1895504">
                <a:tc>
                  <a:txBody>
                    <a:bodyPr/>
                    <a:lstStyle/>
                    <a:p>
                      <a:pPr algn="ctr"/>
                      <a:r>
                        <a:rPr lang="hu-HU" sz="1300" b="1" kern="0" dirty="0">
                          <a:solidFill>
                            <a:schemeClr val="accent5"/>
                          </a:solidFill>
                          <a:latin typeface="Calibri"/>
                          <a:ea typeface="+mn-ea"/>
                          <a:cs typeface="+mn-cs"/>
                        </a:rPr>
                        <a:t>24%</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21%</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11%</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9%</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35%</a:t>
                      </a:r>
                    </a:p>
                  </a:txBody>
                  <a:tcPr>
                    <a:noFill/>
                  </a:tcPr>
                </a:tc>
                <a:extLst>
                  <a:ext uri="{0D108BD9-81ED-4DB2-BD59-A6C34878D82A}">
                    <a16:rowId xmlns:a16="http://schemas.microsoft.com/office/drawing/2014/main" xmlns="" val="1967301344"/>
                  </a:ext>
                </a:extLst>
              </a:tr>
            </a:tbl>
          </a:graphicData>
        </a:graphic>
      </p:graphicFrame>
      <p:graphicFrame>
        <p:nvGraphicFramePr>
          <p:cNvPr id="115" name="Table 167"/>
          <p:cNvGraphicFramePr>
            <a:graphicFrameLocks noGrp="1"/>
          </p:cNvGraphicFramePr>
          <p:nvPr>
            <p:extLst/>
          </p:nvPr>
        </p:nvGraphicFramePr>
        <p:xfrm>
          <a:off x="395536" y="1756366"/>
          <a:ext cx="1512168" cy="2072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1967512">
                <a:tc>
                  <a:txBody>
                    <a:bodyPr/>
                    <a:lstStyle/>
                    <a:p>
                      <a:pPr algn="l"/>
                      <a:r>
                        <a:rPr lang="hu-HU" sz="1300" b="1" kern="0" dirty="0">
                          <a:solidFill>
                            <a:schemeClr val="accent5"/>
                          </a:solidFill>
                          <a:latin typeface="Calibri"/>
                          <a:ea typeface="+mn-ea"/>
                          <a:cs typeface="+mn-cs"/>
                        </a:rPr>
                        <a:t>Naponta</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Hetente</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Havonta</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Próbálta</a:t>
                      </a:r>
                    </a:p>
                    <a:p>
                      <a:pPr algn="l"/>
                      <a:endParaRPr lang="hu-HU" sz="1300" b="1" kern="0" dirty="0">
                        <a:solidFill>
                          <a:schemeClr val="accent5"/>
                        </a:solidFill>
                        <a:latin typeface="Calibri"/>
                        <a:ea typeface="+mn-ea"/>
                        <a:cs typeface="+mn-cs"/>
                      </a:endParaRPr>
                    </a:p>
                    <a:p>
                      <a:pPr algn="l"/>
                      <a:r>
                        <a:rPr lang="hu-HU" sz="1300" b="1" kern="0" dirty="0">
                          <a:solidFill>
                            <a:schemeClr val="accent5"/>
                          </a:solidFill>
                          <a:latin typeface="Calibri"/>
                          <a:ea typeface="+mn-ea"/>
                          <a:cs typeface="+mn-cs"/>
                        </a:rPr>
                        <a:t>Soha</a:t>
                      </a:r>
                    </a:p>
                    <a:p>
                      <a:pPr algn="l"/>
                      <a:endParaRPr lang="hu-HU" sz="13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bl>
          </a:graphicData>
        </a:graphic>
      </p:graphicFrame>
      <p:cxnSp>
        <p:nvCxnSpPr>
          <p:cNvPr id="127" name="Straight Connector 111"/>
          <p:cNvCxnSpPr/>
          <p:nvPr/>
        </p:nvCxnSpPr>
        <p:spPr>
          <a:xfrm flipH="1">
            <a:off x="3632808" y="1359807"/>
            <a:ext cx="3088" cy="2292063"/>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7" name="Szövegdoboz 81"/>
          <p:cNvSpPr txBox="1"/>
          <p:nvPr/>
        </p:nvSpPr>
        <p:spPr>
          <a:xfrm>
            <a:off x="3275857"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Kor</a:t>
            </a:r>
          </a:p>
        </p:txBody>
      </p:sp>
      <p:graphicFrame>
        <p:nvGraphicFramePr>
          <p:cNvPr id="147" name="Táblázat 146"/>
          <p:cNvGraphicFramePr>
            <a:graphicFrameLocks noGrp="1"/>
          </p:cNvGraphicFramePr>
          <p:nvPr/>
        </p:nvGraphicFramePr>
        <p:xfrm>
          <a:off x="2745967" y="1773241"/>
          <a:ext cx="5299788" cy="1872210"/>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19477">
                  <a:extLst>
                    <a:ext uri="{9D8B030D-6E8A-4147-A177-3AD203B41FA5}">
                      <a16:colId xmlns:a16="http://schemas.microsoft.com/office/drawing/2014/main" xmlns="" val="20004"/>
                    </a:ext>
                  </a:extLst>
                </a:gridCol>
                <a:gridCol w="463821">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62682">
                  <a:extLst>
                    <a:ext uri="{9D8B030D-6E8A-4147-A177-3AD203B41FA5}">
                      <a16:colId xmlns:a16="http://schemas.microsoft.com/office/drawing/2014/main" xmlns="" val="20007"/>
                    </a:ext>
                  </a:extLst>
                </a:gridCol>
                <a:gridCol w="420616">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4"/>
                  </a:ext>
                </a:extLst>
              </a:tr>
            </a:tbl>
          </a:graphicData>
        </a:graphic>
      </p:graphicFrame>
      <p:sp>
        <p:nvSpPr>
          <p:cNvPr id="35" name="TextBox 34"/>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7"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38"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39"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40"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41"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pic>
        <p:nvPicPr>
          <p:cNvPr id="42"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43"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4" name="Group 43"/>
          <p:cNvGrpSpPr/>
          <p:nvPr/>
        </p:nvGrpSpPr>
        <p:grpSpPr>
          <a:xfrm>
            <a:off x="5698295" y="1274696"/>
            <a:ext cx="961937" cy="403340"/>
            <a:chOff x="5698295" y="1304314"/>
            <a:chExt cx="961937" cy="403340"/>
          </a:xfrm>
        </p:grpSpPr>
        <p:sp>
          <p:nvSpPr>
            <p:cNvPr id="4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6" name="Group 45"/>
            <p:cNvGrpSpPr/>
            <p:nvPr/>
          </p:nvGrpSpPr>
          <p:grpSpPr>
            <a:xfrm>
              <a:off x="5698295" y="1304314"/>
              <a:ext cx="720080" cy="400110"/>
              <a:chOff x="5698295" y="1304314"/>
              <a:chExt cx="720080" cy="400110"/>
            </a:xfrm>
          </p:grpSpPr>
          <p:sp>
            <p:nvSpPr>
              <p:cNvPr id="47"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48"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49" name="Szövegdoboz 121"/>
          <p:cNvSpPr txBox="1"/>
          <p:nvPr/>
        </p:nvSpPr>
        <p:spPr>
          <a:xfrm>
            <a:off x="4938480" y="1270962"/>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0" name="Group 175"/>
          <p:cNvGrpSpPr>
            <a:grpSpLocks noChangeAspect="1"/>
          </p:cNvGrpSpPr>
          <p:nvPr/>
        </p:nvGrpSpPr>
        <p:grpSpPr>
          <a:xfrm>
            <a:off x="7268569" y="1343047"/>
            <a:ext cx="246225" cy="223985"/>
            <a:chOff x="3395663" y="2381251"/>
            <a:chExt cx="246063" cy="223838"/>
          </a:xfrm>
        </p:grpSpPr>
        <p:sp>
          <p:nvSpPr>
            <p:cNvPr id="51"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2"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3"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4"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5"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grp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57" name="Picture 56">
            <a:extLst>
              <a:ext uri="{FF2B5EF4-FFF2-40B4-BE49-F238E27FC236}">
                <a16:creationId xmlns:a16="http://schemas.microsoft.com/office/drawing/2014/main" xmlns="" id="{5C61C82F-A2CD-4586-8366-AE8D29A14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A8BB016F-0486-46D7-9045-4388D9176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242123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hu-HU" cap="all" dirty="0">
                <a:effectLst>
                  <a:outerShdw blurRad="38100" dist="38100" dir="2700000" algn="tl">
                    <a:srgbClr val="000000">
                      <a:alpha val="43137"/>
                    </a:srgbClr>
                  </a:outerShdw>
                </a:effectLst>
              </a:rPr>
              <a:t>Hazai tartalmak fogyasztása</a:t>
            </a:r>
            <a:endParaRPr lang="en-US" cap="all"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28155" r="21785"/>
          <a:stretch/>
        </p:blipFill>
        <p:spPr/>
      </p:pic>
      <p:pic>
        <p:nvPicPr>
          <p:cNvPr id="4" name="Picture 3">
            <a:extLst>
              <a:ext uri="{FF2B5EF4-FFF2-40B4-BE49-F238E27FC236}">
                <a16:creationId xmlns:a16="http://schemas.microsoft.com/office/drawing/2014/main" xmlns="" id="{D7481E2C-4D71-4648-B102-90860224A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2831E894-C04E-41B3-8C64-E4752D297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19504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a:t>Összegzés</a:t>
            </a:r>
            <a:endParaRPr lang="en-US" dirty="0"/>
          </a:p>
        </p:txBody>
      </p:sp>
      <p:grpSp>
        <p:nvGrpSpPr>
          <p:cNvPr id="2" name="Group 6"/>
          <p:cNvGrpSpPr/>
          <p:nvPr/>
        </p:nvGrpSpPr>
        <p:grpSpPr bwMode="gray">
          <a:xfrm>
            <a:off x="971600" y="915566"/>
            <a:ext cx="3816424" cy="2539157"/>
            <a:chOff x="341523" y="1424505"/>
            <a:chExt cx="3856027" cy="2091162"/>
          </a:xfrm>
        </p:grpSpPr>
        <p:sp>
          <p:nvSpPr>
            <p:cNvPr id="8" name="TextBox 39"/>
            <p:cNvSpPr txBox="1"/>
            <p:nvPr/>
          </p:nvSpPr>
          <p:spPr bwMode="gray">
            <a:xfrm>
              <a:off x="556324" y="1424505"/>
              <a:ext cx="3641226" cy="2091162"/>
            </a:xfrm>
            <a:prstGeom prst="rect">
              <a:avLst/>
            </a:prstGeom>
          </p:spPr>
          <p:txBody>
            <a:bodyPr vert="horz" wrap="square" lIns="0" tIns="0" rIns="0" bIns="0" rtlCol="0">
              <a:spAutoFit/>
            </a:bodyPr>
            <a:lstStyle/>
            <a:p>
              <a:pPr algn="just" defTabSz="924259">
                <a:defRPr/>
              </a:pPr>
              <a:r>
                <a:rPr lang="hu-HU" sz="1100" b="1" kern="0" dirty="0">
                  <a:solidFill>
                    <a:srgbClr val="404040"/>
                  </a:solidFill>
                </a:rPr>
                <a:t>MŰHOLDAS TÉVÉ MEGOLDÁS ITTHONRÓL</a:t>
              </a:r>
            </a:p>
            <a:p>
              <a:pPr algn="just" defTabSz="924259">
                <a:defRPr/>
              </a:pPr>
              <a:r>
                <a:rPr lang="hu-HU" sz="1100" dirty="0">
                  <a:solidFill>
                    <a:srgbClr val="58595B"/>
                  </a:solidFill>
                </a:rPr>
                <a:t>A Németországban élő magyarok jobban (57%) érdeklődnek a műholdas TV szolgáltatás iránt, a Nagy-Britanniában dolgozók kevésbé (40%).</a:t>
              </a:r>
            </a:p>
            <a:p>
              <a:pPr algn="just" defTabSz="924259">
                <a:defRPr/>
              </a:pPr>
              <a:r>
                <a:rPr lang="hu-HU" sz="1100" dirty="0">
                  <a:solidFill>
                    <a:srgbClr val="58595B"/>
                  </a:solidFill>
                </a:rPr>
                <a:t>A 40 feletti, kisvárosban élő férfiak jobban, a fiatal nagyvárosiak kisebb arányban lennének kíváncsiak erre az ajánlatra. Az érdeklődők jellemzően nem igazán illeszkedtek be a külföldi környezetbe, vagy sokszor idegenül érzik magukat kint, ezért a hazaköltözést tervezik, jelenleg is napi szinten állnak kapcsolatban az otthoniakkal és akár havonta többször is hazautaznak. Vélhetően számukra a magyar nyelvű tévészolgáltatás gyógyír az egyedüllétre, elszigeteltségre, fontos, hogy képben legyenek az otthoni történésekkel. </a:t>
              </a:r>
            </a:p>
            <a:p>
              <a:pPr algn="just" defTabSz="924259">
                <a:defRPr/>
              </a:pPr>
              <a:endParaRPr lang="hu-HU" sz="1100" dirty="0">
                <a:solidFill>
                  <a:srgbClr val="58595B"/>
                </a:solidFill>
              </a:endParaRPr>
            </a:p>
          </p:txBody>
        </p:sp>
        <p:cxnSp>
          <p:nvCxnSpPr>
            <p:cNvPr id="9" name="Straight Connector 6"/>
            <p:cNvCxnSpPr/>
            <p:nvPr/>
          </p:nvCxnSpPr>
          <p:spPr bwMode="gray">
            <a:xfrm>
              <a:off x="341523" y="1431305"/>
              <a:ext cx="0" cy="1772299"/>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grpSp>
      <p:grpSp>
        <p:nvGrpSpPr>
          <p:cNvPr id="4" name="Group 9"/>
          <p:cNvGrpSpPr/>
          <p:nvPr/>
        </p:nvGrpSpPr>
        <p:grpSpPr bwMode="gray">
          <a:xfrm>
            <a:off x="5220072" y="915566"/>
            <a:ext cx="3024336" cy="3240361"/>
            <a:chOff x="333984" y="1526660"/>
            <a:chExt cx="3753273" cy="2668651"/>
          </a:xfrm>
        </p:grpSpPr>
        <p:sp>
          <p:nvSpPr>
            <p:cNvPr id="11" name="TextBox 39"/>
            <p:cNvSpPr txBox="1"/>
            <p:nvPr/>
          </p:nvSpPr>
          <p:spPr bwMode="gray">
            <a:xfrm>
              <a:off x="556324" y="1526660"/>
              <a:ext cx="3530933" cy="2369985"/>
            </a:xfrm>
            <a:prstGeom prst="rect">
              <a:avLst/>
            </a:prstGeom>
          </p:spPr>
          <p:txBody>
            <a:bodyPr vert="horz" wrap="square" lIns="0" tIns="0" rIns="0" bIns="0" rtlCol="0">
              <a:spAutoFit/>
            </a:bodyPr>
            <a:lstStyle/>
            <a:p>
              <a:pPr marL="4763" algn="just"/>
              <a:r>
                <a:rPr lang="hu-HU" sz="1100" dirty="0">
                  <a:solidFill>
                    <a:srgbClr val="58595B"/>
                  </a:solidFill>
                </a:rPr>
                <a:t>A válaszadók fele nem nézett hazai műsort az elmúlt fél évben. TOP 5 legnézettebb műsor: X-faktor, Barátok közt, </a:t>
              </a:r>
              <a:r>
                <a:rPr lang="hu-HU" sz="1100" dirty="0" err="1">
                  <a:solidFill>
                    <a:srgbClr val="58595B"/>
                  </a:solidFill>
                </a:rPr>
                <a:t>Gasztroangyal</a:t>
              </a:r>
              <a:r>
                <a:rPr lang="hu-HU" sz="1100" dirty="0">
                  <a:solidFill>
                    <a:srgbClr val="58595B"/>
                  </a:solidFill>
                </a:rPr>
                <a:t>, Éjjel-nappal Budapest, Magyarország, szeretlek. Hazai műsorokat nagyobb arányban néztek meg a németországi magyarok, az idősebb korosztályba tartozó, falvakban élő, házas nők. Őket gyakoribb kapcsolattartás jellemzi, gyakrabban is járnak haza látogatóba, tervezik a visszaköltözést, mert sokszor idegenül érzik magukat külföldön. A legnépszerűbb magyar nyelvű tévés tartalom a mozifilm, az ismeretterjesztő filmek és a híradó lenne, ha választhatnának.</a:t>
              </a:r>
            </a:p>
            <a:p>
              <a:pPr marL="4763" algn="just"/>
              <a:r>
                <a:rPr lang="hu-HU" sz="1100" dirty="0">
                  <a:solidFill>
                    <a:srgbClr val="58595B"/>
                  </a:solidFill>
                </a:rPr>
                <a:t>A külföldön élők nagy részét érdekli, mi történik otthon, értesülnek a magyar műsorokról és akár le is töltik azokat. Jelen van egy ezzel ellentétes attitűd is, miszerint sokan már nem néznek magyar műsorokat, vélhetően azért, mert megszerették a külföldi csatornák műsorait. </a:t>
              </a:r>
            </a:p>
          </p:txBody>
        </p:sp>
        <p:cxnSp>
          <p:nvCxnSpPr>
            <p:cNvPr id="12" name="Straight Connector 6"/>
            <p:cNvCxnSpPr/>
            <p:nvPr/>
          </p:nvCxnSpPr>
          <p:spPr bwMode="gray">
            <a:xfrm>
              <a:off x="333984" y="1533460"/>
              <a:ext cx="0" cy="2661851"/>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grpSp>
        <p:nvGrpSpPr>
          <p:cNvPr id="19" name="Group 9"/>
          <p:cNvGrpSpPr/>
          <p:nvPr/>
        </p:nvGrpSpPr>
        <p:grpSpPr bwMode="gray">
          <a:xfrm>
            <a:off x="971600" y="3187010"/>
            <a:ext cx="3816424" cy="1040925"/>
            <a:chOff x="341470" y="1526660"/>
            <a:chExt cx="3745787" cy="857270"/>
          </a:xfrm>
        </p:grpSpPr>
        <p:sp>
          <p:nvSpPr>
            <p:cNvPr id="20" name="TextBox 39"/>
            <p:cNvSpPr txBox="1"/>
            <p:nvPr/>
          </p:nvSpPr>
          <p:spPr bwMode="gray">
            <a:xfrm>
              <a:off x="556324" y="1526660"/>
              <a:ext cx="3530933" cy="836465"/>
            </a:xfrm>
            <a:prstGeom prst="rect">
              <a:avLst/>
            </a:prstGeom>
          </p:spPr>
          <p:txBody>
            <a:bodyPr vert="horz" wrap="square" lIns="0" tIns="0" rIns="0" bIns="0" rtlCol="0">
              <a:spAutoFit/>
            </a:bodyPr>
            <a:lstStyle/>
            <a:p>
              <a:pPr algn="just" defTabSz="924259">
                <a:defRPr/>
              </a:pPr>
              <a:r>
                <a:rPr lang="hu-HU" sz="1100" b="1" kern="0" dirty="0">
                  <a:solidFill>
                    <a:srgbClr val="404040"/>
                  </a:solidFill>
                </a:rPr>
                <a:t>MAGYAR NYELVŰ TÉVÉS TARTALOM</a:t>
              </a:r>
            </a:p>
            <a:p>
              <a:pPr algn="just" defTabSz="924259">
                <a:defRPr/>
              </a:pPr>
              <a:r>
                <a:rPr lang="hu-HU" sz="1100" dirty="0">
                  <a:solidFill>
                    <a:srgbClr val="58595B"/>
                  </a:solidFill>
                </a:rPr>
                <a:t>Filmek, sorozatok, tévés tartalmak internetről való letöltése az összes megkérdezett kb. kétharmadára jellemző. Napi szinten ez a tevékenység, ahogy a </a:t>
              </a:r>
              <a:r>
                <a:rPr lang="hu-HU" sz="1100" dirty="0" err="1">
                  <a:solidFill>
                    <a:srgbClr val="58595B"/>
                  </a:solidFill>
                </a:rPr>
                <a:t>streamelés</a:t>
              </a:r>
              <a:r>
                <a:rPr lang="hu-HU" sz="1100" dirty="0">
                  <a:solidFill>
                    <a:srgbClr val="58595B"/>
                  </a:solidFill>
                </a:rPr>
                <a:t> is, a fővárosban élő, egyedülálló férfiakra jellemző leginkább. Akik soha nem éltek még ezzel a lehetőséggel, jellemzően falvakban élő nők. </a:t>
              </a:r>
            </a:p>
          </p:txBody>
        </p:sp>
        <p:cxnSp>
          <p:nvCxnSpPr>
            <p:cNvPr id="21" name="Straight Connector 6"/>
            <p:cNvCxnSpPr/>
            <p:nvPr/>
          </p:nvCxnSpPr>
          <p:spPr bwMode="gray">
            <a:xfrm flipH="1">
              <a:off x="341470" y="1574722"/>
              <a:ext cx="55" cy="809208"/>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pic>
        <p:nvPicPr>
          <p:cNvPr id="16" name="Picture 15">
            <a:extLst>
              <a:ext uri="{FF2B5EF4-FFF2-40B4-BE49-F238E27FC236}">
                <a16:creationId xmlns:a16="http://schemas.microsoft.com/office/drawing/2014/main" xmlns="" id="{053904B1-075A-40E2-8306-64CB644654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1CFA6377-D36E-4D42-8A75-74B63C62F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792736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9475"/>
          </a:xfrm>
        </p:spPr>
        <p:txBody>
          <a:bodyPr/>
          <a:lstStyle/>
          <a:p>
            <a:r>
              <a:rPr lang="hu-HU" dirty="0"/>
              <a:t>Az elmúlt fél évben milyen tévés tartalmakat töltött le (</a:t>
            </a:r>
            <a:r>
              <a:rPr lang="hu-HU" dirty="0" err="1"/>
              <a:t>torrent</a:t>
            </a:r>
            <a:r>
              <a:rPr lang="hu-HU" dirty="0"/>
              <a:t>)?</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A letöltés tartalma</a:t>
            </a:r>
            <a:endParaRPr lang="en-US" dirty="0"/>
          </a:p>
        </p:txBody>
      </p:sp>
      <p:sp>
        <p:nvSpPr>
          <p:cNvPr id="42" name="TextBox 41"/>
          <p:cNvSpPr txBox="1"/>
          <p:nvPr/>
        </p:nvSpPr>
        <p:spPr>
          <a:xfrm>
            <a:off x="329709" y="259270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Nagy-Britannia</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43" name="TextBox 42"/>
          <p:cNvSpPr txBox="1"/>
          <p:nvPr/>
        </p:nvSpPr>
        <p:spPr>
          <a:xfrm>
            <a:off x="329709" y="2404642"/>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44" name="TextBox 43"/>
          <p:cNvSpPr txBox="1"/>
          <p:nvPr/>
        </p:nvSpPr>
        <p:spPr>
          <a:xfrm>
            <a:off x="329709" y="278076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5"/>
                </a:solidFill>
                <a:effectLst/>
                <a:uLnTx/>
                <a:uFillTx/>
              </a:rPr>
              <a:t>Németország</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grpSp>
        <p:nvGrpSpPr>
          <p:cNvPr id="79" name="Group 26"/>
          <p:cNvGrpSpPr/>
          <p:nvPr/>
        </p:nvGrpSpPr>
        <p:grpSpPr>
          <a:xfrm>
            <a:off x="1913220" y="1219485"/>
            <a:ext cx="1271972" cy="1271972"/>
            <a:chOff x="1505542" y="1628586"/>
            <a:chExt cx="3960000" cy="3960000"/>
          </a:xfrm>
        </p:grpSpPr>
        <p:sp>
          <p:nvSpPr>
            <p:cNvPr id="80" name="Oval 7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1" name="Oval 8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2" name="Oval 8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83" name="Arc 82"/>
          <p:cNvSpPr>
            <a:spLocks noChangeAspect="1"/>
          </p:cNvSpPr>
          <p:nvPr/>
        </p:nvSpPr>
        <p:spPr bwMode="auto">
          <a:xfrm>
            <a:off x="1913150" y="1219486"/>
            <a:ext cx="1272114" cy="1271972"/>
          </a:xfrm>
          <a:prstGeom prst="arc">
            <a:avLst>
              <a:gd name="adj1" fmla="val 16200000"/>
              <a:gd name="adj2" fmla="val 698326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Arc 83"/>
          <p:cNvSpPr>
            <a:spLocks noChangeAspect="1"/>
          </p:cNvSpPr>
          <p:nvPr/>
        </p:nvSpPr>
        <p:spPr bwMode="auto">
          <a:xfrm>
            <a:off x="1970974" y="1277304"/>
            <a:ext cx="1156466" cy="1156336"/>
          </a:xfrm>
          <a:prstGeom prst="arc">
            <a:avLst>
              <a:gd name="adj1" fmla="val 16200000"/>
              <a:gd name="adj2" fmla="val 890980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Arc 84"/>
          <p:cNvSpPr>
            <a:spLocks noChangeAspect="1"/>
          </p:cNvSpPr>
          <p:nvPr/>
        </p:nvSpPr>
        <p:spPr bwMode="auto">
          <a:xfrm>
            <a:off x="2028797" y="1335120"/>
            <a:ext cx="1040820" cy="1040704"/>
          </a:xfrm>
          <a:prstGeom prst="arc">
            <a:avLst>
              <a:gd name="adj1" fmla="val 16200000"/>
              <a:gd name="adj2" fmla="val 3432909"/>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2003177" y="172719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66</a:t>
            </a:r>
            <a:r>
              <a:rPr kumimoji="0" lang="en-GB" sz="1200" b="1" i="0" u="none" strike="noStrike" kern="0" cap="none" spc="0" normalizeH="0" baseline="0" noProof="0" dirty="0">
                <a:ln>
                  <a:noFill/>
                </a:ln>
                <a:solidFill>
                  <a:schemeClr val="accent2"/>
                </a:solidFill>
                <a:effectLst/>
                <a:uLnTx/>
                <a:uFillTx/>
              </a:rPr>
              <a:t>%</a:t>
            </a:r>
          </a:p>
        </p:txBody>
      </p:sp>
      <p:sp>
        <p:nvSpPr>
          <p:cNvPr id="87" name="TextBox 86"/>
          <p:cNvSpPr txBox="1"/>
          <p:nvPr/>
        </p:nvSpPr>
        <p:spPr>
          <a:xfrm>
            <a:off x="2003177" y="153914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57</a:t>
            </a:r>
            <a:r>
              <a:rPr kumimoji="0" lang="en-GB" sz="1200" b="1" i="0" u="none" strike="noStrike" kern="0" cap="none" spc="0" normalizeH="0" baseline="0" noProof="0" dirty="0">
                <a:ln>
                  <a:noFill/>
                </a:ln>
                <a:solidFill>
                  <a:schemeClr val="accent4"/>
                </a:solidFill>
                <a:effectLst/>
                <a:uLnTx/>
                <a:uFillTx/>
              </a:rPr>
              <a:t>%</a:t>
            </a:r>
          </a:p>
        </p:txBody>
      </p:sp>
      <p:sp>
        <p:nvSpPr>
          <p:cNvPr id="88" name="TextBox 87"/>
          <p:cNvSpPr txBox="1"/>
          <p:nvPr/>
        </p:nvSpPr>
        <p:spPr>
          <a:xfrm>
            <a:off x="2003177" y="191525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44</a:t>
            </a:r>
            <a:r>
              <a:rPr kumimoji="0" lang="en-GB" sz="1200" b="1" i="0" u="none" strike="noStrike" kern="0" cap="none" spc="0" normalizeH="0" baseline="0" noProof="0" dirty="0">
                <a:ln>
                  <a:noFill/>
                </a:ln>
                <a:solidFill>
                  <a:schemeClr val="accent5"/>
                </a:solidFill>
                <a:effectLst/>
                <a:uLnTx/>
                <a:uFillTx/>
              </a:rPr>
              <a:t>%</a:t>
            </a:r>
          </a:p>
        </p:txBody>
      </p:sp>
      <p:sp>
        <p:nvSpPr>
          <p:cNvPr id="89" name="Szövegdoboz 30"/>
          <p:cNvSpPr txBox="1"/>
          <p:nvPr/>
        </p:nvSpPr>
        <p:spPr>
          <a:xfrm>
            <a:off x="1784326" y="771550"/>
            <a:ext cx="151440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BÁRMILYEN KÜLFÖLDI FILMET</a:t>
            </a:r>
          </a:p>
        </p:txBody>
      </p:sp>
      <p:grpSp>
        <p:nvGrpSpPr>
          <p:cNvPr id="90" name="Group 26"/>
          <p:cNvGrpSpPr/>
          <p:nvPr/>
        </p:nvGrpSpPr>
        <p:grpSpPr>
          <a:xfrm>
            <a:off x="5807449" y="1219485"/>
            <a:ext cx="1271972" cy="1271972"/>
            <a:chOff x="1505542" y="1628586"/>
            <a:chExt cx="3960000" cy="3960000"/>
          </a:xfrm>
        </p:grpSpPr>
        <p:sp>
          <p:nvSpPr>
            <p:cNvPr id="91" name="Oval 9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2" name="Oval 9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3" name="Oval 9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94" name="Arc 93"/>
          <p:cNvSpPr>
            <a:spLocks noChangeAspect="1"/>
          </p:cNvSpPr>
          <p:nvPr/>
        </p:nvSpPr>
        <p:spPr bwMode="auto">
          <a:xfrm>
            <a:off x="5807379" y="1219486"/>
            <a:ext cx="1272114" cy="1271972"/>
          </a:xfrm>
          <a:prstGeom prst="arc">
            <a:avLst>
              <a:gd name="adj1" fmla="val 16200000"/>
              <a:gd name="adj2" fmla="val 197704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Arc 94"/>
          <p:cNvSpPr>
            <a:spLocks noChangeAspect="1"/>
          </p:cNvSpPr>
          <p:nvPr/>
        </p:nvSpPr>
        <p:spPr bwMode="auto">
          <a:xfrm>
            <a:off x="5865203" y="1277304"/>
            <a:ext cx="1156466" cy="1156336"/>
          </a:xfrm>
          <a:prstGeom prst="arc">
            <a:avLst>
              <a:gd name="adj1" fmla="val 16200000"/>
              <a:gd name="adj2" fmla="val 2123798"/>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Arc 95"/>
          <p:cNvSpPr>
            <a:spLocks noChangeAspect="1"/>
          </p:cNvSpPr>
          <p:nvPr/>
        </p:nvSpPr>
        <p:spPr bwMode="auto">
          <a:xfrm>
            <a:off x="5923026" y="1335120"/>
            <a:ext cx="1040820" cy="1040704"/>
          </a:xfrm>
          <a:prstGeom prst="arc">
            <a:avLst>
              <a:gd name="adj1" fmla="val 16200000"/>
              <a:gd name="adj2" fmla="val 169823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TextBox 96"/>
          <p:cNvSpPr txBox="1"/>
          <p:nvPr/>
        </p:nvSpPr>
        <p:spPr>
          <a:xfrm>
            <a:off x="5897406" y="172719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36</a:t>
            </a:r>
            <a:r>
              <a:rPr kumimoji="0" lang="en-GB" sz="1200" b="1" i="0" u="none" strike="noStrike" kern="0" cap="none" spc="0" normalizeH="0" baseline="0" noProof="0" dirty="0">
                <a:ln>
                  <a:noFill/>
                </a:ln>
                <a:solidFill>
                  <a:schemeClr val="accent2"/>
                </a:solidFill>
                <a:effectLst/>
                <a:uLnTx/>
                <a:uFillTx/>
              </a:rPr>
              <a:t>%</a:t>
            </a:r>
          </a:p>
        </p:txBody>
      </p:sp>
      <p:sp>
        <p:nvSpPr>
          <p:cNvPr id="98" name="TextBox 97"/>
          <p:cNvSpPr txBox="1"/>
          <p:nvPr/>
        </p:nvSpPr>
        <p:spPr>
          <a:xfrm>
            <a:off x="5897406" y="153914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35</a:t>
            </a:r>
            <a:r>
              <a:rPr kumimoji="0" lang="en-GB" sz="1200" b="1" i="0" u="none" strike="noStrike" kern="0" cap="none" spc="0" normalizeH="0" baseline="0" noProof="0" dirty="0">
                <a:ln>
                  <a:noFill/>
                </a:ln>
                <a:solidFill>
                  <a:schemeClr val="accent4"/>
                </a:solidFill>
                <a:effectLst/>
                <a:uLnTx/>
                <a:uFillTx/>
              </a:rPr>
              <a:t>%</a:t>
            </a:r>
          </a:p>
        </p:txBody>
      </p:sp>
      <p:sp>
        <p:nvSpPr>
          <p:cNvPr id="99" name="TextBox 98"/>
          <p:cNvSpPr txBox="1"/>
          <p:nvPr/>
        </p:nvSpPr>
        <p:spPr>
          <a:xfrm>
            <a:off x="5897406" y="191525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33</a:t>
            </a:r>
            <a:r>
              <a:rPr kumimoji="0" lang="en-GB" sz="1200" b="1" i="0" u="none" strike="noStrike" kern="0" cap="none" spc="0" normalizeH="0" baseline="0" noProof="0" dirty="0">
                <a:ln>
                  <a:noFill/>
                </a:ln>
                <a:solidFill>
                  <a:schemeClr val="accent5"/>
                </a:solidFill>
                <a:effectLst/>
                <a:uLnTx/>
                <a:uFillTx/>
              </a:rPr>
              <a:t>%</a:t>
            </a:r>
          </a:p>
        </p:txBody>
      </p:sp>
      <p:sp>
        <p:nvSpPr>
          <p:cNvPr id="100" name="Szövegdoboz 30"/>
          <p:cNvSpPr txBox="1"/>
          <p:nvPr/>
        </p:nvSpPr>
        <p:spPr>
          <a:xfrm>
            <a:off x="5570449" y="771550"/>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FILMET, AMI NEM ELÉRHETŐ KÜLFÖLDÖN</a:t>
            </a:r>
          </a:p>
        </p:txBody>
      </p:sp>
      <p:grpSp>
        <p:nvGrpSpPr>
          <p:cNvPr id="101" name="Group 26"/>
          <p:cNvGrpSpPr/>
          <p:nvPr/>
        </p:nvGrpSpPr>
        <p:grpSpPr>
          <a:xfrm>
            <a:off x="3863357" y="1219485"/>
            <a:ext cx="1271972" cy="1271972"/>
            <a:chOff x="1505542" y="1628586"/>
            <a:chExt cx="3960000" cy="3960000"/>
          </a:xfrm>
        </p:grpSpPr>
        <p:sp>
          <p:nvSpPr>
            <p:cNvPr id="102" name="Oval 10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3" name="Oval 10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4" name="Oval 10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05" name="Arc 104"/>
          <p:cNvSpPr>
            <a:spLocks noChangeAspect="1"/>
          </p:cNvSpPr>
          <p:nvPr/>
        </p:nvSpPr>
        <p:spPr bwMode="auto">
          <a:xfrm>
            <a:off x="3863287" y="1219486"/>
            <a:ext cx="1272114" cy="1271972"/>
          </a:xfrm>
          <a:prstGeom prst="arc">
            <a:avLst>
              <a:gd name="adj1" fmla="val 16200000"/>
              <a:gd name="adj2" fmla="val 5090378"/>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6" name="Arc 105"/>
          <p:cNvSpPr>
            <a:spLocks noChangeAspect="1"/>
          </p:cNvSpPr>
          <p:nvPr/>
        </p:nvSpPr>
        <p:spPr bwMode="auto">
          <a:xfrm>
            <a:off x="3921111" y="1277304"/>
            <a:ext cx="1156466" cy="1156336"/>
          </a:xfrm>
          <a:prstGeom prst="arc">
            <a:avLst>
              <a:gd name="adj1" fmla="val 16200000"/>
              <a:gd name="adj2" fmla="val 7417055"/>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7" name="Arc 106"/>
          <p:cNvSpPr>
            <a:spLocks noChangeAspect="1"/>
          </p:cNvSpPr>
          <p:nvPr/>
        </p:nvSpPr>
        <p:spPr bwMode="auto">
          <a:xfrm>
            <a:off x="3978934" y="1335120"/>
            <a:ext cx="1040820" cy="1040704"/>
          </a:xfrm>
          <a:prstGeom prst="arc">
            <a:avLst>
              <a:gd name="adj1" fmla="val 16200000"/>
              <a:gd name="adj2" fmla="val 1659463"/>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TextBox 107"/>
          <p:cNvSpPr txBox="1"/>
          <p:nvPr/>
        </p:nvSpPr>
        <p:spPr>
          <a:xfrm>
            <a:off x="3953314" y="172719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60</a:t>
            </a:r>
            <a:r>
              <a:rPr kumimoji="0" lang="en-GB" sz="1200" b="1" i="0" u="none" strike="noStrike" kern="0" cap="none" spc="0" normalizeH="0" baseline="0" noProof="0" dirty="0">
                <a:ln>
                  <a:noFill/>
                </a:ln>
                <a:solidFill>
                  <a:schemeClr val="accent2"/>
                </a:solidFill>
                <a:effectLst/>
                <a:uLnTx/>
                <a:uFillTx/>
              </a:rPr>
              <a:t>%</a:t>
            </a:r>
          </a:p>
        </p:txBody>
      </p:sp>
      <p:sp>
        <p:nvSpPr>
          <p:cNvPr id="109" name="TextBox 108"/>
          <p:cNvSpPr txBox="1"/>
          <p:nvPr/>
        </p:nvSpPr>
        <p:spPr>
          <a:xfrm>
            <a:off x="3953314" y="153914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49</a:t>
            </a:r>
            <a:r>
              <a:rPr kumimoji="0" lang="en-GB" sz="1200" b="1" i="0" u="none" strike="noStrike" kern="0" cap="none" spc="0" normalizeH="0" baseline="0" noProof="0" dirty="0">
                <a:ln>
                  <a:noFill/>
                </a:ln>
                <a:solidFill>
                  <a:schemeClr val="accent4"/>
                </a:solidFill>
                <a:effectLst/>
                <a:uLnTx/>
                <a:uFillTx/>
              </a:rPr>
              <a:t>%</a:t>
            </a:r>
          </a:p>
        </p:txBody>
      </p:sp>
      <p:sp>
        <p:nvSpPr>
          <p:cNvPr id="110" name="TextBox 109"/>
          <p:cNvSpPr txBox="1"/>
          <p:nvPr/>
        </p:nvSpPr>
        <p:spPr>
          <a:xfrm>
            <a:off x="3953314" y="191525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33</a:t>
            </a:r>
            <a:r>
              <a:rPr kumimoji="0" lang="en-GB" sz="1200" b="1" i="0" u="none" strike="noStrike" kern="0" cap="none" spc="0" normalizeH="0" baseline="0" noProof="0" dirty="0">
                <a:ln>
                  <a:noFill/>
                </a:ln>
                <a:solidFill>
                  <a:schemeClr val="accent5"/>
                </a:solidFill>
                <a:effectLst/>
                <a:uLnTx/>
                <a:uFillTx/>
              </a:rPr>
              <a:t>%</a:t>
            </a:r>
          </a:p>
        </p:txBody>
      </p:sp>
      <p:sp>
        <p:nvSpPr>
          <p:cNvPr id="111" name="Szövegdoboz 30"/>
          <p:cNvSpPr txBox="1"/>
          <p:nvPr/>
        </p:nvSpPr>
        <p:spPr>
          <a:xfrm>
            <a:off x="3658743" y="771550"/>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BÁRMILYEN</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KÜLFÖLDI SOROZATOT</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pSp>
        <p:nvGrpSpPr>
          <p:cNvPr id="68" name="Group 26"/>
          <p:cNvGrpSpPr/>
          <p:nvPr/>
        </p:nvGrpSpPr>
        <p:grpSpPr>
          <a:xfrm>
            <a:off x="1913220" y="3099977"/>
            <a:ext cx="1271972" cy="1271972"/>
            <a:chOff x="1505542" y="1628586"/>
            <a:chExt cx="3960000" cy="3960000"/>
          </a:xfrm>
        </p:grpSpPr>
        <p:sp>
          <p:nvSpPr>
            <p:cNvPr id="69" name="Oval 6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0" name="Oval 6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1" name="Oval 70"/>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72" name="Arc 71"/>
          <p:cNvSpPr>
            <a:spLocks noChangeAspect="1"/>
          </p:cNvSpPr>
          <p:nvPr/>
        </p:nvSpPr>
        <p:spPr bwMode="auto">
          <a:xfrm>
            <a:off x="1913150" y="3099978"/>
            <a:ext cx="1272114" cy="1271972"/>
          </a:xfrm>
          <a:prstGeom prst="arc">
            <a:avLst>
              <a:gd name="adj1" fmla="val 16200000"/>
              <a:gd name="adj2" fmla="val 1995643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Arc 72"/>
          <p:cNvSpPr>
            <a:spLocks noChangeAspect="1"/>
          </p:cNvSpPr>
          <p:nvPr/>
        </p:nvSpPr>
        <p:spPr bwMode="auto">
          <a:xfrm>
            <a:off x="1970974" y="3157796"/>
            <a:ext cx="1156466" cy="1156336"/>
          </a:xfrm>
          <a:prstGeom prst="arc">
            <a:avLst>
              <a:gd name="adj1" fmla="val 16200000"/>
              <a:gd name="adj2" fmla="val 20162202"/>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Arc 73"/>
          <p:cNvSpPr>
            <a:spLocks noChangeAspect="1"/>
          </p:cNvSpPr>
          <p:nvPr/>
        </p:nvSpPr>
        <p:spPr bwMode="auto">
          <a:xfrm>
            <a:off x="2028797" y="3215612"/>
            <a:ext cx="1040820" cy="1040704"/>
          </a:xfrm>
          <a:prstGeom prst="arc">
            <a:avLst>
              <a:gd name="adj1" fmla="val 16200000"/>
              <a:gd name="adj2" fmla="val 19802052"/>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TextBox 74"/>
          <p:cNvSpPr txBox="1"/>
          <p:nvPr/>
        </p:nvSpPr>
        <p:spPr>
          <a:xfrm>
            <a:off x="2003177" y="36076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20</a:t>
            </a:r>
            <a:r>
              <a:rPr kumimoji="0" lang="en-GB" sz="1200" b="1" i="0" u="none" strike="noStrike" kern="0" cap="none" spc="0" normalizeH="0" baseline="0" noProof="0" dirty="0">
                <a:ln>
                  <a:noFill/>
                </a:ln>
                <a:solidFill>
                  <a:schemeClr val="accent2"/>
                </a:solidFill>
                <a:effectLst/>
                <a:uLnTx/>
                <a:uFillTx/>
              </a:rPr>
              <a:t>%</a:t>
            </a:r>
          </a:p>
        </p:txBody>
      </p:sp>
      <p:sp>
        <p:nvSpPr>
          <p:cNvPr id="76" name="TextBox 75"/>
          <p:cNvSpPr txBox="1"/>
          <p:nvPr/>
        </p:nvSpPr>
        <p:spPr>
          <a:xfrm>
            <a:off x="2003177" y="34196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19</a:t>
            </a:r>
            <a:r>
              <a:rPr kumimoji="0" lang="en-GB" sz="1200" b="1" i="0" u="none" strike="noStrike" kern="0" cap="none" spc="0" normalizeH="0" baseline="0" noProof="0" dirty="0">
                <a:ln>
                  <a:noFill/>
                </a:ln>
                <a:solidFill>
                  <a:schemeClr val="accent4"/>
                </a:solidFill>
                <a:effectLst/>
                <a:uLnTx/>
                <a:uFillTx/>
              </a:rPr>
              <a:t>%</a:t>
            </a:r>
          </a:p>
        </p:txBody>
      </p:sp>
      <p:sp>
        <p:nvSpPr>
          <p:cNvPr id="77" name="TextBox 76"/>
          <p:cNvSpPr txBox="1"/>
          <p:nvPr/>
        </p:nvSpPr>
        <p:spPr>
          <a:xfrm>
            <a:off x="2003177" y="37957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18</a:t>
            </a:r>
            <a:r>
              <a:rPr kumimoji="0" lang="en-GB" sz="1200" b="1" i="0" u="none" strike="noStrike" kern="0" cap="none" spc="0" normalizeH="0" baseline="0" noProof="0" dirty="0">
                <a:ln>
                  <a:noFill/>
                </a:ln>
                <a:solidFill>
                  <a:schemeClr val="accent5"/>
                </a:solidFill>
                <a:effectLst/>
                <a:uLnTx/>
                <a:uFillTx/>
              </a:rPr>
              <a:t>%</a:t>
            </a:r>
          </a:p>
        </p:txBody>
      </p:sp>
      <p:sp>
        <p:nvSpPr>
          <p:cNvPr id="134" name="Szövegdoboz 30"/>
          <p:cNvSpPr txBox="1"/>
          <p:nvPr/>
        </p:nvSpPr>
        <p:spPr>
          <a:xfrm>
            <a:off x="1708606" y="2653050"/>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SOROZATOT,</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AMI NEM ELÉRHETŐ KÜLFÖLDÖN</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pSp>
        <p:nvGrpSpPr>
          <p:cNvPr id="135" name="Group 26"/>
          <p:cNvGrpSpPr/>
          <p:nvPr/>
        </p:nvGrpSpPr>
        <p:grpSpPr>
          <a:xfrm>
            <a:off x="5807449" y="3099977"/>
            <a:ext cx="1271972" cy="1271972"/>
            <a:chOff x="1505542" y="1628586"/>
            <a:chExt cx="3960000" cy="3960000"/>
          </a:xfrm>
        </p:grpSpPr>
        <p:sp>
          <p:nvSpPr>
            <p:cNvPr id="136" name="Oval 13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7" name="Oval 13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8" name="Oval 13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39" name="Arc 138"/>
          <p:cNvSpPr>
            <a:spLocks noChangeAspect="1"/>
          </p:cNvSpPr>
          <p:nvPr/>
        </p:nvSpPr>
        <p:spPr bwMode="auto">
          <a:xfrm>
            <a:off x="5807379" y="3099978"/>
            <a:ext cx="1272114" cy="1271972"/>
          </a:xfrm>
          <a:prstGeom prst="arc">
            <a:avLst>
              <a:gd name="adj1" fmla="val 16200000"/>
              <a:gd name="adj2" fmla="val 1858010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0" name="Arc 139"/>
          <p:cNvSpPr>
            <a:spLocks noChangeAspect="1"/>
          </p:cNvSpPr>
          <p:nvPr/>
        </p:nvSpPr>
        <p:spPr bwMode="auto">
          <a:xfrm>
            <a:off x="5865203" y="3157796"/>
            <a:ext cx="1156466" cy="1156336"/>
          </a:xfrm>
          <a:prstGeom prst="arc">
            <a:avLst>
              <a:gd name="adj1" fmla="val 16200000"/>
              <a:gd name="adj2" fmla="val 1919207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1" name="Arc 140"/>
          <p:cNvSpPr>
            <a:spLocks noChangeAspect="1"/>
          </p:cNvSpPr>
          <p:nvPr/>
        </p:nvSpPr>
        <p:spPr bwMode="auto">
          <a:xfrm>
            <a:off x="5923026" y="3215612"/>
            <a:ext cx="1040820" cy="1040704"/>
          </a:xfrm>
          <a:prstGeom prst="arc">
            <a:avLst>
              <a:gd name="adj1" fmla="val 16200000"/>
              <a:gd name="adj2" fmla="val 1812202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2" name="TextBox 141"/>
          <p:cNvSpPr txBox="1"/>
          <p:nvPr/>
        </p:nvSpPr>
        <p:spPr>
          <a:xfrm>
            <a:off x="5897406" y="36076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14</a:t>
            </a:r>
            <a:r>
              <a:rPr kumimoji="0" lang="en-GB" sz="1200" b="1" i="0" u="none" strike="noStrike" kern="0" cap="none" spc="0" normalizeH="0" baseline="0" noProof="0" dirty="0">
                <a:ln>
                  <a:noFill/>
                </a:ln>
                <a:solidFill>
                  <a:schemeClr val="accent2"/>
                </a:solidFill>
                <a:effectLst/>
                <a:uLnTx/>
                <a:uFillTx/>
              </a:rPr>
              <a:t>%</a:t>
            </a:r>
          </a:p>
        </p:txBody>
      </p:sp>
      <p:sp>
        <p:nvSpPr>
          <p:cNvPr id="143" name="TextBox 142"/>
          <p:cNvSpPr txBox="1"/>
          <p:nvPr/>
        </p:nvSpPr>
        <p:spPr>
          <a:xfrm>
            <a:off x="5897406" y="34196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11</a:t>
            </a:r>
            <a:r>
              <a:rPr kumimoji="0" lang="en-GB" sz="1200" b="1" i="0" u="none" strike="noStrike" kern="0" cap="none" spc="0" normalizeH="0" baseline="0" noProof="0" dirty="0">
                <a:ln>
                  <a:noFill/>
                </a:ln>
                <a:solidFill>
                  <a:schemeClr val="accent4"/>
                </a:solidFill>
                <a:effectLst/>
                <a:uLnTx/>
                <a:uFillTx/>
              </a:rPr>
              <a:t>%</a:t>
            </a:r>
          </a:p>
        </p:txBody>
      </p:sp>
      <p:sp>
        <p:nvSpPr>
          <p:cNvPr id="144" name="TextBox 143"/>
          <p:cNvSpPr txBox="1"/>
          <p:nvPr/>
        </p:nvSpPr>
        <p:spPr>
          <a:xfrm>
            <a:off x="5897406" y="37957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8</a:t>
            </a:r>
            <a:r>
              <a:rPr kumimoji="0" lang="en-GB" sz="1200" b="1" i="0" u="none" strike="noStrike" kern="0" cap="none" spc="0" normalizeH="0" baseline="0" noProof="0" dirty="0">
                <a:ln>
                  <a:noFill/>
                </a:ln>
                <a:solidFill>
                  <a:schemeClr val="accent5"/>
                </a:solidFill>
                <a:effectLst/>
                <a:uLnTx/>
                <a:uFillTx/>
              </a:rPr>
              <a:t>%</a:t>
            </a:r>
          </a:p>
        </p:txBody>
      </p:sp>
      <p:sp>
        <p:nvSpPr>
          <p:cNvPr id="145" name="Szövegdoboz 30"/>
          <p:cNvSpPr txBox="1"/>
          <p:nvPr/>
        </p:nvSpPr>
        <p:spPr>
          <a:xfrm>
            <a:off x="5358483" y="2615784"/>
            <a:ext cx="2169903"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produkciót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(tehetségkutatót, vetélkedőt, showműsort)</a:t>
            </a:r>
          </a:p>
        </p:txBody>
      </p:sp>
      <p:grpSp>
        <p:nvGrpSpPr>
          <p:cNvPr id="146" name="Group 26"/>
          <p:cNvGrpSpPr/>
          <p:nvPr/>
        </p:nvGrpSpPr>
        <p:grpSpPr>
          <a:xfrm>
            <a:off x="3863357" y="3099977"/>
            <a:ext cx="1271972" cy="1271972"/>
            <a:chOff x="1505542" y="1628586"/>
            <a:chExt cx="3960000" cy="3960000"/>
          </a:xfrm>
        </p:grpSpPr>
        <p:sp>
          <p:nvSpPr>
            <p:cNvPr id="147" name="Oval 14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8" name="Oval 14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9" name="Oval 14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50" name="Arc 149"/>
          <p:cNvSpPr>
            <a:spLocks noChangeAspect="1"/>
          </p:cNvSpPr>
          <p:nvPr/>
        </p:nvSpPr>
        <p:spPr bwMode="auto">
          <a:xfrm>
            <a:off x="3863287" y="3099978"/>
            <a:ext cx="1272114" cy="1271972"/>
          </a:xfrm>
          <a:prstGeom prst="arc">
            <a:avLst>
              <a:gd name="adj1" fmla="val 16200000"/>
              <a:gd name="adj2" fmla="val 19296455"/>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1" name="Arc 150"/>
          <p:cNvSpPr>
            <a:spLocks noChangeAspect="1"/>
          </p:cNvSpPr>
          <p:nvPr/>
        </p:nvSpPr>
        <p:spPr bwMode="auto">
          <a:xfrm>
            <a:off x="3921111" y="3157796"/>
            <a:ext cx="1156466" cy="1156336"/>
          </a:xfrm>
          <a:prstGeom prst="arc">
            <a:avLst>
              <a:gd name="adj1" fmla="val 16200000"/>
              <a:gd name="adj2" fmla="val 1937814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2" name="Arc 151"/>
          <p:cNvSpPr>
            <a:spLocks noChangeAspect="1"/>
          </p:cNvSpPr>
          <p:nvPr/>
        </p:nvSpPr>
        <p:spPr bwMode="auto">
          <a:xfrm>
            <a:off x="3978934" y="3215612"/>
            <a:ext cx="1040820" cy="1040704"/>
          </a:xfrm>
          <a:prstGeom prst="arc">
            <a:avLst>
              <a:gd name="adj1" fmla="val 16200000"/>
              <a:gd name="adj2" fmla="val 1902481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3" name="TextBox 152"/>
          <p:cNvSpPr txBox="1"/>
          <p:nvPr/>
        </p:nvSpPr>
        <p:spPr>
          <a:xfrm>
            <a:off x="3953314" y="36076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16</a:t>
            </a:r>
            <a:r>
              <a:rPr kumimoji="0" lang="en-GB" sz="1200" b="1" i="0" u="none" strike="noStrike" kern="0" cap="none" spc="0" normalizeH="0" baseline="0" noProof="0" dirty="0">
                <a:ln>
                  <a:noFill/>
                </a:ln>
                <a:solidFill>
                  <a:schemeClr val="accent2"/>
                </a:solidFill>
                <a:effectLst/>
                <a:uLnTx/>
                <a:uFillTx/>
              </a:rPr>
              <a:t>%</a:t>
            </a:r>
          </a:p>
        </p:txBody>
      </p:sp>
      <p:sp>
        <p:nvSpPr>
          <p:cNvPr id="154" name="TextBox 153"/>
          <p:cNvSpPr txBox="1"/>
          <p:nvPr/>
        </p:nvSpPr>
        <p:spPr>
          <a:xfrm>
            <a:off x="3953314" y="34196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16</a:t>
            </a:r>
            <a:r>
              <a:rPr kumimoji="0" lang="en-GB" sz="1200" b="1" i="0" u="none" strike="noStrike" kern="0" cap="none" spc="0" normalizeH="0" baseline="0" noProof="0" dirty="0">
                <a:ln>
                  <a:noFill/>
                </a:ln>
                <a:solidFill>
                  <a:schemeClr val="accent4"/>
                </a:solidFill>
                <a:effectLst/>
                <a:uLnTx/>
                <a:uFillTx/>
              </a:rPr>
              <a:t>%</a:t>
            </a:r>
          </a:p>
        </p:txBody>
      </p:sp>
      <p:sp>
        <p:nvSpPr>
          <p:cNvPr id="155" name="TextBox 154"/>
          <p:cNvSpPr txBox="1"/>
          <p:nvPr/>
        </p:nvSpPr>
        <p:spPr>
          <a:xfrm>
            <a:off x="3953314" y="37957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14</a:t>
            </a:r>
            <a:r>
              <a:rPr kumimoji="0" lang="en-GB" sz="1200" b="1" i="0" u="none" strike="noStrike" kern="0" cap="none" spc="0" normalizeH="0" baseline="0" noProof="0" dirty="0">
                <a:ln>
                  <a:noFill/>
                </a:ln>
                <a:solidFill>
                  <a:schemeClr val="accent5"/>
                </a:solidFill>
                <a:effectLst/>
                <a:uLnTx/>
                <a:uFillTx/>
              </a:rPr>
              <a:t>%</a:t>
            </a:r>
          </a:p>
        </p:txBody>
      </p:sp>
      <p:sp>
        <p:nvSpPr>
          <p:cNvPr id="156" name="Szövegdoboz 30"/>
          <p:cNvSpPr txBox="1"/>
          <p:nvPr/>
        </p:nvSpPr>
        <p:spPr>
          <a:xfrm>
            <a:off x="3658743" y="2653050"/>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RIPORTOKAT,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HÍRműsorokat</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57" name="Szövegdoboz 26"/>
          <p:cNvSpPr txBox="1"/>
          <p:nvPr/>
        </p:nvSpPr>
        <p:spPr>
          <a:xfrm>
            <a:off x="214444" y="4587974"/>
            <a:ext cx="8445108" cy="153888"/>
          </a:xfrm>
          <a:prstGeom prst="rect">
            <a:avLst/>
          </a:prstGeom>
        </p:spPr>
        <p:txBody>
          <a:bodyPr vert="horz" wrap="square" lIns="0" tIns="0" rIns="0" bIns="0" rtlCol="0">
            <a:spAutoFit/>
          </a:bodyPr>
          <a:lstStyle/>
          <a:p>
            <a:pPr marL="4763" algn="just"/>
            <a:r>
              <a:rPr lang="hu-HU" sz="1000" dirty="0">
                <a:solidFill>
                  <a:srgbClr val="58595B"/>
                </a:solidFill>
              </a:rPr>
              <a:t>Bár a németországi magyarok esetében is ez a leggyakoribb, de az átlaghoz képest jóval kevesebb arányban töltenek le külföldi filmet vagy sorozatot. </a:t>
            </a:r>
          </a:p>
        </p:txBody>
      </p:sp>
      <p:sp>
        <p:nvSpPr>
          <p:cNvPr id="7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N=400 (tévés tartalmat letöltők)</a:t>
            </a:r>
          </a:p>
        </p:txBody>
      </p:sp>
      <p:pic>
        <p:nvPicPr>
          <p:cNvPr id="112" name="Picture 111">
            <a:extLst>
              <a:ext uri="{FF2B5EF4-FFF2-40B4-BE49-F238E27FC236}">
                <a16:creationId xmlns:a16="http://schemas.microsoft.com/office/drawing/2014/main" xmlns="" id="{1D0ED92D-E908-430B-9CAF-EF811468E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13" name="Picture 112">
            <a:extLst>
              <a:ext uri="{FF2B5EF4-FFF2-40B4-BE49-F238E27FC236}">
                <a16:creationId xmlns:a16="http://schemas.microsoft.com/office/drawing/2014/main" xmlns="" id="{DC040960-846B-415E-8C34-E8B3FC66B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347759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9475"/>
          </a:xfrm>
        </p:spPr>
        <p:txBody>
          <a:bodyPr/>
          <a:lstStyle/>
          <a:p>
            <a:r>
              <a:rPr lang="hu-HU" dirty="0"/>
              <a:t>Az elmúlt fél évben milyen tévés tartalmakat nézett meg interneten keresztül (</a:t>
            </a:r>
            <a:r>
              <a:rPr lang="hu-HU" dirty="0" err="1"/>
              <a:t>stream</a:t>
            </a:r>
            <a:r>
              <a:rPr lang="hu-HU" dirty="0"/>
              <a:t>)?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A </a:t>
            </a:r>
            <a:r>
              <a:rPr lang="hu-HU" dirty="0" err="1"/>
              <a:t>streamelés</a:t>
            </a:r>
            <a:r>
              <a:rPr lang="hu-HU" dirty="0"/>
              <a:t> tartalma</a:t>
            </a:r>
            <a:endParaRPr lang="en-US" dirty="0"/>
          </a:p>
        </p:txBody>
      </p:sp>
      <p:sp>
        <p:nvSpPr>
          <p:cNvPr id="42" name="TextBox 41"/>
          <p:cNvSpPr txBox="1"/>
          <p:nvPr/>
        </p:nvSpPr>
        <p:spPr>
          <a:xfrm>
            <a:off x="329709" y="2520693"/>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Nagy-Britannia</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43" name="TextBox 42"/>
          <p:cNvSpPr txBox="1"/>
          <p:nvPr/>
        </p:nvSpPr>
        <p:spPr>
          <a:xfrm>
            <a:off x="329709" y="2332634"/>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44" name="TextBox 43"/>
          <p:cNvSpPr txBox="1"/>
          <p:nvPr/>
        </p:nvSpPr>
        <p:spPr>
          <a:xfrm>
            <a:off x="329709" y="2708752"/>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5"/>
                </a:solidFill>
                <a:effectLst/>
                <a:uLnTx/>
                <a:uFillTx/>
              </a:rPr>
              <a:t>Németország</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grpSp>
        <p:nvGrpSpPr>
          <p:cNvPr id="79" name="Group 26"/>
          <p:cNvGrpSpPr/>
          <p:nvPr/>
        </p:nvGrpSpPr>
        <p:grpSpPr>
          <a:xfrm>
            <a:off x="2747015" y="1147477"/>
            <a:ext cx="1271972" cy="1271972"/>
            <a:chOff x="1505542" y="1628586"/>
            <a:chExt cx="3960000" cy="3960000"/>
          </a:xfrm>
        </p:grpSpPr>
        <p:sp>
          <p:nvSpPr>
            <p:cNvPr id="80" name="Oval 7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1" name="Oval 8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2" name="Oval 8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83" name="Arc 82"/>
          <p:cNvSpPr>
            <a:spLocks noChangeAspect="1"/>
          </p:cNvSpPr>
          <p:nvPr/>
        </p:nvSpPr>
        <p:spPr bwMode="auto">
          <a:xfrm>
            <a:off x="2746945" y="1147478"/>
            <a:ext cx="1272114" cy="1271972"/>
          </a:xfrm>
          <a:prstGeom prst="arc">
            <a:avLst>
              <a:gd name="adj1" fmla="val 16200000"/>
              <a:gd name="adj2" fmla="val 662502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Arc 83"/>
          <p:cNvSpPr>
            <a:spLocks noChangeAspect="1"/>
          </p:cNvSpPr>
          <p:nvPr/>
        </p:nvSpPr>
        <p:spPr bwMode="auto">
          <a:xfrm>
            <a:off x="2804769" y="1205296"/>
            <a:ext cx="1156466" cy="1156336"/>
          </a:xfrm>
          <a:prstGeom prst="arc">
            <a:avLst>
              <a:gd name="adj1" fmla="val 16200000"/>
              <a:gd name="adj2" fmla="val 8454311"/>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Arc 84"/>
          <p:cNvSpPr>
            <a:spLocks noChangeAspect="1"/>
          </p:cNvSpPr>
          <p:nvPr/>
        </p:nvSpPr>
        <p:spPr bwMode="auto">
          <a:xfrm>
            <a:off x="2862592" y="1263112"/>
            <a:ext cx="1040820" cy="1040704"/>
          </a:xfrm>
          <a:prstGeom prst="arc">
            <a:avLst>
              <a:gd name="adj1" fmla="val 16200000"/>
              <a:gd name="adj2" fmla="val 3789070"/>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2836972" y="16551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64</a:t>
            </a:r>
            <a:r>
              <a:rPr kumimoji="0" lang="en-GB" sz="1200" b="1" i="0" u="none" strike="noStrike" kern="0" cap="none" spc="0" normalizeH="0" baseline="0" noProof="0" dirty="0">
                <a:ln>
                  <a:noFill/>
                </a:ln>
                <a:solidFill>
                  <a:schemeClr val="accent2"/>
                </a:solidFill>
                <a:effectLst/>
                <a:uLnTx/>
                <a:uFillTx/>
              </a:rPr>
              <a:t>%</a:t>
            </a:r>
          </a:p>
        </p:txBody>
      </p:sp>
      <p:sp>
        <p:nvSpPr>
          <p:cNvPr id="87" name="TextBox 86"/>
          <p:cNvSpPr txBox="1"/>
          <p:nvPr/>
        </p:nvSpPr>
        <p:spPr>
          <a:xfrm>
            <a:off x="2836972" y="14671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55</a:t>
            </a:r>
            <a:r>
              <a:rPr kumimoji="0" lang="en-GB" sz="1200" b="1" i="0" u="none" strike="noStrike" kern="0" cap="none" spc="0" normalizeH="0" baseline="0" noProof="0" dirty="0">
                <a:ln>
                  <a:noFill/>
                </a:ln>
                <a:solidFill>
                  <a:schemeClr val="accent4"/>
                </a:solidFill>
                <a:effectLst/>
                <a:uLnTx/>
                <a:uFillTx/>
              </a:rPr>
              <a:t>%</a:t>
            </a:r>
          </a:p>
        </p:txBody>
      </p:sp>
      <p:sp>
        <p:nvSpPr>
          <p:cNvPr id="88" name="TextBox 87"/>
          <p:cNvSpPr txBox="1"/>
          <p:nvPr/>
        </p:nvSpPr>
        <p:spPr>
          <a:xfrm>
            <a:off x="2836972" y="18432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45</a:t>
            </a:r>
            <a:r>
              <a:rPr kumimoji="0" lang="en-GB" sz="1200" b="1" i="0" u="none" strike="noStrike" kern="0" cap="none" spc="0" normalizeH="0" baseline="0" noProof="0" dirty="0">
                <a:ln>
                  <a:noFill/>
                </a:ln>
                <a:solidFill>
                  <a:schemeClr val="accent5"/>
                </a:solidFill>
                <a:effectLst/>
                <a:uLnTx/>
                <a:uFillTx/>
              </a:rPr>
              <a:t>%</a:t>
            </a:r>
          </a:p>
        </p:txBody>
      </p:sp>
      <p:sp>
        <p:nvSpPr>
          <p:cNvPr id="89" name="Szövegdoboz 30"/>
          <p:cNvSpPr txBox="1"/>
          <p:nvPr/>
        </p:nvSpPr>
        <p:spPr>
          <a:xfrm>
            <a:off x="2618121" y="699542"/>
            <a:ext cx="151440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BÁRMILYEN KÜLFÖLDI FILMET</a:t>
            </a:r>
          </a:p>
        </p:txBody>
      </p:sp>
      <p:grpSp>
        <p:nvGrpSpPr>
          <p:cNvPr id="90" name="Group 26"/>
          <p:cNvGrpSpPr/>
          <p:nvPr/>
        </p:nvGrpSpPr>
        <p:grpSpPr>
          <a:xfrm>
            <a:off x="6383513" y="1147477"/>
            <a:ext cx="1271972" cy="1271972"/>
            <a:chOff x="1505542" y="1628586"/>
            <a:chExt cx="3960000" cy="3960000"/>
          </a:xfrm>
        </p:grpSpPr>
        <p:sp>
          <p:nvSpPr>
            <p:cNvPr id="91" name="Oval 9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2" name="Oval 9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3" name="Oval 9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94" name="Arc 93"/>
          <p:cNvSpPr>
            <a:spLocks noChangeAspect="1"/>
          </p:cNvSpPr>
          <p:nvPr/>
        </p:nvSpPr>
        <p:spPr bwMode="auto">
          <a:xfrm>
            <a:off x="6383443" y="1147478"/>
            <a:ext cx="1272114" cy="1271972"/>
          </a:xfrm>
          <a:prstGeom prst="arc">
            <a:avLst>
              <a:gd name="adj1" fmla="val 16200000"/>
              <a:gd name="adj2" fmla="val 1636194"/>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Arc 94"/>
          <p:cNvSpPr>
            <a:spLocks noChangeAspect="1"/>
          </p:cNvSpPr>
          <p:nvPr/>
        </p:nvSpPr>
        <p:spPr bwMode="auto">
          <a:xfrm>
            <a:off x="6441267" y="1205296"/>
            <a:ext cx="1156466" cy="1156336"/>
          </a:xfrm>
          <a:prstGeom prst="arc">
            <a:avLst>
              <a:gd name="adj1" fmla="val 16200000"/>
              <a:gd name="adj2" fmla="val 641805"/>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Arc 95"/>
          <p:cNvSpPr>
            <a:spLocks noChangeAspect="1"/>
          </p:cNvSpPr>
          <p:nvPr/>
        </p:nvSpPr>
        <p:spPr bwMode="auto">
          <a:xfrm>
            <a:off x="6499090" y="1263112"/>
            <a:ext cx="1040820" cy="1040704"/>
          </a:xfrm>
          <a:prstGeom prst="arc">
            <a:avLst>
              <a:gd name="adj1" fmla="val 16200000"/>
              <a:gd name="adj2" fmla="val 2741903"/>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TextBox 96"/>
          <p:cNvSpPr txBox="1"/>
          <p:nvPr/>
        </p:nvSpPr>
        <p:spPr>
          <a:xfrm>
            <a:off x="6473470" y="16551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28</a:t>
            </a:r>
            <a:r>
              <a:rPr kumimoji="0" lang="en-GB" sz="1200" b="1" i="0" u="none" strike="noStrike" kern="0" cap="none" spc="0" normalizeH="0" baseline="0" noProof="0" dirty="0">
                <a:ln>
                  <a:noFill/>
                </a:ln>
                <a:solidFill>
                  <a:schemeClr val="accent2"/>
                </a:solidFill>
                <a:effectLst/>
                <a:uLnTx/>
                <a:uFillTx/>
              </a:rPr>
              <a:t>%</a:t>
            </a:r>
          </a:p>
        </p:txBody>
      </p:sp>
      <p:sp>
        <p:nvSpPr>
          <p:cNvPr id="98" name="TextBox 97"/>
          <p:cNvSpPr txBox="1"/>
          <p:nvPr/>
        </p:nvSpPr>
        <p:spPr>
          <a:xfrm>
            <a:off x="6473470" y="14671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33</a:t>
            </a:r>
            <a:r>
              <a:rPr kumimoji="0" lang="en-GB" sz="1200" b="1" i="0" u="none" strike="noStrike" kern="0" cap="none" spc="0" normalizeH="0" baseline="0" noProof="0" dirty="0">
                <a:ln>
                  <a:noFill/>
                </a:ln>
                <a:solidFill>
                  <a:schemeClr val="accent4"/>
                </a:solidFill>
                <a:effectLst/>
                <a:uLnTx/>
                <a:uFillTx/>
              </a:rPr>
              <a:t>%</a:t>
            </a:r>
          </a:p>
        </p:txBody>
      </p:sp>
      <p:sp>
        <p:nvSpPr>
          <p:cNvPr id="99" name="TextBox 98"/>
          <p:cNvSpPr txBox="1"/>
          <p:nvPr/>
        </p:nvSpPr>
        <p:spPr>
          <a:xfrm>
            <a:off x="6473470" y="18432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38</a:t>
            </a:r>
            <a:r>
              <a:rPr kumimoji="0" lang="en-GB" sz="1200" b="1" i="0" u="none" strike="noStrike" kern="0" cap="none" spc="0" normalizeH="0" baseline="0" noProof="0" dirty="0">
                <a:ln>
                  <a:noFill/>
                </a:ln>
                <a:solidFill>
                  <a:schemeClr val="accent5"/>
                </a:solidFill>
                <a:effectLst/>
                <a:uLnTx/>
                <a:uFillTx/>
              </a:rPr>
              <a:t>%</a:t>
            </a:r>
          </a:p>
        </p:txBody>
      </p:sp>
      <p:sp>
        <p:nvSpPr>
          <p:cNvPr id="100" name="Szövegdoboz 30"/>
          <p:cNvSpPr txBox="1"/>
          <p:nvPr/>
        </p:nvSpPr>
        <p:spPr>
          <a:xfrm>
            <a:off x="6146513" y="699542"/>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FILMET, AMI NEM ELÉRHETŐ KÜLFÖLDÖN</a:t>
            </a:r>
          </a:p>
        </p:txBody>
      </p:sp>
      <p:grpSp>
        <p:nvGrpSpPr>
          <p:cNvPr id="101" name="Group 26"/>
          <p:cNvGrpSpPr/>
          <p:nvPr/>
        </p:nvGrpSpPr>
        <p:grpSpPr>
          <a:xfrm>
            <a:off x="4550927" y="1147477"/>
            <a:ext cx="1271972" cy="1271972"/>
            <a:chOff x="1505542" y="1628586"/>
            <a:chExt cx="3960000" cy="3960000"/>
          </a:xfrm>
        </p:grpSpPr>
        <p:sp>
          <p:nvSpPr>
            <p:cNvPr id="102" name="Oval 10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3" name="Oval 10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4" name="Oval 10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05" name="Arc 104"/>
          <p:cNvSpPr>
            <a:spLocks noChangeAspect="1"/>
          </p:cNvSpPr>
          <p:nvPr/>
        </p:nvSpPr>
        <p:spPr bwMode="auto">
          <a:xfrm>
            <a:off x="4550857" y="1147478"/>
            <a:ext cx="1272114" cy="1271972"/>
          </a:xfrm>
          <a:prstGeom prst="arc">
            <a:avLst>
              <a:gd name="adj1" fmla="val 16200000"/>
              <a:gd name="adj2" fmla="val 4679384"/>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6" name="Arc 105"/>
          <p:cNvSpPr>
            <a:spLocks noChangeAspect="1"/>
          </p:cNvSpPr>
          <p:nvPr/>
        </p:nvSpPr>
        <p:spPr bwMode="auto">
          <a:xfrm>
            <a:off x="4608681" y="1205296"/>
            <a:ext cx="1156466" cy="1156336"/>
          </a:xfrm>
          <a:prstGeom prst="arc">
            <a:avLst>
              <a:gd name="adj1" fmla="val 16200000"/>
              <a:gd name="adj2" fmla="val 6689930"/>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7" name="Arc 106"/>
          <p:cNvSpPr>
            <a:spLocks noChangeAspect="1"/>
          </p:cNvSpPr>
          <p:nvPr/>
        </p:nvSpPr>
        <p:spPr bwMode="auto">
          <a:xfrm>
            <a:off x="4666504" y="1263112"/>
            <a:ext cx="1040820" cy="1040704"/>
          </a:xfrm>
          <a:prstGeom prst="arc">
            <a:avLst>
              <a:gd name="adj1" fmla="val 16200000"/>
              <a:gd name="adj2" fmla="val 2289663"/>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TextBox 107"/>
          <p:cNvSpPr txBox="1"/>
          <p:nvPr/>
        </p:nvSpPr>
        <p:spPr>
          <a:xfrm>
            <a:off x="4640884" y="16551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56</a:t>
            </a:r>
            <a:r>
              <a:rPr kumimoji="0" lang="en-GB" sz="1200" b="1" i="0" u="none" strike="noStrike" kern="0" cap="none" spc="0" normalizeH="0" baseline="0" noProof="0" dirty="0">
                <a:ln>
                  <a:noFill/>
                </a:ln>
                <a:solidFill>
                  <a:schemeClr val="accent2"/>
                </a:solidFill>
                <a:effectLst/>
                <a:uLnTx/>
                <a:uFillTx/>
              </a:rPr>
              <a:t>%</a:t>
            </a:r>
          </a:p>
        </p:txBody>
      </p:sp>
      <p:sp>
        <p:nvSpPr>
          <p:cNvPr id="109" name="TextBox 108"/>
          <p:cNvSpPr txBox="1"/>
          <p:nvPr/>
        </p:nvSpPr>
        <p:spPr>
          <a:xfrm>
            <a:off x="4640884" y="14671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48</a:t>
            </a:r>
            <a:r>
              <a:rPr kumimoji="0" lang="en-GB" sz="1200" b="1" i="0" u="none" strike="noStrike" kern="0" cap="none" spc="0" normalizeH="0" baseline="0" noProof="0" dirty="0">
                <a:ln>
                  <a:noFill/>
                </a:ln>
                <a:solidFill>
                  <a:schemeClr val="accent4"/>
                </a:solidFill>
                <a:effectLst/>
                <a:uLnTx/>
                <a:uFillTx/>
              </a:rPr>
              <a:t>%</a:t>
            </a:r>
          </a:p>
        </p:txBody>
      </p:sp>
      <p:sp>
        <p:nvSpPr>
          <p:cNvPr id="110" name="TextBox 109"/>
          <p:cNvSpPr txBox="1"/>
          <p:nvPr/>
        </p:nvSpPr>
        <p:spPr>
          <a:xfrm>
            <a:off x="4640884" y="18432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40</a:t>
            </a:r>
            <a:r>
              <a:rPr kumimoji="0" lang="en-GB" sz="1200" b="1" i="0" u="none" strike="noStrike" kern="0" cap="none" spc="0" normalizeH="0" baseline="0" noProof="0" dirty="0">
                <a:ln>
                  <a:noFill/>
                </a:ln>
                <a:solidFill>
                  <a:schemeClr val="accent5"/>
                </a:solidFill>
                <a:effectLst/>
                <a:uLnTx/>
                <a:uFillTx/>
              </a:rPr>
              <a:t>%</a:t>
            </a:r>
          </a:p>
        </p:txBody>
      </p:sp>
      <p:sp>
        <p:nvSpPr>
          <p:cNvPr id="111" name="Szövegdoboz 30"/>
          <p:cNvSpPr txBox="1"/>
          <p:nvPr/>
        </p:nvSpPr>
        <p:spPr>
          <a:xfrm>
            <a:off x="4346313" y="699542"/>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BÁRMILYEN KÜLFÖLDI SOROZATOT</a:t>
            </a:r>
          </a:p>
        </p:txBody>
      </p:sp>
      <p:grpSp>
        <p:nvGrpSpPr>
          <p:cNvPr id="68" name="Group 26"/>
          <p:cNvGrpSpPr/>
          <p:nvPr/>
        </p:nvGrpSpPr>
        <p:grpSpPr>
          <a:xfrm>
            <a:off x="1814623" y="3027969"/>
            <a:ext cx="1271972" cy="1271972"/>
            <a:chOff x="1505542" y="1628586"/>
            <a:chExt cx="3960000" cy="3960000"/>
          </a:xfrm>
        </p:grpSpPr>
        <p:sp>
          <p:nvSpPr>
            <p:cNvPr id="69" name="Oval 6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0" name="Oval 6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1" name="Oval 70"/>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72" name="Arc 71"/>
          <p:cNvSpPr>
            <a:spLocks noChangeAspect="1"/>
          </p:cNvSpPr>
          <p:nvPr/>
        </p:nvSpPr>
        <p:spPr bwMode="auto">
          <a:xfrm>
            <a:off x="1814553" y="3027970"/>
            <a:ext cx="1272114" cy="1271972"/>
          </a:xfrm>
          <a:prstGeom prst="arc">
            <a:avLst>
              <a:gd name="adj1" fmla="val 16200000"/>
              <a:gd name="adj2" fmla="val 171518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Arc 72"/>
          <p:cNvSpPr>
            <a:spLocks noChangeAspect="1"/>
          </p:cNvSpPr>
          <p:nvPr/>
        </p:nvSpPr>
        <p:spPr bwMode="auto">
          <a:xfrm>
            <a:off x="1872377" y="3085788"/>
            <a:ext cx="1156466" cy="1156336"/>
          </a:xfrm>
          <a:prstGeom prst="arc">
            <a:avLst>
              <a:gd name="adj1" fmla="val 16200000"/>
              <a:gd name="adj2" fmla="val 148639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Arc 73"/>
          <p:cNvSpPr>
            <a:spLocks noChangeAspect="1"/>
          </p:cNvSpPr>
          <p:nvPr/>
        </p:nvSpPr>
        <p:spPr bwMode="auto">
          <a:xfrm>
            <a:off x="1930200" y="3143604"/>
            <a:ext cx="1040820" cy="1040704"/>
          </a:xfrm>
          <a:prstGeom prst="arc">
            <a:avLst>
              <a:gd name="adj1" fmla="val 16200000"/>
              <a:gd name="adj2" fmla="val 195043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TextBox 74"/>
          <p:cNvSpPr txBox="1"/>
          <p:nvPr/>
        </p:nvSpPr>
        <p:spPr>
          <a:xfrm>
            <a:off x="1904580"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32</a:t>
            </a:r>
            <a:r>
              <a:rPr kumimoji="0" lang="en-GB" sz="1200" b="1" i="0" u="none" strike="noStrike" kern="0" cap="none" spc="0" normalizeH="0" baseline="0" noProof="0" dirty="0">
                <a:ln>
                  <a:noFill/>
                </a:ln>
                <a:solidFill>
                  <a:schemeClr val="accent2"/>
                </a:solidFill>
                <a:effectLst/>
                <a:uLnTx/>
                <a:uFillTx/>
              </a:rPr>
              <a:t>%</a:t>
            </a:r>
          </a:p>
        </p:txBody>
      </p:sp>
      <p:sp>
        <p:nvSpPr>
          <p:cNvPr id="76" name="TextBox 75"/>
          <p:cNvSpPr txBox="1"/>
          <p:nvPr/>
        </p:nvSpPr>
        <p:spPr>
          <a:xfrm>
            <a:off x="1904580"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33</a:t>
            </a:r>
            <a:r>
              <a:rPr kumimoji="0" lang="en-GB" sz="1200" b="1" i="0" u="none" strike="noStrike" kern="0" cap="none" spc="0" normalizeH="0" baseline="0" noProof="0" dirty="0">
                <a:ln>
                  <a:noFill/>
                </a:ln>
                <a:solidFill>
                  <a:schemeClr val="accent4"/>
                </a:solidFill>
                <a:effectLst/>
                <a:uLnTx/>
                <a:uFillTx/>
              </a:rPr>
              <a:t>%</a:t>
            </a:r>
          </a:p>
        </p:txBody>
      </p:sp>
      <p:sp>
        <p:nvSpPr>
          <p:cNvPr id="77" name="TextBox 76"/>
          <p:cNvSpPr txBox="1"/>
          <p:nvPr/>
        </p:nvSpPr>
        <p:spPr>
          <a:xfrm>
            <a:off x="1904580"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34</a:t>
            </a:r>
            <a:r>
              <a:rPr kumimoji="0" lang="en-GB" sz="1200" b="1" i="0" u="none" strike="noStrike" kern="0" cap="none" spc="0" normalizeH="0" baseline="0" noProof="0" dirty="0">
                <a:ln>
                  <a:noFill/>
                </a:ln>
                <a:solidFill>
                  <a:schemeClr val="accent5"/>
                </a:solidFill>
                <a:effectLst/>
                <a:uLnTx/>
                <a:uFillTx/>
              </a:rPr>
              <a:t>%</a:t>
            </a:r>
          </a:p>
        </p:txBody>
      </p:sp>
      <p:sp>
        <p:nvSpPr>
          <p:cNvPr id="134" name="Szövegdoboz 30"/>
          <p:cNvSpPr txBox="1"/>
          <p:nvPr/>
        </p:nvSpPr>
        <p:spPr>
          <a:xfrm>
            <a:off x="1610009" y="2581042"/>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SOROZATOT, AMI NEM ELÉRHETŐ KÜLFÖLDÖN</a:t>
            </a:r>
          </a:p>
        </p:txBody>
      </p:sp>
      <p:grpSp>
        <p:nvGrpSpPr>
          <p:cNvPr id="135" name="Group 26"/>
          <p:cNvGrpSpPr/>
          <p:nvPr/>
        </p:nvGrpSpPr>
        <p:grpSpPr>
          <a:xfrm>
            <a:off x="5453014" y="3027969"/>
            <a:ext cx="1271972" cy="1271972"/>
            <a:chOff x="1505542" y="1628586"/>
            <a:chExt cx="3960000" cy="3960000"/>
          </a:xfrm>
        </p:grpSpPr>
        <p:sp>
          <p:nvSpPr>
            <p:cNvPr id="136" name="Oval 13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7" name="Oval 13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8" name="Oval 13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39" name="Arc 138"/>
          <p:cNvSpPr>
            <a:spLocks noChangeAspect="1"/>
          </p:cNvSpPr>
          <p:nvPr/>
        </p:nvSpPr>
        <p:spPr bwMode="auto">
          <a:xfrm>
            <a:off x="5452944" y="3027970"/>
            <a:ext cx="1272114" cy="1271972"/>
          </a:xfrm>
          <a:prstGeom prst="arc">
            <a:avLst>
              <a:gd name="adj1" fmla="val 16200000"/>
              <a:gd name="adj2" fmla="val 2147747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0" name="Arc 139"/>
          <p:cNvSpPr>
            <a:spLocks noChangeAspect="1"/>
          </p:cNvSpPr>
          <p:nvPr/>
        </p:nvSpPr>
        <p:spPr bwMode="auto">
          <a:xfrm>
            <a:off x="5510768" y="3085788"/>
            <a:ext cx="1156466" cy="1156336"/>
          </a:xfrm>
          <a:prstGeom prst="arc">
            <a:avLst>
              <a:gd name="adj1" fmla="val 16200000"/>
              <a:gd name="adj2" fmla="val 19891508"/>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1" name="Arc 140"/>
          <p:cNvSpPr>
            <a:spLocks noChangeAspect="1"/>
          </p:cNvSpPr>
          <p:nvPr/>
        </p:nvSpPr>
        <p:spPr bwMode="auto">
          <a:xfrm>
            <a:off x="5568591" y="3143604"/>
            <a:ext cx="1040820" cy="1040704"/>
          </a:xfrm>
          <a:prstGeom prst="arc">
            <a:avLst>
              <a:gd name="adj1" fmla="val 16200000"/>
              <a:gd name="adj2" fmla="val 1010536"/>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2" name="TextBox 141"/>
          <p:cNvSpPr txBox="1"/>
          <p:nvPr/>
        </p:nvSpPr>
        <p:spPr>
          <a:xfrm>
            <a:off x="5542971"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19</a:t>
            </a:r>
            <a:r>
              <a:rPr kumimoji="0" lang="en-GB" sz="1200" b="1" i="0" u="none" strike="noStrike" kern="0" cap="none" spc="0" normalizeH="0" baseline="0" noProof="0" dirty="0">
                <a:ln>
                  <a:noFill/>
                </a:ln>
                <a:solidFill>
                  <a:schemeClr val="accent2"/>
                </a:solidFill>
                <a:effectLst/>
                <a:uLnTx/>
                <a:uFillTx/>
              </a:rPr>
              <a:t>%</a:t>
            </a:r>
          </a:p>
        </p:txBody>
      </p:sp>
      <p:sp>
        <p:nvSpPr>
          <p:cNvPr id="143" name="TextBox 142"/>
          <p:cNvSpPr txBox="1"/>
          <p:nvPr/>
        </p:nvSpPr>
        <p:spPr>
          <a:xfrm>
            <a:off x="5542971"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24</a:t>
            </a:r>
            <a:r>
              <a:rPr kumimoji="0" lang="en-GB" sz="1200" b="1" i="0" u="none" strike="noStrike" kern="0" cap="none" spc="0" normalizeH="0" baseline="0" noProof="0" dirty="0">
                <a:ln>
                  <a:noFill/>
                </a:ln>
                <a:solidFill>
                  <a:schemeClr val="accent4"/>
                </a:solidFill>
                <a:effectLst/>
                <a:uLnTx/>
                <a:uFillTx/>
              </a:rPr>
              <a:t>%</a:t>
            </a:r>
          </a:p>
        </p:txBody>
      </p:sp>
      <p:sp>
        <p:nvSpPr>
          <p:cNvPr id="144" name="TextBox 143"/>
          <p:cNvSpPr txBox="1"/>
          <p:nvPr/>
        </p:nvSpPr>
        <p:spPr>
          <a:xfrm>
            <a:off x="5542971"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30</a:t>
            </a:r>
            <a:r>
              <a:rPr kumimoji="0" lang="en-GB" sz="1200" b="1" i="0" u="none" strike="noStrike" kern="0" cap="none" spc="0" normalizeH="0" baseline="0" noProof="0" dirty="0">
                <a:ln>
                  <a:noFill/>
                </a:ln>
                <a:solidFill>
                  <a:schemeClr val="accent5"/>
                </a:solidFill>
                <a:effectLst/>
                <a:uLnTx/>
                <a:uFillTx/>
              </a:rPr>
              <a:t>%</a:t>
            </a:r>
          </a:p>
        </p:txBody>
      </p:sp>
      <p:sp>
        <p:nvSpPr>
          <p:cNvPr id="145" name="Szövegdoboz 30"/>
          <p:cNvSpPr txBox="1"/>
          <p:nvPr/>
        </p:nvSpPr>
        <p:spPr>
          <a:xfrm>
            <a:off x="5004048" y="2543776"/>
            <a:ext cx="2169903"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produkciót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(tehetségkutatót, vetélkedőt, showműsort)</a:t>
            </a:r>
          </a:p>
        </p:txBody>
      </p:sp>
      <p:grpSp>
        <p:nvGrpSpPr>
          <p:cNvPr id="146" name="Group 26"/>
          <p:cNvGrpSpPr/>
          <p:nvPr/>
        </p:nvGrpSpPr>
        <p:grpSpPr>
          <a:xfrm>
            <a:off x="3624486" y="3027969"/>
            <a:ext cx="1271972" cy="1271972"/>
            <a:chOff x="1505542" y="1628586"/>
            <a:chExt cx="3960000" cy="3960000"/>
          </a:xfrm>
        </p:grpSpPr>
        <p:sp>
          <p:nvSpPr>
            <p:cNvPr id="147" name="Oval 14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8" name="Oval 14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9" name="Oval 14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50" name="Arc 149"/>
          <p:cNvSpPr>
            <a:spLocks noChangeAspect="1"/>
          </p:cNvSpPr>
          <p:nvPr/>
        </p:nvSpPr>
        <p:spPr bwMode="auto">
          <a:xfrm>
            <a:off x="3624416" y="3027970"/>
            <a:ext cx="1272114" cy="1271972"/>
          </a:xfrm>
          <a:prstGeom prst="arc">
            <a:avLst>
              <a:gd name="adj1" fmla="val 16200000"/>
              <a:gd name="adj2" fmla="val 1376053"/>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1" name="Arc 150"/>
          <p:cNvSpPr>
            <a:spLocks noChangeAspect="1"/>
          </p:cNvSpPr>
          <p:nvPr/>
        </p:nvSpPr>
        <p:spPr bwMode="auto">
          <a:xfrm>
            <a:off x="3682240" y="3085788"/>
            <a:ext cx="1156466" cy="1156336"/>
          </a:xfrm>
          <a:prstGeom prst="arc">
            <a:avLst>
              <a:gd name="adj1" fmla="val 16200000"/>
              <a:gd name="adj2" fmla="val 955564"/>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2" name="Arc 151"/>
          <p:cNvSpPr>
            <a:spLocks noChangeAspect="1"/>
          </p:cNvSpPr>
          <p:nvPr/>
        </p:nvSpPr>
        <p:spPr bwMode="auto">
          <a:xfrm>
            <a:off x="3740063" y="3143604"/>
            <a:ext cx="1040820" cy="1040704"/>
          </a:xfrm>
          <a:prstGeom prst="arc">
            <a:avLst>
              <a:gd name="adj1" fmla="val 16200000"/>
              <a:gd name="adj2" fmla="val 1988620"/>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3" name="TextBox 152"/>
          <p:cNvSpPr txBox="1"/>
          <p:nvPr/>
        </p:nvSpPr>
        <p:spPr>
          <a:xfrm>
            <a:off x="3714443"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29</a:t>
            </a:r>
            <a:r>
              <a:rPr kumimoji="0" lang="en-GB" sz="1200" b="1" i="0" u="none" strike="noStrike" kern="0" cap="none" spc="0" normalizeH="0" baseline="0" noProof="0" dirty="0">
                <a:ln>
                  <a:noFill/>
                </a:ln>
                <a:solidFill>
                  <a:schemeClr val="accent2"/>
                </a:solidFill>
                <a:effectLst/>
                <a:uLnTx/>
                <a:uFillTx/>
              </a:rPr>
              <a:t>%</a:t>
            </a:r>
          </a:p>
        </p:txBody>
      </p:sp>
      <p:sp>
        <p:nvSpPr>
          <p:cNvPr id="154" name="TextBox 153"/>
          <p:cNvSpPr txBox="1"/>
          <p:nvPr/>
        </p:nvSpPr>
        <p:spPr>
          <a:xfrm>
            <a:off x="3714443"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31</a:t>
            </a:r>
            <a:r>
              <a:rPr kumimoji="0" lang="en-GB" sz="1200" b="1" i="0" u="none" strike="noStrike" kern="0" cap="none" spc="0" normalizeH="0" baseline="0" noProof="0" dirty="0">
                <a:ln>
                  <a:noFill/>
                </a:ln>
                <a:solidFill>
                  <a:schemeClr val="accent4"/>
                </a:solidFill>
                <a:effectLst/>
                <a:uLnTx/>
                <a:uFillTx/>
              </a:rPr>
              <a:t>%</a:t>
            </a:r>
          </a:p>
        </p:txBody>
      </p:sp>
      <p:sp>
        <p:nvSpPr>
          <p:cNvPr id="155" name="TextBox 154"/>
          <p:cNvSpPr txBox="1"/>
          <p:nvPr/>
        </p:nvSpPr>
        <p:spPr>
          <a:xfrm>
            <a:off x="3714443"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33</a:t>
            </a:r>
            <a:r>
              <a:rPr kumimoji="0" lang="en-GB" sz="1200" b="1" i="0" u="none" strike="noStrike" kern="0" cap="none" spc="0" normalizeH="0" baseline="0" noProof="0" dirty="0">
                <a:ln>
                  <a:noFill/>
                </a:ln>
                <a:solidFill>
                  <a:schemeClr val="accent5"/>
                </a:solidFill>
                <a:effectLst/>
                <a:uLnTx/>
                <a:uFillTx/>
              </a:rPr>
              <a:t>%</a:t>
            </a:r>
          </a:p>
        </p:txBody>
      </p:sp>
      <p:sp>
        <p:nvSpPr>
          <p:cNvPr id="156" name="Szövegdoboz 30"/>
          <p:cNvSpPr txBox="1"/>
          <p:nvPr/>
        </p:nvSpPr>
        <p:spPr>
          <a:xfrm>
            <a:off x="3419872" y="2581042"/>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MAGYAR RIPORTOKAT,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HÍRműsorokat</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57" name="Szövegdoboz 26"/>
          <p:cNvSpPr txBox="1"/>
          <p:nvPr/>
        </p:nvSpPr>
        <p:spPr>
          <a:xfrm>
            <a:off x="214444" y="4496221"/>
            <a:ext cx="8445108" cy="307777"/>
          </a:xfrm>
          <a:prstGeom prst="rect">
            <a:avLst/>
          </a:prstGeom>
        </p:spPr>
        <p:txBody>
          <a:bodyPr vert="horz" wrap="square" lIns="0" tIns="0" rIns="0" bIns="0" rtlCol="0">
            <a:spAutoFit/>
          </a:bodyPr>
          <a:lstStyle/>
          <a:p>
            <a:pPr marL="4763" lvl="0" algn="just" defTabSz="914400"/>
            <a:r>
              <a:rPr kumimoji="0" lang="hu-HU" sz="1000" b="0" i="0" u="none" strike="noStrike" kern="0" cap="none" spc="0" normalizeH="0" baseline="0" noProof="0" dirty="0">
                <a:ln>
                  <a:noFill/>
                </a:ln>
                <a:solidFill>
                  <a:srgbClr val="58595B"/>
                </a:solidFill>
                <a:effectLst/>
                <a:uLnTx/>
                <a:uFillTx/>
              </a:rPr>
              <a:t>A németországi magyarok tehát az átlaghoz képest kevesebbet </a:t>
            </a:r>
            <a:r>
              <a:rPr kumimoji="0" lang="hu-HU" sz="1000" b="0" i="0" u="none" strike="noStrike" kern="0" cap="none" spc="0" normalizeH="0" baseline="0" noProof="0" dirty="0" err="1">
                <a:ln>
                  <a:noFill/>
                </a:ln>
                <a:solidFill>
                  <a:srgbClr val="58595B"/>
                </a:solidFill>
                <a:effectLst/>
                <a:uLnTx/>
                <a:uFillTx/>
              </a:rPr>
              <a:t>torrenteznek</a:t>
            </a:r>
            <a:r>
              <a:rPr kumimoji="0" lang="hu-HU" sz="1000" b="0" i="0" u="none" strike="noStrike" kern="0" cap="none" spc="0" normalizeH="0" baseline="0" noProof="0" dirty="0">
                <a:ln>
                  <a:noFill/>
                </a:ln>
                <a:solidFill>
                  <a:srgbClr val="58595B"/>
                </a:solidFill>
                <a:effectLst/>
                <a:uLnTx/>
                <a:uFillTx/>
              </a:rPr>
              <a:t>, ugyanakkor</a:t>
            </a:r>
            <a:r>
              <a:rPr lang="hu-HU" sz="1000" kern="0" dirty="0">
                <a:solidFill>
                  <a:srgbClr val="58595B"/>
                </a:solidFill>
              </a:rPr>
              <a:t> arányaiban több, külföldi csatornán nem elérhető magyar filmet, sorozatot, riportokat vagy produkciót </a:t>
            </a:r>
            <a:r>
              <a:rPr lang="hu-HU" sz="1000" kern="0" dirty="0" err="1">
                <a:solidFill>
                  <a:srgbClr val="58595B"/>
                </a:solidFill>
              </a:rPr>
              <a:t>streamelnek</a:t>
            </a:r>
            <a:r>
              <a:rPr lang="hu-HU" sz="1000" kern="0" dirty="0">
                <a:solidFill>
                  <a:srgbClr val="58595B"/>
                </a:solidFill>
              </a:rPr>
              <a:t>. </a:t>
            </a:r>
            <a:r>
              <a:rPr kumimoji="0" lang="hu-HU" sz="1000" b="0" i="0" u="none" strike="noStrike" kern="0" cap="none" spc="0" normalizeH="0" baseline="0" noProof="0" dirty="0">
                <a:ln>
                  <a:noFill/>
                </a:ln>
                <a:solidFill>
                  <a:srgbClr val="58595B"/>
                </a:solidFill>
                <a:effectLst/>
                <a:uLnTx/>
                <a:uFillTx/>
              </a:rPr>
              <a:t> </a:t>
            </a:r>
          </a:p>
        </p:txBody>
      </p:sp>
      <p:grpSp>
        <p:nvGrpSpPr>
          <p:cNvPr id="78" name="Group 26"/>
          <p:cNvGrpSpPr/>
          <p:nvPr/>
        </p:nvGrpSpPr>
        <p:grpSpPr>
          <a:xfrm>
            <a:off x="7270140" y="3027969"/>
            <a:ext cx="1271972" cy="1271972"/>
            <a:chOff x="1505542" y="1628586"/>
            <a:chExt cx="3960000" cy="3960000"/>
          </a:xfrm>
        </p:grpSpPr>
        <p:sp>
          <p:nvSpPr>
            <p:cNvPr id="112" name="Oval 11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3" name="Oval 11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4" name="Oval 11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15" name="Arc 114"/>
          <p:cNvSpPr>
            <a:spLocks noChangeAspect="1"/>
          </p:cNvSpPr>
          <p:nvPr/>
        </p:nvSpPr>
        <p:spPr bwMode="auto">
          <a:xfrm>
            <a:off x="7270070" y="3027970"/>
            <a:ext cx="1272114" cy="1271972"/>
          </a:xfrm>
          <a:prstGeom prst="arc">
            <a:avLst>
              <a:gd name="adj1" fmla="val 16200000"/>
              <a:gd name="adj2" fmla="val 21158581"/>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6" name="Arc 115"/>
          <p:cNvSpPr>
            <a:spLocks noChangeAspect="1"/>
          </p:cNvSpPr>
          <p:nvPr/>
        </p:nvSpPr>
        <p:spPr bwMode="auto">
          <a:xfrm>
            <a:off x="7327894" y="3085788"/>
            <a:ext cx="1156466" cy="1156336"/>
          </a:xfrm>
          <a:prstGeom prst="arc">
            <a:avLst>
              <a:gd name="adj1" fmla="val 16200000"/>
              <a:gd name="adj2" fmla="val 20248086"/>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7" name="Arc 116"/>
          <p:cNvSpPr>
            <a:spLocks noChangeAspect="1"/>
          </p:cNvSpPr>
          <p:nvPr/>
        </p:nvSpPr>
        <p:spPr bwMode="auto">
          <a:xfrm>
            <a:off x="7385717" y="3143604"/>
            <a:ext cx="1040820" cy="1040704"/>
          </a:xfrm>
          <a:prstGeom prst="arc">
            <a:avLst>
              <a:gd name="adj1" fmla="val 16200000"/>
              <a:gd name="adj2" fmla="val 150711"/>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8" name="TextBox 117"/>
          <p:cNvSpPr txBox="1"/>
          <p:nvPr/>
        </p:nvSpPr>
        <p:spPr>
          <a:xfrm>
            <a:off x="7360097"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20</a:t>
            </a:r>
            <a:r>
              <a:rPr kumimoji="0" lang="en-GB" sz="1200" b="1" i="0" u="none" strike="noStrike" kern="0" cap="none" spc="0" normalizeH="0" baseline="0" noProof="0" dirty="0">
                <a:ln>
                  <a:noFill/>
                </a:ln>
                <a:solidFill>
                  <a:schemeClr val="accent2"/>
                </a:solidFill>
                <a:effectLst/>
                <a:uLnTx/>
                <a:uFillTx/>
              </a:rPr>
              <a:t>%</a:t>
            </a:r>
          </a:p>
        </p:txBody>
      </p:sp>
      <p:sp>
        <p:nvSpPr>
          <p:cNvPr id="119" name="TextBox 118"/>
          <p:cNvSpPr txBox="1"/>
          <p:nvPr/>
        </p:nvSpPr>
        <p:spPr>
          <a:xfrm>
            <a:off x="7360097"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23</a:t>
            </a:r>
            <a:r>
              <a:rPr kumimoji="0" lang="en-GB" sz="1200" b="1" i="0" u="none" strike="noStrike" kern="0" cap="none" spc="0" normalizeH="0" baseline="0" noProof="0" dirty="0">
                <a:ln>
                  <a:noFill/>
                </a:ln>
                <a:solidFill>
                  <a:schemeClr val="accent4"/>
                </a:solidFill>
                <a:effectLst/>
                <a:uLnTx/>
                <a:uFillTx/>
              </a:rPr>
              <a:t>%</a:t>
            </a:r>
          </a:p>
        </p:txBody>
      </p:sp>
      <p:sp>
        <p:nvSpPr>
          <p:cNvPr id="120" name="TextBox 119"/>
          <p:cNvSpPr txBox="1"/>
          <p:nvPr/>
        </p:nvSpPr>
        <p:spPr>
          <a:xfrm>
            <a:off x="7360097"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25</a:t>
            </a:r>
            <a:r>
              <a:rPr kumimoji="0" lang="en-GB" sz="1200" b="1" i="0" u="none" strike="noStrike" kern="0" cap="none" spc="0" normalizeH="0" baseline="0" noProof="0" dirty="0">
                <a:ln>
                  <a:noFill/>
                </a:ln>
                <a:solidFill>
                  <a:schemeClr val="accent5"/>
                </a:solidFill>
                <a:effectLst/>
                <a:uLnTx/>
                <a:uFillTx/>
              </a:rPr>
              <a:t>%</a:t>
            </a:r>
          </a:p>
        </p:txBody>
      </p:sp>
      <p:sp>
        <p:nvSpPr>
          <p:cNvPr id="121" name="Szövegdoboz 30"/>
          <p:cNvSpPr txBox="1"/>
          <p:nvPr/>
        </p:nvSpPr>
        <p:spPr>
          <a:xfrm>
            <a:off x="6876256" y="2659153"/>
            <a:ext cx="216990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Sport közvetítéseket</a:t>
            </a:r>
          </a:p>
        </p:txBody>
      </p:sp>
      <p:sp>
        <p:nvSpPr>
          <p:cNvPr id="12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(tévés tartalmat interneten nézők)</a:t>
            </a:r>
          </a:p>
        </p:txBody>
      </p:sp>
      <p:pic>
        <p:nvPicPr>
          <p:cNvPr id="123" name="Picture 122">
            <a:extLst>
              <a:ext uri="{FF2B5EF4-FFF2-40B4-BE49-F238E27FC236}">
                <a16:creationId xmlns:a16="http://schemas.microsoft.com/office/drawing/2014/main" xmlns="" id="{916A183A-EA06-4497-BA3A-1E41060B0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24" name="Picture 123">
            <a:extLst>
              <a:ext uri="{FF2B5EF4-FFF2-40B4-BE49-F238E27FC236}">
                <a16:creationId xmlns:a16="http://schemas.microsoft.com/office/drawing/2014/main" xmlns="" id="{D5FC8588-109B-47F5-86E5-550292D48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532526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Műsorok elérése</a:t>
            </a:r>
            <a:endParaRPr lang="en-US" dirty="0"/>
          </a:p>
        </p:txBody>
      </p:sp>
      <p:sp>
        <p:nvSpPr>
          <p:cNvPr id="12" name="Text Placeholder 9"/>
          <p:cNvSpPr>
            <a:spLocks noGrp="1"/>
          </p:cNvSpPr>
          <p:nvPr>
            <p:ph type="body" sz="quarter" idx="26"/>
          </p:nvPr>
        </p:nvSpPr>
        <p:spPr>
          <a:xfrm>
            <a:off x="202233" y="483518"/>
            <a:ext cx="8690248" cy="205628"/>
          </a:xfrm>
        </p:spPr>
        <p:txBody>
          <a:bodyPr/>
          <a:lstStyle/>
          <a:p>
            <a:r>
              <a:rPr lang="hu-HU" dirty="0"/>
              <a:t>Az alábbiak közül mely hazai műsort, műsorokat nézte meg az elmúlt fél évben? </a:t>
            </a:r>
          </a:p>
        </p:txBody>
      </p:sp>
      <p:graphicFrame>
        <p:nvGraphicFramePr>
          <p:cNvPr id="6" name="Chart 6"/>
          <p:cNvGraphicFramePr>
            <a:graphicFrameLocks noChangeAspect="1"/>
          </p:cNvGraphicFramePr>
          <p:nvPr>
            <p:extLst/>
          </p:nvPr>
        </p:nvGraphicFramePr>
        <p:xfrm>
          <a:off x="2052435"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p:nvPr/>
        </p:nvSpPr>
        <p:spPr>
          <a:xfrm>
            <a:off x="2414529"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51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8" name="Text Placeholder 9"/>
          <p:cNvSpPr txBox="1">
            <a:spLocks/>
          </p:cNvSpPr>
          <p:nvPr/>
        </p:nvSpPr>
        <p:spPr>
          <a:xfrm>
            <a:off x="2229692" y="771550"/>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NÉZett</a:t>
            </a:r>
            <a:r>
              <a:rPr lang="hu-HU" sz="900" cap="all" dirty="0"/>
              <a:t> HAZAI MŰSORT</a:t>
            </a:r>
          </a:p>
        </p:txBody>
      </p:sp>
      <p:graphicFrame>
        <p:nvGraphicFramePr>
          <p:cNvPr id="11" name="Chart 6"/>
          <p:cNvGraphicFramePr>
            <a:graphicFrameLocks noChangeAspect="1"/>
          </p:cNvGraphicFramePr>
          <p:nvPr>
            <p:extLst/>
          </p:nvPr>
        </p:nvGraphicFramePr>
        <p:xfrm>
          <a:off x="2052435" y="2110865"/>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
          <p:cNvSpPr/>
          <p:nvPr/>
        </p:nvSpPr>
        <p:spPr>
          <a:xfrm>
            <a:off x="2400087"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47</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14" name="Rectangle 13"/>
          <p:cNvSpPr/>
          <p:nvPr/>
        </p:nvSpPr>
        <p:spPr>
          <a:xfrm>
            <a:off x="1288795"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15" name="Rectangle 14"/>
          <p:cNvSpPr/>
          <p:nvPr/>
        </p:nvSpPr>
        <p:spPr>
          <a:xfrm>
            <a:off x="107504" y="2371939"/>
            <a:ext cx="1980029" cy="438582"/>
          </a:xfrm>
          <a:prstGeom prst="rect">
            <a:avLst/>
          </a:prstGeom>
        </p:spPr>
        <p:txBody>
          <a:bodyPr wrap="none">
            <a:spAutoFit/>
          </a:bodyPr>
          <a:lstStyle/>
          <a:p>
            <a:r>
              <a:rPr lang="hu-HU" sz="2250" b="1" kern="0" dirty="0">
                <a:solidFill>
                  <a:schemeClr val="accent2"/>
                </a:solidFill>
                <a:latin typeface="Calibri"/>
              </a:rPr>
              <a:t>Nagy-Britannia</a:t>
            </a:r>
          </a:p>
        </p:txBody>
      </p:sp>
      <p:graphicFrame>
        <p:nvGraphicFramePr>
          <p:cNvPr id="16" name="Chart 6"/>
          <p:cNvGraphicFramePr>
            <a:graphicFrameLocks noChangeAspect="1"/>
          </p:cNvGraphicFramePr>
          <p:nvPr>
            <p:extLst/>
          </p:nvPr>
        </p:nvGraphicFramePr>
        <p:xfrm>
          <a:off x="2052435" y="3056995"/>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9"/>
          <p:cNvSpPr/>
          <p:nvPr/>
        </p:nvSpPr>
        <p:spPr>
          <a:xfrm>
            <a:off x="2414529"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56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18" name="Rectangle 17"/>
          <p:cNvSpPr/>
          <p:nvPr/>
        </p:nvSpPr>
        <p:spPr>
          <a:xfrm>
            <a:off x="323528" y="3313292"/>
            <a:ext cx="1834156" cy="438582"/>
          </a:xfrm>
          <a:prstGeom prst="rect">
            <a:avLst/>
          </a:prstGeom>
        </p:spPr>
        <p:txBody>
          <a:bodyPr wrap="none">
            <a:spAutoFit/>
          </a:bodyPr>
          <a:lstStyle/>
          <a:p>
            <a:r>
              <a:rPr lang="hu-HU" sz="2250" b="1" kern="0" dirty="0">
                <a:solidFill>
                  <a:schemeClr val="accent5"/>
                </a:solidFill>
                <a:latin typeface="Calibri"/>
              </a:rPr>
              <a:t>Németország </a:t>
            </a:r>
          </a:p>
        </p:txBody>
      </p:sp>
      <p:graphicFrame>
        <p:nvGraphicFramePr>
          <p:cNvPr id="20" name="Chart 6"/>
          <p:cNvGraphicFramePr/>
          <p:nvPr>
            <p:extLst/>
          </p:nvPr>
        </p:nvGraphicFramePr>
        <p:xfrm>
          <a:off x="3706255" y="719785"/>
          <a:ext cx="4007724" cy="3600512"/>
        </p:xfrm>
        <a:graphic>
          <a:graphicData uri="http://schemas.openxmlformats.org/drawingml/2006/chart">
            <c:chart xmlns:c="http://schemas.openxmlformats.org/drawingml/2006/chart" xmlns:r="http://schemas.openxmlformats.org/officeDocument/2006/relationships" r:id="rId6"/>
          </a:graphicData>
        </a:graphic>
      </p:graphicFrame>
      <p:sp>
        <p:nvSpPr>
          <p:cNvPr id="21" name="Szövegdoboz 26"/>
          <p:cNvSpPr txBox="1"/>
          <p:nvPr/>
        </p:nvSpPr>
        <p:spPr>
          <a:xfrm>
            <a:off x="107504" y="4371950"/>
            <a:ext cx="8501569" cy="553998"/>
          </a:xfrm>
          <a:prstGeom prst="rect">
            <a:avLst/>
          </a:prstGeom>
        </p:spPr>
        <p:txBody>
          <a:bodyPr vert="horz" wrap="square" lIns="0" tIns="0" rIns="0" bIns="0" rtlCol="0">
            <a:spAutoFit/>
          </a:bodyPr>
          <a:lstStyle/>
          <a:p>
            <a:pPr marL="4763" algn="just"/>
            <a:r>
              <a:rPr lang="hu-HU" sz="900" dirty="0">
                <a:solidFill>
                  <a:srgbClr val="58595B"/>
                </a:solidFill>
              </a:rPr>
              <a:t>A válaszadók fele nem nézett hazai műsort az elmúlt fél évben. Közöttük nagyobb arányt képviselnek a fővárosban élő 30-39 éves egyedülállók, akik már otthonukként tekintenek az adott országra, ott terveznek maradni, esetleg másik országba tovább menni. Ők ritkábban járnak haza, és ritkábban tartják a kapcsolatot az otthoniakkal. </a:t>
            </a:r>
          </a:p>
          <a:p>
            <a:pPr marL="4763" algn="just"/>
            <a:r>
              <a:rPr lang="hu-HU" sz="900" dirty="0">
                <a:solidFill>
                  <a:srgbClr val="58595B"/>
                </a:solidFill>
              </a:rPr>
              <a:t>Hazai műsorokat nagyobb arányban néztek meg a németországi magyarok, az idősebb korosztályba tartozó, falvakban élő, házas nők. Őket gyakoribb kapcsolattartás jellemzi, gyakrabban is járnak haza látogatóba, tervezik a visszaköltözést, mert sokszor idegenül érzik magukat külföldön. </a:t>
            </a:r>
          </a:p>
        </p:txBody>
      </p:sp>
      <p:sp>
        <p:nvSpPr>
          <p:cNvPr id="23" name="Szövegdoboz 26"/>
          <p:cNvSpPr txBox="1"/>
          <p:nvPr/>
        </p:nvSpPr>
        <p:spPr>
          <a:xfrm>
            <a:off x="7236296" y="1107777"/>
            <a:ext cx="1474896" cy="2616101"/>
          </a:xfrm>
          <a:prstGeom prst="rect">
            <a:avLst/>
          </a:prstGeom>
        </p:spPr>
        <p:txBody>
          <a:bodyPr vert="horz" wrap="square" lIns="0" tIns="0" rIns="0" bIns="0" rtlCol="0">
            <a:spAutoFit/>
          </a:bodyPr>
          <a:lstStyle/>
          <a:p>
            <a:pPr marL="4763" algn="r"/>
            <a:r>
              <a:rPr lang="hu-HU" sz="1000" b="1" dirty="0">
                <a:solidFill>
                  <a:srgbClr val="58595B"/>
                </a:solidFill>
              </a:rPr>
              <a:t>Egyéb: </a:t>
            </a:r>
          </a:p>
          <a:p>
            <a:pPr marL="4763" algn="r"/>
            <a:r>
              <a:rPr lang="hu-HU" sz="1000" dirty="0">
                <a:solidFill>
                  <a:srgbClr val="58595B"/>
                </a:solidFill>
              </a:rPr>
              <a:t>Dumaszínház</a:t>
            </a:r>
          </a:p>
          <a:p>
            <a:pPr marL="4763" algn="r"/>
            <a:r>
              <a:rPr lang="hu-HU" sz="1000" dirty="0">
                <a:solidFill>
                  <a:srgbClr val="58595B"/>
                </a:solidFill>
              </a:rPr>
              <a:t>Sztárban Sztár</a:t>
            </a:r>
          </a:p>
          <a:p>
            <a:pPr marL="4763" algn="r"/>
            <a:r>
              <a:rPr lang="hu-HU" sz="1000" dirty="0">
                <a:solidFill>
                  <a:srgbClr val="58595B"/>
                </a:solidFill>
              </a:rPr>
              <a:t>Mokka</a:t>
            </a:r>
          </a:p>
          <a:p>
            <a:pPr marL="4763" algn="r"/>
            <a:r>
              <a:rPr lang="hu-HU" sz="1000" dirty="0">
                <a:solidFill>
                  <a:srgbClr val="58595B"/>
                </a:solidFill>
              </a:rPr>
              <a:t>Jóban-rosszban</a:t>
            </a:r>
          </a:p>
          <a:p>
            <a:pPr marL="4763" algn="r"/>
            <a:r>
              <a:rPr lang="hu-HU" sz="1000" dirty="0">
                <a:solidFill>
                  <a:srgbClr val="58595B"/>
                </a:solidFill>
              </a:rPr>
              <a:t>Munkaügyek</a:t>
            </a:r>
          </a:p>
          <a:p>
            <a:pPr marL="4763" algn="r"/>
            <a:r>
              <a:rPr lang="hu-HU" sz="1000" dirty="0" err="1">
                <a:solidFill>
                  <a:srgbClr val="58595B"/>
                </a:solidFill>
              </a:rPr>
              <a:t>Válótársak</a:t>
            </a:r>
            <a:endParaRPr lang="hu-HU" sz="1000" dirty="0">
              <a:solidFill>
                <a:srgbClr val="58595B"/>
              </a:solidFill>
            </a:endParaRPr>
          </a:p>
          <a:p>
            <a:pPr marL="4763" algn="r"/>
            <a:r>
              <a:rPr lang="hu-HU" sz="1000" dirty="0">
                <a:solidFill>
                  <a:srgbClr val="58595B"/>
                </a:solidFill>
              </a:rPr>
              <a:t>Aranyélet</a:t>
            </a:r>
          </a:p>
          <a:p>
            <a:pPr marL="4763" algn="r"/>
            <a:r>
              <a:rPr lang="hu-HU" sz="1000" dirty="0">
                <a:solidFill>
                  <a:srgbClr val="58595B"/>
                </a:solidFill>
              </a:rPr>
              <a:t>Társasjáték</a:t>
            </a:r>
          </a:p>
          <a:p>
            <a:pPr marL="4763" algn="r"/>
            <a:r>
              <a:rPr lang="hu-HU" sz="1000" dirty="0">
                <a:solidFill>
                  <a:srgbClr val="58595B"/>
                </a:solidFill>
              </a:rPr>
              <a:t>XXI. Század</a:t>
            </a:r>
          </a:p>
          <a:p>
            <a:pPr marL="4763" algn="r"/>
            <a:r>
              <a:rPr lang="hu-HU" sz="1000" dirty="0">
                <a:solidFill>
                  <a:srgbClr val="58595B"/>
                </a:solidFill>
              </a:rPr>
              <a:t>Egyenes beszéd</a:t>
            </a:r>
          </a:p>
          <a:p>
            <a:pPr marL="4763" algn="r"/>
            <a:r>
              <a:rPr lang="hu-HU" sz="1000" dirty="0">
                <a:solidFill>
                  <a:srgbClr val="58595B"/>
                </a:solidFill>
              </a:rPr>
              <a:t>Házon kívül</a:t>
            </a:r>
          </a:p>
          <a:p>
            <a:pPr marL="4763" algn="r"/>
            <a:r>
              <a:rPr lang="hu-HU" sz="1000" dirty="0">
                <a:solidFill>
                  <a:srgbClr val="58595B"/>
                </a:solidFill>
              </a:rPr>
              <a:t>Konyhafőnök</a:t>
            </a:r>
          </a:p>
          <a:p>
            <a:pPr marL="4763" algn="r"/>
            <a:r>
              <a:rPr lang="hu-HU" sz="1000" dirty="0">
                <a:solidFill>
                  <a:srgbClr val="58595B"/>
                </a:solidFill>
              </a:rPr>
              <a:t>Street </a:t>
            </a:r>
            <a:r>
              <a:rPr lang="hu-HU" sz="1000" dirty="0" err="1">
                <a:solidFill>
                  <a:srgbClr val="58595B"/>
                </a:solidFill>
              </a:rPr>
              <a:t>Kitchen</a:t>
            </a:r>
            <a:endParaRPr lang="hu-HU" sz="1000" dirty="0">
              <a:solidFill>
                <a:srgbClr val="58595B"/>
              </a:solidFill>
            </a:endParaRPr>
          </a:p>
          <a:p>
            <a:pPr marL="4763" algn="r"/>
            <a:r>
              <a:rPr lang="hu-HU" sz="1000" dirty="0" err="1">
                <a:solidFill>
                  <a:srgbClr val="58595B"/>
                </a:solidFill>
              </a:rPr>
              <a:t>Totalcar</a:t>
            </a:r>
            <a:endParaRPr lang="hu-HU" sz="1000" dirty="0">
              <a:solidFill>
                <a:srgbClr val="58595B"/>
              </a:solidFill>
            </a:endParaRPr>
          </a:p>
          <a:p>
            <a:pPr marL="4763" algn="r"/>
            <a:r>
              <a:rPr lang="hu-HU" sz="1000" dirty="0">
                <a:solidFill>
                  <a:srgbClr val="58595B"/>
                </a:solidFill>
              </a:rPr>
              <a:t>Olimpia</a:t>
            </a:r>
          </a:p>
          <a:p>
            <a:pPr marL="4763" algn="r"/>
            <a:r>
              <a:rPr lang="hu-HU" sz="1000" dirty="0">
                <a:solidFill>
                  <a:srgbClr val="58595B"/>
                </a:solidFill>
              </a:rPr>
              <a:t>Foci EB</a:t>
            </a:r>
          </a:p>
        </p:txBody>
      </p:sp>
      <p:sp>
        <p:nvSpPr>
          <p:cNvPr id="1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sp>
        <p:nvSpPr>
          <p:cNvPr id="2" name="Rectangular Callout 1"/>
          <p:cNvSpPr/>
          <p:nvPr/>
        </p:nvSpPr>
        <p:spPr>
          <a:xfrm>
            <a:off x="7713979" y="1002282"/>
            <a:ext cx="1178501" cy="2764767"/>
          </a:xfrm>
          <a:prstGeom prst="wedgeRectCallout">
            <a:avLst>
              <a:gd name="adj1" fmla="val -41251"/>
              <a:gd name="adj2" fmla="val 55289"/>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2" name="Picture 21">
            <a:extLst>
              <a:ext uri="{FF2B5EF4-FFF2-40B4-BE49-F238E27FC236}">
                <a16:creationId xmlns:a16="http://schemas.microsoft.com/office/drawing/2014/main" xmlns="" id="{80997132-7A1F-480E-9296-031EC2DC65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4" name="Picture 23">
            <a:extLst>
              <a:ext uri="{FF2B5EF4-FFF2-40B4-BE49-F238E27FC236}">
                <a16:creationId xmlns:a16="http://schemas.microsoft.com/office/drawing/2014/main" xmlns="" id="{C872707C-623D-43CB-8DCC-33481691F9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932778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Tévés tartalmak letöltésének ill. a </a:t>
            </a:r>
            <a:r>
              <a:rPr lang="hu-HU" dirty="0" err="1"/>
              <a:t>streamelés</a:t>
            </a:r>
            <a:r>
              <a:rPr lang="hu-HU" dirty="0"/>
              <a:t> okai</a:t>
            </a:r>
            <a:endParaRPr lang="en-US" dirty="0"/>
          </a:p>
        </p:txBody>
      </p:sp>
      <p:sp>
        <p:nvSpPr>
          <p:cNvPr id="50" name="Text Placeholder 9"/>
          <p:cNvSpPr>
            <a:spLocks noGrp="1"/>
          </p:cNvSpPr>
          <p:nvPr>
            <p:ph type="body" sz="quarter" idx="26"/>
          </p:nvPr>
        </p:nvSpPr>
        <p:spPr>
          <a:xfrm>
            <a:off x="202233" y="483518"/>
            <a:ext cx="8690248" cy="205628"/>
          </a:xfrm>
        </p:spPr>
        <p:txBody>
          <a:bodyPr/>
          <a:lstStyle/>
          <a:p>
            <a:r>
              <a:rPr lang="hu-HU" dirty="0"/>
              <a:t>Mennyire jellemző Önre, hogy azért tölt le, vagy néz meg az interneten keresztül tévés tartalmakat, mert …? ÁTLAG (1-5 skála)</a:t>
            </a:r>
          </a:p>
        </p:txBody>
      </p:sp>
      <p:sp>
        <p:nvSpPr>
          <p:cNvPr id="41" name="Rectangle 40"/>
          <p:cNvSpPr/>
          <p:nvPr/>
        </p:nvSpPr>
        <p:spPr>
          <a:xfrm>
            <a:off x="184638" y="4228442"/>
            <a:ext cx="8347801" cy="553996"/>
          </a:xfrm>
          <a:prstGeom prst="rect">
            <a:avLst/>
          </a:prstGeom>
        </p:spPr>
        <p:txBody>
          <a:bodyPr wrap="square" lIns="91438" tIns="45719" rIns="91438" bIns="45719">
            <a:spAutoFit/>
          </a:bodyPr>
          <a:lstStyle/>
          <a:p>
            <a:pPr marL="4763" algn="just"/>
            <a:r>
              <a:rPr lang="hu-HU" sz="1000" dirty="0">
                <a:solidFill>
                  <a:srgbClr val="58595B"/>
                </a:solidFill>
              </a:rPr>
              <a:t>A tévés tartalmak letöltésének, illetve a </a:t>
            </a:r>
            <a:r>
              <a:rPr lang="hu-HU" sz="1000" dirty="0" err="1">
                <a:solidFill>
                  <a:srgbClr val="58595B"/>
                </a:solidFill>
              </a:rPr>
              <a:t>streamelésnek</a:t>
            </a:r>
            <a:r>
              <a:rPr lang="hu-HU" sz="1000" dirty="0">
                <a:solidFill>
                  <a:srgbClr val="58595B"/>
                </a:solidFill>
              </a:rPr>
              <a:t> </a:t>
            </a:r>
            <a:r>
              <a:rPr lang="hu-HU" sz="1000" dirty="0" err="1">
                <a:solidFill>
                  <a:srgbClr val="58595B"/>
                </a:solidFill>
              </a:rPr>
              <a:t>a</a:t>
            </a:r>
            <a:r>
              <a:rPr lang="hu-HU" sz="1000" dirty="0">
                <a:solidFill>
                  <a:srgbClr val="58595B"/>
                </a:solidFill>
              </a:rPr>
              <a:t> legfontosabb oka a rugalmasság,  mert ezek lehetővé teszik, hogy nem kell alkalmazkodni és várni egy-egy filmre, vagy egy kedvelt sorozat folytatására. A nyelvi akadályok a kint élők esetében már nem annyira mérvadók, bár a magyar beszédet sokaknak jól esik hallgatni. </a:t>
            </a:r>
          </a:p>
        </p:txBody>
      </p:sp>
      <p:sp>
        <p:nvSpPr>
          <p:cNvPr id="60" name="Szövegdoboz 81"/>
          <p:cNvSpPr txBox="1"/>
          <p:nvPr/>
        </p:nvSpPr>
        <p:spPr>
          <a:xfrm>
            <a:off x="251520" y="1935301"/>
            <a:ext cx="2304256" cy="507831"/>
          </a:xfrm>
          <a:prstGeom prst="rect">
            <a:avLst/>
          </a:prstGeom>
          <a:noFill/>
        </p:spPr>
        <p:txBody>
          <a:bodyPr wrap="square" rtlCol="0">
            <a:spAutoFit/>
          </a:bodyPr>
          <a:lstStyle/>
          <a:p>
            <a:pPr algn="ctr"/>
            <a:r>
              <a:rPr lang="hu-HU" sz="900" dirty="0">
                <a:solidFill>
                  <a:srgbClr val="404040"/>
                </a:solidFill>
              </a:rPr>
              <a:t>Nem kell a tévék műsorrendjéhez alkalmazkodnom, akkor nézem meg ezeket a filmet/ sorozatot, amikor csak akarom</a:t>
            </a:r>
          </a:p>
        </p:txBody>
      </p:sp>
      <p:sp>
        <p:nvSpPr>
          <p:cNvPr id="64" name="Szövegdoboz 81"/>
          <p:cNvSpPr txBox="1"/>
          <p:nvPr/>
        </p:nvSpPr>
        <p:spPr>
          <a:xfrm>
            <a:off x="2516499" y="1935301"/>
            <a:ext cx="2094778" cy="646331"/>
          </a:xfrm>
          <a:prstGeom prst="rect">
            <a:avLst/>
          </a:prstGeom>
          <a:noFill/>
        </p:spPr>
        <p:txBody>
          <a:bodyPr wrap="square" rtlCol="0">
            <a:spAutoFit/>
          </a:bodyPr>
          <a:lstStyle/>
          <a:p>
            <a:pPr algn="ctr"/>
            <a:r>
              <a:rPr lang="hu-HU" sz="900" dirty="0">
                <a:solidFill>
                  <a:srgbClr val="404040"/>
                </a:solidFill>
              </a:rPr>
              <a:t>Nem akarok napokat, heteket várni egy sorozat epizódjai között, szívesebben nézem meg egyszerre az egészet</a:t>
            </a:r>
          </a:p>
        </p:txBody>
      </p:sp>
      <p:sp>
        <p:nvSpPr>
          <p:cNvPr id="68" name="Szövegdoboz 81"/>
          <p:cNvSpPr txBox="1"/>
          <p:nvPr/>
        </p:nvSpPr>
        <p:spPr>
          <a:xfrm>
            <a:off x="4714501" y="1935301"/>
            <a:ext cx="1731222" cy="507831"/>
          </a:xfrm>
          <a:prstGeom prst="rect">
            <a:avLst/>
          </a:prstGeom>
          <a:noFill/>
        </p:spPr>
        <p:txBody>
          <a:bodyPr wrap="square" rtlCol="0">
            <a:spAutoFit/>
          </a:bodyPr>
          <a:lstStyle/>
          <a:p>
            <a:pPr algn="ctr"/>
            <a:r>
              <a:rPr lang="hu-HU" sz="900" dirty="0">
                <a:solidFill>
                  <a:srgbClr val="404040"/>
                </a:solidFill>
              </a:rPr>
              <a:t>Nincs előfizetésem olyan csatornára, amelyen ezt a műsort (filmet/ sorozatot) vetítik</a:t>
            </a:r>
          </a:p>
        </p:txBody>
      </p:sp>
      <p:sp>
        <p:nvSpPr>
          <p:cNvPr id="72" name="Szövegdoboz 81"/>
          <p:cNvSpPr txBox="1"/>
          <p:nvPr/>
        </p:nvSpPr>
        <p:spPr>
          <a:xfrm>
            <a:off x="6588224" y="1935301"/>
            <a:ext cx="2094778" cy="230832"/>
          </a:xfrm>
          <a:prstGeom prst="rect">
            <a:avLst/>
          </a:prstGeom>
          <a:noFill/>
        </p:spPr>
        <p:txBody>
          <a:bodyPr wrap="square" rtlCol="0">
            <a:spAutoFit/>
          </a:bodyPr>
          <a:lstStyle/>
          <a:p>
            <a:pPr algn="ctr"/>
            <a:r>
              <a:rPr lang="hu-HU" sz="900" dirty="0">
                <a:solidFill>
                  <a:srgbClr val="404040"/>
                </a:solidFill>
              </a:rPr>
              <a:t>Jól esik magyar beszédet hallani</a:t>
            </a:r>
          </a:p>
        </p:txBody>
      </p:sp>
      <p:sp>
        <p:nvSpPr>
          <p:cNvPr id="76" name="Szövegdoboz 81"/>
          <p:cNvSpPr txBox="1"/>
          <p:nvPr/>
        </p:nvSpPr>
        <p:spPr>
          <a:xfrm>
            <a:off x="538037" y="3509595"/>
            <a:ext cx="1731222" cy="369332"/>
          </a:xfrm>
          <a:prstGeom prst="rect">
            <a:avLst/>
          </a:prstGeom>
          <a:noFill/>
        </p:spPr>
        <p:txBody>
          <a:bodyPr wrap="square" rtlCol="0">
            <a:spAutoFit/>
          </a:bodyPr>
          <a:lstStyle/>
          <a:p>
            <a:pPr algn="ctr"/>
            <a:r>
              <a:rPr lang="hu-HU" sz="900" dirty="0">
                <a:solidFill>
                  <a:srgbClr val="404040"/>
                </a:solidFill>
              </a:rPr>
              <a:t>Magyar filmeket, műsorokat nézek, amiket a külföldi csatornák nem vetítenek</a:t>
            </a:r>
          </a:p>
        </p:txBody>
      </p:sp>
      <p:sp>
        <p:nvSpPr>
          <p:cNvPr id="80" name="Szövegdoboz 81"/>
          <p:cNvSpPr txBox="1"/>
          <p:nvPr/>
        </p:nvSpPr>
        <p:spPr>
          <a:xfrm>
            <a:off x="2516499" y="3509595"/>
            <a:ext cx="2094778" cy="369332"/>
          </a:xfrm>
          <a:prstGeom prst="rect">
            <a:avLst/>
          </a:prstGeom>
          <a:noFill/>
        </p:spPr>
        <p:txBody>
          <a:bodyPr wrap="square" rtlCol="0">
            <a:spAutoFit/>
          </a:bodyPr>
          <a:lstStyle/>
          <a:p>
            <a:pPr algn="ctr"/>
            <a:r>
              <a:rPr lang="hu-HU" sz="900" dirty="0">
                <a:solidFill>
                  <a:srgbClr val="404040"/>
                </a:solidFill>
              </a:rPr>
              <a:t>Nem tudom kivárni, míg a tévék is műsorukra tűzik a filmet/ sorozatot</a:t>
            </a:r>
          </a:p>
        </p:txBody>
      </p:sp>
      <p:sp>
        <p:nvSpPr>
          <p:cNvPr id="84" name="Szövegdoboz 81"/>
          <p:cNvSpPr txBox="1"/>
          <p:nvPr/>
        </p:nvSpPr>
        <p:spPr>
          <a:xfrm>
            <a:off x="4714501" y="3509595"/>
            <a:ext cx="1731222" cy="507831"/>
          </a:xfrm>
          <a:prstGeom prst="rect">
            <a:avLst/>
          </a:prstGeom>
          <a:noFill/>
        </p:spPr>
        <p:txBody>
          <a:bodyPr wrap="square" rtlCol="0">
            <a:spAutoFit/>
          </a:bodyPr>
          <a:lstStyle/>
          <a:p>
            <a:pPr algn="ctr"/>
            <a:r>
              <a:rPr lang="hu-HU" sz="900" dirty="0">
                <a:solidFill>
                  <a:srgbClr val="404040"/>
                </a:solidFill>
              </a:rPr>
              <a:t>Nem beszélem olyan szinten a nyelvet, hogy megértsem a külföldi csatornák tartalmát</a:t>
            </a:r>
          </a:p>
        </p:txBody>
      </p:sp>
      <p:sp>
        <p:nvSpPr>
          <p:cNvPr id="88" name="Szövegdoboz 81"/>
          <p:cNvSpPr txBox="1"/>
          <p:nvPr/>
        </p:nvSpPr>
        <p:spPr>
          <a:xfrm>
            <a:off x="6588224" y="3509595"/>
            <a:ext cx="2094778" cy="230832"/>
          </a:xfrm>
          <a:prstGeom prst="rect">
            <a:avLst/>
          </a:prstGeom>
          <a:noFill/>
        </p:spPr>
        <p:txBody>
          <a:bodyPr wrap="square" rtlCol="0">
            <a:spAutoFit/>
          </a:bodyPr>
          <a:lstStyle/>
          <a:p>
            <a:pPr algn="ctr"/>
            <a:r>
              <a:rPr lang="hu-HU" sz="900" dirty="0">
                <a:solidFill>
                  <a:srgbClr val="404040"/>
                </a:solidFill>
              </a:rPr>
              <a:t>Nincs tévém, amióta kint élek</a:t>
            </a:r>
          </a:p>
        </p:txBody>
      </p:sp>
      <p:grpSp>
        <p:nvGrpSpPr>
          <p:cNvPr id="44" name="Group 22"/>
          <p:cNvGrpSpPr/>
          <p:nvPr/>
        </p:nvGrpSpPr>
        <p:grpSpPr>
          <a:xfrm>
            <a:off x="179512" y="541857"/>
            <a:ext cx="2603637" cy="2533949"/>
            <a:chOff x="6541318" y="2871513"/>
            <a:chExt cx="2498552" cy="1665701"/>
          </a:xfrm>
        </p:grpSpPr>
        <p:graphicFrame>
          <p:nvGraphicFramePr>
            <p:cNvPr id="45" name="Chart 23"/>
            <p:cNvGraphicFramePr/>
            <p:nvPr>
              <p:extLst>
                <p:ext uri="{D42A27DB-BD31-4B8C-83A1-F6EECF244321}">
                  <p14:modId xmlns:p14="http://schemas.microsoft.com/office/powerpoint/2010/main" val="3087048007"/>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2"/>
            </a:graphicData>
          </a:graphic>
        </p:graphicFrame>
        <p:sp>
          <p:nvSpPr>
            <p:cNvPr id="46"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47" name="Szövegdoboz 24"/>
          <p:cNvSpPr txBox="1"/>
          <p:nvPr/>
        </p:nvSpPr>
        <p:spPr>
          <a:xfrm>
            <a:off x="1159128" y="1660595"/>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a:ln>
                  <a:noFill/>
                </a:ln>
                <a:solidFill>
                  <a:prstClr val="white"/>
                </a:solidFill>
                <a:effectLst/>
                <a:uLnTx/>
                <a:uFillTx/>
              </a:rPr>
              <a:t>3,1</a:t>
            </a:r>
          </a:p>
        </p:txBody>
      </p:sp>
      <p:grpSp>
        <p:nvGrpSpPr>
          <p:cNvPr id="48" name="Group 22"/>
          <p:cNvGrpSpPr/>
          <p:nvPr/>
        </p:nvGrpSpPr>
        <p:grpSpPr>
          <a:xfrm>
            <a:off x="2339752" y="555526"/>
            <a:ext cx="2603637" cy="2533949"/>
            <a:chOff x="6541318" y="2871513"/>
            <a:chExt cx="2498552" cy="1665701"/>
          </a:xfrm>
        </p:grpSpPr>
        <p:graphicFrame>
          <p:nvGraphicFramePr>
            <p:cNvPr id="49" name="Chart 23"/>
            <p:cNvGraphicFramePr/>
            <p:nvPr>
              <p:extLst>
                <p:ext uri="{D42A27DB-BD31-4B8C-83A1-F6EECF244321}">
                  <p14:modId xmlns:p14="http://schemas.microsoft.com/office/powerpoint/2010/main" val="4293960760"/>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3"/>
            </a:graphicData>
          </a:graphic>
        </p:graphicFrame>
        <p:sp>
          <p:nvSpPr>
            <p:cNvPr id="52"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53" name="Szövegdoboz 24"/>
          <p:cNvSpPr txBox="1"/>
          <p:nvPr/>
        </p:nvSpPr>
        <p:spPr>
          <a:xfrm>
            <a:off x="3319368" y="1674264"/>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,4</a:t>
            </a:r>
          </a:p>
        </p:txBody>
      </p:sp>
      <p:grpSp>
        <p:nvGrpSpPr>
          <p:cNvPr id="54" name="Group 22"/>
          <p:cNvGrpSpPr/>
          <p:nvPr/>
        </p:nvGrpSpPr>
        <p:grpSpPr>
          <a:xfrm>
            <a:off x="4355976" y="555526"/>
            <a:ext cx="2603637" cy="2533949"/>
            <a:chOff x="6541318" y="2871513"/>
            <a:chExt cx="2498552" cy="1665701"/>
          </a:xfrm>
        </p:grpSpPr>
        <p:graphicFrame>
          <p:nvGraphicFramePr>
            <p:cNvPr id="55" name="Chart 23"/>
            <p:cNvGraphicFramePr/>
            <p:nvPr>
              <p:extLst>
                <p:ext uri="{D42A27DB-BD31-4B8C-83A1-F6EECF244321}">
                  <p14:modId xmlns:p14="http://schemas.microsoft.com/office/powerpoint/2010/main" val="2814454716"/>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4"/>
            </a:graphicData>
          </a:graphic>
        </p:graphicFrame>
        <p:sp>
          <p:nvSpPr>
            <p:cNvPr id="56"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89" name="Szövegdoboz 24"/>
          <p:cNvSpPr txBox="1"/>
          <p:nvPr/>
        </p:nvSpPr>
        <p:spPr>
          <a:xfrm>
            <a:off x="5335592" y="1674264"/>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,4</a:t>
            </a:r>
          </a:p>
        </p:txBody>
      </p:sp>
      <p:grpSp>
        <p:nvGrpSpPr>
          <p:cNvPr id="90" name="Group 22"/>
          <p:cNvGrpSpPr/>
          <p:nvPr/>
        </p:nvGrpSpPr>
        <p:grpSpPr>
          <a:xfrm>
            <a:off x="6372200" y="555526"/>
            <a:ext cx="2603637" cy="2533949"/>
            <a:chOff x="6541318" y="2871513"/>
            <a:chExt cx="2498552" cy="1665701"/>
          </a:xfrm>
        </p:grpSpPr>
        <p:graphicFrame>
          <p:nvGraphicFramePr>
            <p:cNvPr id="91" name="Chart 23"/>
            <p:cNvGraphicFramePr/>
            <p:nvPr>
              <p:extLst>
                <p:ext uri="{D42A27DB-BD31-4B8C-83A1-F6EECF244321}">
                  <p14:modId xmlns:p14="http://schemas.microsoft.com/office/powerpoint/2010/main" val="3558304434"/>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5"/>
            </a:graphicData>
          </a:graphic>
        </p:graphicFrame>
        <p:sp>
          <p:nvSpPr>
            <p:cNvPr id="92"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93" name="Szövegdoboz 24"/>
          <p:cNvSpPr txBox="1"/>
          <p:nvPr/>
        </p:nvSpPr>
        <p:spPr>
          <a:xfrm>
            <a:off x="7351816" y="1674264"/>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,4</a:t>
            </a:r>
          </a:p>
        </p:txBody>
      </p:sp>
      <p:grpSp>
        <p:nvGrpSpPr>
          <p:cNvPr id="94" name="Group 22"/>
          <p:cNvGrpSpPr/>
          <p:nvPr/>
        </p:nvGrpSpPr>
        <p:grpSpPr>
          <a:xfrm>
            <a:off x="168163" y="2126033"/>
            <a:ext cx="2603637" cy="2533949"/>
            <a:chOff x="6541318" y="2871513"/>
            <a:chExt cx="2498552" cy="1665701"/>
          </a:xfrm>
        </p:grpSpPr>
        <p:graphicFrame>
          <p:nvGraphicFramePr>
            <p:cNvPr id="95" name="Chart 23"/>
            <p:cNvGraphicFramePr/>
            <p:nvPr>
              <p:extLst>
                <p:ext uri="{D42A27DB-BD31-4B8C-83A1-F6EECF244321}">
                  <p14:modId xmlns:p14="http://schemas.microsoft.com/office/powerpoint/2010/main" val="2834310955"/>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6"/>
            </a:graphicData>
          </a:graphic>
        </p:graphicFrame>
        <p:sp>
          <p:nvSpPr>
            <p:cNvPr id="96"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97" name="Szövegdoboz 24"/>
          <p:cNvSpPr txBox="1"/>
          <p:nvPr/>
        </p:nvSpPr>
        <p:spPr>
          <a:xfrm>
            <a:off x="1147779" y="3244771"/>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,2</a:t>
            </a:r>
          </a:p>
        </p:txBody>
      </p:sp>
      <p:grpSp>
        <p:nvGrpSpPr>
          <p:cNvPr id="98" name="Group 22"/>
          <p:cNvGrpSpPr/>
          <p:nvPr/>
        </p:nvGrpSpPr>
        <p:grpSpPr>
          <a:xfrm>
            <a:off x="2339752" y="2139702"/>
            <a:ext cx="2603637" cy="2533949"/>
            <a:chOff x="6541318" y="2871513"/>
            <a:chExt cx="2498552" cy="1665701"/>
          </a:xfrm>
        </p:grpSpPr>
        <p:graphicFrame>
          <p:nvGraphicFramePr>
            <p:cNvPr id="99" name="Chart 23"/>
            <p:cNvGraphicFramePr/>
            <p:nvPr>
              <p:extLst>
                <p:ext uri="{D42A27DB-BD31-4B8C-83A1-F6EECF244321}">
                  <p14:modId xmlns:p14="http://schemas.microsoft.com/office/powerpoint/2010/main" val="1624358767"/>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7"/>
            </a:graphicData>
          </a:graphic>
        </p:graphicFrame>
        <p:sp>
          <p:nvSpPr>
            <p:cNvPr id="100"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101" name="Szövegdoboz 24"/>
          <p:cNvSpPr txBox="1"/>
          <p:nvPr/>
        </p:nvSpPr>
        <p:spPr>
          <a:xfrm>
            <a:off x="3319368" y="3258440"/>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,1</a:t>
            </a:r>
          </a:p>
        </p:txBody>
      </p:sp>
      <p:grpSp>
        <p:nvGrpSpPr>
          <p:cNvPr id="102" name="Group 22"/>
          <p:cNvGrpSpPr/>
          <p:nvPr/>
        </p:nvGrpSpPr>
        <p:grpSpPr>
          <a:xfrm>
            <a:off x="4355976" y="2139702"/>
            <a:ext cx="2603637" cy="2533949"/>
            <a:chOff x="6541318" y="2871513"/>
            <a:chExt cx="2498552" cy="1665701"/>
          </a:xfrm>
        </p:grpSpPr>
        <p:graphicFrame>
          <p:nvGraphicFramePr>
            <p:cNvPr id="103" name="Chart 23"/>
            <p:cNvGraphicFramePr/>
            <p:nvPr>
              <p:extLst>
                <p:ext uri="{D42A27DB-BD31-4B8C-83A1-F6EECF244321}">
                  <p14:modId xmlns:p14="http://schemas.microsoft.com/office/powerpoint/2010/main" val="23427840"/>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8"/>
            </a:graphicData>
          </a:graphic>
        </p:graphicFrame>
        <p:sp>
          <p:nvSpPr>
            <p:cNvPr id="104"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105" name="Szövegdoboz 24"/>
          <p:cNvSpPr txBox="1"/>
          <p:nvPr/>
        </p:nvSpPr>
        <p:spPr>
          <a:xfrm>
            <a:off x="5335592" y="3258440"/>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1</a:t>
            </a:r>
            <a:r>
              <a:rPr kumimoji="0" lang="hu-HU" sz="1400" b="1" i="0" u="none" strike="noStrike" kern="0" cap="none" spc="0" normalizeH="0" baseline="0" noProof="0" dirty="0">
                <a:ln>
                  <a:noFill/>
                </a:ln>
                <a:solidFill>
                  <a:prstClr val="white"/>
                </a:solidFill>
                <a:effectLst/>
                <a:uLnTx/>
                <a:uFillTx/>
              </a:rPr>
              <a:t>,7</a:t>
            </a:r>
          </a:p>
        </p:txBody>
      </p:sp>
      <p:grpSp>
        <p:nvGrpSpPr>
          <p:cNvPr id="106" name="Group 22"/>
          <p:cNvGrpSpPr/>
          <p:nvPr/>
        </p:nvGrpSpPr>
        <p:grpSpPr>
          <a:xfrm>
            <a:off x="6372200" y="2139702"/>
            <a:ext cx="2603637" cy="2533949"/>
            <a:chOff x="6541318" y="2871513"/>
            <a:chExt cx="2498552" cy="1665701"/>
          </a:xfrm>
        </p:grpSpPr>
        <p:graphicFrame>
          <p:nvGraphicFramePr>
            <p:cNvPr id="107" name="Chart 23"/>
            <p:cNvGraphicFramePr/>
            <p:nvPr>
              <p:extLst>
                <p:ext uri="{D42A27DB-BD31-4B8C-83A1-F6EECF244321}">
                  <p14:modId xmlns:p14="http://schemas.microsoft.com/office/powerpoint/2010/main" val="4064739771"/>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9"/>
            </a:graphicData>
          </a:graphic>
        </p:graphicFrame>
        <p:sp>
          <p:nvSpPr>
            <p:cNvPr id="108"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109" name="Szövegdoboz 24"/>
          <p:cNvSpPr txBox="1"/>
          <p:nvPr/>
        </p:nvSpPr>
        <p:spPr>
          <a:xfrm>
            <a:off x="7351816" y="3258440"/>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1</a:t>
            </a:r>
            <a:r>
              <a:rPr kumimoji="0" lang="hu-HU" sz="1400" b="1" i="0" u="none" strike="noStrike" kern="0" cap="none" spc="0" normalizeH="0" baseline="0" noProof="0" dirty="0">
                <a:ln>
                  <a:noFill/>
                </a:ln>
                <a:solidFill>
                  <a:prstClr val="white"/>
                </a:solidFill>
                <a:effectLst/>
                <a:uLnTx/>
                <a:uFillTx/>
              </a:rPr>
              <a:t>,5</a:t>
            </a:r>
          </a:p>
        </p:txBody>
      </p:sp>
      <p:sp>
        <p:nvSpPr>
          <p:cNvPr id="5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N=583 (tévés tartalmat letöltők vagy interneten keresztül nézők)</a:t>
            </a:r>
          </a:p>
        </p:txBody>
      </p:sp>
      <p:pic>
        <p:nvPicPr>
          <p:cNvPr id="51" name="Picture 50">
            <a:extLst>
              <a:ext uri="{FF2B5EF4-FFF2-40B4-BE49-F238E27FC236}">
                <a16:creationId xmlns:a16="http://schemas.microsoft.com/office/drawing/2014/main" xmlns="" id="{4FF122B4-C867-49CD-BBB5-6B19A23218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D085DED5-976E-48C1-B3B5-586D45FEF8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842395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Kábeltévés szolgáltatások ismertsége</a:t>
            </a:r>
            <a:endParaRPr lang="en-US" dirty="0"/>
          </a:p>
        </p:txBody>
      </p:sp>
      <p:sp>
        <p:nvSpPr>
          <p:cNvPr id="50" name="Text Placeholder 9"/>
          <p:cNvSpPr>
            <a:spLocks noGrp="1"/>
          </p:cNvSpPr>
          <p:nvPr>
            <p:ph type="body" sz="quarter" idx="26"/>
          </p:nvPr>
        </p:nvSpPr>
        <p:spPr>
          <a:xfrm>
            <a:off x="179512" y="444852"/>
            <a:ext cx="8690248" cy="374905"/>
          </a:xfrm>
        </p:spPr>
        <p:txBody>
          <a:bodyPr/>
          <a:lstStyle/>
          <a:p>
            <a:r>
              <a:rPr lang="hu-HU" dirty="0"/>
              <a:t>Egyes tévécsatornák, tartalomszolgáltatók a tévében már levetített műsorokat internetes felületen is elérhetővé tesznek és vannak a kábeltévés szolgáltatóknak is videotékáik, ahonnan filmeket, sorozatokat lehet megnézni. Az alábbi szolgáltatások közül melyikről hallott?</a:t>
            </a:r>
          </a:p>
        </p:txBody>
      </p:sp>
      <p:graphicFrame>
        <p:nvGraphicFramePr>
          <p:cNvPr id="39" name="Chart 6"/>
          <p:cNvGraphicFramePr/>
          <p:nvPr>
            <p:extLst>
              <p:ext uri="{D42A27DB-BD31-4B8C-83A1-F6EECF244321}">
                <p14:modId xmlns:p14="http://schemas.microsoft.com/office/powerpoint/2010/main" val="352610637"/>
              </p:ext>
            </p:extLst>
          </p:nvPr>
        </p:nvGraphicFramePr>
        <p:xfrm>
          <a:off x="-108520" y="914574"/>
          <a:ext cx="5009478" cy="3817416"/>
        </p:xfrm>
        <a:graphic>
          <a:graphicData uri="http://schemas.openxmlformats.org/drawingml/2006/chart">
            <c:chart xmlns:c="http://schemas.openxmlformats.org/drawingml/2006/chart" xmlns:r="http://schemas.openxmlformats.org/officeDocument/2006/relationships" r:id="rId2"/>
          </a:graphicData>
        </a:graphic>
      </p:graphicFrame>
      <p:sp>
        <p:nvSpPr>
          <p:cNvPr id="42" name="Rectangle 15"/>
          <p:cNvSpPr/>
          <p:nvPr/>
        </p:nvSpPr>
        <p:spPr>
          <a:xfrm>
            <a:off x="4572000" y="1779662"/>
            <a:ext cx="4176464" cy="2400655"/>
          </a:xfrm>
          <a:prstGeom prst="rect">
            <a:avLst/>
          </a:prstGeom>
        </p:spPr>
        <p:txBody>
          <a:bodyPr wrap="square" lIns="91438" tIns="45719" rIns="91438" bIns="45719">
            <a:spAutoFit/>
          </a:bodyPr>
          <a:lstStyle/>
          <a:p>
            <a:pPr marL="4763" algn="just"/>
            <a:r>
              <a:rPr lang="hu-HU" sz="1000" dirty="0">
                <a:solidFill>
                  <a:srgbClr val="58595B"/>
                </a:solidFill>
              </a:rPr>
              <a:t>A </a:t>
            </a:r>
            <a:r>
              <a:rPr lang="hu-HU" sz="1000" dirty="0" err="1">
                <a:solidFill>
                  <a:srgbClr val="58595B"/>
                </a:solidFill>
              </a:rPr>
              <a:t>YouTube</a:t>
            </a:r>
            <a:r>
              <a:rPr lang="hu-HU" sz="1000" dirty="0">
                <a:solidFill>
                  <a:srgbClr val="58595B"/>
                </a:solidFill>
              </a:rPr>
              <a:t> mindkét országban a legismertebb szolgáltatás, míg a Médiaklikk a legkevésbé. Nagy-Britanniában az átlagnál jóval ismertebb a BBC </a:t>
            </a:r>
            <a:r>
              <a:rPr lang="hu-HU" sz="1000" dirty="0" err="1">
                <a:solidFill>
                  <a:srgbClr val="58595B"/>
                </a:solidFill>
              </a:rPr>
              <a:t>iPlayer</a:t>
            </a:r>
            <a:r>
              <a:rPr lang="hu-HU" sz="1000" dirty="0">
                <a:solidFill>
                  <a:srgbClr val="58595B"/>
                </a:solidFill>
              </a:rPr>
              <a:t>, a </a:t>
            </a:r>
            <a:r>
              <a:rPr lang="hu-HU" sz="1000" dirty="0" err="1">
                <a:solidFill>
                  <a:srgbClr val="58595B"/>
                </a:solidFill>
              </a:rPr>
              <a:t>Netflix</a:t>
            </a:r>
            <a:r>
              <a:rPr lang="hu-HU" sz="1000" dirty="0">
                <a:solidFill>
                  <a:srgbClr val="58595B"/>
                </a:solidFill>
              </a:rPr>
              <a:t>, az Amazon </a:t>
            </a:r>
            <a:r>
              <a:rPr lang="hu-HU" sz="1000" dirty="0" err="1">
                <a:solidFill>
                  <a:srgbClr val="58595B"/>
                </a:solidFill>
              </a:rPr>
              <a:t>Prime</a:t>
            </a:r>
            <a:r>
              <a:rPr lang="hu-HU" sz="1000" dirty="0">
                <a:solidFill>
                  <a:srgbClr val="58595B"/>
                </a:solidFill>
              </a:rPr>
              <a:t> és az Apple </a:t>
            </a:r>
            <a:r>
              <a:rPr lang="hu-HU" sz="1000" dirty="0" err="1">
                <a:solidFill>
                  <a:srgbClr val="58595B"/>
                </a:solidFill>
              </a:rPr>
              <a:t>iTunes</a:t>
            </a:r>
            <a:r>
              <a:rPr lang="hu-HU" sz="1000" dirty="0">
                <a:solidFill>
                  <a:srgbClr val="58595B"/>
                </a:solidFill>
              </a:rPr>
              <a:t>. Ez utóbbi a legkevésbé használt szolgáltatás. Ismertsége ellenére kevesen élnek a TV2.hu és az Amazon </a:t>
            </a:r>
            <a:r>
              <a:rPr lang="hu-HU" sz="1000" dirty="0" err="1">
                <a:solidFill>
                  <a:srgbClr val="58595B"/>
                </a:solidFill>
              </a:rPr>
              <a:t>Prime</a:t>
            </a:r>
            <a:r>
              <a:rPr lang="hu-HU" sz="1000" dirty="0">
                <a:solidFill>
                  <a:srgbClr val="58595B"/>
                </a:solidFill>
              </a:rPr>
              <a:t> adta lehetőségekkel is. Nagy-Britanniában magasabb az ismert szolgáltatások aránya. </a:t>
            </a:r>
          </a:p>
          <a:p>
            <a:pPr marL="4763" algn="just"/>
            <a:r>
              <a:rPr lang="hu-HU" sz="1000" dirty="0">
                <a:solidFill>
                  <a:srgbClr val="58595B"/>
                </a:solidFill>
              </a:rPr>
              <a:t>A </a:t>
            </a:r>
            <a:r>
              <a:rPr lang="hu-HU" sz="1000" dirty="0" err="1">
                <a:solidFill>
                  <a:srgbClr val="58595B"/>
                </a:solidFill>
              </a:rPr>
              <a:t>YouTube</a:t>
            </a:r>
            <a:r>
              <a:rPr lang="hu-HU" sz="1000" dirty="0">
                <a:solidFill>
                  <a:srgbClr val="58595B"/>
                </a:solidFill>
              </a:rPr>
              <a:t> egyértelműen a leggyakrabban használt szolgáltatás, ezt Nagy-Britanniában a </a:t>
            </a:r>
            <a:r>
              <a:rPr lang="hu-HU" sz="1000" dirty="0" err="1">
                <a:solidFill>
                  <a:srgbClr val="58595B"/>
                </a:solidFill>
              </a:rPr>
              <a:t>Netflix</a:t>
            </a:r>
            <a:r>
              <a:rPr lang="hu-HU" sz="1000" dirty="0">
                <a:solidFill>
                  <a:srgbClr val="58595B"/>
                </a:solidFill>
              </a:rPr>
              <a:t> és a BBC </a:t>
            </a:r>
            <a:r>
              <a:rPr lang="hu-HU" sz="1000" dirty="0" err="1">
                <a:solidFill>
                  <a:srgbClr val="58595B"/>
                </a:solidFill>
              </a:rPr>
              <a:t>iPlayer</a:t>
            </a:r>
            <a:r>
              <a:rPr lang="hu-HU" sz="1000" dirty="0">
                <a:solidFill>
                  <a:srgbClr val="58595B"/>
                </a:solidFill>
              </a:rPr>
              <a:t> követi, Németországban pedig az RTL Most, amelyeket nagy arányban még csak pár alkalommal próbáltak a válaszadók. Mindkét országban élők közül többen próbálták már a TV2.hu szolgáltatását is. Rendszeres használata valamelyik videotékának magasabb Nagy-Britanniában, a fővárosban élő fiatalok körében jellemzőbb. A kipróbálás aránya is Nagy-Britanniában magasabb, köztük a fővárosban élő fiatal nők felülreprezentáltak, akik gyakran hazalátogatnak és még nem illeszkedtek be igazán. </a:t>
            </a:r>
          </a:p>
        </p:txBody>
      </p:sp>
      <p:sp>
        <p:nvSpPr>
          <p:cNvPr id="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8" name="Picture 7">
            <a:extLst>
              <a:ext uri="{FF2B5EF4-FFF2-40B4-BE49-F238E27FC236}">
                <a16:creationId xmlns:a16="http://schemas.microsoft.com/office/drawing/2014/main" xmlns="" id="{B88C545E-5552-4616-98A6-A91C8FC8F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0" name="Picture 9">
            <a:extLst>
              <a:ext uri="{FF2B5EF4-FFF2-40B4-BE49-F238E27FC236}">
                <a16:creationId xmlns:a16="http://schemas.microsoft.com/office/drawing/2014/main" xmlns="" id="{2C77B68D-F245-4C1E-808A-EE740E0EE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90621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a:t>Összegzés</a:t>
            </a:r>
            <a:endParaRPr lang="en-US" dirty="0"/>
          </a:p>
        </p:txBody>
      </p:sp>
      <p:grpSp>
        <p:nvGrpSpPr>
          <p:cNvPr id="5" name="Group 12"/>
          <p:cNvGrpSpPr/>
          <p:nvPr/>
        </p:nvGrpSpPr>
        <p:grpSpPr bwMode="gray">
          <a:xfrm>
            <a:off x="683568" y="1184721"/>
            <a:ext cx="3168352" cy="2369880"/>
            <a:chOff x="341522" y="1424504"/>
            <a:chExt cx="3819569" cy="1910301"/>
          </a:xfrm>
        </p:grpSpPr>
        <p:sp>
          <p:nvSpPr>
            <p:cNvPr id="14" name="TextBox 39"/>
            <p:cNvSpPr txBox="1"/>
            <p:nvPr/>
          </p:nvSpPr>
          <p:spPr bwMode="gray">
            <a:xfrm>
              <a:off x="556326" y="1424504"/>
              <a:ext cx="3604765" cy="1910301"/>
            </a:xfrm>
            <a:prstGeom prst="rect">
              <a:avLst/>
            </a:prstGeom>
          </p:spPr>
          <p:txBody>
            <a:bodyPr vert="horz" wrap="square" lIns="0" tIns="0" rIns="0" bIns="0" rtlCol="0">
              <a:spAutoFit/>
            </a:bodyPr>
            <a:lstStyle/>
            <a:p>
              <a:pPr algn="just" defTabSz="924259">
                <a:defRPr/>
              </a:pPr>
              <a:r>
                <a:rPr lang="hu-HU" sz="1100" b="1" kern="0" dirty="0">
                  <a:solidFill>
                    <a:srgbClr val="404040"/>
                  </a:solidFill>
                </a:rPr>
                <a:t>DEMOGRÁFIA ÉS VÁLTOZÁSA</a:t>
              </a:r>
            </a:p>
            <a:p>
              <a:pPr algn="just" defTabSz="924259">
                <a:defRPr/>
              </a:pPr>
              <a:r>
                <a:rPr lang="hu-HU" sz="1100" dirty="0">
                  <a:solidFill>
                    <a:srgbClr val="58595B"/>
                  </a:solidFill>
                </a:rPr>
                <a:t>A kutatásban résztvevők nagyobb hányada az elmúlt 5 évben költözött ki, többségében Budapestről indultak útnak. A jelenlegi településtípus eltér az eredetitől. Nagy-Britanniában legtöbben szintén a fővárosban, illetve a nagyobb városokban, míg Németországban inkább kisebb vidéki városokban találtak új otthonra. A németországi falvakban arányaiban jóval többen élnek, mint az angol falvakban. </a:t>
              </a:r>
            </a:p>
            <a:p>
              <a:pPr algn="just" defTabSz="924259">
                <a:defRPr/>
              </a:pPr>
              <a:r>
                <a:rPr lang="hu-HU" sz="1100" dirty="0">
                  <a:solidFill>
                    <a:srgbClr val="58595B"/>
                  </a:solidFill>
                </a:rPr>
                <a:t>A kiköltözés célja túlnyomórészt a külföldi munkavállalás, így anyagi, megélhetési  és munkával kapcsolatos okok játszottak leginkább szerepet a kiköltözésben.</a:t>
              </a:r>
            </a:p>
          </p:txBody>
        </p:sp>
        <p:cxnSp>
          <p:nvCxnSpPr>
            <p:cNvPr id="15" name="Straight Connector 6"/>
            <p:cNvCxnSpPr/>
            <p:nvPr/>
          </p:nvCxnSpPr>
          <p:spPr bwMode="gray">
            <a:xfrm flipH="1">
              <a:off x="341522" y="1424888"/>
              <a:ext cx="1" cy="1909917"/>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Lst>
          </p:spPr>
        </p:cxnSp>
      </p:grpSp>
      <p:sp>
        <p:nvSpPr>
          <p:cNvPr id="16" name="TextBox 39"/>
          <p:cNvSpPr txBox="1"/>
          <p:nvPr/>
        </p:nvSpPr>
        <p:spPr bwMode="gray">
          <a:xfrm>
            <a:off x="4745736" y="1184721"/>
            <a:ext cx="3426664" cy="2539157"/>
          </a:xfrm>
          <a:prstGeom prst="rect">
            <a:avLst/>
          </a:prstGeom>
        </p:spPr>
        <p:txBody>
          <a:bodyPr vert="horz" wrap="square" lIns="0" tIns="0" rIns="0" bIns="0" rtlCol="0">
            <a:spAutoFit/>
          </a:bodyPr>
          <a:lstStyle/>
          <a:p>
            <a:pPr marL="4763" algn="just"/>
            <a:r>
              <a:rPr lang="hu-HU" sz="1100" dirty="0">
                <a:solidFill>
                  <a:srgbClr val="58595B"/>
                </a:solidFill>
              </a:rPr>
              <a:t>A megkérdezettek többsége legalább érettségivel rendelkezik, és kb. 40%-a diplomás. A külföldi lét során a nyelvi akadályok szemmel láthatóan tompultak, a jelenlegi nyelvismeret lényegesen jobb, mint a költözés idején.</a:t>
            </a:r>
          </a:p>
          <a:p>
            <a:pPr marL="4763" algn="just"/>
            <a:r>
              <a:rPr lang="hu-HU" sz="1100" dirty="0">
                <a:solidFill>
                  <a:srgbClr val="58595B"/>
                </a:solidFill>
              </a:rPr>
              <a:t>A megkérdezettek  közül legtöbben szellemi munkakörben, alkalmazottként dolgoztak Magyarországon, ám külföldön az ilyen pozíciót betöltők aránya kisebb. Jelenleg többségében a fizikai alkalmazotti munkakör a jellemző. Míg sokan voltak otthon tanulói státuszban, addig a külföldre költözéssel ez arány jóval kisebb lett. </a:t>
            </a:r>
          </a:p>
          <a:p>
            <a:pPr algn="just" defTabSz="924259">
              <a:defRPr/>
            </a:pPr>
            <a:r>
              <a:rPr lang="hu-HU" sz="1100" dirty="0">
                <a:solidFill>
                  <a:srgbClr val="58595B"/>
                </a:solidFill>
              </a:rPr>
              <a:t>A megkérdezettek kb. kétharmada házas, vagy kapcsolatban él, negyedük egyedülálló. A válaszolók felének nincs gyermeke. A célcsoport tagjai jellemzően évente egyszer vagy néhányszor látogatnak haza.</a:t>
            </a:r>
          </a:p>
          <a:p>
            <a:pPr marL="4763" algn="just"/>
            <a:endParaRPr lang="hu-HU" sz="1100" dirty="0">
              <a:solidFill>
                <a:srgbClr val="58595B"/>
              </a:solidFill>
            </a:endParaRPr>
          </a:p>
        </p:txBody>
      </p:sp>
      <p:cxnSp>
        <p:nvCxnSpPr>
          <p:cNvPr id="19" name="Straight Connector 6"/>
          <p:cNvCxnSpPr/>
          <p:nvPr/>
        </p:nvCxnSpPr>
        <p:spPr bwMode="gray">
          <a:xfrm>
            <a:off x="4499992" y="1214744"/>
            <a:ext cx="0" cy="2339857"/>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Lst>
        </p:spPr>
      </p:cxnSp>
      <p:pic>
        <p:nvPicPr>
          <p:cNvPr id="12" name="Picture 11">
            <a:extLst>
              <a:ext uri="{FF2B5EF4-FFF2-40B4-BE49-F238E27FC236}">
                <a16:creationId xmlns:a16="http://schemas.microsoft.com/office/drawing/2014/main" xmlns="" id="{D26D656A-2F0D-4A23-86CF-09D8B4D82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3" name="Picture 12">
            <a:extLst>
              <a:ext uri="{FF2B5EF4-FFF2-40B4-BE49-F238E27FC236}">
                <a16:creationId xmlns:a16="http://schemas.microsoft.com/office/drawing/2014/main" xmlns="" id="{64294958-66AA-4C5D-ADCD-4676F9BAC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76415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6"/>
          <p:cNvGraphicFramePr>
            <a:graphicFrameLocks noChangeAspect="1"/>
          </p:cNvGraphicFramePr>
          <p:nvPr>
            <p:extLst/>
          </p:nvPr>
        </p:nvGraphicFramePr>
        <p:xfrm>
          <a:off x="1835697" y="267494"/>
          <a:ext cx="6192688" cy="292488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p:cNvSpPr>
            <a:spLocks noGrp="1"/>
          </p:cNvSpPr>
          <p:nvPr>
            <p:ph type="title"/>
          </p:nvPr>
        </p:nvSpPr>
        <p:spPr>
          <a:xfrm>
            <a:off x="179512" y="6357"/>
            <a:ext cx="8680422" cy="469722"/>
          </a:xfrm>
        </p:spPr>
        <p:txBody>
          <a:bodyPr>
            <a:normAutofit fontScale="90000"/>
          </a:bodyPr>
          <a:lstStyle/>
          <a:p>
            <a:r>
              <a:rPr lang="hu-HU" dirty="0"/>
              <a:t>Kábeltévés szolgáltatások ismertsége</a:t>
            </a:r>
            <a:endParaRPr lang="en-US" dirty="0"/>
          </a:p>
        </p:txBody>
      </p:sp>
      <p:sp>
        <p:nvSpPr>
          <p:cNvPr id="6" name="TextBox 7"/>
          <p:cNvSpPr txBox="1"/>
          <p:nvPr/>
        </p:nvSpPr>
        <p:spPr>
          <a:xfrm>
            <a:off x="3707904" y="1851671"/>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8" name="Text Placeholder 9"/>
          <p:cNvSpPr txBox="1">
            <a:spLocks/>
          </p:cNvSpPr>
          <p:nvPr/>
        </p:nvSpPr>
        <p:spPr>
          <a:xfrm>
            <a:off x="2993738" y="1643000"/>
            <a:ext cx="686825"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TV2.HU</a:t>
            </a:r>
          </a:p>
        </p:txBody>
      </p:sp>
      <p:sp>
        <p:nvSpPr>
          <p:cNvPr id="11" name="Text Placeholder 9"/>
          <p:cNvSpPr txBox="1">
            <a:spLocks/>
          </p:cNvSpPr>
          <p:nvPr/>
        </p:nvSpPr>
        <p:spPr>
          <a:xfrm>
            <a:off x="5096065" y="1635646"/>
            <a:ext cx="1211753"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1000" dirty="0"/>
              <a:t>NETFLIX</a:t>
            </a:r>
          </a:p>
        </p:txBody>
      </p:sp>
      <p:sp>
        <p:nvSpPr>
          <p:cNvPr id="14" name="Text Placeholder 9"/>
          <p:cNvSpPr txBox="1">
            <a:spLocks/>
          </p:cNvSpPr>
          <p:nvPr/>
        </p:nvSpPr>
        <p:spPr>
          <a:xfrm>
            <a:off x="5940152" y="1635647"/>
            <a:ext cx="1211753"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1000" dirty="0"/>
              <a:t>BBC IPLAYER</a:t>
            </a:r>
          </a:p>
        </p:txBody>
      </p:sp>
      <p:sp>
        <p:nvSpPr>
          <p:cNvPr id="16" name="Text Placeholder 9"/>
          <p:cNvSpPr txBox="1">
            <a:spLocks/>
          </p:cNvSpPr>
          <p:nvPr/>
        </p:nvSpPr>
        <p:spPr>
          <a:xfrm>
            <a:off x="7604641" y="1615968"/>
            <a:ext cx="1058278"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1000" dirty="0"/>
              <a:t>APPLE </a:t>
            </a:r>
          </a:p>
          <a:p>
            <a:pPr algn="ctr"/>
            <a:r>
              <a:rPr lang="hu-HU" sz="1000" dirty="0"/>
              <a:t>ITUNES</a:t>
            </a:r>
          </a:p>
        </p:txBody>
      </p:sp>
      <p:sp>
        <p:nvSpPr>
          <p:cNvPr id="23" name="TextBox 7"/>
          <p:cNvSpPr txBox="1"/>
          <p:nvPr/>
        </p:nvSpPr>
        <p:spPr>
          <a:xfrm>
            <a:off x="3851920" y="2820550"/>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37" name="Rectangle 36"/>
          <p:cNvSpPr/>
          <p:nvPr/>
        </p:nvSpPr>
        <p:spPr>
          <a:xfrm>
            <a:off x="875345" y="2139702"/>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107505" y="3153632"/>
            <a:ext cx="2018497" cy="446274"/>
          </a:xfrm>
          <a:prstGeom prst="rect">
            <a:avLst/>
          </a:prstGeom>
        </p:spPr>
        <p:txBody>
          <a:bodyPr wrap="none" lIns="91438" tIns="45719" rIns="91438" bIns="45719">
            <a:spAutoFit/>
          </a:bodyPr>
          <a:lstStyle/>
          <a:p>
            <a:r>
              <a:rPr lang="hu-HU" sz="2300" b="1" kern="0" dirty="0">
                <a:solidFill>
                  <a:schemeClr val="accent2"/>
                </a:solidFill>
                <a:latin typeface="Calibri"/>
              </a:rPr>
              <a:t>Nagy-Britannia</a:t>
            </a:r>
          </a:p>
        </p:txBody>
      </p:sp>
      <p:sp>
        <p:nvSpPr>
          <p:cNvPr id="41" name="TextBox 7"/>
          <p:cNvSpPr txBox="1"/>
          <p:nvPr/>
        </p:nvSpPr>
        <p:spPr>
          <a:xfrm>
            <a:off x="4283968" y="3756654"/>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48" name="Rectangle 47"/>
          <p:cNvSpPr/>
          <p:nvPr/>
        </p:nvSpPr>
        <p:spPr>
          <a:xfrm>
            <a:off x="179513" y="4094985"/>
            <a:ext cx="1802092" cy="446274"/>
          </a:xfrm>
          <a:prstGeom prst="rect">
            <a:avLst/>
          </a:prstGeom>
        </p:spPr>
        <p:txBody>
          <a:bodyPr wrap="none" lIns="91438" tIns="45719" rIns="91438" bIns="45719">
            <a:spAutoFit/>
          </a:bodyPr>
          <a:lstStyle/>
          <a:p>
            <a:r>
              <a:rPr lang="hu-HU" sz="2300" b="1" kern="0" dirty="0">
                <a:solidFill>
                  <a:schemeClr val="accent5"/>
                </a:solidFill>
                <a:latin typeface="Calibri"/>
              </a:rPr>
              <a:t>Németország</a:t>
            </a:r>
          </a:p>
        </p:txBody>
      </p:sp>
      <p:cxnSp>
        <p:nvCxnSpPr>
          <p:cNvPr id="3" name="Straight Connector 2"/>
          <p:cNvCxnSpPr/>
          <p:nvPr/>
        </p:nvCxnSpPr>
        <p:spPr>
          <a:xfrm>
            <a:off x="198234" y="2882532"/>
            <a:ext cx="81901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Text Placeholder 9"/>
          <p:cNvSpPr txBox="1">
            <a:spLocks/>
          </p:cNvSpPr>
          <p:nvPr/>
        </p:nvSpPr>
        <p:spPr>
          <a:xfrm>
            <a:off x="1781015" y="1635646"/>
            <a:ext cx="1622929" cy="230732"/>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RTL MOST</a:t>
            </a:r>
          </a:p>
        </p:txBody>
      </p:sp>
      <p:graphicFrame>
        <p:nvGraphicFramePr>
          <p:cNvPr id="65" name="Chart 6"/>
          <p:cNvGraphicFramePr>
            <a:graphicFrameLocks noChangeAspect="1"/>
          </p:cNvGraphicFramePr>
          <p:nvPr>
            <p:extLst/>
          </p:nvPr>
        </p:nvGraphicFramePr>
        <p:xfrm>
          <a:off x="2137235" y="3795886"/>
          <a:ext cx="994606" cy="985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6"/>
          <p:cNvGraphicFramePr>
            <a:graphicFrameLocks noChangeAspect="1"/>
          </p:cNvGraphicFramePr>
          <p:nvPr>
            <p:extLst/>
          </p:nvPr>
        </p:nvGraphicFramePr>
        <p:xfrm>
          <a:off x="2137235" y="2931790"/>
          <a:ext cx="994606" cy="985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6"/>
          <p:cNvGraphicFramePr>
            <a:graphicFrameLocks noChangeAspect="1"/>
          </p:cNvGraphicFramePr>
          <p:nvPr>
            <p:extLst/>
          </p:nvPr>
        </p:nvGraphicFramePr>
        <p:xfrm>
          <a:off x="2915816" y="1923678"/>
          <a:ext cx="994606" cy="9853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6"/>
          <p:cNvGraphicFramePr>
            <a:graphicFrameLocks noChangeAspect="1"/>
          </p:cNvGraphicFramePr>
          <p:nvPr>
            <p:extLst/>
          </p:nvPr>
        </p:nvGraphicFramePr>
        <p:xfrm>
          <a:off x="3707905" y="1923678"/>
          <a:ext cx="994606" cy="9853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6"/>
          <p:cNvGraphicFramePr>
            <a:graphicFrameLocks noChangeAspect="1"/>
          </p:cNvGraphicFramePr>
          <p:nvPr>
            <p:extLst/>
          </p:nvPr>
        </p:nvGraphicFramePr>
        <p:xfrm>
          <a:off x="4499992" y="1923678"/>
          <a:ext cx="994606" cy="985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6"/>
          <p:cNvGraphicFramePr>
            <a:graphicFrameLocks noChangeAspect="1"/>
          </p:cNvGraphicFramePr>
          <p:nvPr>
            <p:extLst/>
          </p:nvPr>
        </p:nvGraphicFramePr>
        <p:xfrm>
          <a:off x="5292079" y="1923678"/>
          <a:ext cx="994606" cy="9853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6"/>
          <p:cNvGraphicFramePr>
            <a:graphicFrameLocks noChangeAspect="1"/>
          </p:cNvGraphicFramePr>
          <p:nvPr>
            <p:extLst/>
          </p:nvPr>
        </p:nvGraphicFramePr>
        <p:xfrm>
          <a:off x="6093737" y="1923678"/>
          <a:ext cx="994606" cy="98536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0" name="Chart 6"/>
          <p:cNvGraphicFramePr>
            <a:graphicFrameLocks noChangeAspect="1"/>
          </p:cNvGraphicFramePr>
          <p:nvPr>
            <p:extLst/>
          </p:nvPr>
        </p:nvGraphicFramePr>
        <p:xfrm>
          <a:off x="6893982" y="1923678"/>
          <a:ext cx="994606" cy="9853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Chart 6"/>
          <p:cNvGraphicFramePr>
            <a:graphicFrameLocks noChangeAspect="1"/>
          </p:cNvGraphicFramePr>
          <p:nvPr>
            <p:extLst/>
          </p:nvPr>
        </p:nvGraphicFramePr>
        <p:xfrm>
          <a:off x="7695355" y="1923678"/>
          <a:ext cx="994606" cy="98536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3" name="Chart 6"/>
          <p:cNvGraphicFramePr>
            <a:graphicFrameLocks noChangeAspect="1"/>
          </p:cNvGraphicFramePr>
          <p:nvPr>
            <p:extLst/>
          </p:nvPr>
        </p:nvGraphicFramePr>
        <p:xfrm>
          <a:off x="2929322" y="3795886"/>
          <a:ext cx="994606" cy="98536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4" name="Chart 6"/>
          <p:cNvGraphicFramePr>
            <a:graphicFrameLocks noChangeAspect="1"/>
          </p:cNvGraphicFramePr>
          <p:nvPr>
            <p:extLst/>
          </p:nvPr>
        </p:nvGraphicFramePr>
        <p:xfrm>
          <a:off x="2929322" y="2931790"/>
          <a:ext cx="994606" cy="98536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Chart 6"/>
          <p:cNvGraphicFramePr>
            <a:graphicFrameLocks noChangeAspect="1"/>
          </p:cNvGraphicFramePr>
          <p:nvPr>
            <p:extLst/>
          </p:nvPr>
        </p:nvGraphicFramePr>
        <p:xfrm>
          <a:off x="3721411" y="3795886"/>
          <a:ext cx="994606" cy="98536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6" name="Chart 6"/>
          <p:cNvGraphicFramePr>
            <a:graphicFrameLocks noChangeAspect="1"/>
          </p:cNvGraphicFramePr>
          <p:nvPr>
            <p:extLst/>
          </p:nvPr>
        </p:nvGraphicFramePr>
        <p:xfrm>
          <a:off x="3721411" y="2931790"/>
          <a:ext cx="994606" cy="98536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7" name="Chart 6"/>
          <p:cNvGraphicFramePr>
            <a:graphicFrameLocks noChangeAspect="1"/>
          </p:cNvGraphicFramePr>
          <p:nvPr>
            <p:extLst/>
          </p:nvPr>
        </p:nvGraphicFramePr>
        <p:xfrm>
          <a:off x="4513497" y="3795886"/>
          <a:ext cx="994606" cy="98536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0" name="Chart 6"/>
          <p:cNvGraphicFramePr>
            <a:graphicFrameLocks noChangeAspect="1"/>
          </p:cNvGraphicFramePr>
          <p:nvPr>
            <p:extLst/>
          </p:nvPr>
        </p:nvGraphicFramePr>
        <p:xfrm>
          <a:off x="4513497" y="2931790"/>
          <a:ext cx="994606" cy="98536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1" name="Chart 6"/>
          <p:cNvGraphicFramePr>
            <a:graphicFrameLocks noChangeAspect="1"/>
          </p:cNvGraphicFramePr>
          <p:nvPr>
            <p:extLst/>
          </p:nvPr>
        </p:nvGraphicFramePr>
        <p:xfrm>
          <a:off x="5305585" y="3795886"/>
          <a:ext cx="994606" cy="98536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2" name="Chart 6"/>
          <p:cNvGraphicFramePr>
            <a:graphicFrameLocks noChangeAspect="1"/>
          </p:cNvGraphicFramePr>
          <p:nvPr>
            <p:extLst/>
          </p:nvPr>
        </p:nvGraphicFramePr>
        <p:xfrm>
          <a:off x="5305585" y="2931790"/>
          <a:ext cx="994606" cy="98536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3" name="Chart 6"/>
          <p:cNvGraphicFramePr>
            <a:graphicFrameLocks noChangeAspect="1"/>
          </p:cNvGraphicFramePr>
          <p:nvPr>
            <p:extLst/>
          </p:nvPr>
        </p:nvGraphicFramePr>
        <p:xfrm>
          <a:off x="6097674" y="3795886"/>
          <a:ext cx="994606" cy="98536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54" name="Chart 6"/>
          <p:cNvGraphicFramePr>
            <a:graphicFrameLocks noChangeAspect="1"/>
          </p:cNvGraphicFramePr>
          <p:nvPr>
            <p:extLst/>
          </p:nvPr>
        </p:nvGraphicFramePr>
        <p:xfrm>
          <a:off x="6097674" y="2931790"/>
          <a:ext cx="994606" cy="98536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66" name="Chart 6"/>
          <p:cNvGraphicFramePr>
            <a:graphicFrameLocks noChangeAspect="1"/>
          </p:cNvGraphicFramePr>
          <p:nvPr>
            <p:extLst/>
          </p:nvPr>
        </p:nvGraphicFramePr>
        <p:xfrm>
          <a:off x="6889762" y="3795886"/>
          <a:ext cx="994606" cy="98536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67" name="Chart 6"/>
          <p:cNvGraphicFramePr>
            <a:graphicFrameLocks noChangeAspect="1"/>
          </p:cNvGraphicFramePr>
          <p:nvPr>
            <p:extLst/>
          </p:nvPr>
        </p:nvGraphicFramePr>
        <p:xfrm>
          <a:off x="6889762" y="2931790"/>
          <a:ext cx="994606" cy="985362"/>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68" name="Chart 6"/>
          <p:cNvGraphicFramePr>
            <a:graphicFrameLocks noChangeAspect="1"/>
          </p:cNvGraphicFramePr>
          <p:nvPr>
            <p:extLst/>
          </p:nvPr>
        </p:nvGraphicFramePr>
        <p:xfrm>
          <a:off x="7695355" y="3795886"/>
          <a:ext cx="994606" cy="98536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69" name="Chart 6"/>
          <p:cNvGraphicFramePr>
            <a:graphicFrameLocks noChangeAspect="1"/>
          </p:cNvGraphicFramePr>
          <p:nvPr>
            <p:extLst/>
          </p:nvPr>
        </p:nvGraphicFramePr>
        <p:xfrm>
          <a:off x="7695355" y="2931790"/>
          <a:ext cx="994606" cy="985362"/>
        </p:xfrm>
        <a:graphic>
          <a:graphicData uri="http://schemas.openxmlformats.org/drawingml/2006/chart">
            <c:chart xmlns:c="http://schemas.openxmlformats.org/drawingml/2006/chart" xmlns:r="http://schemas.openxmlformats.org/officeDocument/2006/relationships" r:id="rId25"/>
          </a:graphicData>
        </a:graphic>
      </p:graphicFrame>
      <p:sp>
        <p:nvSpPr>
          <p:cNvPr id="70" name="Text Placeholder 9"/>
          <p:cNvSpPr txBox="1">
            <a:spLocks/>
          </p:cNvSpPr>
          <p:nvPr/>
        </p:nvSpPr>
        <p:spPr>
          <a:xfrm>
            <a:off x="3715869" y="1649362"/>
            <a:ext cx="848167"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MÉDIAKLIKK</a:t>
            </a:r>
          </a:p>
        </p:txBody>
      </p:sp>
      <p:sp>
        <p:nvSpPr>
          <p:cNvPr id="71" name="Text Placeholder 9"/>
          <p:cNvSpPr txBox="1">
            <a:spLocks/>
          </p:cNvSpPr>
          <p:nvPr/>
        </p:nvSpPr>
        <p:spPr>
          <a:xfrm>
            <a:off x="4599342" y="1635646"/>
            <a:ext cx="686825"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YOUTUBE</a:t>
            </a:r>
          </a:p>
        </p:txBody>
      </p:sp>
      <p:sp>
        <p:nvSpPr>
          <p:cNvPr id="72" name="Text Placeholder 9"/>
          <p:cNvSpPr txBox="1">
            <a:spLocks/>
          </p:cNvSpPr>
          <p:nvPr/>
        </p:nvSpPr>
        <p:spPr>
          <a:xfrm>
            <a:off x="6942352" y="1635646"/>
            <a:ext cx="764746"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AMAZON PRIME</a:t>
            </a:r>
          </a:p>
        </p:txBody>
      </p: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57" name="Picture 56">
            <a:extLst>
              <a:ext uri="{FF2B5EF4-FFF2-40B4-BE49-F238E27FC236}">
                <a16:creationId xmlns:a16="http://schemas.microsoft.com/office/drawing/2014/main" xmlns="" id="{AE06B5BD-9952-40C2-8544-67939C51F2D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A9FAFF96-2681-4F9E-9E64-D6F0768932A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422114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Legkedveltebb magyar nyelvű tévés műfajok</a:t>
            </a:r>
            <a:endParaRPr lang="en-US" dirty="0"/>
          </a:p>
        </p:txBody>
      </p:sp>
      <p:graphicFrame>
        <p:nvGraphicFramePr>
          <p:cNvPr id="45" name="Chart 44"/>
          <p:cNvGraphicFramePr/>
          <p:nvPr>
            <p:extLst/>
          </p:nvPr>
        </p:nvGraphicFramePr>
        <p:xfrm>
          <a:off x="1763688" y="448907"/>
          <a:ext cx="6036146"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51520" y="232776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Nagy-Britannia</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13" name="TextBox 12"/>
          <p:cNvSpPr txBox="1"/>
          <p:nvPr/>
        </p:nvSpPr>
        <p:spPr>
          <a:xfrm>
            <a:off x="251520" y="2139702"/>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14" name="TextBox 13"/>
          <p:cNvSpPr txBox="1"/>
          <p:nvPr/>
        </p:nvSpPr>
        <p:spPr>
          <a:xfrm>
            <a:off x="251520" y="251582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5"/>
                </a:solidFill>
                <a:effectLst/>
                <a:uLnTx/>
                <a:uFillTx/>
              </a:rPr>
              <a:t>Németország</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15" name="Text Placeholder 9"/>
          <p:cNvSpPr>
            <a:spLocks noGrp="1"/>
          </p:cNvSpPr>
          <p:nvPr>
            <p:ph type="body" sz="quarter" idx="26"/>
          </p:nvPr>
        </p:nvSpPr>
        <p:spPr>
          <a:xfrm>
            <a:off x="202232" y="449588"/>
            <a:ext cx="8690248" cy="205628"/>
          </a:xfrm>
        </p:spPr>
        <p:txBody>
          <a:bodyPr/>
          <a:lstStyle/>
          <a:p>
            <a:r>
              <a:rPr lang="hu-HU" dirty="0"/>
              <a:t>Ha szabadon választhatna, milyen jellegű magyar nyelvű tévés tartalmakat nézne legszívesebben?</a:t>
            </a:r>
          </a:p>
        </p:txBody>
      </p:sp>
      <p:sp>
        <p:nvSpPr>
          <p:cNvPr id="17" name="Szövegdoboz 26"/>
          <p:cNvSpPr txBox="1"/>
          <p:nvPr/>
        </p:nvSpPr>
        <p:spPr>
          <a:xfrm>
            <a:off x="323528" y="4515966"/>
            <a:ext cx="8208912" cy="307777"/>
          </a:xfrm>
          <a:prstGeom prst="rect">
            <a:avLst/>
          </a:prstGeom>
        </p:spPr>
        <p:txBody>
          <a:bodyPr vert="horz" wrap="square" lIns="0" tIns="0" rIns="0" bIns="0" rtlCol="0">
            <a:spAutoFit/>
          </a:bodyPr>
          <a:lstStyle/>
          <a:p>
            <a:pPr marL="4763" lvl="0" algn="just" defTabSz="914400"/>
            <a:r>
              <a:rPr lang="hu-HU" sz="1000" kern="0" dirty="0">
                <a:solidFill>
                  <a:srgbClr val="58595B"/>
                </a:solidFill>
              </a:rPr>
              <a:t>A legnépszerűbb magyar nyelvű tévés tartalom a mozifilm, az ismeretterjesztő filmek és a híradó, amikre a legnagyobb igény mutatkozik, különösen a Németországban élő magyarok köreiben. </a:t>
            </a: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1" name="Picture 10">
            <a:extLst>
              <a:ext uri="{FF2B5EF4-FFF2-40B4-BE49-F238E27FC236}">
                <a16:creationId xmlns:a16="http://schemas.microsoft.com/office/drawing/2014/main" xmlns="" id="{702BD98A-DC16-48A1-B5C5-08724FEC2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AE8C8ADC-224A-4A9E-86B0-926B25D5F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0036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Jellemző fogyasztói attitűdök</a:t>
            </a:r>
            <a:endParaRPr lang="en-US" dirty="0"/>
          </a:p>
        </p:txBody>
      </p:sp>
      <p:graphicFrame>
        <p:nvGraphicFramePr>
          <p:cNvPr id="45" name="Chart 44"/>
          <p:cNvGraphicFramePr/>
          <p:nvPr>
            <p:extLst/>
          </p:nvPr>
        </p:nvGraphicFramePr>
        <p:xfrm>
          <a:off x="971600" y="655216"/>
          <a:ext cx="6036146"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51520" y="232776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Nagy-Britannia</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13" name="TextBox 12"/>
          <p:cNvSpPr txBox="1"/>
          <p:nvPr/>
        </p:nvSpPr>
        <p:spPr>
          <a:xfrm>
            <a:off x="251520" y="2139702"/>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14" name="TextBox 13"/>
          <p:cNvSpPr txBox="1"/>
          <p:nvPr/>
        </p:nvSpPr>
        <p:spPr>
          <a:xfrm>
            <a:off x="251520" y="251582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5"/>
                </a:solidFill>
                <a:effectLst/>
                <a:uLnTx/>
                <a:uFillTx/>
              </a:rPr>
              <a:t>Németország</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15" name="Text Placeholder 9"/>
          <p:cNvSpPr>
            <a:spLocks noGrp="1"/>
          </p:cNvSpPr>
          <p:nvPr>
            <p:ph type="body" sz="quarter" idx="26"/>
          </p:nvPr>
        </p:nvSpPr>
        <p:spPr>
          <a:xfrm>
            <a:off x="202232" y="449588"/>
            <a:ext cx="8690248" cy="205628"/>
          </a:xfrm>
        </p:spPr>
        <p:txBody>
          <a:bodyPr/>
          <a:lstStyle/>
          <a:p>
            <a:r>
              <a:rPr lang="hu-HU" dirty="0"/>
              <a:t>Az alábbi állítások közül melyek jellemzők Önre?</a:t>
            </a:r>
          </a:p>
        </p:txBody>
      </p:sp>
      <p:sp>
        <p:nvSpPr>
          <p:cNvPr id="17" name="Szövegdoboz 26"/>
          <p:cNvSpPr txBox="1"/>
          <p:nvPr/>
        </p:nvSpPr>
        <p:spPr>
          <a:xfrm>
            <a:off x="7181299" y="1437489"/>
            <a:ext cx="1711181" cy="2308324"/>
          </a:xfrm>
          <a:prstGeom prst="rect">
            <a:avLst/>
          </a:prstGeom>
        </p:spPr>
        <p:txBody>
          <a:bodyPr vert="horz" wrap="square" lIns="0" tIns="0" rIns="0" bIns="0" rtlCol="0">
            <a:spAutoFit/>
          </a:bodyPr>
          <a:lstStyle/>
          <a:p>
            <a:pPr marL="4763" lvl="0" algn="just" defTabSz="914400"/>
            <a:r>
              <a:rPr lang="hu-HU" sz="1000" kern="0" dirty="0">
                <a:solidFill>
                  <a:srgbClr val="58595B"/>
                </a:solidFill>
              </a:rPr>
              <a:t>Akiket érdekel, hogy mi történik otthon, és igyekeznek követni a magyarországi eseményeket, inkább az idősebb férfiak közül kerülnek ki, akiknek szándékában áll Magyarországra hazatérni a jövőben. Azok szerették meg jellemzően a külföldi csatornák műsorait, akik az adott országot már szinte az otthonuknak tekintik, itt akarnak végleg maradni, ritkábban tartják a kapcsolatot az otthoniakkal, és ritkábban is járnak haza az átlagnál. </a:t>
            </a: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1" name="Picture 10">
            <a:extLst>
              <a:ext uri="{FF2B5EF4-FFF2-40B4-BE49-F238E27FC236}">
                <a16:creationId xmlns:a16="http://schemas.microsoft.com/office/drawing/2014/main" xmlns="" id="{EFC7FFE7-E6A0-4FC0-8416-E6EC55266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1961E6BD-BC87-4C1E-9F19-BA62FF83F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5933080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5"/>
          <p:cNvGraphicFramePr>
            <a:graphicFrameLocks noChangeAspect="1"/>
          </p:cNvGraphicFramePr>
          <p:nvPr>
            <p:extLst/>
          </p:nvPr>
        </p:nvGraphicFramePr>
        <p:xfrm>
          <a:off x="3332237"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
          <p:cNvGraphicFramePr>
            <a:graphicFrameLocks noChangeAspect="1"/>
          </p:cNvGraphicFramePr>
          <p:nvPr>
            <p:extLst/>
          </p:nvPr>
        </p:nvGraphicFramePr>
        <p:xfrm>
          <a:off x="1862638"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13"/>
          <p:cNvGraphicFramePr>
            <a:graphicFrameLocks noChangeAspect="1"/>
          </p:cNvGraphicFramePr>
          <p:nvPr>
            <p:extLst/>
          </p:nvPr>
        </p:nvGraphicFramePr>
        <p:xfrm>
          <a:off x="4782702"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Chart 16"/>
          <p:cNvGraphicFramePr>
            <a:graphicFrameLocks noChangeAspect="1"/>
          </p:cNvGraphicFramePr>
          <p:nvPr>
            <p:extLst/>
          </p:nvPr>
        </p:nvGraphicFramePr>
        <p:xfrm>
          <a:off x="6240885"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6" name="Chart 5"/>
          <p:cNvGraphicFramePr>
            <a:graphicFrameLocks noChangeAspect="1"/>
          </p:cNvGraphicFramePr>
          <p:nvPr>
            <p:extLst/>
          </p:nvPr>
        </p:nvGraphicFramePr>
        <p:xfrm>
          <a:off x="3332237"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Chart 6"/>
          <p:cNvGraphicFramePr>
            <a:graphicFrameLocks noChangeAspect="1"/>
          </p:cNvGraphicFramePr>
          <p:nvPr>
            <p:extLst/>
          </p:nvPr>
        </p:nvGraphicFramePr>
        <p:xfrm>
          <a:off x="1862638"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Chart 13"/>
          <p:cNvGraphicFramePr>
            <a:graphicFrameLocks noChangeAspect="1"/>
          </p:cNvGraphicFramePr>
          <p:nvPr>
            <p:extLst/>
          </p:nvPr>
        </p:nvGraphicFramePr>
        <p:xfrm>
          <a:off x="4782702"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Chart 16"/>
          <p:cNvGraphicFramePr>
            <a:graphicFrameLocks noChangeAspect="1"/>
          </p:cNvGraphicFramePr>
          <p:nvPr>
            <p:extLst/>
          </p:nvPr>
        </p:nvGraphicFramePr>
        <p:xfrm>
          <a:off x="6240885"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70" name="Rectangle 69"/>
          <p:cNvSpPr/>
          <p:nvPr/>
        </p:nvSpPr>
        <p:spPr>
          <a:xfrm>
            <a:off x="1216787" y="1358009"/>
            <a:ext cx="795411"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Total</a:t>
            </a:r>
          </a:p>
        </p:txBody>
      </p:sp>
      <p:sp>
        <p:nvSpPr>
          <p:cNvPr id="71" name="Rectangle 70"/>
          <p:cNvSpPr/>
          <p:nvPr/>
        </p:nvSpPr>
        <p:spPr>
          <a:xfrm>
            <a:off x="35496" y="2371939"/>
            <a:ext cx="1980029"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Nagy-Britannia</a:t>
            </a:r>
          </a:p>
        </p:txBody>
      </p:sp>
      <p:graphicFrame>
        <p:nvGraphicFramePr>
          <p:cNvPr id="72" name="Chart 5"/>
          <p:cNvGraphicFramePr>
            <a:graphicFrameLocks noChangeAspect="1"/>
          </p:cNvGraphicFramePr>
          <p:nvPr>
            <p:extLst/>
          </p:nvPr>
        </p:nvGraphicFramePr>
        <p:xfrm>
          <a:off x="3332237"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6"/>
          <p:cNvGraphicFramePr>
            <a:graphicFrameLocks noChangeAspect="1"/>
          </p:cNvGraphicFramePr>
          <p:nvPr>
            <p:extLst/>
          </p:nvPr>
        </p:nvGraphicFramePr>
        <p:xfrm>
          <a:off x="1862638"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13"/>
          <p:cNvGraphicFramePr>
            <a:graphicFrameLocks noChangeAspect="1"/>
          </p:cNvGraphicFramePr>
          <p:nvPr>
            <p:extLst/>
          </p:nvPr>
        </p:nvGraphicFramePr>
        <p:xfrm>
          <a:off x="4782702"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16"/>
          <p:cNvGraphicFramePr>
            <a:graphicFrameLocks noChangeAspect="1"/>
          </p:cNvGraphicFramePr>
          <p:nvPr>
            <p:extLst/>
          </p:nvPr>
        </p:nvGraphicFramePr>
        <p:xfrm>
          <a:off x="6240885"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76" name="Rectangle 75"/>
          <p:cNvSpPr/>
          <p:nvPr/>
        </p:nvSpPr>
        <p:spPr>
          <a:xfrm>
            <a:off x="251520" y="3313292"/>
            <a:ext cx="1834156"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Németország </a:t>
            </a:r>
          </a:p>
        </p:txBody>
      </p:sp>
      <p:cxnSp>
        <p:nvCxnSpPr>
          <p:cNvPr id="77" name="Straight Connector 76"/>
          <p:cNvCxnSpPr/>
          <p:nvPr/>
        </p:nvCxnSpPr>
        <p:spPr>
          <a:xfrm>
            <a:off x="107504" y="2108946"/>
            <a:ext cx="89291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78" name="Chart 16"/>
          <p:cNvGraphicFramePr>
            <a:graphicFrameLocks noChangeAspect="1"/>
          </p:cNvGraphicFramePr>
          <p:nvPr>
            <p:extLst/>
          </p:nvPr>
        </p:nvGraphicFramePr>
        <p:xfrm>
          <a:off x="7689268"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9" name="Chart 16"/>
          <p:cNvGraphicFramePr>
            <a:graphicFrameLocks noChangeAspect="1"/>
          </p:cNvGraphicFramePr>
          <p:nvPr>
            <p:extLst/>
          </p:nvPr>
        </p:nvGraphicFramePr>
        <p:xfrm>
          <a:off x="7689268"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0" name="Chart 16"/>
          <p:cNvGraphicFramePr>
            <a:graphicFrameLocks noChangeAspect="1"/>
          </p:cNvGraphicFramePr>
          <p:nvPr>
            <p:extLst/>
          </p:nvPr>
        </p:nvGraphicFramePr>
        <p:xfrm>
          <a:off x="7689268" y="3049267"/>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9" name="Title 8"/>
          <p:cNvSpPr>
            <a:spLocks noGrp="1"/>
          </p:cNvSpPr>
          <p:nvPr>
            <p:ph type="title"/>
          </p:nvPr>
        </p:nvSpPr>
        <p:spPr/>
        <p:txBody>
          <a:bodyPr>
            <a:normAutofit fontScale="90000"/>
          </a:bodyPr>
          <a:lstStyle/>
          <a:p>
            <a:r>
              <a:rPr lang="hu-HU" dirty="0"/>
              <a:t>Társalgás tévés tartalmakról</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a:t>Kik azok az ismerősei, barátai, akikkel filmekről, sorozatokról, tévés tartalmakról szokott beszélgetni? </a:t>
            </a:r>
          </a:p>
        </p:txBody>
      </p:sp>
      <p:sp>
        <p:nvSpPr>
          <p:cNvPr id="10" name="TextBox 7"/>
          <p:cNvSpPr txBox="1"/>
          <p:nvPr/>
        </p:nvSpPr>
        <p:spPr>
          <a:xfrm>
            <a:off x="2445716" y="1051545"/>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11" name="Rectangle 9"/>
          <p:cNvSpPr/>
          <p:nvPr/>
        </p:nvSpPr>
        <p:spPr>
          <a:xfrm>
            <a:off x="2186680" y="1405051"/>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43</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12" name="Text Placeholder 9"/>
          <p:cNvSpPr txBox="1">
            <a:spLocks/>
          </p:cNvSpPr>
          <p:nvPr/>
        </p:nvSpPr>
        <p:spPr>
          <a:xfrm>
            <a:off x="1835696" y="766929"/>
            <a:ext cx="132910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1200" cap="all" spc="0" normalizeH="0" baseline="0" noProof="0" dirty="0" err="1">
                <a:ln>
                  <a:noFill/>
                </a:ln>
                <a:solidFill>
                  <a:srgbClr val="404040"/>
                </a:solidFill>
                <a:effectLst/>
                <a:uLnTx/>
                <a:uFillTx/>
                <a:latin typeface="Calibri" pitchFamily="34" charset="0"/>
                <a:ea typeface="+mn-ea"/>
                <a:cs typeface="Arial" pitchFamily="34" charset="0"/>
              </a:rPr>
              <a:t>JELENLEGi</a:t>
            </a:r>
            <a:r>
              <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1200" cap="all" spc="0" normalizeH="0" baseline="0" noProof="0" dirty="0" err="1">
                <a:ln>
                  <a:noFill/>
                </a:ln>
                <a:solidFill>
                  <a:srgbClr val="404040"/>
                </a:solidFill>
                <a:effectLst/>
                <a:uLnTx/>
                <a:uFillTx/>
                <a:latin typeface="Calibri" pitchFamily="34" charset="0"/>
                <a:ea typeface="+mn-ea"/>
                <a:cs typeface="Arial" pitchFamily="34" charset="0"/>
              </a:rPr>
              <a:t>háztartásA</a:t>
            </a:r>
            <a:r>
              <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rPr>
              <a:t> tagjaival</a:t>
            </a:r>
          </a:p>
        </p:txBody>
      </p:sp>
      <p:sp>
        <p:nvSpPr>
          <p:cNvPr id="14" name="Rectangle 11"/>
          <p:cNvSpPr/>
          <p:nvPr/>
        </p:nvSpPr>
        <p:spPr>
          <a:xfrm>
            <a:off x="3676717" y="1404349"/>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31</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15" name="Text Placeholder 9"/>
          <p:cNvSpPr txBox="1">
            <a:spLocks/>
          </p:cNvSpPr>
          <p:nvPr/>
        </p:nvSpPr>
        <p:spPr>
          <a:xfrm>
            <a:off x="3203848" y="764503"/>
            <a:ext cx="1554358"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Kint élő helyi barátokkal, kollégákkal</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0" name="Text Placeholder 9"/>
          <p:cNvSpPr txBox="1">
            <a:spLocks/>
          </p:cNvSpPr>
          <p:nvPr/>
        </p:nvSpPr>
        <p:spPr>
          <a:xfrm>
            <a:off x="4696195" y="765658"/>
            <a:ext cx="1493288"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Otthon élő barátokkal, családtagokkal</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1" name="Rectangle 20"/>
          <p:cNvSpPr/>
          <p:nvPr/>
        </p:nvSpPr>
        <p:spPr>
          <a:xfrm>
            <a:off x="5144080" y="1404349"/>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30</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25" name="TextBox 7"/>
          <p:cNvSpPr txBox="1"/>
          <p:nvPr/>
        </p:nvSpPr>
        <p:spPr>
          <a:xfrm>
            <a:off x="2445716" y="2038857"/>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6" name="Rectangle 9"/>
          <p:cNvSpPr/>
          <p:nvPr/>
        </p:nvSpPr>
        <p:spPr>
          <a:xfrm>
            <a:off x="2172238" y="2392363"/>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47</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27" name="Rectangle 11"/>
          <p:cNvSpPr/>
          <p:nvPr/>
        </p:nvSpPr>
        <p:spPr>
          <a:xfrm>
            <a:off x="3676717" y="2391661"/>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39</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31" name="Rectangle 20"/>
          <p:cNvSpPr/>
          <p:nvPr/>
        </p:nvSpPr>
        <p:spPr>
          <a:xfrm>
            <a:off x="5144080" y="2391661"/>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25</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38" name="TextBox 7"/>
          <p:cNvSpPr txBox="1"/>
          <p:nvPr/>
        </p:nvSpPr>
        <p:spPr>
          <a:xfrm>
            <a:off x="2445716" y="2974961"/>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39" name="Rectangle 9"/>
          <p:cNvSpPr/>
          <p:nvPr/>
        </p:nvSpPr>
        <p:spPr>
          <a:xfrm>
            <a:off x="2186680" y="3328467"/>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40</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40" name="Rectangle 11"/>
          <p:cNvSpPr/>
          <p:nvPr/>
        </p:nvSpPr>
        <p:spPr>
          <a:xfrm>
            <a:off x="3676717" y="3327765"/>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23</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44" name="Rectangle 20"/>
          <p:cNvSpPr/>
          <p:nvPr/>
        </p:nvSpPr>
        <p:spPr>
          <a:xfrm>
            <a:off x="5144080" y="3327765"/>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35</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48" name="Text Placeholder 9"/>
          <p:cNvSpPr txBox="1">
            <a:spLocks/>
          </p:cNvSpPr>
          <p:nvPr/>
        </p:nvSpPr>
        <p:spPr>
          <a:xfrm>
            <a:off x="6045467" y="772453"/>
            <a:ext cx="1622877"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Kint élő magyar barátokkal, ismerősökkel</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9" name="Rectangle 48"/>
          <p:cNvSpPr/>
          <p:nvPr/>
        </p:nvSpPr>
        <p:spPr>
          <a:xfrm>
            <a:off x="6602395" y="1406647"/>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28</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51" name="Rectangle 20"/>
          <p:cNvSpPr/>
          <p:nvPr/>
        </p:nvSpPr>
        <p:spPr>
          <a:xfrm>
            <a:off x="6602395" y="2393959"/>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30</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53" name="Rectangle 20"/>
          <p:cNvSpPr/>
          <p:nvPr/>
        </p:nvSpPr>
        <p:spPr>
          <a:xfrm>
            <a:off x="6602395" y="3330063"/>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27</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56" name="Text Placeholder 9"/>
          <p:cNvSpPr txBox="1">
            <a:spLocks/>
          </p:cNvSpPr>
          <p:nvPr/>
        </p:nvSpPr>
        <p:spPr>
          <a:xfrm>
            <a:off x="7734150" y="774139"/>
            <a:ext cx="118545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Nem szoktak erről beszélgetni</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57" name="Rectangle 56"/>
          <p:cNvSpPr/>
          <p:nvPr/>
        </p:nvSpPr>
        <p:spPr>
          <a:xfrm>
            <a:off x="8035552" y="1395236"/>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24</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59" name="Rectangle 20"/>
          <p:cNvSpPr/>
          <p:nvPr/>
        </p:nvSpPr>
        <p:spPr>
          <a:xfrm>
            <a:off x="8035552" y="2382548"/>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21</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61" name="Rectangle 20"/>
          <p:cNvSpPr/>
          <p:nvPr/>
        </p:nvSpPr>
        <p:spPr>
          <a:xfrm>
            <a:off x="8035552" y="3318652"/>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27</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50" name="Szövegdoboz 26"/>
          <p:cNvSpPr txBox="1"/>
          <p:nvPr/>
        </p:nvSpPr>
        <p:spPr>
          <a:xfrm>
            <a:off x="362011" y="4393644"/>
            <a:ext cx="8307272" cy="461665"/>
          </a:xfrm>
          <a:prstGeom prst="rect">
            <a:avLst/>
          </a:prstGeom>
        </p:spPr>
        <p:txBody>
          <a:bodyPr vert="horz" wrap="square" lIns="0" tIns="0" rIns="0" bIns="0" rtlCol="0">
            <a:spAutoFit/>
          </a:bodyPr>
          <a:lstStyle/>
          <a:p>
            <a:pPr marL="4763"/>
            <a:r>
              <a:rPr lang="hu-HU" sz="1000" dirty="0">
                <a:solidFill>
                  <a:srgbClr val="58595B"/>
                </a:solidFill>
              </a:rPr>
              <a:t>A többség leginkább a saját háztartása tagjaival beszél az aktuális tévés tartalmakról, de ezen túl bárkivel, kint élő helyi, vagy magyar ismerősökkel, vagy az otthon élőkkel is megosztják véleményüket. A válaszadók közel egynegyede azonban egyáltalán nem szokott ilyen témáról másokkal beszélgetni, közöttük felülreprezentált az idősebb korosztály. </a:t>
            </a:r>
          </a:p>
        </p:txBody>
      </p:sp>
      <p:sp>
        <p:nvSpPr>
          <p:cNvPr id="5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54" name="Picture 53">
            <a:extLst>
              <a:ext uri="{FF2B5EF4-FFF2-40B4-BE49-F238E27FC236}">
                <a16:creationId xmlns:a16="http://schemas.microsoft.com/office/drawing/2014/main" xmlns="" id="{7743034C-3371-4FE5-BF7A-4002C79FDAD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5" name="Picture 54">
            <a:extLst>
              <a:ext uri="{FF2B5EF4-FFF2-40B4-BE49-F238E27FC236}">
                <a16:creationId xmlns:a16="http://schemas.microsoft.com/office/drawing/2014/main" xmlns="" id="{8AA44490-EE4B-4605-94B9-AF7641AED0A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184665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Magyar műsorokhoz való viszonyulás</a:t>
            </a:r>
            <a:endParaRPr lang="en-US" dirty="0"/>
          </a:p>
        </p:txBody>
      </p:sp>
      <p:graphicFrame>
        <p:nvGraphicFramePr>
          <p:cNvPr id="45" name="Chart 44"/>
          <p:cNvGraphicFramePr/>
          <p:nvPr>
            <p:extLst/>
          </p:nvPr>
        </p:nvGraphicFramePr>
        <p:xfrm>
          <a:off x="971600" y="655216"/>
          <a:ext cx="6036146"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51520" y="232776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Nagy-Britannia</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13" name="TextBox 12"/>
          <p:cNvSpPr txBox="1"/>
          <p:nvPr/>
        </p:nvSpPr>
        <p:spPr>
          <a:xfrm>
            <a:off x="251520" y="2139702"/>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14" name="TextBox 13"/>
          <p:cNvSpPr txBox="1"/>
          <p:nvPr/>
        </p:nvSpPr>
        <p:spPr>
          <a:xfrm>
            <a:off x="251520" y="251582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5"/>
                </a:solidFill>
                <a:effectLst/>
                <a:uLnTx/>
                <a:uFillTx/>
              </a:rPr>
              <a:t>Németország</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15" name="Text Placeholder 9"/>
          <p:cNvSpPr>
            <a:spLocks noGrp="1"/>
          </p:cNvSpPr>
          <p:nvPr>
            <p:ph type="body" sz="quarter" idx="26"/>
          </p:nvPr>
        </p:nvSpPr>
        <p:spPr>
          <a:xfrm>
            <a:off x="202232" y="449588"/>
            <a:ext cx="8690248" cy="205628"/>
          </a:xfrm>
        </p:spPr>
        <p:txBody>
          <a:bodyPr/>
          <a:lstStyle/>
          <a:p>
            <a:r>
              <a:rPr lang="hu-HU" dirty="0"/>
              <a:t>Hogyan viszonyul a magyar műsorokhoz, filmekhez, sorozatokhoz amióta kint él? </a:t>
            </a:r>
          </a:p>
        </p:txBody>
      </p:sp>
      <p:sp>
        <p:nvSpPr>
          <p:cNvPr id="17" name="Szövegdoboz 26"/>
          <p:cNvSpPr txBox="1"/>
          <p:nvPr/>
        </p:nvSpPr>
        <p:spPr>
          <a:xfrm>
            <a:off x="7164288" y="919310"/>
            <a:ext cx="1855197" cy="3539430"/>
          </a:xfrm>
          <a:prstGeom prst="rect">
            <a:avLst/>
          </a:prstGeom>
        </p:spPr>
        <p:txBody>
          <a:bodyPr vert="horz" wrap="square" lIns="0" tIns="0" rIns="0" bIns="0" rtlCol="0">
            <a:spAutoFit/>
          </a:bodyPr>
          <a:lstStyle/>
          <a:p>
            <a:pPr marL="4763" algn="just"/>
            <a:r>
              <a:rPr lang="hu-HU" sz="1000" dirty="0">
                <a:solidFill>
                  <a:srgbClr val="58595B"/>
                </a:solidFill>
              </a:rPr>
              <a:t>A magyar műsorokat már egyáltalán nem követők között felülreprezentáltak a fővárosban élő, egyedülálló fiatalok, illetve azok, akik már otthonuknak érzik az adott országot, emiatt ritkább az otthoniakkal a kapcsolatuk és alig járnak haza, vagy épp egy másik országba terveznek továbbköltözni. Vannak, akik értesülnek ugyan a magyar műsorokról, de nem nézik meg azokat, ők inkább a kisebb településeken élő férfiak. Azok között, akik mindig utánajárnak az újdonságoknak felülreprezentált azok aránya, akik szoros kapcsolatban vannak a hazaiakkal, akár havonta többször is hazamennek. Az idősebb, falun élők, akik kevésbé illeszkedtek be és haza terveznek menni nézik jellemzően azokat a műsorokat, amiket otthon is. </a:t>
            </a: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11" name="Picture 10">
            <a:extLst>
              <a:ext uri="{FF2B5EF4-FFF2-40B4-BE49-F238E27FC236}">
                <a16:creationId xmlns:a16="http://schemas.microsoft.com/office/drawing/2014/main" xmlns="" id="{736F03E9-AAE6-4B7B-AD65-920DFEA65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F691F19A-7D7D-4D55-B643-77B018FA5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20178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hu-HU" cap="all" dirty="0">
                <a:effectLst>
                  <a:outerShdw blurRad="38100" dist="38100" dir="2700000" algn="tl">
                    <a:srgbClr val="000000">
                      <a:alpha val="43137"/>
                    </a:srgbClr>
                  </a:outerShdw>
                </a:effectLst>
              </a:rPr>
              <a:t>TERVEK és hazaköltözés</a:t>
            </a:r>
            <a:endParaRPr lang="en-US" cap="all" dirty="0">
              <a:effectLst>
                <a:outerShdw blurRad="38100" dist="38100" dir="2700000" algn="tl">
                  <a:srgbClr val="000000">
                    <a:alpha val="43137"/>
                  </a:srgbClr>
                </a:outerShdw>
              </a:effectLst>
            </a:endParaRPr>
          </a:p>
        </p:txBody>
      </p:sp>
      <p:pic>
        <p:nvPicPr>
          <p:cNvPr id="11" name="Picture Placeholder 10"/>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38063" r="17399"/>
          <a:stretch/>
        </p:blipFill>
        <p:spPr/>
      </p:pic>
      <p:pic>
        <p:nvPicPr>
          <p:cNvPr id="4" name="Picture 3">
            <a:extLst>
              <a:ext uri="{FF2B5EF4-FFF2-40B4-BE49-F238E27FC236}">
                <a16:creationId xmlns:a16="http://schemas.microsoft.com/office/drawing/2014/main" xmlns="" id="{85D7735E-DEB4-4F05-A302-210400898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 name="Picture 4">
            <a:extLst>
              <a:ext uri="{FF2B5EF4-FFF2-40B4-BE49-F238E27FC236}">
                <a16:creationId xmlns:a16="http://schemas.microsoft.com/office/drawing/2014/main" xmlns="" id="{1F7D2AF4-4797-4665-BCB2-17321B7F33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77592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Jövőbeli tervek</a:t>
            </a:r>
            <a:endParaRPr lang="en-US" dirty="0"/>
          </a:p>
        </p:txBody>
      </p:sp>
      <p:graphicFrame>
        <p:nvGraphicFramePr>
          <p:cNvPr id="4" name="Chart 5"/>
          <p:cNvGraphicFramePr>
            <a:graphicFrameLocks noChangeAspect="1"/>
          </p:cNvGraphicFramePr>
          <p:nvPr>
            <p:extLst>
              <p:ext uri="{D42A27DB-BD31-4B8C-83A1-F6EECF244321}">
                <p14:modId xmlns:p14="http://schemas.microsoft.com/office/powerpoint/2010/main" val="2755731327"/>
              </p:ext>
            </p:extLst>
          </p:nvPr>
        </p:nvGraphicFramePr>
        <p:xfrm>
          <a:off x="3939417" y="1175140"/>
          <a:ext cx="1275220" cy="1263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6"/>
          <p:cNvGraphicFramePr>
            <a:graphicFrameLocks noChangeAspect="1"/>
          </p:cNvGraphicFramePr>
          <p:nvPr>
            <p:extLst>
              <p:ext uri="{D42A27DB-BD31-4B8C-83A1-F6EECF244321}">
                <p14:modId xmlns:p14="http://schemas.microsoft.com/office/powerpoint/2010/main" val="2462642287"/>
              </p:ext>
            </p:extLst>
          </p:nvPr>
        </p:nvGraphicFramePr>
        <p:xfrm>
          <a:off x="2668022" y="1175140"/>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p:nvPr/>
        </p:nvSpPr>
        <p:spPr>
          <a:xfrm>
            <a:off x="3015674" y="1456638"/>
            <a:ext cx="751267"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38</a:t>
            </a:r>
            <a:r>
              <a:rPr lang="en-ZA" b="1" kern="0" dirty="0">
                <a:solidFill>
                  <a:schemeClr val="accent4"/>
                </a:solidFill>
                <a:latin typeface="Calibri"/>
              </a:rPr>
              <a:t>%</a:t>
            </a:r>
            <a:endParaRPr lang="en-ZA" kern="0" dirty="0">
              <a:solidFill>
                <a:schemeClr val="accent4"/>
              </a:solidFill>
              <a:latin typeface="Calibri"/>
            </a:endParaRPr>
          </a:p>
        </p:txBody>
      </p:sp>
      <p:sp>
        <p:nvSpPr>
          <p:cNvPr id="8" name="Text Placeholder 9"/>
          <p:cNvSpPr txBox="1">
            <a:spLocks/>
          </p:cNvSpPr>
          <p:nvPr/>
        </p:nvSpPr>
        <p:spPr>
          <a:xfrm>
            <a:off x="2517024" y="768510"/>
            <a:ext cx="1622929"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Végleg az adott országban </a:t>
            </a:r>
            <a:r>
              <a:rPr lang="hu-HU" dirty="0" err="1"/>
              <a:t>maradnA</a:t>
            </a:r>
            <a:r>
              <a:rPr lang="hu-HU" dirty="0"/>
              <a:t> </a:t>
            </a:r>
          </a:p>
        </p:txBody>
      </p:sp>
      <p:sp>
        <p:nvSpPr>
          <p:cNvPr id="10" name="Rectangle 11"/>
          <p:cNvSpPr/>
          <p:nvPr/>
        </p:nvSpPr>
        <p:spPr>
          <a:xfrm>
            <a:off x="4355976" y="1455936"/>
            <a:ext cx="982541"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9</a:t>
            </a:r>
            <a:r>
              <a:rPr lang="en-ZA" b="1" kern="0" dirty="0">
                <a:solidFill>
                  <a:schemeClr val="accent4"/>
                </a:solidFill>
                <a:latin typeface="Calibri"/>
              </a:rPr>
              <a:t>%</a:t>
            </a:r>
            <a:endParaRPr lang="en-ZA" kern="0" dirty="0">
              <a:solidFill>
                <a:schemeClr val="accent4"/>
              </a:solidFill>
              <a:latin typeface="Calibri"/>
            </a:endParaRPr>
          </a:p>
        </p:txBody>
      </p:sp>
      <p:sp>
        <p:nvSpPr>
          <p:cNvPr id="11" name="Text Placeholder 9"/>
          <p:cNvSpPr txBox="1">
            <a:spLocks/>
          </p:cNvSpPr>
          <p:nvPr/>
        </p:nvSpPr>
        <p:spPr>
          <a:xfrm>
            <a:off x="3923928" y="768509"/>
            <a:ext cx="144016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egy másik országba menne tovább </a:t>
            </a:r>
          </a:p>
        </p:txBody>
      </p:sp>
      <p:graphicFrame>
        <p:nvGraphicFramePr>
          <p:cNvPr id="12" name="Chart 13"/>
          <p:cNvGraphicFramePr>
            <a:graphicFrameLocks noChangeAspect="1"/>
          </p:cNvGraphicFramePr>
          <p:nvPr>
            <p:extLst>
              <p:ext uri="{D42A27DB-BD31-4B8C-83A1-F6EECF244321}">
                <p14:modId xmlns:p14="http://schemas.microsoft.com/office/powerpoint/2010/main" val="1392395492"/>
              </p:ext>
            </p:extLst>
          </p:nvPr>
        </p:nvGraphicFramePr>
        <p:xfrm>
          <a:off x="5267304" y="1168789"/>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4"/>
          <p:cNvSpPr/>
          <p:nvPr/>
        </p:nvSpPr>
        <p:spPr>
          <a:xfrm>
            <a:off x="5628251" y="1455936"/>
            <a:ext cx="959973"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16</a:t>
            </a:r>
            <a:r>
              <a:rPr lang="en-ZA" b="1" kern="0" dirty="0">
                <a:solidFill>
                  <a:schemeClr val="accent4"/>
                </a:solidFill>
                <a:latin typeface="Calibri"/>
              </a:rPr>
              <a:t>%</a:t>
            </a:r>
            <a:endParaRPr lang="en-ZA" kern="0" dirty="0">
              <a:solidFill>
                <a:schemeClr val="accent4"/>
              </a:solidFill>
              <a:latin typeface="Calibri"/>
            </a:endParaRPr>
          </a:p>
        </p:txBody>
      </p:sp>
      <p:sp>
        <p:nvSpPr>
          <p:cNvPr id="14" name="Text Placeholder 9"/>
          <p:cNvSpPr txBox="1">
            <a:spLocks/>
          </p:cNvSpPr>
          <p:nvPr/>
        </p:nvSpPr>
        <p:spPr>
          <a:xfrm>
            <a:off x="5290576" y="762258"/>
            <a:ext cx="1211753"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visszatérne Magyarországra</a:t>
            </a:r>
          </a:p>
        </p:txBody>
      </p:sp>
      <p:graphicFrame>
        <p:nvGraphicFramePr>
          <p:cNvPr id="15" name="Chart 16"/>
          <p:cNvGraphicFramePr>
            <a:graphicFrameLocks noChangeAspect="1"/>
          </p:cNvGraphicFramePr>
          <p:nvPr>
            <p:extLst>
              <p:ext uri="{D42A27DB-BD31-4B8C-83A1-F6EECF244321}">
                <p14:modId xmlns:p14="http://schemas.microsoft.com/office/powerpoint/2010/main" val="87773348"/>
              </p:ext>
            </p:extLst>
          </p:nvPr>
        </p:nvGraphicFramePr>
        <p:xfrm>
          <a:off x="6516216" y="1165114"/>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9"/>
          <p:cNvSpPr txBox="1">
            <a:spLocks/>
          </p:cNvSpPr>
          <p:nvPr/>
        </p:nvSpPr>
        <p:spPr>
          <a:xfrm>
            <a:off x="6516216" y="768509"/>
            <a:ext cx="1329489"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bizonytalan a jövőt illetően </a:t>
            </a:r>
          </a:p>
        </p:txBody>
      </p:sp>
      <p:sp>
        <p:nvSpPr>
          <p:cNvPr id="19" name="Rectangle 20"/>
          <p:cNvSpPr/>
          <p:nvPr/>
        </p:nvSpPr>
        <p:spPr>
          <a:xfrm>
            <a:off x="6885090" y="1455936"/>
            <a:ext cx="999278"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37</a:t>
            </a:r>
            <a:r>
              <a:rPr lang="en-ZA" b="1" kern="0" dirty="0">
                <a:solidFill>
                  <a:schemeClr val="accent4"/>
                </a:solidFill>
                <a:latin typeface="Calibri"/>
              </a:rPr>
              <a:t>%</a:t>
            </a:r>
            <a:endParaRPr lang="en-ZA" kern="0" dirty="0">
              <a:solidFill>
                <a:schemeClr val="accent4"/>
              </a:solidFill>
              <a:latin typeface="Calibri"/>
            </a:endParaRPr>
          </a:p>
        </p:txBody>
      </p:sp>
      <p:graphicFrame>
        <p:nvGraphicFramePr>
          <p:cNvPr id="21" name="Chart 5"/>
          <p:cNvGraphicFramePr>
            <a:graphicFrameLocks noChangeAspect="1"/>
          </p:cNvGraphicFramePr>
          <p:nvPr>
            <p:extLst>
              <p:ext uri="{D42A27DB-BD31-4B8C-83A1-F6EECF244321}">
                <p14:modId xmlns:p14="http://schemas.microsoft.com/office/powerpoint/2010/main" val="1707183429"/>
              </p:ext>
            </p:extLst>
          </p:nvPr>
        </p:nvGraphicFramePr>
        <p:xfrm>
          <a:off x="3939417" y="2162452"/>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6"/>
          <p:cNvGraphicFramePr>
            <a:graphicFrameLocks noChangeAspect="1"/>
          </p:cNvGraphicFramePr>
          <p:nvPr>
            <p:extLst>
              <p:ext uri="{D42A27DB-BD31-4B8C-83A1-F6EECF244321}">
                <p14:modId xmlns:p14="http://schemas.microsoft.com/office/powerpoint/2010/main" val="3400694384"/>
              </p:ext>
            </p:extLst>
          </p:nvPr>
        </p:nvGraphicFramePr>
        <p:xfrm>
          <a:off x="2668022" y="2162452"/>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7"/>
          <p:cNvSpPr txBox="1"/>
          <p:nvPr/>
        </p:nvSpPr>
        <p:spPr>
          <a:xfrm>
            <a:off x="3707904" y="2090443"/>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24" name="Rectangle 9"/>
          <p:cNvSpPr/>
          <p:nvPr/>
        </p:nvSpPr>
        <p:spPr>
          <a:xfrm>
            <a:off x="3015674" y="2480424"/>
            <a:ext cx="751267"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36</a:t>
            </a:r>
            <a:r>
              <a:rPr lang="en-ZA" b="1" kern="0" dirty="0">
                <a:solidFill>
                  <a:schemeClr val="accent2"/>
                </a:solidFill>
                <a:latin typeface="Calibri"/>
              </a:rPr>
              <a:t>%</a:t>
            </a:r>
            <a:endParaRPr lang="en-ZA" kern="0" dirty="0">
              <a:solidFill>
                <a:schemeClr val="accent2"/>
              </a:solidFill>
              <a:latin typeface="Calibri"/>
            </a:endParaRPr>
          </a:p>
        </p:txBody>
      </p:sp>
      <p:sp>
        <p:nvSpPr>
          <p:cNvPr id="26" name="Rectangle 11"/>
          <p:cNvSpPr/>
          <p:nvPr/>
        </p:nvSpPr>
        <p:spPr>
          <a:xfrm>
            <a:off x="4309540" y="2479722"/>
            <a:ext cx="982541"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12</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28" name="Chart 13"/>
          <p:cNvGraphicFramePr>
            <a:graphicFrameLocks noChangeAspect="1"/>
          </p:cNvGraphicFramePr>
          <p:nvPr>
            <p:extLst>
              <p:ext uri="{D42A27DB-BD31-4B8C-83A1-F6EECF244321}">
                <p14:modId xmlns:p14="http://schemas.microsoft.com/office/powerpoint/2010/main" val="3750492168"/>
              </p:ext>
            </p:extLst>
          </p:nvPr>
        </p:nvGraphicFramePr>
        <p:xfrm>
          <a:off x="5267304" y="2156101"/>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9" name="Rectangle 14"/>
          <p:cNvSpPr/>
          <p:nvPr/>
        </p:nvSpPr>
        <p:spPr>
          <a:xfrm>
            <a:off x="5628252" y="2479722"/>
            <a:ext cx="887965"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15</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31" name="Chart 16"/>
          <p:cNvGraphicFramePr>
            <a:graphicFrameLocks noChangeAspect="1"/>
          </p:cNvGraphicFramePr>
          <p:nvPr>
            <p:extLst>
              <p:ext uri="{D42A27DB-BD31-4B8C-83A1-F6EECF244321}">
                <p14:modId xmlns:p14="http://schemas.microsoft.com/office/powerpoint/2010/main" val="1299217378"/>
              </p:ext>
            </p:extLst>
          </p:nvPr>
        </p:nvGraphicFramePr>
        <p:xfrm>
          <a:off x="6516216" y="2152426"/>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35" name="Rectangle 20"/>
          <p:cNvSpPr/>
          <p:nvPr/>
        </p:nvSpPr>
        <p:spPr>
          <a:xfrm>
            <a:off x="6885090" y="2479722"/>
            <a:ext cx="1071286"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37</a:t>
            </a:r>
            <a:r>
              <a:rPr lang="en-ZA" b="1" kern="0" dirty="0">
                <a:solidFill>
                  <a:schemeClr val="accent2"/>
                </a:solidFill>
                <a:latin typeface="Calibri"/>
              </a:rPr>
              <a:t>%</a:t>
            </a:r>
            <a:endParaRPr lang="en-ZA" kern="0" dirty="0">
              <a:solidFill>
                <a:schemeClr val="accent2"/>
              </a:solidFill>
              <a:latin typeface="Calibri"/>
            </a:endParaRPr>
          </a:p>
        </p:txBody>
      </p:sp>
      <p:sp>
        <p:nvSpPr>
          <p:cNvPr id="37" name="Rectangle 36"/>
          <p:cNvSpPr/>
          <p:nvPr/>
        </p:nvSpPr>
        <p:spPr>
          <a:xfrm>
            <a:off x="1904381" y="1409595"/>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683569" y="2417707"/>
            <a:ext cx="2018497" cy="446274"/>
          </a:xfrm>
          <a:prstGeom prst="rect">
            <a:avLst/>
          </a:prstGeom>
        </p:spPr>
        <p:txBody>
          <a:bodyPr wrap="none" lIns="91438" tIns="45719" rIns="91438" bIns="45719">
            <a:spAutoFit/>
          </a:bodyPr>
          <a:lstStyle/>
          <a:p>
            <a:r>
              <a:rPr lang="hu-HU" sz="2300" b="1" kern="0" dirty="0">
                <a:solidFill>
                  <a:schemeClr val="accent2"/>
                </a:solidFill>
                <a:latin typeface="Calibri"/>
              </a:rPr>
              <a:t>Nagy-Britannia</a:t>
            </a:r>
          </a:p>
        </p:txBody>
      </p:sp>
      <p:graphicFrame>
        <p:nvGraphicFramePr>
          <p:cNvPr id="39" name="Chart 5"/>
          <p:cNvGraphicFramePr>
            <a:graphicFrameLocks noChangeAspect="1"/>
          </p:cNvGraphicFramePr>
          <p:nvPr>
            <p:extLst>
              <p:ext uri="{D42A27DB-BD31-4B8C-83A1-F6EECF244321}">
                <p14:modId xmlns:p14="http://schemas.microsoft.com/office/powerpoint/2010/main" val="1488629941"/>
              </p:ext>
            </p:extLst>
          </p:nvPr>
        </p:nvGraphicFramePr>
        <p:xfrm>
          <a:off x="3939417" y="3108582"/>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6"/>
          <p:cNvGraphicFramePr>
            <a:graphicFrameLocks noChangeAspect="1"/>
          </p:cNvGraphicFramePr>
          <p:nvPr>
            <p:extLst>
              <p:ext uri="{D42A27DB-BD31-4B8C-83A1-F6EECF244321}">
                <p14:modId xmlns:p14="http://schemas.microsoft.com/office/powerpoint/2010/main" val="1770903080"/>
              </p:ext>
            </p:extLst>
          </p:nvPr>
        </p:nvGraphicFramePr>
        <p:xfrm>
          <a:off x="2668022" y="3108582"/>
          <a:ext cx="1275220" cy="1263368"/>
        </p:xfrm>
        <a:graphic>
          <a:graphicData uri="http://schemas.openxmlformats.org/drawingml/2006/chart">
            <c:chart xmlns:c="http://schemas.openxmlformats.org/drawingml/2006/chart" xmlns:r="http://schemas.openxmlformats.org/officeDocument/2006/relationships" r:id="rId11"/>
          </a:graphicData>
        </a:graphic>
      </p:graphicFrame>
      <p:sp>
        <p:nvSpPr>
          <p:cNvPr id="41" name="TextBox 7"/>
          <p:cNvSpPr txBox="1"/>
          <p:nvPr/>
        </p:nvSpPr>
        <p:spPr>
          <a:xfrm>
            <a:off x="3707904" y="3026547"/>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42" name="Rectangle 9"/>
          <p:cNvSpPr/>
          <p:nvPr/>
        </p:nvSpPr>
        <p:spPr>
          <a:xfrm>
            <a:off x="3015674" y="3416527"/>
            <a:ext cx="751267"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40</a:t>
            </a:r>
            <a:r>
              <a:rPr lang="en-ZA" b="1" kern="0" dirty="0">
                <a:solidFill>
                  <a:schemeClr val="accent5"/>
                </a:solidFill>
                <a:latin typeface="Calibri"/>
              </a:rPr>
              <a:t>%</a:t>
            </a:r>
            <a:endParaRPr lang="en-ZA" kern="0" dirty="0">
              <a:solidFill>
                <a:schemeClr val="accent5"/>
              </a:solidFill>
              <a:latin typeface="Calibri"/>
            </a:endParaRPr>
          </a:p>
        </p:txBody>
      </p:sp>
      <p:sp>
        <p:nvSpPr>
          <p:cNvPr id="43" name="Rectangle 11"/>
          <p:cNvSpPr/>
          <p:nvPr/>
        </p:nvSpPr>
        <p:spPr>
          <a:xfrm>
            <a:off x="4381547" y="3415825"/>
            <a:ext cx="91053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6</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4" name="Chart 13"/>
          <p:cNvGraphicFramePr>
            <a:graphicFrameLocks noChangeAspect="1"/>
          </p:cNvGraphicFramePr>
          <p:nvPr>
            <p:extLst>
              <p:ext uri="{D42A27DB-BD31-4B8C-83A1-F6EECF244321}">
                <p14:modId xmlns:p14="http://schemas.microsoft.com/office/powerpoint/2010/main" val="2449173192"/>
              </p:ext>
            </p:extLst>
          </p:nvPr>
        </p:nvGraphicFramePr>
        <p:xfrm>
          <a:off x="5267304" y="3102231"/>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45" name="Rectangle 14"/>
          <p:cNvSpPr/>
          <p:nvPr/>
        </p:nvSpPr>
        <p:spPr>
          <a:xfrm>
            <a:off x="5628251" y="3415825"/>
            <a:ext cx="95997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17</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6" name="Chart 16"/>
          <p:cNvGraphicFramePr>
            <a:graphicFrameLocks noChangeAspect="1"/>
          </p:cNvGraphicFramePr>
          <p:nvPr>
            <p:extLst>
              <p:ext uri="{D42A27DB-BD31-4B8C-83A1-F6EECF244321}">
                <p14:modId xmlns:p14="http://schemas.microsoft.com/office/powerpoint/2010/main" val="3027700304"/>
              </p:ext>
            </p:extLst>
          </p:nvPr>
        </p:nvGraphicFramePr>
        <p:xfrm>
          <a:off x="6516216" y="3098556"/>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7" name="Rectangle 20"/>
          <p:cNvSpPr/>
          <p:nvPr/>
        </p:nvSpPr>
        <p:spPr>
          <a:xfrm>
            <a:off x="6885090" y="3415825"/>
            <a:ext cx="927270"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37</a:t>
            </a:r>
            <a:r>
              <a:rPr lang="en-ZA" b="1" kern="0" dirty="0">
                <a:solidFill>
                  <a:schemeClr val="accent5"/>
                </a:solidFill>
                <a:latin typeface="Calibri"/>
              </a:rPr>
              <a:t>%</a:t>
            </a:r>
            <a:endParaRPr lang="en-ZA" kern="0" dirty="0">
              <a:solidFill>
                <a:schemeClr val="accent5"/>
              </a:solidFill>
              <a:latin typeface="Calibri"/>
            </a:endParaRPr>
          </a:p>
        </p:txBody>
      </p:sp>
      <p:sp>
        <p:nvSpPr>
          <p:cNvPr id="48" name="Rectangle 47"/>
          <p:cNvSpPr/>
          <p:nvPr/>
        </p:nvSpPr>
        <p:spPr>
          <a:xfrm>
            <a:off x="827585" y="3347277"/>
            <a:ext cx="1802092" cy="446274"/>
          </a:xfrm>
          <a:prstGeom prst="rect">
            <a:avLst/>
          </a:prstGeom>
        </p:spPr>
        <p:txBody>
          <a:bodyPr wrap="none" lIns="91438" tIns="45719" rIns="91438" bIns="45719">
            <a:spAutoFit/>
          </a:bodyPr>
          <a:lstStyle/>
          <a:p>
            <a:r>
              <a:rPr lang="hu-HU" sz="2300" b="1" kern="0" dirty="0">
                <a:solidFill>
                  <a:schemeClr val="accent5"/>
                </a:solidFill>
                <a:latin typeface="Calibri"/>
              </a:rPr>
              <a:t>Németország</a:t>
            </a:r>
          </a:p>
        </p:txBody>
      </p:sp>
      <p:cxnSp>
        <p:nvCxnSpPr>
          <p:cNvPr id="3" name="Straight Connector 2"/>
          <p:cNvCxnSpPr/>
          <p:nvPr/>
        </p:nvCxnSpPr>
        <p:spPr>
          <a:xfrm>
            <a:off x="827584" y="2152425"/>
            <a:ext cx="676875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79512" y="4227934"/>
            <a:ext cx="8640960" cy="707884"/>
          </a:xfrm>
          <a:prstGeom prst="rect">
            <a:avLst/>
          </a:prstGeom>
        </p:spPr>
        <p:txBody>
          <a:bodyPr wrap="square" lIns="91438" tIns="45719" rIns="91438" bIns="45719">
            <a:spAutoFit/>
          </a:bodyPr>
          <a:lstStyle/>
          <a:p>
            <a:pPr marL="4763"/>
            <a:r>
              <a:rPr lang="hu-HU" sz="1000" dirty="0">
                <a:solidFill>
                  <a:srgbClr val="58595B"/>
                </a:solidFill>
              </a:rPr>
              <a:t>A külföldre költözött magyarok több, mint harmada végleg az adott országban szeretne maradni, bár kb. ugyanennyien vannak, akik egyelőre még bizonytalanok a jövőt illetően. A megkérdezettek hatoda tervezi, hogy Magyarországra visszajön, és csak a kisebbség gondolkodik abban, hogy egy másik országba költözik a későbbiekben. A Németországban élők között árnyalatnyival többen vannak, akik szívesen kint maradnának, és kevesebben terveznek tovább költözni harmadik országba. </a:t>
            </a:r>
          </a:p>
        </p:txBody>
      </p:sp>
      <p:sp>
        <p:nvSpPr>
          <p:cNvPr id="51" name="Text Placeholder 9"/>
          <p:cNvSpPr>
            <a:spLocks noGrp="1"/>
          </p:cNvSpPr>
          <p:nvPr>
            <p:ph type="body" sz="quarter" idx="26"/>
          </p:nvPr>
        </p:nvSpPr>
        <p:spPr>
          <a:xfrm>
            <a:off x="202233" y="483518"/>
            <a:ext cx="8690248" cy="209475"/>
          </a:xfrm>
        </p:spPr>
        <p:txBody>
          <a:bodyPr/>
          <a:lstStyle/>
          <a:p>
            <a:r>
              <a:rPr lang="hu-HU" dirty="0"/>
              <a:t>Milyen elképzelései vannak a jövőjével kapcsolatban? </a:t>
            </a:r>
          </a:p>
        </p:txBody>
      </p:sp>
      <p:sp>
        <p:nvSpPr>
          <p:cNvPr id="5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49" name="Picture 48">
            <a:extLst>
              <a:ext uri="{FF2B5EF4-FFF2-40B4-BE49-F238E27FC236}">
                <a16:creationId xmlns:a16="http://schemas.microsoft.com/office/drawing/2014/main" xmlns="" id="{3B06317E-05B9-48C1-BEB8-493C1CA1FEA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3" name="Picture 52">
            <a:extLst>
              <a:ext uri="{FF2B5EF4-FFF2-40B4-BE49-F238E27FC236}">
                <a16:creationId xmlns:a16="http://schemas.microsoft.com/office/drawing/2014/main" xmlns="" id="{9BE0E7B8-B07B-4BF4-9113-65ED170BBD6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102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Jövőbeli tervek vs. Demográfia</a:t>
            </a:r>
            <a:endParaRPr lang="en-US" dirty="0"/>
          </a:p>
        </p:txBody>
      </p:sp>
      <p:sp>
        <p:nvSpPr>
          <p:cNvPr id="81" name="Text Placeholder 9"/>
          <p:cNvSpPr>
            <a:spLocks noGrp="1"/>
          </p:cNvSpPr>
          <p:nvPr>
            <p:ph type="body" sz="quarter" idx="26"/>
          </p:nvPr>
        </p:nvSpPr>
        <p:spPr>
          <a:xfrm>
            <a:off x="202232" y="477045"/>
            <a:ext cx="8690248" cy="205628"/>
          </a:xfrm>
        </p:spPr>
        <p:txBody>
          <a:bodyPr/>
          <a:lstStyle/>
          <a:p>
            <a:r>
              <a:rPr lang="hu-HU" dirty="0"/>
              <a:t>Demográfiai változók mentén</a:t>
            </a:r>
          </a:p>
        </p:txBody>
      </p:sp>
      <p:sp>
        <p:nvSpPr>
          <p:cNvPr id="65" name="Szövegdoboz 81"/>
          <p:cNvSpPr txBox="1"/>
          <p:nvPr/>
        </p:nvSpPr>
        <p:spPr>
          <a:xfrm>
            <a:off x="2241910" y="843559"/>
            <a:ext cx="2016224" cy="265454"/>
          </a:xfrm>
          <a:prstGeom prst="rect">
            <a:avLst/>
          </a:prstGeom>
          <a:noFill/>
        </p:spPr>
        <p:txBody>
          <a:bodyPr wrap="square" lIns="91438" tIns="45719" rIns="91438" bIns="45719" rtlCol="0">
            <a:spAutoFit/>
          </a:bodyPr>
          <a:lstStyle/>
          <a:p>
            <a:pPr algn="ctr"/>
            <a:r>
              <a:rPr lang="hu-HU" sz="1100" dirty="0">
                <a:solidFill>
                  <a:schemeClr val="bg1">
                    <a:lumMod val="50000"/>
                  </a:schemeClr>
                </a:solidFill>
                <a:latin typeface="Calibri" pitchFamily="34" charset="0"/>
                <a:cs typeface="Arial" pitchFamily="34" charset="0"/>
              </a:rPr>
              <a:t>Nem</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r>
              <a:rPr lang="hu-HU" sz="2300" b="1" kern="0" dirty="0">
                <a:solidFill>
                  <a:schemeClr val="accent5"/>
                </a:solidFill>
                <a:latin typeface="Calibri"/>
              </a:rPr>
              <a:t>Total</a:t>
            </a:r>
          </a:p>
        </p:txBody>
      </p:sp>
      <p:sp>
        <p:nvSpPr>
          <p:cNvPr id="104" name="Szövegdoboz 81"/>
          <p:cNvSpPr txBox="1"/>
          <p:nvPr/>
        </p:nvSpPr>
        <p:spPr>
          <a:xfrm>
            <a:off x="4644009" y="843559"/>
            <a:ext cx="2016224" cy="265454"/>
          </a:xfrm>
          <a:prstGeom prst="rect">
            <a:avLst/>
          </a:prstGeom>
          <a:noFill/>
        </p:spPr>
        <p:txBody>
          <a:bodyPr wrap="square" lIns="91438" tIns="45719" rIns="91438" bIns="45719" rtlCol="0">
            <a:spAutoFit/>
          </a:bodyPr>
          <a:lstStyle/>
          <a:p>
            <a:pPr algn="ctr"/>
            <a:r>
              <a:rPr lang="hu-HU" sz="1100" dirty="0">
                <a:solidFill>
                  <a:schemeClr val="bg1">
                    <a:lumMod val="50000"/>
                  </a:schemeClr>
                </a:solidFill>
                <a:latin typeface="Calibri" pitchFamily="34" charset="0"/>
                <a:cs typeface="Arial" pitchFamily="34" charset="0"/>
              </a:rPr>
              <a:t>Családi állapot</a:t>
            </a:r>
          </a:p>
        </p:txBody>
      </p:sp>
      <p:sp>
        <p:nvSpPr>
          <p:cNvPr id="106" name="Szövegdoboz 81"/>
          <p:cNvSpPr txBox="1"/>
          <p:nvPr/>
        </p:nvSpPr>
        <p:spPr>
          <a:xfrm>
            <a:off x="6084169" y="861391"/>
            <a:ext cx="2016224" cy="265454"/>
          </a:xfrm>
          <a:prstGeom prst="rect">
            <a:avLst/>
          </a:prstGeom>
          <a:noFill/>
        </p:spPr>
        <p:txBody>
          <a:bodyPr wrap="square" lIns="91438" tIns="45719" rIns="91438" bIns="45719" rtlCol="0">
            <a:spAutoFit/>
          </a:bodyPr>
          <a:lstStyle/>
          <a:p>
            <a:pPr algn="ctr"/>
            <a:r>
              <a:rPr lang="hu-HU" sz="1100" dirty="0">
                <a:solidFill>
                  <a:schemeClr val="bg1">
                    <a:lumMod val="50000"/>
                  </a:schemeClr>
                </a:solidFill>
                <a:latin typeface="Calibri" pitchFamily="34" charset="0"/>
                <a:cs typeface="Arial" pitchFamily="34" charset="0"/>
              </a:rPr>
              <a:t>Településtípus</a:t>
            </a:r>
          </a:p>
        </p:txBody>
      </p:sp>
      <p:sp>
        <p:nvSpPr>
          <p:cNvPr id="108" name="TextBox 107"/>
          <p:cNvSpPr txBox="1"/>
          <p:nvPr/>
        </p:nvSpPr>
        <p:spPr>
          <a:xfrm>
            <a:off x="5364087" y="1245989"/>
            <a:ext cx="504057" cy="461665"/>
          </a:xfrm>
          <a:prstGeom prst="rect">
            <a:avLst/>
          </a:prstGeom>
        </p:spPr>
        <p:txBody>
          <a:bodyPr wrap="square" lIns="91438" tIns="45719" rIns="91438" bIns="45719" rtlCol="0">
            <a:spAutoFit/>
          </a:bodyPr>
          <a:lstStyle/>
          <a:p>
            <a:pPr marL="173034" indent="-173034"/>
            <a:r>
              <a:rPr lang="hu-HU" sz="2400" dirty="0">
                <a:solidFill>
                  <a:srgbClr val="58595B"/>
                </a:solidFill>
                <a:latin typeface="Calibri" pitchFamily="34" charset="0"/>
                <a:cs typeface="Arial" pitchFamily="34" charset="0"/>
                <a:sym typeface="Webdings"/>
              </a:rPr>
              <a:t></a:t>
            </a:r>
            <a:endParaRPr lang="hu-HU" sz="2400" dirty="0">
              <a:solidFill>
                <a:srgbClr val="58595B"/>
              </a:solidFill>
              <a:latin typeface="Calibri" pitchFamily="34" charset="0"/>
              <a:cs typeface="Arial" pitchFamily="34" charset="0"/>
            </a:endParaRPr>
          </a:p>
        </p:txBody>
      </p:sp>
      <p:cxnSp>
        <p:nvCxnSpPr>
          <p:cNvPr id="113" name="Straight Connector 112"/>
          <p:cNvCxnSpPr/>
          <p:nvPr/>
        </p:nvCxnSpPr>
        <p:spPr>
          <a:xfrm>
            <a:off x="6300192"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37095" y="3867895"/>
            <a:ext cx="8712699" cy="1015661"/>
          </a:xfrm>
          <a:prstGeom prst="rect">
            <a:avLst/>
          </a:prstGeom>
        </p:spPr>
        <p:txBody>
          <a:bodyPr wrap="square" lIns="91438" tIns="45719" rIns="91438" bIns="45719">
            <a:spAutoFit/>
          </a:bodyPr>
          <a:lstStyle/>
          <a:p>
            <a:pPr algn="just"/>
            <a:r>
              <a:rPr lang="hu-HU" sz="1000" dirty="0">
                <a:solidFill>
                  <a:srgbClr val="58595B"/>
                </a:solidFill>
              </a:rPr>
              <a:t>A végleg az adott országban maradni szándékozók jellemzően családos, falun élő magyarok, akiknek sikerült már annyira beilleszkedniük, hogy otthonuknak tekintik az adott országot. Ők hetente, vagy ritkábban kommunikálnak az otthoniakkal, és haza is csak évente, vagy még ritkábban látogatnak. </a:t>
            </a:r>
          </a:p>
          <a:p>
            <a:pPr algn="just"/>
            <a:r>
              <a:rPr lang="hu-HU" sz="1000" dirty="0">
                <a:solidFill>
                  <a:srgbClr val="58595B"/>
                </a:solidFill>
              </a:rPr>
              <a:t>Legbizonytalanabbak a jövőt illetően az egyedülállók, és azok, akiknek nem, vagy csak kevéssé sikerült beilleszkedniük az új környezetbe. Gyakori a kapcsolattartás az otthoniakkal. Más országba a legfiatalabbak vágynak leginkább. </a:t>
            </a:r>
          </a:p>
          <a:p>
            <a:pPr algn="just"/>
            <a:r>
              <a:rPr lang="hu-HU" sz="1000" dirty="0">
                <a:solidFill>
                  <a:srgbClr val="58595B"/>
                </a:solidFill>
              </a:rPr>
              <a:t>A hazaköltözést tervezők némileg fiatalabbak, 18-29 évesek között nagyobb arányt képviselnek, és a bizonytalanokhoz hasonlóan gondjaik lehetnek a beilleszkedéssel. Napi szinten lépnek kapcsolatba az otthon maradottakkal, és akár havonta többször is hazautaznak.  </a:t>
            </a:r>
          </a:p>
        </p:txBody>
      </p: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ext uri="{D42A27DB-BD31-4B8C-83A1-F6EECF244321}">
                <p14:modId xmlns:p14="http://schemas.microsoft.com/office/powerpoint/2010/main" val="2596675393"/>
              </p:ext>
            </p:extLst>
          </p:nvPr>
        </p:nvGraphicFramePr>
        <p:xfrm>
          <a:off x="1835697" y="1828800"/>
          <a:ext cx="599728" cy="173697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451517">
                <a:tc>
                  <a:txBody>
                    <a:bodyPr/>
                    <a:lstStyle/>
                    <a:p>
                      <a:pPr algn="ctr"/>
                      <a:r>
                        <a:rPr lang="hu-HU" sz="1600" b="1" kern="0" dirty="0">
                          <a:solidFill>
                            <a:schemeClr val="accent5"/>
                          </a:solidFill>
                          <a:latin typeface="Calibri"/>
                          <a:ea typeface="+mn-ea"/>
                          <a:cs typeface="+mn-cs"/>
                        </a:rPr>
                        <a:t>38%</a:t>
                      </a:r>
                    </a:p>
                  </a:txBody>
                  <a:tcPr>
                    <a:noFill/>
                  </a:tcPr>
                </a:tc>
                <a:extLst>
                  <a:ext uri="{0D108BD9-81ED-4DB2-BD59-A6C34878D82A}">
                    <a16:rowId xmlns:a16="http://schemas.microsoft.com/office/drawing/2014/main" xmlns="" val="1967301344"/>
                  </a:ext>
                </a:extLst>
              </a:tr>
              <a:tr h="451517">
                <a:tc>
                  <a:txBody>
                    <a:bodyPr/>
                    <a:lstStyle/>
                    <a:p>
                      <a:pPr algn="ctr"/>
                      <a:r>
                        <a:rPr lang="hu-HU" sz="1600" b="1" kern="0" dirty="0">
                          <a:solidFill>
                            <a:schemeClr val="accent5"/>
                          </a:solidFill>
                          <a:latin typeface="Calibri"/>
                          <a:ea typeface="+mn-ea"/>
                          <a:cs typeface="+mn-cs"/>
                        </a:rPr>
                        <a:t>9%</a:t>
                      </a:r>
                    </a:p>
                  </a:txBody>
                  <a:tcPr>
                    <a:noFill/>
                  </a:tcPr>
                </a:tc>
                <a:extLst>
                  <a:ext uri="{0D108BD9-81ED-4DB2-BD59-A6C34878D82A}">
                    <a16:rowId xmlns:a16="http://schemas.microsoft.com/office/drawing/2014/main" xmlns="" val="1533298621"/>
                  </a:ext>
                </a:extLst>
              </a:tr>
              <a:tr h="833940">
                <a:tc>
                  <a:txBody>
                    <a:bodyPr/>
                    <a:lstStyle/>
                    <a:p>
                      <a:pPr algn="ctr"/>
                      <a:r>
                        <a:rPr lang="hu-HU" sz="1600" b="1" kern="0" dirty="0">
                          <a:solidFill>
                            <a:schemeClr val="accent5"/>
                          </a:solidFill>
                          <a:latin typeface="Calibri"/>
                          <a:ea typeface="+mn-ea"/>
                          <a:cs typeface="+mn-cs"/>
                        </a:rPr>
                        <a:t>16%</a:t>
                      </a:r>
                    </a:p>
                    <a:p>
                      <a:pPr algn="ctr"/>
                      <a:endParaRPr lang="hu-HU" sz="1600" b="1" kern="0" dirty="0">
                        <a:solidFill>
                          <a:schemeClr val="accent5"/>
                        </a:solidFill>
                        <a:latin typeface="Calibri"/>
                        <a:ea typeface="+mn-ea"/>
                        <a:cs typeface="+mn-cs"/>
                      </a:endParaRPr>
                    </a:p>
                    <a:p>
                      <a:pPr algn="ctr"/>
                      <a:r>
                        <a:rPr lang="hu-HU" sz="1600" b="1" kern="0" dirty="0">
                          <a:solidFill>
                            <a:schemeClr val="accent5"/>
                          </a:solidFill>
                          <a:latin typeface="Calibri"/>
                          <a:ea typeface="+mn-ea"/>
                          <a:cs typeface="+mn-cs"/>
                        </a:rPr>
                        <a:t>37%</a:t>
                      </a:r>
                    </a:p>
                  </a:txBody>
                  <a:tcP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2877693132"/>
              </p:ext>
            </p:extLst>
          </p:nvPr>
        </p:nvGraphicFramePr>
        <p:xfrm>
          <a:off x="395536" y="1779662"/>
          <a:ext cx="1512168" cy="2252421"/>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456829">
                <a:tc>
                  <a:txBody>
                    <a:bodyPr/>
                    <a:lstStyle/>
                    <a:p>
                      <a:pPr algn="l"/>
                      <a:r>
                        <a:rPr lang="hu-HU" sz="900" b="0" kern="1200" cap="all" dirty="0">
                          <a:solidFill>
                            <a:srgbClr val="404040"/>
                          </a:solidFill>
                          <a:latin typeface="Calibri" pitchFamily="34" charset="0"/>
                          <a:ea typeface="+mn-ea"/>
                          <a:cs typeface="Arial" pitchFamily="34" charset="0"/>
                        </a:rPr>
                        <a:t>Végleg az adott országban maradna </a:t>
                      </a:r>
                    </a:p>
                    <a:p>
                      <a:pPr algn="l"/>
                      <a:endParaRPr lang="hu-HU" sz="900" kern="1200" cap="all" dirty="0">
                        <a:solidFill>
                          <a:srgbClr val="404040"/>
                        </a:solidFill>
                        <a:latin typeface="Calibri" pitchFamily="34" charset="0"/>
                        <a:ea typeface="+mn-ea"/>
                        <a:cs typeface="Arial" pitchFamily="34" charset="0"/>
                      </a:endParaRPr>
                    </a:p>
                  </a:txBody>
                  <a:tcPr>
                    <a:noFill/>
                  </a:tcPr>
                </a:tc>
                <a:extLst>
                  <a:ext uri="{0D108BD9-81ED-4DB2-BD59-A6C34878D82A}">
                    <a16:rowId xmlns:a16="http://schemas.microsoft.com/office/drawing/2014/main" xmlns="" val="1967301344"/>
                  </a:ext>
                </a:extLst>
              </a:tr>
              <a:tr h="456829">
                <a:tc>
                  <a:txBody>
                    <a:bodyPr/>
                    <a:lstStyle/>
                    <a:p>
                      <a:pPr algn="l"/>
                      <a:r>
                        <a:rPr lang="hu-HU" sz="900" kern="1200" cap="all" dirty="0">
                          <a:solidFill>
                            <a:srgbClr val="404040"/>
                          </a:solidFill>
                          <a:latin typeface="Calibri" pitchFamily="34" charset="0"/>
                          <a:ea typeface="+mn-ea"/>
                          <a:cs typeface="Arial" pitchFamily="34" charset="0"/>
                        </a:rPr>
                        <a:t>egy másik országba menne tovább </a:t>
                      </a:r>
                    </a:p>
                    <a:p>
                      <a:pPr algn="l"/>
                      <a:endParaRPr lang="hu-HU" sz="900" kern="1200" cap="all" dirty="0">
                        <a:solidFill>
                          <a:srgbClr val="404040"/>
                        </a:solidFill>
                        <a:latin typeface="Calibri" pitchFamily="34" charset="0"/>
                        <a:ea typeface="+mn-ea"/>
                        <a:cs typeface="Arial" pitchFamily="34" charset="0"/>
                      </a:endParaRPr>
                    </a:p>
                  </a:txBody>
                  <a:tcPr>
                    <a:noFill/>
                  </a:tcPr>
                </a:tc>
                <a:extLst>
                  <a:ext uri="{0D108BD9-81ED-4DB2-BD59-A6C34878D82A}">
                    <a16:rowId xmlns:a16="http://schemas.microsoft.com/office/drawing/2014/main" xmlns="" val="1533298621"/>
                  </a:ext>
                </a:extLst>
              </a:tr>
              <a:tr h="431391">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hu-HU" sz="900" kern="1200" cap="all" dirty="0">
                          <a:solidFill>
                            <a:srgbClr val="404040"/>
                          </a:solidFill>
                          <a:latin typeface="Calibri" pitchFamily="34" charset="0"/>
                          <a:ea typeface="+mn-ea"/>
                          <a:cs typeface="Arial" pitchFamily="34" charset="0"/>
                        </a:rPr>
                        <a:t>visszatérne Magyarországra</a:t>
                      </a:r>
                    </a:p>
                  </a:txBody>
                  <a:tcPr>
                    <a:noFill/>
                  </a:tcPr>
                </a:tc>
                <a:extLst>
                  <a:ext uri="{0D108BD9-81ED-4DB2-BD59-A6C34878D82A}">
                    <a16:rowId xmlns:a16="http://schemas.microsoft.com/office/drawing/2014/main" xmlns="" val="3286758082"/>
                  </a:ext>
                </a:extLst>
              </a:tr>
              <a:tr h="81519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hu-HU" sz="900" kern="1200" cap="all" dirty="0">
                          <a:solidFill>
                            <a:srgbClr val="404040"/>
                          </a:solidFill>
                          <a:latin typeface="Calibri" pitchFamily="34" charset="0"/>
                          <a:ea typeface="+mn-ea"/>
                          <a:cs typeface="Arial" pitchFamily="34" charset="0"/>
                        </a:rPr>
                        <a:t>bizonytalan a jövőt illetően </a:t>
                      </a:r>
                    </a:p>
                  </a:txBody>
                  <a:tcPr>
                    <a:noFill/>
                  </a:tcPr>
                </a:tc>
                <a:extLst>
                  <a:ext uri="{0D108BD9-81ED-4DB2-BD59-A6C34878D82A}">
                    <a16:rowId xmlns:a16="http://schemas.microsoft.com/office/drawing/2014/main" xmlns="" val="4226117306"/>
                  </a:ext>
                </a:extLst>
              </a:tr>
            </a:tbl>
          </a:graphicData>
        </a:graphic>
      </p:graphicFrame>
      <p:sp>
        <p:nvSpPr>
          <p:cNvPr id="137" name="Szövegdoboz 81"/>
          <p:cNvSpPr txBox="1"/>
          <p:nvPr/>
        </p:nvSpPr>
        <p:spPr>
          <a:xfrm>
            <a:off x="3275857" y="843559"/>
            <a:ext cx="2016224" cy="265454"/>
          </a:xfrm>
          <a:prstGeom prst="rect">
            <a:avLst/>
          </a:prstGeom>
          <a:noFill/>
        </p:spPr>
        <p:txBody>
          <a:bodyPr wrap="square" lIns="91438" tIns="45719" rIns="91438" bIns="45719" rtlCol="0">
            <a:spAutoFit/>
          </a:bodyPr>
          <a:lstStyle/>
          <a:p>
            <a:pPr algn="ctr"/>
            <a:r>
              <a:rPr lang="hu-HU" sz="1100" dirty="0">
                <a:solidFill>
                  <a:schemeClr val="bg1">
                    <a:lumMod val="50000"/>
                  </a:schemeClr>
                </a:solidFill>
                <a:latin typeface="Calibri" pitchFamily="34" charset="0"/>
                <a:cs typeface="Arial" pitchFamily="34" charset="0"/>
              </a:rPr>
              <a:t>Kor</a:t>
            </a:r>
          </a:p>
        </p:txBody>
      </p:sp>
      <p:graphicFrame>
        <p:nvGraphicFramePr>
          <p:cNvPr id="147" name="Táblázat 146"/>
          <p:cNvGraphicFramePr>
            <a:graphicFrameLocks noGrp="1"/>
          </p:cNvGraphicFramePr>
          <p:nvPr>
            <p:extLst>
              <p:ext uri="{D42A27DB-BD31-4B8C-83A1-F6EECF244321}">
                <p14:modId xmlns:p14="http://schemas.microsoft.com/office/powerpoint/2010/main" val="3561662854"/>
              </p:ext>
            </p:extLst>
          </p:nvPr>
        </p:nvGraphicFramePr>
        <p:xfrm>
          <a:off x="2771800" y="1779662"/>
          <a:ext cx="5299788" cy="1872208"/>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8052">
                <a:tc>
                  <a:txBody>
                    <a:bodyPr/>
                    <a:lstStyle/>
                    <a:p>
                      <a:pPr algn="ctr" rtl="0" fontAlgn="t"/>
                      <a:r>
                        <a:rPr lang="hu-HU" sz="1000" b="1" i="0" u="none" strike="noStrike">
                          <a:solidFill>
                            <a:srgbClr val="7F7F7F"/>
                          </a:solidFill>
                          <a:effectLst/>
                          <a:latin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a:solidFill>
                            <a:srgbClr val="7F7F7F"/>
                          </a:solidFill>
                          <a:effectLst/>
                          <a:latin typeface="Arial" panose="020B0604020202020204" pitchFamily="34" charset="0"/>
                        </a:rPr>
                        <a:t>40%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a:solidFill>
                            <a:srgbClr val="7F7F7F"/>
                          </a:solidFill>
                          <a:effectLst/>
                          <a:latin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t"/>
                      <a:r>
                        <a:rPr lang="hu-HU" sz="1000" b="1" i="0" u="none" strike="noStrike">
                          <a:solidFill>
                            <a:srgbClr val="7F7F7F"/>
                          </a:solidFill>
                          <a:effectLst/>
                          <a:latin typeface="Arial" panose="020B0604020202020204" pitchFamily="34" charset="0"/>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rtl="0" fontAlgn="t"/>
                      <a:r>
                        <a:rPr lang="hu-HU" sz="1000" b="1" i="0" u="none" strike="noStrike">
                          <a:solidFill>
                            <a:srgbClr val="7F7F7F"/>
                          </a:solidFill>
                          <a:effectLst/>
                          <a:latin typeface="Arial" panose="020B0604020202020204" pitchFamily="34" charset="0"/>
                        </a:rPr>
                        <a:t>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44%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rtl="0" fontAlgn="t"/>
                      <a:r>
                        <a:rPr lang="hu-HU" sz="1000" b="1" i="0" u="none" strike="noStrike" dirty="0">
                          <a:solidFill>
                            <a:srgbClr val="7F7F7F"/>
                          </a:solidFill>
                          <a:effectLst/>
                          <a:latin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t"/>
                      <a:r>
                        <a:rPr lang="hu-HU" sz="1000" b="1" i="0" u="none" strike="noStrike">
                          <a:solidFill>
                            <a:srgbClr val="7F7F7F"/>
                          </a:solidFill>
                          <a:effectLst/>
                          <a:latin typeface="Arial" panose="020B0604020202020204" pitchFamily="34" charset="0"/>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a:solidFill>
                            <a:srgbClr val="7F7F7F"/>
                          </a:solidFill>
                          <a:effectLst/>
                          <a:latin typeface="Arial" panose="020B0604020202020204" pitchFamily="34" charset="0"/>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61"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sp>
        <p:nvSpPr>
          <p:cNvPr id="62"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indent="-174621"/>
            <a:r>
              <a:rPr lang="hu-HU" sz="1000" b="1" dirty="0">
                <a:solidFill>
                  <a:srgbClr val="58595B"/>
                </a:solidFill>
                <a:latin typeface="Calibri" pitchFamily="34" charset="0"/>
                <a:cs typeface="Arial" pitchFamily="34" charset="0"/>
              </a:rPr>
              <a:t>18-29</a:t>
            </a:r>
          </a:p>
        </p:txBody>
      </p:sp>
      <p:sp>
        <p:nvSpPr>
          <p:cNvPr id="63"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indent="-174621"/>
            <a:r>
              <a:rPr lang="hu-HU" sz="1000" b="1" dirty="0">
                <a:solidFill>
                  <a:srgbClr val="58595B"/>
                </a:solidFill>
                <a:latin typeface="Calibri" pitchFamily="34" charset="0"/>
                <a:cs typeface="Arial" pitchFamily="34" charset="0"/>
              </a:rPr>
              <a:t>30-39</a:t>
            </a:r>
          </a:p>
        </p:txBody>
      </p:sp>
      <p:sp>
        <p:nvSpPr>
          <p:cNvPr id="64"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indent="-174621"/>
            <a:r>
              <a:rPr lang="hu-HU" sz="1000" b="1" dirty="0">
                <a:solidFill>
                  <a:srgbClr val="58595B"/>
                </a:solidFill>
                <a:latin typeface="Calibri" pitchFamily="34" charset="0"/>
                <a:cs typeface="Arial" pitchFamily="34" charset="0"/>
              </a:rPr>
              <a:t>40-49</a:t>
            </a:r>
          </a:p>
        </p:txBody>
      </p:sp>
      <p:sp>
        <p:nvSpPr>
          <p:cNvPr id="73"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endParaRPr lang="en-GB">
              <a:solidFill>
                <a:srgbClr val="58595B"/>
              </a:solidFill>
            </a:endParaRPr>
          </a:p>
        </p:txBody>
      </p:sp>
      <p:sp>
        <p:nvSpPr>
          <p:cNvPr id="76"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endParaRPr lang="en-GB">
              <a:solidFill>
                <a:srgbClr val="58595B"/>
              </a:solidFill>
            </a:endParaRPr>
          </a:p>
        </p:txBody>
      </p:sp>
      <p:grpSp>
        <p:nvGrpSpPr>
          <p:cNvPr id="2" name="Group 175"/>
          <p:cNvGrpSpPr>
            <a:grpSpLocks noChangeAspect="1"/>
          </p:cNvGrpSpPr>
          <p:nvPr/>
        </p:nvGrpSpPr>
        <p:grpSpPr>
          <a:xfrm>
            <a:off x="7287964" y="1362003"/>
            <a:ext cx="226830" cy="206342"/>
            <a:chOff x="3395663" y="2381251"/>
            <a:chExt cx="246063" cy="223838"/>
          </a:xfrm>
          <a:solidFill>
            <a:srgbClr val="58595B"/>
          </a:solidFill>
        </p:grpSpPr>
        <p:sp>
          <p:nvSpPr>
            <p:cNvPr id="83"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86"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89"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92"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95"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grpSp>
      <p:pic>
        <p:nvPicPr>
          <p:cNvPr id="10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122"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grpSp>
        <p:nvGrpSpPr>
          <p:cNvPr id="4" name="Group 3"/>
          <p:cNvGrpSpPr/>
          <p:nvPr/>
        </p:nvGrpSpPr>
        <p:grpSpPr>
          <a:xfrm>
            <a:off x="5698295" y="1274696"/>
            <a:ext cx="961937" cy="403340"/>
            <a:chOff x="5698295" y="1304314"/>
            <a:chExt cx="961937" cy="403340"/>
          </a:xfrm>
        </p:grpSpPr>
        <p:sp>
          <p:nvSpPr>
            <p:cNvPr id="3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grpSp>
          <p:nvGrpSpPr>
            <p:cNvPr id="3" name="Group 2"/>
            <p:cNvGrpSpPr/>
            <p:nvPr/>
          </p:nvGrpSpPr>
          <p:grpSpPr>
            <a:xfrm>
              <a:off x="5698295" y="1304314"/>
              <a:ext cx="720080" cy="400110"/>
              <a:chOff x="5698295" y="1304314"/>
              <a:chExt cx="720080" cy="400110"/>
            </a:xfrm>
          </p:grpSpPr>
          <p:sp>
            <p:nvSpPr>
              <p:cNvPr id="120" name="TextBox 107"/>
              <p:cNvSpPr txBox="1"/>
              <p:nvPr/>
            </p:nvSpPr>
            <p:spPr>
              <a:xfrm>
                <a:off x="5907879" y="1409172"/>
                <a:ext cx="248297" cy="276997"/>
              </a:xfrm>
              <a:prstGeom prst="rect">
                <a:avLst/>
              </a:prstGeom>
            </p:spPr>
            <p:txBody>
              <a:bodyPr wrap="square" lIns="91438" tIns="45719" rIns="91438" bIns="45719" rtlCol="0">
                <a:spAutoFit/>
              </a:bodyPr>
              <a:lstStyle/>
              <a:p>
                <a:pPr marL="173034" indent="-173034" algn="ctr"/>
                <a:r>
                  <a:rPr lang="hu-HU" sz="1200" dirty="0">
                    <a:solidFill>
                      <a:srgbClr val="58595B"/>
                    </a:solidFill>
                    <a:latin typeface="Calibri" pitchFamily="34" charset="0"/>
                    <a:cs typeface="Arial" pitchFamily="34" charset="0"/>
                    <a:sym typeface="Wingdings 3"/>
                  </a:rPr>
                  <a:t></a:t>
                </a:r>
                <a:endParaRPr lang="hu-HU" sz="1200" dirty="0">
                  <a:solidFill>
                    <a:srgbClr val="58595B"/>
                  </a:solidFill>
                  <a:latin typeface="Calibri" pitchFamily="34" charset="0"/>
                  <a:cs typeface="Arial" pitchFamily="34" charset="0"/>
                </a:endParaRPr>
              </a:p>
            </p:txBody>
          </p:sp>
          <p:sp>
            <p:nvSpPr>
              <p:cNvPr id="3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grpSp>
      </p:grpSp>
      <p:sp>
        <p:nvSpPr>
          <p:cNvPr id="37"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cxnSp>
        <p:nvCxnSpPr>
          <p:cNvPr id="40" name="Straight Connector 39"/>
          <p:cNvCxnSpPr/>
          <p:nvPr/>
        </p:nvCxnSpPr>
        <p:spPr>
          <a:xfrm>
            <a:off x="4978215" y="1354218"/>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35896" y="1362002"/>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pic>
        <p:nvPicPr>
          <p:cNvPr id="42" name="Picture 41">
            <a:extLst>
              <a:ext uri="{FF2B5EF4-FFF2-40B4-BE49-F238E27FC236}">
                <a16:creationId xmlns:a16="http://schemas.microsoft.com/office/drawing/2014/main" xmlns="" id="{C9627185-7AF1-45AE-98D3-1F6F2133E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3" name="Picture 42">
            <a:extLst>
              <a:ext uri="{FF2B5EF4-FFF2-40B4-BE49-F238E27FC236}">
                <a16:creationId xmlns:a16="http://schemas.microsoft.com/office/drawing/2014/main" xmlns="" id="{23F843E7-BDD6-4D05-803E-38A90A38F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30038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6"/>
          <p:cNvGraphicFramePr/>
          <p:nvPr>
            <p:extLst>
              <p:ext uri="{D42A27DB-BD31-4B8C-83A1-F6EECF244321}">
                <p14:modId xmlns:p14="http://schemas.microsoft.com/office/powerpoint/2010/main" val="3124731078"/>
              </p:ext>
            </p:extLst>
          </p:nvPr>
        </p:nvGraphicFramePr>
        <p:xfrm>
          <a:off x="4266367" y="771550"/>
          <a:ext cx="4552738" cy="383122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p:cNvSpPr>
            <a:spLocks noGrp="1"/>
          </p:cNvSpPr>
          <p:nvPr>
            <p:ph type="title"/>
          </p:nvPr>
        </p:nvSpPr>
        <p:spPr>
          <a:xfrm>
            <a:off x="179512" y="6357"/>
            <a:ext cx="8680422" cy="469722"/>
          </a:xfrm>
        </p:spPr>
        <p:txBody>
          <a:bodyPr>
            <a:normAutofit fontScale="90000"/>
          </a:bodyPr>
          <a:lstStyle/>
          <a:p>
            <a:r>
              <a:rPr lang="hu-HU" dirty="0"/>
              <a:t>Hazaköltözés időpontja</a:t>
            </a:r>
            <a:endParaRPr lang="en-US" dirty="0"/>
          </a:p>
        </p:txBody>
      </p:sp>
      <p:graphicFrame>
        <p:nvGraphicFramePr>
          <p:cNvPr id="12" name="Chart 13"/>
          <p:cNvGraphicFramePr>
            <a:graphicFrameLocks noChangeAspect="1"/>
          </p:cNvGraphicFramePr>
          <p:nvPr>
            <p:extLst>
              <p:ext uri="{D42A27DB-BD31-4B8C-83A1-F6EECF244321}">
                <p14:modId xmlns:p14="http://schemas.microsoft.com/office/powerpoint/2010/main" val="1340266994"/>
              </p:ext>
            </p:extLst>
          </p:nvPr>
        </p:nvGraphicFramePr>
        <p:xfrm>
          <a:off x="2339752" y="1265627"/>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4"/>
          <p:cNvSpPr/>
          <p:nvPr/>
        </p:nvSpPr>
        <p:spPr>
          <a:xfrm>
            <a:off x="2675923" y="1578440"/>
            <a:ext cx="959973"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16</a:t>
            </a:r>
            <a:r>
              <a:rPr lang="en-ZA" b="1" kern="0" dirty="0">
                <a:solidFill>
                  <a:schemeClr val="accent4"/>
                </a:solidFill>
                <a:latin typeface="Calibri"/>
              </a:rPr>
              <a:t>%</a:t>
            </a:r>
            <a:endParaRPr lang="en-ZA" kern="0" dirty="0">
              <a:solidFill>
                <a:schemeClr val="accent4"/>
              </a:solidFill>
              <a:latin typeface="Calibri"/>
            </a:endParaRPr>
          </a:p>
        </p:txBody>
      </p:sp>
      <p:sp>
        <p:nvSpPr>
          <p:cNvPr id="14" name="Text Placeholder 9"/>
          <p:cNvSpPr txBox="1">
            <a:spLocks/>
          </p:cNvSpPr>
          <p:nvPr/>
        </p:nvSpPr>
        <p:spPr>
          <a:xfrm>
            <a:off x="2123727" y="885863"/>
            <a:ext cx="170492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Magyarországra visszatérni szándékozók</a:t>
            </a:r>
          </a:p>
        </p:txBody>
      </p:sp>
      <p:graphicFrame>
        <p:nvGraphicFramePr>
          <p:cNvPr id="28" name="Chart 13"/>
          <p:cNvGraphicFramePr>
            <a:graphicFrameLocks noChangeAspect="1"/>
          </p:cNvGraphicFramePr>
          <p:nvPr>
            <p:extLst>
              <p:ext uri="{D42A27DB-BD31-4B8C-83A1-F6EECF244321}">
                <p14:modId xmlns:p14="http://schemas.microsoft.com/office/powerpoint/2010/main" val="2802992574"/>
              </p:ext>
            </p:extLst>
          </p:nvPr>
        </p:nvGraphicFramePr>
        <p:xfrm>
          <a:off x="2339752" y="2259288"/>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14"/>
          <p:cNvSpPr/>
          <p:nvPr/>
        </p:nvSpPr>
        <p:spPr>
          <a:xfrm>
            <a:off x="2675923" y="2586552"/>
            <a:ext cx="887965"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15</a:t>
            </a:r>
            <a:r>
              <a:rPr lang="en-ZA" b="1" kern="0" dirty="0">
                <a:solidFill>
                  <a:schemeClr val="accent2"/>
                </a:solidFill>
                <a:latin typeface="Calibri"/>
              </a:rPr>
              <a:t>%</a:t>
            </a:r>
            <a:endParaRPr lang="en-ZA" kern="0" dirty="0">
              <a:solidFill>
                <a:schemeClr val="accent2"/>
              </a:solidFill>
              <a:latin typeface="Calibri"/>
            </a:endParaRPr>
          </a:p>
        </p:txBody>
      </p:sp>
      <p:sp>
        <p:nvSpPr>
          <p:cNvPr id="37" name="Rectangle 36"/>
          <p:cNvSpPr/>
          <p:nvPr/>
        </p:nvSpPr>
        <p:spPr>
          <a:xfrm>
            <a:off x="1688356" y="1506432"/>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467544" y="2520894"/>
            <a:ext cx="2018497" cy="446274"/>
          </a:xfrm>
          <a:prstGeom prst="rect">
            <a:avLst/>
          </a:prstGeom>
        </p:spPr>
        <p:txBody>
          <a:bodyPr wrap="none" lIns="91438" tIns="45719" rIns="91438" bIns="45719">
            <a:spAutoFit/>
          </a:bodyPr>
          <a:lstStyle/>
          <a:p>
            <a:r>
              <a:rPr lang="hu-HU" sz="2300" b="1" kern="0" dirty="0">
                <a:solidFill>
                  <a:schemeClr val="accent2"/>
                </a:solidFill>
                <a:latin typeface="Calibri"/>
              </a:rPr>
              <a:t>Nagy-Britannia</a:t>
            </a:r>
          </a:p>
        </p:txBody>
      </p:sp>
      <p:graphicFrame>
        <p:nvGraphicFramePr>
          <p:cNvPr id="44" name="Chart 13"/>
          <p:cNvGraphicFramePr>
            <a:graphicFrameLocks noChangeAspect="1"/>
          </p:cNvGraphicFramePr>
          <p:nvPr>
            <p:extLst>
              <p:ext uri="{D42A27DB-BD31-4B8C-83A1-F6EECF244321}">
                <p14:modId xmlns:p14="http://schemas.microsoft.com/office/powerpoint/2010/main" val="1557390313"/>
              </p:ext>
            </p:extLst>
          </p:nvPr>
        </p:nvGraphicFramePr>
        <p:xfrm>
          <a:off x="2339752" y="3267400"/>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45" name="Rectangle 14"/>
          <p:cNvSpPr/>
          <p:nvPr/>
        </p:nvSpPr>
        <p:spPr>
          <a:xfrm>
            <a:off x="2675923" y="3594664"/>
            <a:ext cx="95997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17</a:t>
            </a:r>
            <a:r>
              <a:rPr lang="en-ZA" b="1" kern="0" dirty="0">
                <a:solidFill>
                  <a:schemeClr val="accent5"/>
                </a:solidFill>
                <a:latin typeface="Calibri"/>
              </a:rPr>
              <a:t>%</a:t>
            </a:r>
            <a:endParaRPr lang="en-ZA" kern="0" dirty="0">
              <a:solidFill>
                <a:schemeClr val="accent5"/>
              </a:solidFill>
              <a:latin typeface="Calibri"/>
            </a:endParaRPr>
          </a:p>
        </p:txBody>
      </p:sp>
      <p:sp>
        <p:nvSpPr>
          <p:cNvPr id="48" name="Rectangle 47"/>
          <p:cNvSpPr/>
          <p:nvPr/>
        </p:nvSpPr>
        <p:spPr>
          <a:xfrm>
            <a:off x="681675" y="3512446"/>
            <a:ext cx="1802092" cy="446274"/>
          </a:xfrm>
          <a:prstGeom prst="rect">
            <a:avLst/>
          </a:prstGeom>
        </p:spPr>
        <p:txBody>
          <a:bodyPr wrap="none" lIns="91438" tIns="45719" rIns="91438" bIns="45719">
            <a:spAutoFit/>
          </a:bodyPr>
          <a:lstStyle/>
          <a:p>
            <a:r>
              <a:rPr lang="hu-HU" sz="2300" b="1" kern="0" dirty="0">
                <a:solidFill>
                  <a:schemeClr val="accent5"/>
                </a:solidFill>
                <a:latin typeface="Calibri"/>
              </a:rPr>
              <a:t>Németország</a:t>
            </a:r>
          </a:p>
        </p:txBody>
      </p:sp>
      <p:sp>
        <p:nvSpPr>
          <p:cNvPr id="20" name="Szövegdoboz 39"/>
          <p:cNvSpPr txBox="1">
            <a:spLocks noChangeArrowheads="1"/>
          </p:cNvSpPr>
          <p:nvPr/>
        </p:nvSpPr>
        <p:spPr bwMode="auto">
          <a:xfrm>
            <a:off x="4788023" y="972766"/>
            <a:ext cx="2376263"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A hazaköltözés várható időpontja</a:t>
            </a:r>
          </a:p>
        </p:txBody>
      </p:sp>
      <p:sp>
        <p:nvSpPr>
          <p:cNvPr id="22" name="Rectangle 21"/>
          <p:cNvSpPr/>
          <p:nvPr/>
        </p:nvSpPr>
        <p:spPr>
          <a:xfrm>
            <a:off x="179512" y="4299942"/>
            <a:ext cx="8640960" cy="553998"/>
          </a:xfrm>
          <a:prstGeom prst="rect">
            <a:avLst/>
          </a:prstGeom>
        </p:spPr>
        <p:txBody>
          <a:bodyPr wrap="square" lIns="91438" tIns="45719" rIns="91438" bIns="45719">
            <a:spAutoFit/>
          </a:bodyPr>
          <a:lstStyle/>
          <a:p>
            <a:pPr marL="4763"/>
            <a:r>
              <a:rPr lang="hu-HU" sz="1000" dirty="0">
                <a:solidFill>
                  <a:srgbClr val="58595B"/>
                </a:solidFill>
              </a:rPr>
              <a:t>A hazaköltözést tervezők nagy része 1-5 éven belül szeretne visszatérni. Egy éven belül csak a kisebbség tervezi ezt, bár a Nagy-Britanniában élő magyarok között ennek aránya jóval magasabb a német területen élőkhöz képest, akik hosszabb távon gondolkodnak. Ugyanakkor jelentős azok aránya is, akik még nem tudják, mikor térnének haza véglegesen. </a:t>
            </a:r>
          </a:p>
        </p:txBody>
      </p:sp>
      <p:sp>
        <p:nvSpPr>
          <p:cNvPr id="24" name="Text Placeholder 9"/>
          <p:cNvSpPr>
            <a:spLocks noGrp="1"/>
          </p:cNvSpPr>
          <p:nvPr>
            <p:ph type="body" sz="quarter" idx="26"/>
          </p:nvPr>
        </p:nvSpPr>
        <p:spPr>
          <a:xfrm>
            <a:off x="202233" y="483518"/>
            <a:ext cx="8690248" cy="209475"/>
          </a:xfrm>
        </p:spPr>
        <p:txBody>
          <a:bodyPr/>
          <a:lstStyle/>
          <a:p>
            <a:r>
              <a:rPr lang="hu-HU" dirty="0"/>
              <a:t>Tervei szerint mikor költözik vissza Magyarországra? </a:t>
            </a:r>
          </a:p>
        </p:txBody>
      </p:sp>
      <p:sp>
        <p:nvSpPr>
          <p:cNvPr id="1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N=117 (hazaköltözést tervezők)</a:t>
            </a:r>
          </a:p>
        </p:txBody>
      </p:sp>
      <p:pic>
        <p:nvPicPr>
          <p:cNvPr id="19" name="Picture 18">
            <a:extLst>
              <a:ext uri="{FF2B5EF4-FFF2-40B4-BE49-F238E27FC236}">
                <a16:creationId xmlns:a16="http://schemas.microsoft.com/office/drawing/2014/main" xmlns="" id="{F232806C-C72F-4127-8E99-6493A3A40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3" name="Picture 22">
            <a:extLst>
              <a:ext uri="{FF2B5EF4-FFF2-40B4-BE49-F238E27FC236}">
                <a16:creationId xmlns:a16="http://schemas.microsoft.com/office/drawing/2014/main" xmlns="" id="{F2C1CE5A-BC96-460E-AAA3-8287E1A7D2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102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Brexit</a:t>
            </a:r>
            <a:r>
              <a:rPr lang="hu-HU" dirty="0"/>
              <a:t> hatása</a:t>
            </a:r>
            <a:endParaRPr lang="en-US" dirty="0"/>
          </a:p>
        </p:txBody>
      </p:sp>
      <p:sp>
        <p:nvSpPr>
          <p:cNvPr id="118" name="Rectangle 117"/>
          <p:cNvSpPr/>
          <p:nvPr/>
        </p:nvSpPr>
        <p:spPr>
          <a:xfrm>
            <a:off x="5097885" y="1163433"/>
            <a:ext cx="3456384" cy="3170097"/>
          </a:xfrm>
          <a:prstGeom prst="rect">
            <a:avLst/>
          </a:prstGeom>
        </p:spPr>
        <p:txBody>
          <a:bodyPr wrap="square" lIns="91438" tIns="45719" rIns="91438" bIns="45719">
            <a:spAutoFit/>
          </a:bodyPr>
          <a:lstStyle/>
          <a:p>
            <a:pPr marL="4763" algn="just"/>
            <a:r>
              <a:rPr lang="hu-HU" sz="1000" dirty="0">
                <a:solidFill>
                  <a:srgbClr val="58595B"/>
                </a:solidFill>
              </a:rPr>
              <a:t>A Nagy-Britanniában élők 60%-a szerint az ország kilépése az Európai Unióból nem fogja befolyásolni kint tartózkodását, és szinte elhanyagolható azok aránya, akik szerint ez annyira ellehetetlenítené a maradást, hogy haza kellene költöznie. Ugyanakkor 38% szerint bizonyos szempontból megnehezítheti a kinti életet. </a:t>
            </a:r>
          </a:p>
          <a:p>
            <a:pPr marL="4763" algn="just"/>
            <a:endParaRPr lang="hu-HU" sz="1000" dirty="0">
              <a:solidFill>
                <a:srgbClr val="58595B"/>
              </a:solidFill>
            </a:endParaRPr>
          </a:p>
          <a:p>
            <a:pPr marL="4763" algn="just"/>
            <a:r>
              <a:rPr lang="hu-HU" sz="1000" dirty="0">
                <a:solidFill>
                  <a:srgbClr val="58595B"/>
                </a:solidFill>
              </a:rPr>
              <a:t>Azok, akik szerint a </a:t>
            </a:r>
            <a:r>
              <a:rPr lang="hu-HU" sz="1000" dirty="0" err="1">
                <a:solidFill>
                  <a:srgbClr val="58595B"/>
                </a:solidFill>
              </a:rPr>
              <a:t>Brexit</a:t>
            </a:r>
            <a:r>
              <a:rPr lang="hu-HU" sz="1000" dirty="0">
                <a:solidFill>
                  <a:srgbClr val="58595B"/>
                </a:solidFill>
              </a:rPr>
              <a:t> nem befolyásolja a kinti tartózkodást jellemzően az idősebbek (40-49 évesek), falun élők és a letelepedési szándékkal érkezők közül kerülnek ki. Ők már régóta az adott országban élnek, így végleg ott is szeretnének maradni, ezt az országot már az otthonuknak tekintik, és az átlagnál ritkábban tartják a kapcsolatot az otthoniakkal.</a:t>
            </a:r>
          </a:p>
          <a:p>
            <a:pPr marL="4763" algn="just"/>
            <a:endParaRPr lang="hu-HU" sz="1000" dirty="0">
              <a:solidFill>
                <a:srgbClr val="58595B"/>
              </a:solidFill>
            </a:endParaRPr>
          </a:p>
          <a:p>
            <a:pPr marL="4763" algn="just"/>
            <a:r>
              <a:rPr lang="hu-HU" sz="1000" dirty="0">
                <a:solidFill>
                  <a:srgbClr val="58595B"/>
                </a:solidFill>
              </a:rPr>
              <a:t>Akik szerint ez az esemény bizonyos szempontból megnehezíti majd a kinti életet inkább a fővárosban élő egyedülállók, akik még bizonytalanok a jövőjükkel kapcsolatban, ami a hazaköltözést illeti. Ők jellemzően azok közül kerülnek ki, akik nemrég érkeztek, és még sokszor idegenül érzik magukat az adott országban. </a:t>
            </a:r>
            <a:endParaRPr lang="hu-HU" sz="1000" dirty="0">
              <a:solidFill>
                <a:srgbClr val="FF0000"/>
              </a:solidFill>
            </a:endParaRPr>
          </a:p>
        </p:txBody>
      </p:sp>
      <p:sp>
        <p:nvSpPr>
          <p:cNvPr id="6" name="TextBox 7"/>
          <p:cNvSpPr txBox="1"/>
          <p:nvPr/>
        </p:nvSpPr>
        <p:spPr>
          <a:xfrm>
            <a:off x="3707904" y="1833239"/>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23" name="TextBox 7"/>
          <p:cNvSpPr txBox="1"/>
          <p:nvPr/>
        </p:nvSpPr>
        <p:spPr>
          <a:xfrm>
            <a:off x="3707904" y="2820550"/>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graphicFrame>
        <p:nvGraphicFramePr>
          <p:cNvPr id="10" name="Chart 20"/>
          <p:cNvGraphicFramePr>
            <a:graphicFrameLocks noChangeAspect="1"/>
          </p:cNvGraphicFramePr>
          <p:nvPr>
            <p:extLst>
              <p:ext uri="{D42A27DB-BD31-4B8C-83A1-F6EECF244321}">
                <p14:modId xmlns:p14="http://schemas.microsoft.com/office/powerpoint/2010/main" val="4446927"/>
              </p:ext>
            </p:extLst>
          </p:nvPr>
        </p:nvGraphicFramePr>
        <p:xfrm>
          <a:off x="1245839" y="1680830"/>
          <a:ext cx="2677590" cy="26527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23"/>
          <p:cNvSpPr/>
          <p:nvPr/>
        </p:nvSpPr>
        <p:spPr>
          <a:xfrm>
            <a:off x="3360062" y="210917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38</a:t>
            </a:r>
            <a:r>
              <a:rPr lang="en-GB" sz="2400" b="1" dirty="0">
                <a:solidFill>
                  <a:schemeClr val="accent2"/>
                </a:solidFill>
                <a:cs typeface="Arial" panose="020B0604020202020204" pitchFamily="34" charset="0"/>
              </a:rPr>
              <a:t>%</a:t>
            </a:r>
          </a:p>
        </p:txBody>
      </p:sp>
      <p:sp>
        <p:nvSpPr>
          <p:cNvPr id="12" name="Rectangle 23"/>
          <p:cNvSpPr/>
          <p:nvPr/>
        </p:nvSpPr>
        <p:spPr>
          <a:xfrm>
            <a:off x="1691680" y="412104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60</a:t>
            </a:r>
            <a:r>
              <a:rPr lang="en-GB" sz="2400" b="1" dirty="0">
                <a:solidFill>
                  <a:schemeClr val="accent4"/>
                </a:solidFill>
                <a:cs typeface="Arial" panose="020B0604020202020204" pitchFamily="34" charset="0"/>
              </a:rPr>
              <a:t>%</a:t>
            </a:r>
          </a:p>
        </p:txBody>
      </p:sp>
      <p:sp>
        <p:nvSpPr>
          <p:cNvPr id="13" name="Rectangle 23"/>
          <p:cNvSpPr/>
          <p:nvPr/>
        </p:nvSpPr>
        <p:spPr>
          <a:xfrm>
            <a:off x="755576" y="3751581"/>
            <a:ext cx="1678571"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Nem fogja befolyásolni a kint tartózkodásom</a:t>
            </a:r>
            <a:endParaRPr lang="en-GB" b="1" dirty="0">
              <a:solidFill>
                <a:schemeClr val="bg2">
                  <a:lumMod val="75000"/>
                </a:schemeClr>
              </a:solidFill>
              <a:cs typeface="Arial" panose="020B0604020202020204" pitchFamily="34" charset="0"/>
            </a:endParaRPr>
          </a:p>
        </p:txBody>
      </p:sp>
      <p:sp>
        <p:nvSpPr>
          <p:cNvPr id="14" name="Rectangle 23"/>
          <p:cNvSpPr/>
          <p:nvPr/>
        </p:nvSpPr>
        <p:spPr>
          <a:xfrm>
            <a:off x="613752" y="127560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Ellehetetleníti majd a kint tartózkodást, költöznöm kell</a:t>
            </a:r>
            <a:endParaRPr lang="en-GB" sz="1200" dirty="0">
              <a:solidFill>
                <a:schemeClr val="bg2">
                  <a:lumMod val="75000"/>
                </a:schemeClr>
              </a:solidFill>
              <a:cs typeface="Arial" panose="020B0604020202020204" pitchFamily="34" charset="0"/>
            </a:endParaRPr>
          </a:p>
        </p:txBody>
      </p:sp>
      <p:sp>
        <p:nvSpPr>
          <p:cNvPr id="16" name="Rectangle 23"/>
          <p:cNvSpPr/>
          <p:nvPr/>
        </p:nvSpPr>
        <p:spPr>
          <a:xfrm>
            <a:off x="3523989" y="1440273"/>
            <a:ext cx="1264035"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Bizonyos szempontból meg fogja nehezíteni a kint élésemet</a:t>
            </a:r>
            <a:endParaRPr lang="en-GB" b="1" dirty="0">
              <a:solidFill>
                <a:schemeClr val="bg2">
                  <a:lumMod val="75000"/>
                </a:schemeClr>
              </a:solidFill>
              <a:cs typeface="Arial" panose="020B0604020202020204" pitchFamily="34" charset="0"/>
            </a:endParaRPr>
          </a:p>
        </p:txBody>
      </p:sp>
      <p:sp>
        <p:nvSpPr>
          <p:cNvPr id="17" name="Text Placeholder 9"/>
          <p:cNvSpPr>
            <a:spLocks noGrp="1"/>
          </p:cNvSpPr>
          <p:nvPr>
            <p:ph type="body" sz="quarter" idx="26"/>
          </p:nvPr>
        </p:nvSpPr>
        <p:spPr>
          <a:xfrm>
            <a:off x="202233" y="483518"/>
            <a:ext cx="8690248" cy="205628"/>
          </a:xfrm>
        </p:spPr>
        <p:txBody>
          <a:bodyPr/>
          <a:lstStyle/>
          <a:p>
            <a:r>
              <a:rPr lang="hu-HU" dirty="0"/>
              <a:t>Milyen hatással lesz életére Nagy-Britannia kilépése az Európai Unióból? </a:t>
            </a:r>
          </a:p>
        </p:txBody>
      </p:sp>
      <p:sp>
        <p:nvSpPr>
          <p:cNvPr id="21" name="Rectangle 23"/>
          <p:cNvSpPr/>
          <p:nvPr/>
        </p:nvSpPr>
        <p:spPr>
          <a:xfrm>
            <a:off x="1001869" y="201213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2</a:t>
            </a:r>
            <a:r>
              <a:rPr lang="en-GB" sz="2400" b="1" dirty="0">
                <a:solidFill>
                  <a:schemeClr val="accent3"/>
                </a:solidFill>
                <a:cs typeface="Arial" panose="020B0604020202020204" pitchFamily="34" charset="0"/>
              </a:rPr>
              <a:t>%</a:t>
            </a:r>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(Nagy-Britannia)</a:t>
            </a:r>
          </a:p>
        </p:txBody>
      </p:sp>
      <p:pic>
        <p:nvPicPr>
          <p:cNvPr id="18" name="Picture 17">
            <a:extLst>
              <a:ext uri="{FF2B5EF4-FFF2-40B4-BE49-F238E27FC236}">
                <a16:creationId xmlns:a16="http://schemas.microsoft.com/office/drawing/2014/main" xmlns="" id="{2DB778A8-F21A-40FA-9AFD-0E8A0E1D8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9" name="Picture 18">
            <a:extLst>
              <a:ext uri="{FF2B5EF4-FFF2-40B4-BE49-F238E27FC236}">
                <a16:creationId xmlns:a16="http://schemas.microsoft.com/office/drawing/2014/main" xmlns="" id="{13EAD547-FE9E-45BA-9A59-6919D4FD0B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10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Mintaösszetétel</a:t>
            </a:r>
            <a:endParaRPr lang="en-US" dirty="0"/>
          </a:p>
        </p:txBody>
      </p:sp>
      <p:sp>
        <p:nvSpPr>
          <p:cNvPr id="16" name="Arc 15"/>
          <p:cNvSpPr>
            <a:spLocks noChangeAspect="1"/>
          </p:cNvSpPr>
          <p:nvPr/>
        </p:nvSpPr>
        <p:spPr bwMode="auto">
          <a:xfrm>
            <a:off x="4793252" y="1004551"/>
            <a:ext cx="1036533" cy="1036533"/>
          </a:xfrm>
          <a:prstGeom prst="arc">
            <a:avLst>
              <a:gd name="adj1" fmla="val 16175991"/>
              <a:gd name="adj2" fmla="val 3668658"/>
            </a:avLst>
          </a:prstGeom>
          <a:noFill/>
          <a:ln w="228600" cap="flat" cmpd="sng" algn="ctr">
            <a:solidFill>
              <a:srgbClr val="FF4343"/>
            </a:solidFill>
            <a:prstDash val="solid"/>
            <a:round/>
            <a:headEnd type="none" w="med" len="med"/>
            <a:tailEnd type="triangle" w="sm" len="sm"/>
          </a:ln>
          <a:effectLst/>
        </p:spPr>
        <p:txBody>
          <a:bodyPr rtlCol="0" anchor="ctr"/>
          <a:lstStyle/>
          <a:p>
            <a:pPr algn="ctr"/>
            <a:endParaRPr lang="en-GB"/>
          </a:p>
        </p:txBody>
      </p:sp>
      <p:sp>
        <p:nvSpPr>
          <p:cNvPr id="17" name="Arc 16"/>
          <p:cNvSpPr>
            <a:spLocks noChangeAspect="1"/>
          </p:cNvSpPr>
          <p:nvPr/>
        </p:nvSpPr>
        <p:spPr bwMode="auto">
          <a:xfrm flipH="1">
            <a:off x="4793252" y="1004551"/>
            <a:ext cx="1036533" cy="1036533"/>
          </a:xfrm>
          <a:prstGeom prst="arc">
            <a:avLst>
              <a:gd name="adj1" fmla="val 16160081"/>
              <a:gd name="adj2" fmla="val 7241521"/>
            </a:avLst>
          </a:prstGeom>
          <a:noFill/>
          <a:ln w="228600" cap="flat" cmpd="sng" algn="ctr">
            <a:solidFill>
              <a:schemeClr val="accent1"/>
            </a:solidFill>
            <a:prstDash val="solid"/>
            <a:round/>
            <a:headEnd type="none" w="med" len="med"/>
            <a:tailEnd type="triangle" w="sm" len="sm"/>
          </a:ln>
          <a:effectLst/>
        </p:spPr>
        <p:txBody>
          <a:bodyPr rtlCol="0" anchor="ctr"/>
          <a:lstStyle/>
          <a:p>
            <a:pPr algn="ctr"/>
            <a:endParaRPr lang="en-GB"/>
          </a:p>
        </p:txBody>
      </p:sp>
      <p:sp>
        <p:nvSpPr>
          <p:cNvPr id="19" name="TextBox 18"/>
          <p:cNvSpPr txBox="1"/>
          <p:nvPr/>
        </p:nvSpPr>
        <p:spPr>
          <a:xfrm>
            <a:off x="4358292" y="2009477"/>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57</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20" name="Text Placeholder 9"/>
          <p:cNvSpPr>
            <a:spLocks noGrp="1"/>
          </p:cNvSpPr>
          <p:nvPr>
            <p:ph type="body" sz="quarter" idx="26"/>
          </p:nvPr>
        </p:nvSpPr>
        <p:spPr>
          <a:xfrm>
            <a:off x="4644008" y="1354031"/>
            <a:ext cx="1330695" cy="313349"/>
          </a:xfrm>
        </p:spPr>
        <p:txBody>
          <a:bodyPr/>
          <a:lstStyle/>
          <a:p>
            <a:pPr algn="ctr"/>
            <a:r>
              <a:rPr lang="hu-HU" sz="900" i="0" dirty="0">
                <a:solidFill>
                  <a:srgbClr val="363636"/>
                </a:solidFill>
              </a:rPr>
              <a:t>IPSOS </a:t>
            </a:r>
          </a:p>
          <a:p>
            <a:pPr algn="ctr"/>
            <a:r>
              <a:rPr lang="hu-HU" sz="900" i="0" dirty="0">
                <a:solidFill>
                  <a:srgbClr val="363636"/>
                </a:solidFill>
              </a:rPr>
              <a:t>minta</a:t>
            </a:r>
          </a:p>
        </p:txBody>
      </p:sp>
      <p:sp>
        <p:nvSpPr>
          <p:cNvPr id="21" name="TextBox 20"/>
          <p:cNvSpPr txBox="1"/>
          <p:nvPr/>
        </p:nvSpPr>
        <p:spPr>
          <a:xfrm>
            <a:off x="5725146" y="2009476"/>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solidFill>
                  <a:srgbClr val="FF4343"/>
                </a:solidFill>
              </a:rPr>
              <a:t>43</a:t>
            </a:r>
            <a:r>
              <a:rPr lang="en-US" dirty="0">
                <a:solidFill>
                  <a:srgbClr val="FF4343"/>
                </a:solidFill>
              </a:rPr>
              <a:t>%</a:t>
            </a:r>
            <a:endParaRPr lang="en-GB" dirty="0">
              <a:solidFill>
                <a:srgbClr val="FF4343"/>
              </a:solidFill>
            </a:endParaRPr>
          </a:p>
        </p:txBody>
      </p:sp>
      <p:sp>
        <p:nvSpPr>
          <p:cNvPr id="26" name="Szövegdoboz 30"/>
          <p:cNvSpPr txBox="1"/>
          <p:nvPr/>
        </p:nvSpPr>
        <p:spPr>
          <a:xfrm>
            <a:off x="5714465" y="2670180"/>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életkor</a:t>
            </a:r>
          </a:p>
        </p:txBody>
      </p:sp>
      <p:sp>
        <p:nvSpPr>
          <p:cNvPr id="27" name="Szövegdoboz 30"/>
          <p:cNvSpPr txBox="1"/>
          <p:nvPr/>
        </p:nvSpPr>
        <p:spPr>
          <a:xfrm>
            <a:off x="5714465" y="590004"/>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Nemek aránya</a:t>
            </a:r>
          </a:p>
        </p:txBody>
      </p:sp>
      <p:graphicFrame>
        <p:nvGraphicFramePr>
          <p:cNvPr id="28" name="Chart 20"/>
          <p:cNvGraphicFramePr>
            <a:graphicFrameLocks noChangeAspect="1"/>
          </p:cNvGraphicFramePr>
          <p:nvPr>
            <p:extLst>
              <p:ext uri="{D42A27DB-BD31-4B8C-83A1-F6EECF244321}">
                <p14:modId xmlns:p14="http://schemas.microsoft.com/office/powerpoint/2010/main" val="3496939595"/>
              </p:ext>
            </p:extLst>
          </p:nvPr>
        </p:nvGraphicFramePr>
        <p:xfrm>
          <a:off x="759854" y="1420514"/>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23"/>
          <p:cNvSpPr/>
          <p:nvPr/>
        </p:nvSpPr>
        <p:spPr>
          <a:xfrm>
            <a:off x="2874077" y="184886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46</a:t>
            </a:r>
            <a:r>
              <a:rPr lang="en-GB" sz="2400" b="1" dirty="0">
                <a:solidFill>
                  <a:schemeClr val="accent2"/>
                </a:solidFill>
                <a:cs typeface="Arial" panose="020B0604020202020204" pitchFamily="34" charset="0"/>
              </a:rPr>
              <a:t>%</a:t>
            </a:r>
          </a:p>
        </p:txBody>
      </p:sp>
      <p:sp>
        <p:nvSpPr>
          <p:cNvPr id="35" name="Rectangle 23"/>
          <p:cNvSpPr/>
          <p:nvPr/>
        </p:nvSpPr>
        <p:spPr>
          <a:xfrm>
            <a:off x="4109912" y="1875518"/>
            <a:ext cx="2406304"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Férfi	                      Nő</a:t>
            </a:r>
            <a:endParaRPr lang="en-GB" b="1" dirty="0">
              <a:solidFill>
                <a:schemeClr val="bg2">
                  <a:lumMod val="75000"/>
                </a:schemeClr>
              </a:solidFill>
              <a:cs typeface="Arial" panose="020B0604020202020204" pitchFamily="34" charset="0"/>
            </a:endParaRPr>
          </a:p>
        </p:txBody>
      </p:sp>
      <p:sp>
        <p:nvSpPr>
          <p:cNvPr id="50" name="Rectangle 23"/>
          <p:cNvSpPr/>
          <p:nvPr/>
        </p:nvSpPr>
        <p:spPr>
          <a:xfrm>
            <a:off x="325457" y="2944328"/>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51</a:t>
            </a:r>
            <a:r>
              <a:rPr lang="en-GB" sz="2400" b="1" dirty="0">
                <a:solidFill>
                  <a:schemeClr val="accent4"/>
                </a:solidFill>
                <a:cs typeface="Arial" panose="020B0604020202020204" pitchFamily="34" charset="0"/>
              </a:rPr>
              <a:t>%</a:t>
            </a:r>
          </a:p>
        </p:txBody>
      </p:sp>
      <p:sp>
        <p:nvSpPr>
          <p:cNvPr id="51" name="Rectangle 23"/>
          <p:cNvSpPr/>
          <p:nvPr/>
        </p:nvSpPr>
        <p:spPr>
          <a:xfrm>
            <a:off x="94062" y="2795897"/>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Németország</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119401" y="1716728"/>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Észak-Írország</a:t>
            </a:r>
          </a:p>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Wales</a:t>
            </a:r>
          </a:p>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Skócia</a:t>
            </a:r>
            <a:endParaRPr lang="en-GB" sz="1200" dirty="0">
              <a:solidFill>
                <a:schemeClr val="bg2">
                  <a:lumMod val="75000"/>
                </a:schemeClr>
              </a:solidFill>
              <a:cs typeface="Arial" panose="020B0604020202020204" pitchFamily="34" charset="0"/>
            </a:endParaRPr>
          </a:p>
        </p:txBody>
      </p:sp>
      <p:sp>
        <p:nvSpPr>
          <p:cNvPr id="53" name="Text Placeholder 9"/>
          <p:cNvSpPr>
            <a:spLocks noGrp="1"/>
          </p:cNvSpPr>
          <p:nvPr>
            <p:ph type="body" sz="quarter" idx="26"/>
          </p:nvPr>
        </p:nvSpPr>
        <p:spPr>
          <a:xfrm>
            <a:off x="202233" y="483518"/>
            <a:ext cx="8690248" cy="205628"/>
          </a:xfrm>
        </p:spPr>
        <p:txBody>
          <a:bodyPr/>
          <a:lstStyle/>
          <a:p>
            <a:r>
              <a:rPr lang="hu-HU" dirty="0"/>
              <a:t>Aktuális lakóhely, a válaszadó neme és életkora</a:t>
            </a:r>
          </a:p>
        </p:txBody>
      </p:sp>
      <p:sp>
        <p:nvSpPr>
          <p:cNvPr id="54" name="Arc 53"/>
          <p:cNvSpPr>
            <a:spLocks noChangeAspect="1"/>
          </p:cNvSpPr>
          <p:nvPr/>
        </p:nvSpPr>
        <p:spPr bwMode="auto">
          <a:xfrm>
            <a:off x="7128846" y="998319"/>
            <a:ext cx="1036533" cy="1036533"/>
          </a:xfrm>
          <a:prstGeom prst="arc">
            <a:avLst>
              <a:gd name="adj1" fmla="val 16174436"/>
              <a:gd name="adj2" fmla="val 4765528"/>
            </a:avLst>
          </a:prstGeom>
          <a:noFill/>
          <a:ln w="228600" cap="flat" cmpd="sng" algn="ctr">
            <a:solidFill>
              <a:srgbClr val="FF4343"/>
            </a:solidFill>
            <a:prstDash val="solid"/>
            <a:round/>
            <a:headEnd type="none" w="med" len="med"/>
            <a:tailEnd type="triangle" w="sm" len="sm"/>
          </a:ln>
          <a:effectLst/>
        </p:spPr>
        <p:txBody>
          <a:bodyPr rtlCol="0" anchor="ctr"/>
          <a:lstStyle/>
          <a:p>
            <a:pPr algn="ctr"/>
            <a:endParaRPr lang="en-GB"/>
          </a:p>
        </p:txBody>
      </p:sp>
      <p:sp>
        <p:nvSpPr>
          <p:cNvPr id="55" name="Arc 54"/>
          <p:cNvSpPr>
            <a:spLocks noChangeAspect="1"/>
          </p:cNvSpPr>
          <p:nvPr/>
        </p:nvSpPr>
        <p:spPr bwMode="auto">
          <a:xfrm flipH="1">
            <a:off x="7128846" y="998319"/>
            <a:ext cx="1036533" cy="1036533"/>
          </a:xfrm>
          <a:prstGeom prst="arc">
            <a:avLst>
              <a:gd name="adj1" fmla="val 16156560"/>
              <a:gd name="adj2" fmla="val 6121238"/>
            </a:avLst>
          </a:prstGeom>
          <a:noFill/>
          <a:ln w="228600" cap="flat" cmpd="sng" algn="ctr">
            <a:solidFill>
              <a:schemeClr val="accent1"/>
            </a:solidFill>
            <a:prstDash val="solid"/>
            <a:round/>
            <a:headEnd type="none" w="med" len="med"/>
            <a:tailEnd type="triangle" w="sm" len="sm"/>
          </a:ln>
          <a:effectLst/>
        </p:spPr>
        <p:txBody>
          <a:bodyPr rtlCol="0" anchor="ctr"/>
          <a:lstStyle/>
          <a:p>
            <a:pPr algn="ctr"/>
            <a:endParaRPr lang="en-GB"/>
          </a:p>
        </p:txBody>
      </p:sp>
      <p:sp>
        <p:nvSpPr>
          <p:cNvPr id="56" name="TextBox 55"/>
          <p:cNvSpPr txBox="1"/>
          <p:nvPr/>
        </p:nvSpPr>
        <p:spPr>
          <a:xfrm>
            <a:off x="6691643" y="2003245"/>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52</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57" name="Text Placeholder 9"/>
          <p:cNvSpPr>
            <a:spLocks noGrp="1"/>
          </p:cNvSpPr>
          <p:nvPr>
            <p:ph type="body" sz="quarter" idx="26"/>
          </p:nvPr>
        </p:nvSpPr>
        <p:spPr>
          <a:xfrm>
            <a:off x="6979602" y="1347799"/>
            <a:ext cx="1330695" cy="313349"/>
          </a:xfrm>
        </p:spPr>
        <p:txBody>
          <a:bodyPr/>
          <a:lstStyle/>
          <a:p>
            <a:pPr algn="ctr"/>
            <a:r>
              <a:rPr lang="hu-HU" sz="900" i="0" dirty="0">
                <a:solidFill>
                  <a:srgbClr val="363636"/>
                </a:solidFill>
              </a:rPr>
              <a:t>SEEMIG </a:t>
            </a:r>
          </a:p>
          <a:p>
            <a:pPr algn="ctr"/>
            <a:r>
              <a:rPr lang="hu-HU" sz="900" i="0" dirty="0">
                <a:solidFill>
                  <a:srgbClr val="363636"/>
                </a:solidFill>
              </a:rPr>
              <a:t>minta</a:t>
            </a:r>
          </a:p>
        </p:txBody>
      </p:sp>
      <p:sp>
        <p:nvSpPr>
          <p:cNvPr id="58" name="TextBox 57"/>
          <p:cNvSpPr txBox="1"/>
          <p:nvPr/>
        </p:nvSpPr>
        <p:spPr>
          <a:xfrm>
            <a:off x="8060740" y="2003244"/>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solidFill>
                  <a:srgbClr val="FF4343"/>
                </a:solidFill>
              </a:rPr>
              <a:t>48</a:t>
            </a:r>
            <a:r>
              <a:rPr lang="en-US" dirty="0">
                <a:solidFill>
                  <a:srgbClr val="FF4343"/>
                </a:solidFill>
              </a:rPr>
              <a:t>%</a:t>
            </a:r>
            <a:endParaRPr lang="en-GB" dirty="0">
              <a:solidFill>
                <a:srgbClr val="FF4343"/>
              </a:solidFill>
            </a:endParaRPr>
          </a:p>
        </p:txBody>
      </p:sp>
      <p:sp>
        <p:nvSpPr>
          <p:cNvPr id="61" name="Szövegdoboz 30"/>
          <p:cNvSpPr txBox="1"/>
          <p:nvPr/>
        </p:nvSpPr>
        <p:spPr>
          <a:xfrm>
            <a:off x="1266150" y="1059582"/>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Aktuális lakhely</a:t>
            </a:r>
          </a:p>
        </p:txBody>
      </p:sp>
      <p:graphicFrame>
        <p:nvGraphicFramePr>
          <p:cNvPr id="62" name="Chart 20"/>
          <p:cNvGraphicFramePr>
            <a:graphicFrameLocks noChangeAspect="1"/>
          </p:cNvGraphicFramePr>
          <p:nvPr>
            <p:extLst>
              <p:ext uri="{D42A27DB-BD31-4B8C-83A1-F6EECF244321}">
                <p14:modId xmlns:p14="http://schemas.microsoft.com/office/powerpoint/2010/main" val="2009348721"/>
              </p:ext>
            </p:extLst>
          </p:nvPr>
        </p:nvGraphicFramePr>
        <p:xfrm>
          <a:off x="4282670" y="3045626"/>
          <a:ext cx="2094283" cy="2074815"/>
        </p:xfrm>
        <a:graphic>
          <a:graphicData uri="http://schemas.openxmlformats.org/drawingml/2006/chart">
            <c:chart xmlns:c="http://schemas.openxmlformats.org/drawingml/2006/chart" xmlns:r="http://schemas.openxmlformats.org/officeDocument/2006/relationships" r:id="rId4"/>
          </a:graphicData>
        </a:graphic>
      </p:graphicFrame>
      <p:sp>
        <p:nvSpPr>
          <p:cNvPr id="65" name="TextBox 64"/>
          <p:cNvSpPr txBox="1"/>
          <p:nvPr/>
        </p:nvSpPr>
        <p:spPr>
          <a:xfrm>
            <a:off x="4181920" y="3268492"/>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35</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66" name="TextBox 65"/>
          <p:cNvSpPr txBox="1"/>
          <p:nvPr/>
        </p:nvSpPr>
        <p:spPr>
          <a:xfrm>
            <a:off x="5798452" y="3038677"/>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4"/>
                </a:solidFill>
                <a:latin typeface="Calibri"/>
              </a:rPr>
              <a:t>22</a:t>
            </a:r>
            <a:r>
              <a:rPr lang="en-US" sz="2250" b="1" kern="0" dirty="0">
                <a:solidFill>
                  <a:schemeClr val="accent4"/>
                </a:solidFill>
                <a:latin typeface="Calibri"/>
              </a:rPr>
              <a:t>%</a:t>
            </a:r>
            <a:endParaRPr lang="en-GB" sz="2250" b="1" kern="0" dirty="0">
              <a:solidFill>
                <a:schemeClr val="accent4"/>
              </a:solidFill>
              <a:latin typeface="Calibri"/>
            </a:endParaRPr>
          </a:p>
        </p:txBody>
      </p:sp>
      <p:sp>
        <p:nvSpPr>
          <p:cNvPr id="67" name="TextBox 66"/>
          <p:cNvSpPr txBox="1"/>
          <p:nvPr/>
        </p:nvSpPr>
        <p:spPr>
          <a:xfrm>
            <a:off x="5726595" y="4492628"/>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43</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69" name="Rectangle 23"/>
          <p:cNvSpPr/>
          <p:nvPr/>
        </p:nvSpPr>
        <p:spPr>
          <a:xfrm>
            <a:off x="6444208" y="1867828"/>
            <a:ext cx="2406304"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Férfi	                      Nő</a:t>
            </a:r>
            <a:endParaRPr lang="en-GB" b="1" dirty="0">
              <a:solidFill>
                <a:schemeClr val="bg2">
                  <a:lumMod val="75000"/>
                </a:schemeClr>
              </a:solidFill>
              <a:cs typeface="Arial" panose="020B0604020202020204" pitchFamily="34" charset="0"/>
            </a:endParaRPr>
          </a:p>
        </p:txBody>
      </p:sp>
      <p:sp>
        <p:nvSpPr>
          <p:cNvPr id="70" name="Rectangle 23"/>
          <p:cNvSpPr/>
          <p:nvPr/>
        </p:nvSpPr>
        <p:spPr>
          <a:xfrm>
            <a:off x="4109912" y="3147814"/>
            <a:ext cx="3198392"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40-49       		               40-49</a:t>
            </a:r>
            <a:endParaRPr lang="en-GB" b="1" dirty="0">
              <a:solidFill>
                <a:schemeClr val="bg2">
                  <a:lumMod val="75000"/>
                </a:schemeClr>
              </a:solidFill>
              <a:cs typeface="Arial" panose="020B0604020202020204" pitchFamily="34" charset="0"/>
            </a:endParaRPr>
          </a:p>
        </p:txBody>
      </p:sp>
      <p:graphicFrame>
        <p:nvGraphicFramePr>
          <p:cNvPr id="71" name="Chart 20"/>
          <p:cNvGraphicFramePr>
            <a:graphicFrameLocks noChangeAspect="1"/>
          </p:cNvGraphicFramePr>
          <p:nvPr>
            <p:extLst>
              <p:ext uri="{D42A27DB-BD31-4B8C-83A1-F6EECF244321}">
                <p14:modId xmlns:p14="http://schemas.microsoft.com/office/powerpoint/2010/main" val="208810319"/>
              </p:ext>
            </p:extLst>
          </p:nvPr>
        </p:nvGraphicFramePr>
        <p:xfrm>
          <a:off x="6618264" y="3044801"/>
          <a:ext cx="2094283" cy="2074815"/>
        </p:xfrm>
        <a:graphic>
          <a:graphicData uri="http://schemas.openxmlformats.org/drawingml/2006/chart">
            <c:chart xmlns:c="http://schemas.openxmlformats.org/drawingml/2006/chart" xmlns:r="http://schemas.openxmlformats.org/officeDocument/2006/relationships" r:id="rId5"/>
          </a:graphicData>
        </a:graphic>
      </p:graphicFrame>
      <p:sp>
        <p:nvSpPr>
          <p:cNvPr id="72" name="TextBox 71"/>
          <p:cNvSpPr txBox="1"/>
          <p:nvPr/>
        </p:nvSpPr>
        <p:spPr>
          <a:xfrm>
            <a:off x="6558184" y="3268492"/>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22</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73" name="TextBox 72"/>
          <p:cNvSpPr txBox="1"/>
          <p:nvPr/>
        </p:nvSpPr>
        <p:spPr>
          <a:xfrm>
            <a:off x="8174716" y="3038677"/>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4"/>
                </a:solidFill>
                <a:latin typeface="Calibri"/>
              </a:rPr>
              <a:t>31</a:t>
            </a:r>
            <a:r>
              <a:rPr lang="en-US" sz="2250" b="1" kern="0" dirty="0">
                <a:solidFill>
                  <a:schemeClr val="accent4"/>
                </a:solidFill>
                <a:latin typeface="Calibri"/>
              </a:rPr>
              <a:t>%</a:t>
            </a:r>
            <a:endParaRPr lang="en-GB" sz="2250" b="1" kern="0" dirty="0">
              <a:solidFill>
                <a:schemeClr val="accent4"/>
              </a:solidFill>
              <a:latin typeface="Calibri"/>
            </a:endParaRPr>
          </a:p>
        </p:txBody>
      </p:sp>
      <p:sp>
        <p:nvSpPr>
          <p:cNvPr id="74" name="TextBox 73"/>
          <p:cNvSpPr txBox="1"/>
          <p:nvPr/>
        </p:nvSpPr>
        <p:spPr>
          <a:xfrm>
            <a:off x="8102859" y="4492628"/>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47</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75" name="Rectangle 23"/>
          <p:cNvSpPr/>
          <p:nvPr/>
        </p:nvSpPr>
        <p:spPr>
          <a:xfrm>
            <a:off x="5580112" y="2931790"/>
            <a:ext cx="3198392"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18-29       		               18-29</a:t>
            </a:r>
            <a:endParaRPr lang="en-GB" b="1" dirty="0">
              <a:solidFill>
                <a:schemeClr val="bg2">
                  <a:lumMod val="75000"/>
                </a:schemeClr>
              </a:solidFill>
              <a:cs typeface="Arial" panose="020B0604020202020204" pitchFamily="34" charset="0"/>
            </a:endParaRPr>
          </a:p>
        </p:txBody>
      </p:sp>
      <p:sp>
        <p:nvSpPr>
          <p:cNvPr id="76" name="Rectangle 23"/>
          <p:cNvSpPr/>
          <p:nvPr/>
        </p:nvSpPr>
        <p:spPr>
          <a:xfrm>
            <a:off x="5652120" y="4371950"/>
            <a:ext cx="3198392"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30-39       		               30-39</a:t>
            </a:r>
            <a:endParaRPr lang="en-GB" b="1" dirty="0">
              <a:solidFill>
                <a:schemeClr val="bg2">
                  <a:lumMod val="75000"/>
                </a:schemeClr>
              </a:solidFill>
              <a:cs typeface="Arial" panose="020B0604020202020204" pitchFamily="34" charset="0"/>
            </a:endParaRPr>
          </a:p>
        </p:txBody>
      </p:sp>
      <p:sp>
        <p:nvSpPr>
          <p:cNvPr id="77" name="Text Placeholder 9"/>
          <p:cNvSpPr>
            <a:spLocks noGrp="1"/>
          </p:cNvSpPr>
          <p:nvPr>
            <p:ph type="body" sz="quarter" idx="26"/>
          </p:nvPr>
        </p:nvSpPr>
        <p:spPr>
          <a:xfrm>
            <a:off x="4650127" y="3730110"/>
            <a:ext cx="1330695" cy="313349"/>
          </a:xfrm>
        </p:spPr>
        <p:txBody>
          <a:bodyPr/>
          <a:lstStyle/>
          <a:p>
            <a:pPr algn="ctr"/>
            <a:r>
              <a:rPr lang="hu-HU" sz="900" i="0" dirty="0">
                <a:solidFill>
                  <a:srgbClr val="363636"/>
                </a:solidFill>
              </a:rPr>
              <a:t>IPSOS</a:t>
            </a:r>
          </a:p>
          <a:p>
            <a:pPr algn="ctr"/>
            <a:r>
              <a:rPr lang="hu-HU" sz="900" i="0" dirty="0">
                <a:solidFill>
                  <a:srgbClr val="363636"/>
                </a:solidFill>
              </a:rPr>
              <a:t>minta</a:t>
            </a:r>
          </a:p>
        </p:txBody>
      </p:sp>
      <p:sp>
        <p:nvSpPr>
          <p:cNvPr id="78" name="Text Placeholder 9"/>
          <p:cNvSpPr>
            <a:spLocks noGrp="1"/>
          </p:cNvSpPr>
          <p:nvPr>
            <p:ph type="body" sz="quarter" idx="26"/>
          </p:nvPr>
        </p:nvSpPr>
        <p:spPr>
          <a:xfrm>
            <a:off x="6985721" y="3723878"/>
            <a:ext cx="1330695" cy="313349"/>
          </a:xfrm>
        </p:spPr>
        <p:txBody>
          <a:bodyPr/>
          <a:lstStyle/>
          <a:p>
            <a:pPr algn="ctr"/>
            <a:r>
              <a:rPr lang="hu-HU" sz="900" i="0" dirty="0">
                <a:solidFill>
                  <a:srgbClr val="363636"/>
                </a:solidFill>
              </a:rPr>
              <a:t>SEEMIG </a:t>
            </a:r>
          </a:p>
          <a:p>
            <a:pPr algn="ctr"/>
            <a:r>
              <a:rPr lang="hu-HU" sz="900" i="0" dirty="0">
                <a:solidFill>
                  <a:srgbClr val="363636"/>
                </a:solidFill>
              </a:rPr>
              <a:t>minta</a:t>
            </a:r>
          </a:p>
        </p:txBody>
      </p:sp>
      <p:sp>
        <p:nvSpPr>
          <p:cNvPr id="79" name="Rectangle 78"/>
          <p:cNvSpPr/>
          <p:nvPr/>
        </p:nvSpPr>
        <p:spPr>
          <a:xfrm>
            <a:off x="528748" y="3723878"/>
            <a:ext cx="2963132" cy="861772"/>
          </a:xfrm>
          <a:prstGeom prst="rect">
            <a:avLst/>
          </a:prstGeom>
        </p:spPr>
        <p:txBody>
          <a:bodyPr wrap="square" lIns="91438" tIns="45719" rIns="91438" bIns="45719">
            <a:spAutoFit/>
          </a:bodyPr>
          <a:lstStyle/>
          <a:p>
            <a:pPr marL="4763" algn="just"/>
            <a:r>
              <a:rPr lang="hu-HU" sz="1000" dirty="0">
                <a:solidFill>
                  <a:srgbClr val="58595B"/>
                </a:solidFill>
              </a:rPr>
              <a:t>A megkérdezett külföldön élő magyarok döntő többsége Angliában vagy Németországban telepedett le.</a:t>
            </a:r>
          </a:p>
          <a:p>
            <a:pPr marL="4763" algn="just"/>
            <a:r>
              <a:rPr lang="hu-HU" sz="1000" dirty="0">
                <a:solidFill>
                  <a:srgbClr val="58595B"/>
                </a:solidFill>
              </a:rPr>
              <a:t>A SEEMIG mintájával közel azonos a nemek aránya, míg annál átlagban idősebb az Ipsos által elért kör.</a:t>
            </a:r>
          </a:p>
        </p:txBody>
      </p:sp>
      <p:sp>
        <p:nvSpPr>
          <p:cNvPr id="80" name="Rectangle 23"/>
          <p:cNvSpPr/>
          <p:nvPr/>
        </p:nvSpPr>
        <p:spPr>
          <a:xfrm>
            <a:off x="2703684" y="1684738"/>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Anglia</a:t>
            </a:r>
            <a:endParaRPr lang="en-GB" b="1" dirty="0">
              <a:solidFill>
                <a:schemeClr val="bg2">
                  <a:lumMod val="75000"/>
                </a:schemeClr>
              </a:solidFill>
              <a:cs typeface="Arial" panose="020B0604020202020204" pitchFamily="34" charset="0"/>
            </a:endParaRPr>
          </a:p>
        </p:txBody>
      </p:sp>
      <p:sp>
        <p:nvSpPr>
          <p:cNvPr id="4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a:t>
            </a:r>
          </a:p>
        </p:txBody>
      </p:sp>
      <p:pic>
        <p:nvPicPr>
          <p:cNvPr id="41" name="Picture 40">
            <a:extLst>
              <a:ext uri="{FF2B5EF4-FFF2-40B4-BE49-F238E27FC236}">
                <a16:creationId xmlns:a16="http://schemas.microsoft.com/office/drawing/2014/main" xmlns="" id="{8B438CF2-9139-4F90-A71F-7156190BFA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2" name="Picture 41">
            <a:extLst>
              <a:ext uri="{FF2B5EF4-FFF2-40B4-BE49-F238E27FC236}">
                <a16:creationId xmlns:a16="http://schemas.microsoft.com/office/drawing/2014/main" xmlns="" id="{892452CB-C570-4862-9FB6-2AA93871A1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rázek 4"/>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b="24700"/>
          <a:stretch/>
        </p:blipFill>
        <p:spPr>
          <a:xfrm>
            <a:off x="0" y="-1"/>
            <a:ext cx="9143999" cy="5164039"/>
          </a:xfrm>
        </p:spPr>
      </p:pic>
      <p:sp>
        <p:nvSpPr>
          <p:cNvPr id="3" name="Nadpis 2"/>
          <p:cNvSpPr>
            <a:spLocks noGrp="1"/>
          </p:cNvSpPr>
          <p:nvPr>
            <p:ph type="title"/>
          </p:nvPr>
        </p:nvSpPr>
        <p:spPr/>
        <p:txBody>
          <a:bodyPr>
            <a:normAutofit fontScale="90000"/>
          </a:bodyPr>
          <a:lstStyle/>
          <a:p>
            <a:r>
              <a:rPr lang="cs-CZ" dirty="0"/>
              <a:t>Kutatói team és referencia</a:t>
            </a:r>
          </a:p>
        </p:txBody>
      </p:sp>
    </p:spTree>
    <p:extLst>
      <p:ext uri="{BB962C8B-B14F-4D97-AF65-F5344CB8AC3E}">
        <p14:creationId xmlns:p14="http://schemas.microsoft.com/office/powerpoint/2010/main" val="34381230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prstGeom prst="rect">
            <a:avLst/>
          </a:prstGeom>
        </p:spPr>
        <p:txBody>
          <a:bodyPr>
            <a:normAutofit fontScale="90000"/>
          </a:bodyPr>
          <a:lstStyle/>
          <a:p>
            <a:r>
              <a:rPr lang="cs-CZ" dirty="0"/>
              <a:t>Kutatói team, kapcsolat</a:t>
            </a:r>
            <a:endParaRPr lang="en-US" dirty="0"/>
          </a:p>
        </p:txBody>
      </p:sp>
      <p:sp>
        <p:nvSpPr>
          <p:cNvPr id="12" name="Rectangle 14"/>
          <p:cNvSpPr>
            <a:spLocks noChangeArrowheads="1"/>
          </p:cNvSpPr>
          <p:nvPr/>
        </p:nvSpPr>
        <p:spPr bwMode="auto">
          <a:xfrm>
            <a:off x="1835696" y="997099"/>
            <a:ext cx="3168352" cy="862350"/>
          </a:xfrm>
          <a:prstGeom prst="rect">
            <a:avLst/>
          </a:prstGeom>
          <a:noFill/>
          <a:ln w="9525">
            <a:noFill/>
            <a:miter lim="800000"/>
            <a:headEnd/>
            <a:tailEnd/>
          </a:ln>
        </p:spPr>
        <p:txBody>
          <a:bodyPr wrap="square" lIns="92003" tIns="46005" rIns="92003" bIns="46005">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sz="1400" b="1" i="0" u="none" strike="noStrike" kern="0" cap="none" spc="0" normalizeH="0" baseline="0" noProof="0" dirty="0">
                <a:ln>
                  <a:noFill/>
                </a:ln>
                <a:solidFill>
                  <a:srgbClr val="404040"/>
                </a:solidFill>
                <a:effectLst/>
                <a:uLnTx/>
                <a:uFillTx/>
                <a:cs typeface="Calibri" pitchFamily="34" charset="0"/>
              </a:rPr>
              <a:t>Kovács Balázs</a:t>
            </a:r>
          </a:p>
          <a:p>
            <a:pPr lvl="0" eaLnBrk="0" fontAlgn="base" hangingPunct="0">
              <a:spcBef>
                <a:spcPct val="0"/>
              </a:spcBef>
              <a:spcAft>
                <a:spcPct val="0"/>
              </a:spcAft>
              <a:defRPr/>
            </a:pPr>
            <a:r>
              <a:rPr lang="cs-CZ" sz="1200" kern="0" dirty="0">
                <a:solidFill>
                  <a:srgbClr val="404040"/>
                </a:solidFill>
                <a:cs typeface="Calibri" pitchFamily="34" charset="0"/>
              </a:rPr>
              <a:t>Media Team Leader</a:t>
            </a:r>
          </a:p>
          <a:p>
            <a:pPr lvl="0" eaLnBrk="0" fontAlgn="base" hangingPunct="0">
              <a:spcBef>
                <a:spcPct val="0"/>
              </a:spcBef>
              <a:spcAft>
                <a:spcPct val="0"/>
              </a:spcAft>
              <a:defRPr/>
            </a:pPr>
            <a:r>
              <a:rPr lang="de-DE" sz="1200" kern="0" dirty="0">
                <a:solidFill>
                  <a:srgbClr val="404040"/>
                </a:solidFill>
                <a:cs typeface="Calibri" pitchFamily="34" charset="0"/>
              </a:rPr>
              <a:t>Balazs.Kovacs@ipsos.com  </a:t>
            </a:r>
          </a:p>
          <a:p>
            <a:pPr lvl="0" eaLnBrk="0" fontAlgn="base" hangingPunct="0">
              <a:spcBef>
                <a:spcPct val="0"/>
              </a:spcBef>
              <a:spcAft>
                <a:spcPct val="0"/>
              </a:spcAft>
              <a:defRPr/>
            </a:pPr>
            <a:r>
              <a:rPr lang="de-DE" sz="1200" kern="0" dirty="0">
                <a:solidFill>
                  <a:srgbClr val="404040"/>
                </a:solidFill>
                <a:cs typeface="Calibri" pitchFamily="34" charset="0"/>
              </a:rPr>
              <a:t>Tel: + 36 70 330 7188</a:t>
            </a:r>
          </a:p>
        </p:txBody>
      </p:sp>
      <p:sp>
        <p:nvSpPr>
          <p:cNvPr id="15" name="Rectangle 14"/>
          <p:cNvSpPr>
            <a:spLocks noChangeArrowheads="1"/>
          </p:cNvSpPr>
          <p:nvPr/>
        </p:nvSpPr>
        <p:spPr bwMode="auto">
          <a:xfrm>
            <a:off x="1835696" y="2571099"/>
            <a:ext cx="3168352" cy="862350"/>
          </a:xfrm>
          <a:prstGeom prst="rect">
            <a:avLst/>
          </a:prstGeom>
          <a:noFill/>
          <a:ln w="9525">
            <a:noFill/>
            <a:miter lim="800000"/>
            <a:headEnd/>
            <a:tailEnd/>
          </a:ln>
        </p:spPr>
        <p:txBody>
          <a:bodyPr wrap="square" lIns="92003" tIns="46005" rIns="92003" bIns="46005">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hu-HU" sz="1400" b="1" i="0" u="none" strike="noStrike" kern="0" cap="none" spc="0" normalizeH="0" baseline="0" noProof="0" dirty="0">
                <a:ln>
                  <a:noFill/>
                </a:ln>
                <a:solidFill>
                  <a:srgbClr val="404040"/>
                </a:solidFill>
                <a:effectLst/>
                <a:uLnTx/>
                <a:uFillTx/>
                <a:cs typeface="Calibri" pitchFamily="34" charset="0"/>
              </a:rPr>
              <a:t>Dr. Geszler Nikolett</a:t>
            </a:r>
            <a:endParaRPr kumimoji="0" lang="en-US" sz="1400" b="1" i="0" u="none" strike="noStrike" kern="0" cap="none" spc="0" normalizeH="0" baseline="0" noProof="0" dirty="0">
              <a:ln>
                <a:noFill/>
              </a:ln>
              <a:solidFill>
                <a:srgbClr val="404040"/>
              </a:solidFill>
              <a:effectLst/>
              <a:uLnTx/>
              <a:uFillTx/>
              <a:cs typeface="Calibri" pitchFamily="34" charset="0"/>
            </a:endParaRPr>
          </a:p>
          <a:p>
            <a:pPr lvl="0" eaLnBrk="0" fontAlgn="base" hangingPunct="0">
              <a:spcBef>
                <a:spcPct val="0"/>
              </a:spcBef>
              <a:spcAft>
                <a:spcPct val="0"/>
              </a:spcAft>
              <a:defRPr/>
            </a:pPr>
            <a:r>
              <a:rPr lang="cs-CZ" sz="1200" kern="0" dirty="0">
                <a:solidFill>
                  <a:srgbClr val="404040"/>
                </a:solidFill>
                <a:cs typeface="Calibri" pitchFamily="34" charset="0"/>
              </a:rPr>
              <a:t>Research Executive</a:t>
            </a:r>
            <a:r>
              <a:rPr kumimoji="0" lang="en-US" sz="1200" b="0" i="0" u="none" strike="noStrike" kern="0" cap="none" spc="0" normalizeH="0" baseline="0" noProof="0" dirty="0">
                <a:ln>
                  <a:noFill/>
                </a:ln>
                <a:solidFill>
                  <a:srgbClr val="404040"/>
                </a:solidFill>
                <a:effectLst/>
                <a:uLnTx/>
                <a:uFillTx/>
                <a:cs typeface="Calibri" pitchFamily="34" charset="0"/>
              </a:rPr>
              <a:t/>
            </a:r>
            <a:br>
              <a:rPr kumimoji="0" lang="en-US" sz="1200" b="0" i="0" u="none" strike="noStrike" kern="0" cap="none" spc="0" normalizeH="0" baseline="0" noProof="0" dirty="0">
                <a:ln>
                  <a:noFill/>
                </a:ln>
                <a:solidFill>
                  <a:srgbClr val="404040"/>
                </a:solidFill>
                <a:effectLst/>
                <a:uLnTx/>
                <a:uFillTx/>
                <a:cs typeface="Calibri" pitchFamily="34" charset="0"/>
              </a:rPr>
            </a:br>
            <a:r>
              <a:rPr lang="de-DE" sz="1200" kern="0" dirty="0">
                <a:solidFill>
                  <a:srgbClr val="404040"/>
                </a:solidFill>
                <a:cs typeface="Calibri" pitchFamily="34" charset="0"/>
              </a:rPr>
              <a:t>Nikolett.Geszler@ipsos.com  </a:t>
            </a:r>
          </a:p>
          <a:p>
            <a:pPr lvl="0" eaLnBrk="0" fontAlgn="base" hangingPunct="0">
              <a:spcBef>
                <a:spcPct val="0"/>
              </a:spcBef>
              <a:spcAft>
                <a:spcPct val="0"/>
              </a:spcAft>
              <a:defRPr/>
            </a:pPr>
            <a:r>
              <a:rPr lang="de-DE" sz="1200" kern="0" dirty="0">
                <a:solidFill>
                  <a:srgbClr val="404040"/>
                </a:solidFill>
                <a:cs typeface="Calibri" pitchFamily="34" charset="0"/>
              </a:rPr>
              <a:t>Tel: + 36 1 476 7600</a:t>
            </a:r>
          </a:p>
        </p:txBody>
      </p:sp>
      <p:sp>
        <p:nvSpPr>
          <p:cNvPr id="20" name="Elipsa 48"/>
          <p:cNvSpPr/>
          <p:nvPr/>
        </p:nvSpPr>
        <p:spPr>
          <a:xfrm flipH="1">
            <a:off x="658586" y="811057"/>
            <a:ext cx="1101305" cy="1175501"/>
          </a:xfrm>
          <a:prstGeom prst="ellipse">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solidFill>
                <a:prstClr val="white"/>
              </a:solidFill>
            </a:endParaRPr>
          </a:p>
        </p:txBody>
      </p:sp>
      <p:pic>
        <p:nvPicPr>
          <p:cNvPr id="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091" y="843558"/>
            <a:ext cx="930502" cy="110592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Elipsa 48"/>
          <p:cNvSpPr/>
          <p:nvPr/>
        </p:nvSpPr>
        <p:spPr>
          <a:xfrm flipH="1">
            <a:off x="662383" y="2427734"/>
            <a:ext cx="1101305" cy="1175501"/>
          </a:xfrm>
          <a:prstGeom prst="ellipse">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solidFill>
                <a:prstClr val="white"/>
              </a:solidFill>
            </a:endParaRPr>
          </a:p>
        </p:txBody>
      </p:sp>
      <p:pic>
        <p:nvPicPr>
          <p:cNvPr id="2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1941" y="2459930"/>
            <a:ext cx="907909" cy="111742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45"/>
          <p:cNvSpPr txBox="1"/>
          <p:nvPr/>
        </p:nvSpPr>
        <p:spPr>
          <a:xfrm>
            <a:off x="3943164" y="987574"/>
            <a:ext cx="4991472" cy="1107996"/>
          </a:xfrm>
          <a:prstGeom prst="rect">
            <a:avLst/>
          </a:prstGeom>
          <a:noFill/>
        </p:spPr>
        <p:txBody>
          <a:bodyPr wrap="square" lIns="0" tIns="0" rIns="0" bIns="0" rtlCol="0">
            <a:spAutoFit/>
          </a:bodyPr>
          <a:lstStyle/>
          <a:p>
            <a:pPr>
              <a:spcAft>
                <a:spcPts val="1200"/>
              </a:spcAft>
            </a:pPr>
            <a:r>
              <a:rPr lang="hu-HU" sz="1200" kern="0" dirty="0">
                <a:solidFill>
                  <a:srgbClr val="404040"/>
                </a:solidFill>
                <a:cs typeface="Calibri" pitchFamily="34" charset="0"/>
              </a:rPr>
              <a:t>Balázs 11 éves kutatói tapasztalattal rendelkezik, pályáját a Pécsi Tudományegyetem Közgazdasági Szakának elvégzése után kutatócégnél kezdte, melyet média oldalon folytatott, a Viasat Hungária kutatási vezetőjeként. Ezt követően médiaügynökségi tapasztalatokat gyűjtött az Omnicom Media Group kutatási vezetőjeként, majd projekt jelleggel a Viacom és a Synetiq cégeknek dolgozott külső szakértőként. Az Ipsoshoz 2015-ben csatlakozott.</a:t>
            </a:r>
          </a:p>
        </p:txBody>
      </p:sp>
      <p:sp>
        <p:nvSpPr>
          <p:cNvPr id="28" name="TextBox 45"/>
          <p:cNvSpPr txBox="1"/>
          <p:nvPr/>
        </p:nvSpPr>
        <p:spPr>
          <a:xfrm>
            <a:off x="3943164" y="2576070"/>
            <a:ext cx="4733292" cy="1107996"/>
          </a:xfrm>
          <a:prstGeom prst="rect">
            <a:avLst/>
          </a:prstGeom>
          <a:noFill/>
        </p:spPr>
        <p:txBody>
          <a:bodyPr wrap="square" lIns="0" tIns="0" rIns="0" bIns="0" rtlCol="0">
            <a:spAutoFit/>
          </a:bodyPr>
          <a:lstStyle/>
          <a:p>
            <a:pPr>
              <a:spcAft>
                <a:spcPts val="1200"/>
              </a:spcAft>
            </a:pPr>
            <a:r>
              <a:rPr lang="hu-HU" sz="1200" kern="0" dirty="0">
                <a:solidFill>
                  <a:srgbClr val="404040"/>
                </a:solidFill>
                <a:cs typeface="Calibri" pitchFamily="34" charset="0"/>
              </a:rPr>
              <a:t>Nikolett 2016-ban szerezte meg PhD fokozatát a Budapesti </a:t>
            </a:r>
            <a:r>
              <a:rPr lang="hu-HU" sz="1200" kern="0" dirty="0" err="1">
                <a:solidFill>
                  <a:srgbClr val="404040"/>
                </a:solidFill>
                <a:cs typeface="Calibri" pitchFamily="34" charset="0"/>
              </a:rPr>
              <a:t>Corvinus</a:t>
            </a:r>
            <a:r>
              <a:rPr lang="hu-HU" sz="1200" kern="0" dirty="0">
                <a:solidFill>
                  <a:srgbClr val="404040"/>
                </a:solidFill>
                <a:cs typeface="Calibri" pitchFamily="34" charset="0"/>
              </a:rPr>
              <a:t> Egyetem Szociológia Doktori Iskolájában. Többévnyi tudományos tapasztalattal rendelkezik, jelenleg is tagja egy kutatócsoportnak. Munkája során hazai és nemzetközi konferenciákon adott elő, publikációi referált szakmai folyóiratokban jelentek meg. Jártas mind a kvantitatív, mind a kvalitatív kutatásokban. Szintén 2015 óta tagja az Ipsos médiás csapatának.</a:t>
            </a:r>
          </a:p>
        </p:txBody>
      </p:sp>
      <p:cxnSp>
        <p:nvCxnSpPr>
          <p:cNvPr id="30" name="Straight Connector 7"/>
          <p:cNvCxnSpPr/>
          <p:nvPr/>
        </p:nvCxnSpPr>
        <p:spPr bwMode="gray">
          <a:xfrm>
            <a:off x="3803908" y="2498030"/>
            <a:ext cx="0" cy="1224136"/>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7"/>
          <p:cNvCxnSpPr/>
          <p:nvPr/>
        </p:nvCxnSpPr>
        <p:spPr bwMode="gray">
          <a:xfrm>
            <a:off x="3803908" y="881658"/>
            <a:ext cx="0" cy="1224136"/>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673598" y="4213647"/>
            <a:ext cx="7200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3399"/>
              </a:solidFill>
              <a:latin typeface="Calibri" pitchFamily="34" charset="0"/>
            </a:endParaRPr>
          </a:p>
        </p:txBody>
      </p:sp>
      <p:sp>
        <p:nvSpPr>
          <p:cNvPr id="32" name="Rectangle 31"/>
          <p:cNvSpPr/>
          <p:nvPr/>
        </p:nvSpPr>
        <p:spPr>
          <a:xfrm>
            <a:off x="2673598" y="4335660"/>
            <a:ext cx="7200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3399"/>
              </a:solidFill>
              <a:latin typeface="Calibri" pitchFamily="34" charset="0"/>
            </a:endParaRPr>
          </a:p>
        </p:txBody>
      </p:sp>
      <p:pic>
        <p:nvPicPr>
          <p:cNvPr id="16" name="Picture 15">
            <a:extLst>
              <a:ext uri="{FF2B5EF4-FFF2-40B4-BE49-F238E27FC236}">
                <a16:creationId xmlns:a16="http://schemas.microsoft.com/office/drawing/2014/main" xmlns="" id="{FBDC5FED-F376-4A60-950A-50A76612E8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BEFCA8E8-FE30-4FA5-ABE1-4B2550BEA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5961754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Autofit/>
          </a:bodyPr>
          <a:lstStyle/>
          <a:p>
            <a:r>
              <a:rPr lang="hu-HU" dirty="0">
                <a:solidFill>
                  <a:schemeClr val="accent2">
                    <a:lumMod val="75000"/>
                  </a:schemeClr>
                </a:solidFill>
              </a:rPr>
              <a:t>Az Ipsos </a:t>
            </a:r>
            <a:r>
              <a:rPr lang="hu-HU" dirty="0" err="1">
                <a:solidFill>
                  <a:schemeClr val="accent2">
                    <a:lumMod val="75000"/>
                  </a:schemeClr>
                </a:solidFill>
              </a:rPr>
              <a:t>Zrt</a:t>
            </a:r>
            <a:r>
              <a:rPr lang="hu-HU" dirty="0">
                <a:solidFill>
                  <a:schemeClr val="accent2">
                    <a:lumMod val="75000"/>
                  </a:schemeClr>
                </a:solidFill>
              </a:rPr>
              <a:t>. médiapiaci referencia, 2011-2016</a:t>
            </a:r>
            <a:endParaRPr lang="en-US" dirty="0"/>
          </a:p>
        </p:txBody>
      </p:sp>
      <p:pic>
        <p:nvPicPr>
          <p:cNvPr id="18" name="Picture 10" descr="http://www.gotthardtv.hu/kepek/logo-1258981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92340"/>
            <a:ext cx="595858" cy="702261"/>
          </a:xfrm>
          <a:prstGeom prst="rect">
            <a:avLst/>
          </a:prstGeom>
          <a:noFill/>
          <a:ln w="9525">
            <a:noFill/>
            <a:miter lim="800000"/>
            <a:headEnd/>
            <a:tailEnd/>
          </a:ln>
        </p:spPr>
      </p:pic>
      <p:pic>
        <p:nvPicPr>
          <p:cNvPr id="19" name="Picture 16" descr="http://journalismus-blog.de/__oneclick_uploads/2009/01/axel_springer_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627534"/>
            <a:ext cx="2302059" cy="515043"/>
          </a:xfrm>
          <a:prstGeom prst="rect">
            <a:avLst/>
          </a:prstGeom>
          <a:noFill/>
          <a:ln w="9525">
            <a:noFill/>
            <a:miter lim="800000"/>
            <a:headEnd/>
            <a:tailEnd/>
          </a:ln>
        </p:spPr>
      </p:pic>
      <p:pic>
        <p:nvPicPr>
          <p:cNvPr id="20" name="Picture 20" descr="http://www.mediai.com.au/Common/Images/logoOmd.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4545406"/>
            <a:ext cx="1149781" cy="517273"/>
          </a:xfrm>
          <a:prstGeom prst="rect">
            <a:avLst/>
          </a:prstGeom>
          <a:noFill/>
          <a:ln w="9525">
            <a:noFill/>
            <a:miter lim="800000"/>
            <a:headEnd/>
            <a:tailEnd/>
          </a:ln>
        </p:spPr>
      </p:pic>
      <p:pic>
        <p:nvPicPr>
          <p:cNvPr id="21" name="Picture 22" descr="http://www.yr.co.nz/content-images/logos/mediaedge_logo.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02483" y="4731049"/>
            <a:ext cx="1545942" cy="398649"/>
          </a:xfrm>
          <a:prstGeom prst="rect">
            <a:avLst/>
          </a:prstGeom>
          <a:noFill/>
          <a:ln w="9525">
            <a:noFill/>
            <a:miter lim="800000"/>
            <a:headEnd/>
            <a:tailEnd/>
          </a:ln>
        </p:spPr>
      </p:pic>
      <p:pic>
        <p:nvPicPr>
          <p:cNvPr id="23" name="Picture 28" descr="http://www.outdoor-akzent.hr/eng/pics/epamedia_logo.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2960" y="4023940"/>
            <a:ext cx="1485240" cy="560806"/>
          </a:xfrm>
          <a:prstGeom prst="rect">
            <a:avLst/>
          </a:prstGeom>
          <a:noFill/>
          <a:ln w="9525">
            <a:noFill/>
            <a:miter lim="800000"/>
            <a:headEnd/>
            <a:tailEnd/>
          </a:ln>
        </p:spPr>
      </p:pic>
      <p:pic>
        <p:nvPicPr>
          <p:cNvPr id="24" name="Picture 27" descr="http://www.titoktan.hu/LOGOK_KEPEK/origo-logo.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669" y="1168473"/>
            <a:ext cx="1701316" cy="493080"/>
          </a:xfrm>
          <a:prstGeom prst="rect">
            <a:avLst/>
          </a:prstGeom>
          <a:noFill/>
          <a:ln w="9525">
            <a:noFill/>
            <a:miter lim="800000"/>
            <a:headEnd/>
            <a:tailEnd/>
          </a:ln>
        </p:spPr>
      </p:pic>
      <p:pic>
        <p:nvPicPr>
          <p:cNvPr id="25" name="Picture 1" descr="\\Hera\mediact\AdHoc\Viasat\Megvilagosodas_2011\Új viasat logók\v3_smal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1905" y="2223429"/>
            <a:ext cx="852377" cy="852377"/>
          </a:xfrm>
          <a:prstGeom prst="rect">
            <a:avLst/>
          </a:prstGeom>
          <a:noFill/>
          <a:ln>
            <a:noFill/>
          </a:ln>
        </p:spPr>
      </p:pic>
      <p:pic>
        <p:nvPicPr>
          <p:cNvPr id="26" name="Picture 15" descr="\\Hu-media26\!kozos\Csenge\Viasat\TV logók\viasat6.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9098" y="2271828"/>
            <a:ext cx="977398" cy="731971"/>
          </a:xfrm>
          <a:prstGeom prst="rect">
            <a:avLst/>
          </a:prstGeom>
          <a:noFill/>
          <a:ln w="9525">
            <a:noFill/>
            <a:miter lim="800000"/>
            <a:headEnd/>
            <a:tailEnd/>
          </a:ln>
        </p:spPr>
      </p:pic>
      <p:pic>
        <p:nvPicPr>
          <p:cNvPr id="2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2995" y="2521148"/>
            <a:ext cx="1477117" cy="542940"/>
          </a:xfrm>
          <a:prstGeom prst="rect">
            <a:avLst/>
          </a:prstGeom>
          <a:noFill/>
          <a:ln w="9525">
            <a:noFill/>
            <a:miter lim="800000"/>
            <a:headEnd/>
            <a:tailEnd/>
          </a:ln>
        </p:spPr>
      </p:pic>
      <p:pic>
        <p:nvPicPr>
          <p:cNvPr id="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0064" y="4074149"/>
            <a:ext cx="1537936" cy="520452"/>
          </a:xfrm>
          <a:prstGeom prst="rect">
            <a:avLst/>
          </a:prstGeom>
          <a:noFill/>
          <a:ln w="9525">
            <a:noFill/>
            <a:miter lim="800000"/>
            <a:headEnd/>
            <a:tailEnd/>
          </a:ln>
        </p:spPr>
      </p:pic>
      <p:pic>
        <p:nvPicPr>
          <p:cNvPr id="29" name="Picture 2" descr="http://image.hotdog.hu/user/celebvadasz/tv2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5816" y="2286203"/>
            <a:ext cx="913916" cy="898294"/>
          </a:xfrm>
          <a:prstGeom prst="rect">
            <a:avLst/>
          </a:prstGeom>
          <a:noFill/>
        </p:spPr>
      </p:pic>
      <p:pic>
        <p:nvPicPr>
          <p:cNvPr id="30" name="Picture 6" descr="http://images4.wikia.nocookie.net/__cb20100328191243/logopedia/images/1/11/Sanoma_logo.png"/>
          <p:cNvPicPr>
            <a:picLocks noChangeAspect="1" noChangeArrowheads="1"/>
          </p:cNvPicPr>
          <p:nvPr/>
        </p:nvPicPr>
        <p:blipFill>
          <a:blip r:embed="rId13"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83250" y="627534"/>
            <a:ext cx="1943902" cy="531642"/>
          </a:xfrm>
          <a:prstGeom prst="rect">
            <a:avLst/>
          </a:prstGeom>
          <a:noFill/>
        </p:spPr>
      </p:pic>
      <p:pic>
        <p:nvPicPr>
          <p:cNvPr id="31" name="Picture 8" descr="http://phoneblog.hu/wp-content/uploads/2012/09/nmhh.jpg"/>
          <p:cNvPicPr>
            <a:picLocks noChangeAspect="1" noChangeArrowheads="1"/>
          </p:cNvPicPr>
          <p:nvPr/>
        </p:nvPicPr>
        <p:blipFill>
          <a:blip r:embed="rId14"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88698" y="1680552"/>
            <a:ext cx="2251502" cy="539982"/>
          </a:xfrm>
          <a:prstGeom prst="rect">
            <a:avLst/>
          </a:prstGeom>
          <a:noFill/>
        </p:spPr>
      </p:pic>
      <p:pic>
        <p:nvPicPr>
          <p:cNvPr id="32" name="Picture 10" descr="http://upload.wikimedia.org/wikipedia/en/b/b0/MTVA_logo_2012.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0142" y="2931790"/>
            <a:ext cx="862138" cy="866605"/>
          </a:xfrm>
          <a:prstGeom prst="rect">
            <a:avLst/>
          </a:prstGeom>
          <a:noFill/>
        </p:spPr>
      </p:pic>
      <p:pic>
        <p:nvPicPr>
          <p:cNvPr id="33" name="Picture 12" descr="http://upload.wikimedia.org/wikipedia/hu/d/d7/Antenna_Hungaria_logo.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234" y="1635646"/>
            <a:ext cx="2342838" cy="584888"/>
          </a:xfrm>
          <a:prstGeom prst="rect">
            <a:avLst/>
          </a:prstGeom>
          <a:noFill/>
        </p:spPr>
      </p:pic>
      <p:pic>
        <p:nvPicPr>
          <p:cNvPr id="34" name="Picture 14" descr="http://techshow.mmklaszter.com/wp-content/uploads/2012/05/index_logo.jp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1277874"/>
            <a:ext cx="1759270" cy="352841"/>
          </a:xfrm>
          <a:prstGeom prst="rect">
            <a:avLst/>
          </a:prstGeom>
          <a:noFill/>
        </p:spPr>
      </p:pic>
      <p:pic>
        <p:nvPicPr>
          <p:cNvPr id="35" name="Picture 20" descr="http://www.lyngsat-logo.com/hires/ll/life_network_hu.png"/>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8646" y="3166443"/>
            <a:ext cx="1231782" cy="794698"/>
          </a:xfrm>
          <a:prstGeom prst="rect">
            <a:avLst/>
          </a:prstGeom>
          <a:noFill/>
        </p:spPr>
      </p:pic>
      <p:pic>
        <p:nvPicPr>
          <p:cNvPr id="36" name="Picture 22" descr="https://twimg0-a.akamaihd.net/profile_images/1294487992/ozonefehertwitter02_logo.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930" y="3109336"/>
            <a:ext cx="974582" cy="974582"/>
          </a:xfrm>
          <a:prstGeom prst="rect">
            <a:avLst/>
          </a:prstGeom>
          <a:noFill/>
        </p:spPr>
      </p:pic>
      <p:pic>
        <p:nvPicPr>
          <p:cNvPr id="37" name="Picture 24" descr="http://m.blog.hu/st/sting/image/indavideo_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40338" y="1068337"/>
            <a:ext cx="1123950" cy="495301"/>
          </a:xfrm>
          <a:prstGeom prst="rect">
            <a:avLst/>
          </a:prstGeom>
          <a:noFill/>
        </p:spPr>
      </p:pic>
      <p:pic>
        <p:nvPicPr>
          <p:cNvPr id="38" name="Picture 30" descr="http://www.monacocareerday.com/images/eutelsat_logo.jp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1567" y="1851670"/>
            <a:ext cx="2050033" cy="420672"/>
          </a:xfrm>
          <a:prstGeom prst="rect">
            <a:avLst/>
          </a:prstGeom>
          <a:noFill/>
        </p:spPr>
      </p:pic>
      <p:pic>
        <p:nvPicPr>
          <p:cNvPr id="39" name="Picture 32" descr="http://sajtobal.hu/wp-content/uploads/2011/12/mle.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799029" y="569067"/>
            <a:ext cx="1509275" cy="490515"/>
          </a:xfrm>
          <a:prstGeom prst="rect">
            <a:avLst/>
          </a:prstGeom>
          <a:noFill/>
        </p:spPr>
      </p:pic>
      <p:pic>
        <p:nvPicPr>
          <p:cNvPr id="40" name="Picture 44" descr="http://cache.daylife.com/imageserve/03BHbDH3RH7kF/350x.jpg"/>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5137" y="3268900"/>
            <a:ext cx="939063" cy="544657"/>
          </a:xfrm>
          <a:prstGeom prst="rect">
            <a:avLst/>
          </a:prstGeom>
          <a:noFill/>
        </p:spPr>
      </p:pic>
      <p:pic>
        <p:nvPicPr>
          <p:cNvPr id="41" name="Picture 46" descr="http://upload.wikimedia.org/wikipedia/hu/6/64/Atmedia.jpg"/>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412" y="3987855"/>
            <a:ext cx="1601306" cy="476125"/>
          </a:xfrm>
          <a:prstGeom prst="rect">
            <a:avLst/>
          </a:prstGeom>
          <a:noFill/>
        </p:spPr>
      </p:pic>
      <p:pic>
        <p:nvPicPr>
          <p:cNvPr id="42" name="Picture 48" descr="http://upload.wikimedia.org/wikipedia/hu/0/03/Mindigtv-logo.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06380" y="1554301"/>
            <a:ext cx="781844" cy="1198151"/>
          </a:xfrm>
          <a:prstGeom prst="rect">
            <a:avLst/>
          </a:prstGeom>
          <a:noFill/>
        </p:spPr>
      </p:pic>
      <p:pic>
        <p:nvPicPr>
          <p:cNvPr id="43" name="Picture 20" descr="logo_rtime"/>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3651870"/>
            <a:ext cx="969976" cy="895171"/>
          </a:xfrm>
          <a:prstGeom prst="rect">
            <a:avLst/>
          </a:prstGeom>
          <a:noFill/>
        </p:spPr>
      </p:pic>
      <p:pic>
        <p:nvPicPr>
          <p:cNvPr id="44"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27781" y="555526"/>
            <a:ext cx="1311419" cy="42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descr="http://joinvan.com/images/aegis%20media%20logo.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59314" y="4731990"/>
            <a:ext cx="1624454" cy="21942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alfasat.hu/images/hbo.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27224" y="3268901"/>
            <a:ext cx="1094811" cy="4443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1520" y="2357457"/>
            <a:ext cx="22764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784135" y="3286012"/>
            <a:ext cx="1397465" cy="48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Kép 3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76108" y="1131590"/>
            <a:ext cx="614362" cy="571332"/>
          </a:xfrm>
          <a:prstGeom prst="rect">
            <a:avLst/>
          </a:prstGeom>
        </p:spPr>
      </p:pic>
      <p:pic>
        <p:nvPicPr>
          <p:cNvPr id="50" name="Picture 49"/>
          <p:cNvPicPr>
            <a:picLocks noChangeAspect="1"/>
          </p:cNvPicPr>
          <p:nvPr/>
        </p:nvPicPr>
        <p:blipFill>
          <a:blip r:embed="rId33" cstate="print"/>
          <a:stretch>
            <a:fillRect/>
          </a:stretch>
        </p:blipFill>
        <p:spPr>
          <a:xfrm>
            <a:off x="6948264" y="4803998"/>
            <a:ext cx="1430027" cy="325700"/>
          </a:xfrm>
          <a:prstGeom prst="rect">
            <a:avLst/>
          </a:prstGeom>
        </p:spPr>
      </p:pic>
      <p:pic>
        <p:nvPicPr>
          <p:cNvPr id="51" name="Picture 50"/>
          <p:cNvPicPr>
            <a:picLocks noChangeAspect="1"/>
          </p:cNvPicPr>
          <p:nvPr/>
        </p:nvPicPr>
        <p:blipFill>
          <a:blip r:embed="rId34" cstate="print"/>
          <a:stretch>
            <a:fillRect/>
          </a:stretch>
        </p:blipFill>
        <p:spPr>
          <a:xfrm>
            <a:off x="4950943" y="1326585"/>
            <a:ext cx="740171" cy="505846"/>
          </a:xfrm>
          <a:prstGeom prst="rect">
            <a:avLst/>
          </a:prstGeom>
        </p:spPr>
      </p:pic>
    </p:spTree>
    <p:extLst>
      <p:ext uri="{BB962C8B-B14F-4D97-AF65-F5344CB8AC3E}">
        <p14:creationId xmlns:p14="http://schemas.microsoft.com/office/powerpoint/2010/main" val="119635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Nem és korcsoport országonként</a:t>
            </a:r>
            <a:endParaRPr lang="en-US" dirty="0"/>
          </a:p>
        </p:txBody>
      </p:sp>
      <p:sp>
        <p:nvSpPr>
          <p:cNvPr id="36" name="Rectangle 35"/>
          <p:cNvSpPr/>
          <p:nvPr/>
        </p:nvSpPr>
        <p:spPr>
          <a:xfrm>
            <a:off x="1043608" y="4322010"/>
            <a:ext cx="7044181" cy="553996"/>
          </a:xfrm>
          <a:prstGeom prst="rect">
            <a:avLst/>
          </a:prstGeom>
        </p:spPr>
        <p:txBody>
          <a:bodyPr wrap="square" lIns="91438" tIns="45719" rIns="91438" bIns="45719">
            <a:spAutoFit/>
          </a:bodyPr>
          <a:lstStyle/>
          <a:p>
            <a:pPr marL="4763" algn="just"/>
            <a:r>
              <a:rPr lang="hu-HU" sz="1000" dirty="0">
                <a:solidFill>
                  <a:srgbClr val="58595B"/>
                </a:solidFill>
              </a:rPr>
              <a:t>A megkérdezett külföldön élő magyarok nagyobb hányada férfi mindkét vizsgált országban. Nagy-Britanniában a mintának közel a fele 30-39 év közötti, míg Németországban a csak  kitöltők 39 százaléka tartozik ebbe a korcsoportba. A kitöltők átlagéletkora ugyanakkor nem tér el egymástól szignifikánsan a két országban.</a:t>
            </a:r>
          </a:p>
        </p:txBody>
      </p:sp>
      <p:sp>
        <p:nvSpPr>
          <p:cNvPr id="14"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(teljes minta) | N=361 (Nagy-Britannia) | N=375 (Németország)</a:t>
            </a:r>
          </a:p>
        </p:txBody>
      </p:sp>
      <p:sp>
        <p:nvSpPr>
          <p:cNvPr id="54" name="Rectangle 53"/>
          <p:cNvSpPr/>
          <p:nvPr/>
        </p:nvSpPr>
        <p:spPr>
          <a:xfrm>
            <a:off x="2915817" y="2959526"/>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55" name="Group 26"/>
          <p:cNvGrpSpPr/>
          <p:nvPr/>
        </p:nvGrpSpPr>
        <p:grpSpPr>
          <a:xfrm>
            <a:off x="4740116" y="2999910"/>
            <a:ext cx="1271972" cy="1271972"/>
            <a:chOff x="1505542" y="1628586"/>
            <a:chExt cx="3960000" cy="3960000"/>
          </a:xfrm>
        </p:grpSpPr>
        <p:sp>
          <p:nvSpPr>
            <p:cNvPr id="56" name="Oval 5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7" name="Oval 5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8" name="Oval 5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9" name="Arc 58"/>
          <p:cNvSpPr>
            <a:spLocks noChangeAspect="1"/>
          </p:cNvSpPr>
          <p:nvPr/>
        </p:nvSpPr>
        <p:spPr bwMode="auto">
          <a:xfrm>
            <a:off x="4740046" y="2999911"/>
            <a:ext cx="1272114" cy="1271972"/>
          </a:xfrm>
          <a:prstGeom prst="arc">
            <a:avLst>
              <a:gd name="adj1" fmla="val 16200000"/>
              <a:gd name="adj2" fmla="val 21253329"/>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60" name="Arc 59"/>
          <p:cNvSpPr>
            <a:spLocks noChangeAspect="1"/>
          </p:cNvSpPr>
          <p:nvPr/>
        </p:nvSpPr>
        <p:spPr bwMode="auto">
          <a:xfrm>
            <a:off x="4797870" y="3057729"/>
            <a:ext cx="1156466" cy="1156336"/>
          </a:xfrm>
          <a:prstGeom prst="arc">
            <a:avLst>
              <a:gd name="adj1" fmla="val 16200000"/>
              <a:gd name="adj2" fmla="val 4099093"/>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61" name="Arc 60"/>
          <p:cNvSpPr>
            <a:spLocks noChangeAspect="1"/>
          </p:cNvSpPr>
          <p:nvPr/>
        </p:nvSpPr>
        <p:spPr bwMode="auto">
          <a:xfrm>
            <a:off x="4855693" y="3115545"/>
            <a:ext cx="1040820" cy="1040704"/>
          </a:xfrm>
          <a:prstGeom prst="arc">
            <a:avLst>
              <a:gd name="adj1" fmla="val 16200000"/>
              <a:gd name="adj2" fmla="val 1023116"/>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65" name="Szövegdoboz 30"/>
          <p:cNvSpPr txBox="1"/>
          <p:nvPr/>
        </p:nvSpPr>
        <p:spPr>
          <a:xfrm>
            <a:off x="4541917" y="2512669"/>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Nagy-britannia</a:t>
            </a:r>
            <a:endParaRPr lang="hu-HU" sz="900" cap="all" dirty="0">
              <a:solidFill>
                <a:srgbClr val="404040"/>
              </a:solidFill>
              <a:latin typeface="Calibri" pitchFamily="34" charset="0"/>
              <a:cs typeface="Arial" pitchFamily="34" charset="0"/>
            </a:endParaRPr>
          </a:p>
        </p:txBody>
      </p:sp>
      <p:grpSp>
        <p:nvGrpSpPr>
          <p:cNvPr id="66" name="Group 26"/>
          <p:cNvGrpSpPr/>
          <p:nvPr/>
        </p:nvGrpSpPr>
        <p:grpSpPr>
          <a:xfrm>
            <a:off x="2969999" y="2999910"/>
            <a:ext cx="1271972" cy="1271972"/>
            <a:chOff x="1505542" y="1628586"/>
            <a:chExt cx="3960000" cy="3960000"/>
          </a:xfrm>
        </p:grpSpPr>
        <p:sp>
          <p:nvSpPr>
            <p:cNvPr id="67" name="Oval 6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8" name="Oval 6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9" name="Oval 6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0" name="Arc 69"/>
          <p:cNvSpPr>
            <a:spLocks noChangeAspect="1"/>
          </p:cNvSpPr>
          <p:nvPr/>
        </p:nvSpPr>
        <p:spPr bwMode="auto">
          <a:xfrm>
            <a:off x="2969929" y="2999911"/>
            <a:ext cx="1272114" cy="1271972"/>
          </a:xfrm>
          <a:prstGeom prst="arc">
            <a:avLst>
              <a:gd name="adj1" fmla="val 16200000"/>
              <a:gd name="adj2" fmla="val 20480280"/>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1" name="Arc 70"/>
          <p:cNvSpPr>
            <a:spLocks noChangeAspect="1"/>
          </p:cNvSpPr>
          <p:nvPr/>
        </p:nvSpPr>
        <p:spPr bwMode="auto">
          <a:xfrm>
            <a:off x="3027753" y="3057729"/>
            <a:ext cx="1156466" cy="1156336"/>
          </a:xfrm>
          <a:prstGeom prst="arc">
            <a:avLst>
              <a:gd name="adj1" fmla="val 16200000"/>
              <a:gd name="adj2" fmla="val 3184239"/>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72" name="Arc 71"/>
          <p:cNvSpPr>
            <a:spLocks noChangeAspect="1"/>
          </p:cNvSpPr>
          <p:nvPr/>
        </p:nvSpPr>
        <p:spPr bwMode="auto">
          <a:xfrm>
            <a:off x="3085576" y="3115545"/>
            <a:ext cx="1040820" cy="1040704"/>
          </a:xfrm>
          <a:prstGeom prst="arc">
            <a:avLst>
              <a:gd name="adj1" fmla="val 16200000"/>
              <a:gd name="adj2" fmla="val 1775511"/>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76" name="Szövegdoboz 30"/>
          <p:cNvSpPr txBox="1"/>
          <p:nvPr/>
        </p:nvSpPr>
        <p:spPr>
          <a:xfrm>
            <a:off x="2771800" y="2512669"/>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grpSp>
        <p:nvGrpSpPr>
          <p:cNvPr id="77" name="Group 26"/>
          <p:cNvGrpSpPr/>
          <p:nvPr/>
        </p:nvGrpSpPr>
        <p:grpSpPr>
          <a:xfrm>
            <a:off x="6180400" y="2999910"/>
            <a:ext cx="1271972" cy="1271972"/>
            <a:chOff x="1505542" y="1628586"/>
            <a:chExt cx="3960000" cy="3960000"/>
          </a:xfrm>
        </p:grpSpPr>
        <p:sp>
          <p:nvSpPr>
            <p:cNvPr id="78" name="Oval 77"/>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9" name="Oval 78"/>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0" name="Oval 79"/>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81" name="Arc 80"/>
          <p:cNvSpPr>
            <a:spLocks noChangeAspect="1"/>
          </p:cNvSpPr>
          <p:nvPr/>
        </p:nvSpPr>
        <p:spPr bwMode="auto">
          <a:xfrm>
            <a:off x="6180330" y="2999911"/>
            <a:ext cx="1272114" cy="1271972"/>
          </a:xfrm>
          <a:prstGeom prst="arc">
            <a:avLst>
              <a:gd name="adj1" fmla="val 16200000"/>
              <a:gd name="adj2" fmla="val 1997175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82" name="Arc 81"/>
          <p:cNvSpPr>
            <a:spLocks noChangeAspect="1"/>
          </p:cNvSpPr>
          <p:nvPr/>
        </p:nvSpPr>
        <p:spPr bwMode="auto">
          <a:xfrm>
            <a:off x="6238154" y="3057729"/>
            <a:ext cx="1156466" cy="1156336"/>
          </a:xfrm>
          <a:prstGeom prst="arc">
            <a:avLst>
              <a:gd name="adj1" fmla="val 16200000"/>
              <a:gd name="adj2" fmla="val 2375251"/>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83" name="Arc 82"/>
          <p:cNvSpPr>
            <a:spLocks noChangeAspect="1"/>
          </p:cNvSpPr>
          <p:nvPr/>
        </p:nvSpPr>
        <p:spPr bwMode="auto">
          <a:xfrm>
            <a:off x="6295977" y="3115545"/>
            <a:ext cx="1040820" cy="1040704"/>
          </a:xfrm>
          <a:prstGeom prst="arc">
            <a:avLst>
              <a:gd name="adj1" fmla="val 16200000"/>
              <a:gd name="adj2" fmla="val 2590642"/>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7" name="Szövegdoboz 30"/>
          <p:cNvSpPr txBox="1"/>
          <p:nvPr/>
        </p:nvSpPr>
        <p:spPr>
          <a:xfrm>
            <a:off x="5982201" y="2512669"/>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németország</a:t>
            </a:r>
            <a:endParaRPr lang="hu-HU" sz="900" cap="all" dirty="0">
              <a:solidFill>
                <a:srgbClr val="404040"/>
              </a:solidFill>
              <a:latin typeface="Calibri" pitchFamily="34" charset="0"/>
              <a:cs typeface="Arial" pitchFamily="34" charset="0"/>
            </a:endParaRPr>
          </a:p>
        </p:txBody>
      </p:sp>
      <p:sp>
        <p:nvSpPr>
          <p:cNvPr id="88" name="Rectangle 87"/>
          <p:cNvSpPr/>
          <p:nvPr/>
        </p:nvSpPr>
        <p:spPr>
          <a:xfrm>
            <a:off x="2915817" y="915566"/>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89" name="Group 26"/>
          <p:cNvGrpSpPr/>
          <p:nvPr/>
        </p:nvGrpSpPr>
        <p:grpSpPr>
          <a:xfrm>
            <a:off x="4740116" y="955950"/>
            <a:ext cx="1271972" cy="1271972"/>
            <a:chOff x="1505542" y="1628586"/>
            <a:chExt cx="3960000" cy="3960000"/>
          </a:xfrm>
        </p:grpSpPr>
        <p:sp>
          <p:nvSpPr>
            <p:cNvPr id="90" name="Oval 8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1" name="Oval 9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93" name="Arc 92"/>
          <p:cNvSpPr>
            <a:spLocks noChangeAspect="1"/>
          </p:cNvSpPr>
          <p:nvPr/>
        </p:nvSpPr>
        <p:spPr bwMode="auto">
          <a:xfrm>
            <a:off x="4740046" y="955951"/>
            <a:ext cx="1272114" cy="1271972"/>
          </a:xfrm>
          <a:prstGeom prst="arc">
            <a:avLst>
              <a:gd name="adj1" fmla="val 16200000"/>
              <a:gd name="adj2" fmla="val 7107108"/>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94" name="Arc 93"/>
          <p:cNvSpPr>
            <a:spLocks noChangeAspect="1"/>
          </p:cNvSpPr>
          <p:nvPr/>
        </p:nvSpPr>
        <p:spPr bwMode="auto">
          <a:xfrm>
            <a:off x="4797870" y="1013769"/>
            <a:ext cx="1156466" cy="1156336"/>
          </a:xfrm>
          <a:prstGeom prst="arc">
            <a:avLst>
              <a:gd name="adj1" fmla="val 16200000"/>
              <a:gd name="adj2" fmla="val 3704328"/>
            </a:avLst>
          </a:prstGeom>
          <a:noFill/>
          <a:ln w="44450" cap="rnd" cmpd="sng" algn="ctr">
            <a:solidFill>
              <a:srgbClr val="FF4343"/>
            </a:solidFill>
            <a:prstDash val="solid"/>
            <a:round/>
            <a:headEnd type="none" w="med" len="med"/>
            <a:tailEnd type="none" w="med" len="med"/>
          </a:ln>
          <a:effectLst/>
        </p:spPr>
        <p:txBody>
          <a:bodyPr rtlCol="0" anchor="ctr"/>
          <a:lstStyle/>
          <a:p>
            <a:pPr algn="ctr"/>
            <a:endParaRPr lang="en-GB"/>
          </a:p>
        </p:txBody>
      </p:sp>
      <p:grpSp>
        <p:nvGrpSpPr>
          <p:cNvPr id="99" name="Group 26"/>
          <p:cNvGrpSpPr/>
          <p:nvPr/>
        </p:nvGrpSpPr>
        <p:grpSpPr>
          <a:xfrm>
            <a:off x="2969999" y="955950"/>
            <a:ext cx="1271972" cy="1271972"/>
            <a:chOff x="1505542" y="1628586"/>
            <a:chExt cx="3960000" cy="3960000"/>
          </a:xfrm>
        </p:grpSpPr>
        <p:sp>
          <p:nvSpPr>
            <p:cNvPr id="100" name="Oval 9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01" name="Oval 10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03" name="Arc 102"/>
          <p:cNvSpPr>
            <a:spLocks noChangeAspect="1"/>
          </p:cNvSpPr>
          <p:nvPr/>
        </p:nvSpPr>
        <p:spPr bwMode="auto">
          <a:xfrm>
            <a:off x="2969929" y="955951"/>
            <a:ext cx="1272114" cy="1271972"/>
          </a:xfrm>
          <a:prstGeom prst="arc">
            <a:avLst>
              <a:gd name="adj1" fmla="val 16200000"/>
              <a:gd name="adj2" fmla="val 7441736"/>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04" name="Arc 103"/>
          <p:cNvSpPr>
            <a:spLocks noChangeAspect="1"/>
          </p:cNvSpPr>
          <p:nvPr/>
        </p:nvSpPr>
        <p:spPr bwMode="auto">
          <a:xfrm>
            <a:off x="3027753" y="1013769"/>
            <a:ext cx="1156466" cy="1156336"/>
          </a:xfrm>
          <a:prstGeom prst="arc">
            <a:avLst>
              <a:gd name="adj1" fmla="val 16200000"/>
              <a:gd name="adj2" fmla="val 3184239"/>
            </a:avLst>
          </a:prstGeom>
          <a:noFill/>
          <a:ln w="44450" cap="rnd" cmpd="sng" algn="ctr">
            <a:solidFill>
              <a:srgbClr val="FF4343"/>
            </a:solidFill>
            <a:prstDash val="solid"/>
            <a:round/>
            <a:headEnd type="none" w="med" len="med"/>
            <a:tailEnd type="none" w="med" len="med"/>
          </a:ln>
          <a:effectLst/>
        </p:spPr>
        <p:txBody>
          <a:bodyPr rtlCol="0" anchor="ctr"/>
          <a:lstStyle/>
          <a:p>
            <a:pPr algn="ctr"/>
            <a:endParaRPr lang="en-GB"/>
          </a:p>
        </p:txBody>
      </p:sp>
      <p:grpSp>
        <p:nvGrpSpPr>
          <p:cNvPr id="109" name="Group 26"/>
          <p:cNvGrpSpPr/>
          <p:nvPr/>
        </p:nvGrpSpPr>
        <p:grpSpPr>
          <a:xfrm>
            <a:off x="6180400" y="955950"/>
            <a:ext cx="1271972" cy="1271972"/>
            <a:chOff x="1505542" y="1628586"/>
            <a:chExt cx="3960000" cy="3960000"/>
          </a:xfrm>
        </p:grpSpPr>
        <p:sp>
          <p:nvSpPr>
            <p:cNvPr id="110" name="Oval 10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11" name="Oval 11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13" name="Arc 112"/>
          <p:cNvSpPr>
            <a:spLocks noChangeAspect="1"/>
          </p:cNvSpPr>
          <p:nvPr/>
        </p:nvSpPr>
        <p:spPr bwMode="auto">
          <a:xfrm>
            <a:off x="6180330" y="955951"/>
            <a:ext cx="1272114" cy="1271972"/>
          </a:xfrm>
          <a:prstGeom prst="arc">
            <a:avLst>
              <a:gd name="adj1" fmla="val 16200000"/>
              <a:gd name="adj2" fmla="val 8056088"/>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14" name="Arc 113"/>
          <p:cNvSpPr>
            <a:spLocks noChangeAspect="1"/>
          </p:cNvSpPr>
          <p:nvPr/>
        </p:nvSpPr>
        <p:spPr bwMode="auto">
          <a:xfrm>
            <a:off x="6238154" y="1013769"/>
            <a:ext cx="1156466" cy="1156336"/>
          </a:xfrm>
          <a:prstGeom prst="arc">
            <a:avLst>
              <a:gd name="adj1" fmla="val 16200000"/>
              <a:gd name="adj2" fmla="val 2820984"/>
            </a:avLst>
          </a:prstGeom>
          <a:noFill/>
          <a:ln w="44450" cap="rnd" cmpd="sng" algn="ctr">
            <a:solidFill>
              <a:srgbClr val="FF4343"/>
            </a:solidFill>
            <a:prstDash val="solid"/>
            <a:round/>
            <a:headEnd type="none" w="med" len="med"/>
            <a:tailEnd type="none" w="med" len="med"/>
          </a:ln>
          <a:effectLst/>
        </p:spPr>
        <p:txBody>
          <a:bodyPr rtlCol="0" anchor="ctr"/>
          <a:lstStyle/>
          <a:p>
            <a:pPr algn="ctr"/>
            <a:endParaRPr lang="en-GB"/>
          </a:p>
        </p:txBody>
      </p:sp>
      <p:sp>
        <p:nvSpPr>
          <p:cNvPr id="119" name="Szövegdoboz 30"/>
          <p:cNvSpPr txBox="1"/>
          <p:nvPr/>
        </p:nvSpPr>
        <p:spPr>
          <a:xfrm>
            <a:off x="1448033" y="3493235"/>
            <a:ext cx="1611799"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életkor</a:t>
            </a:r>
          </a:p>
        </p:txBody>
      </p:sp>
      <p:sp>
        <p:nvSpPr>
          <p:cNvPr id="120" name="Szövegdoboz 30"/>
          <p:cNvSpPr txBox="1"/>
          <p:nvPr/>
        </p:nvSpPr>
        <p:spPr>
          <a:xfrm>
            <a:off x="1177961" y="1446044"/>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Nemek aránya</a:t>
            </a:r>
          </a:p>
        </p:txBody>
      </p:sp>
      <p:sp>
        <p:nvSpPr>
          <p:cNvPr id="121" name="Text Placeholder 9"/>
          <p:cNvSpPr>
            <a:spLocks noGrp="1"/>
          </p:cNvSpPr>
          <p:nvPr>
            <p:ph type="body" sz="quarter" idx="26"/>
          </p:nvPr>
        </p:nvSpPr>
        <p:spPr>
          <a:xfrm>
            <a:off x="202233" y="483518"/>
            <a:ext cx="8690248" cy="205628"/>
          </a:xfrm>
        </p:spPr>
        <p:txBody>
          <a:bodyPr/>
          <a:lstStyle/>
          <a:p>
            <a:r>
              <a:rPr lang="hu-HU" dirty="0"/>
              <a:t>A válaszadó neme és életkora</a:t>
            </a:r>
          </a:p>
        </p:txBody>
      </p:sp>
      <p:sp>
        <p:nvSpPr>
          <p:cNvPr id="122" name="TextBox 121"/>
          <p:cNvSpPr txBox="1"/>
          <p:nvPr/>
        </p:nvSpPr>
        <p:spPr>
          <a:xfrm>
            <a:off x="3287932" y="351684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30-39  	</a:t>
            </a:r>
            <a:r>
              <a:rPr lang="hu-HU" sz="1200" b="1" dirty="0">
                <a:solidFill>
                  <a:schemeClr val="accent2"/>
                </a:solidFill>
              </a:rPr>
              <a:t>43</a:t>
            </a:r>
            <a:r>
              <a:rPr lang="en-GB" sz="1200" b="1" dirty="0">
                <a:solidFill>
                  <a:schemeClr val="accent2"/>
                </a:solidFill>
              </a:rPr>
              <a:t>%</a:t>
            </a:r>
          </a:p>
        </p:txBody>
      </p:sp>
      <p:sp>
        <p:nvSpPr>
          <p:cNvPr id="123" name="TextBox 122"/>
          <p:cNvSpPr txBox="1"/>
          <p:nvPr/>
        </p:nvSpPr>
        <p:spPr>
          <a:xfrm>
            <a:off x="3287932" y="332878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18-29	</a:t>
            </a:r>
            <a:r>
              <a:rPr lang="hu-HU" sz="1200" b="1" dirty="0">
                <a:solidFill>
                  <a:schemeClr val="accent4"/>
                </a:solidFill>
              </a:rPr>
              <a:t>22</a:t>
            </a:r>
            <a:r>
              <a:rPr lang="en-GB" sz="1200" b="1" dirty="0">
                <a:solidFill>
                  <a:schemeClr val="accent4"/>
                </a:solidFill>
              </a:rPr>
              <a:t>%</a:t>
            </a:r>
          </a:p>
        </p:txBody>
      </p:sp>
      <p:sp>
        <p:nvSpPr>
          <p:cNvPr id="124" name="TextBox 123"/>
          <p:cNvSpPr txBox="1"/>
          <p:nvPr/>
        </p:nvSpPr>
        <p:spPr>
          <a:xfrm>
            <a:off x="3287932" y="370490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40-49  </a:t>
            </a:r>
            <a:r>
              <a:rPr lang="hu-HU" sz="1200" dirty="0">
                <a:solidFill>
                  <a:schemeClr val="accent1"/>
                </a:solidFill>
              </a:rPr>
              <a:t>	</a:t>
            </a:r>
            <a:r>
              <a:rPr lang="hu-HU" sz="1200" b="1" dirty="0">
                <a:solidFill>
                  <a:schemeClr val="accent1"/>
                </a:solidFill>
              </a:rPr>
              <a:t>35</a:t>
            </a:r>
            <a:r>
              <a:rPr lang="en-GB" sz="1200" b="1" dirty="0">
                <a:solidFill>
                  <a:schemeClr val="accent1"/>
                </a:solidFill>
              </a:rPr>
              <a:t>%</a:t>
            </a:r>
          </a:p>
        </p:txBody>
      </p:sp>
      <p:sp>
        <p:nvSpPr>
          <p:cNvPr id="125" name="TextBox 124"/>
          <p:cNvSpPr txBox="1"/>
          <p:nvPr/>
        </p:nvSpPr>
        <p:spPr>
          <a:xfrm>
            <a:off x="5055760" y="351663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30-39  	</a:t>
            </a:r>
            <a:r>
              <a:rPr lang="hu-HU" sz="1200" b="1" dirty="0">
                <a:solidFill>
                  <a:schemeClr val="accent2"/>
                </a:solidFill>
              </a:rPr>
              <a:t>47</a:t>
            </a:r>
            <a:r>
              <a:rPr lang="en-GB" sz="1200" b="1" dirty="0">
                <a:solidFill>
                  <a:schemeClr val="accent2"/>
                </a:solidFill>
              </a:rPr>
              <a:t>%</a:t>
            </a:r>
          </a:p>
        </p:txBody>
      </p:sp>
      <p:sp>
        <p:nvSpPr>
          <p:cNvPr id="126" name="TextBox 125"/>
          <p:cNvSpPr txBox="1"/>
          <p:nvPr/>
        </p:nvSpPr>
        <p:spPr>
          <a:xfrm>
            <a:off x="5055760" y="332857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18-29	</a:t>
            </a:r>
            <a:r>
              <a:rPr lang="hu-HU" sz="1200" b="1" dirty="0">
                <a:solidFill>
                  <a:schemeClr val="accent4"/>
                </a:solidFill>
              </a:rPr>
              <a:t>24</a:t>
            </a:r>
            <a:r>
              <a:rPr lang="en-GB" sz="1200" b="1" dirty="0">
                <a:solidFill>
                  <a:schemeClr val="accent4"/>
                </a:solidFill>
              </a:rPr>
              <a:t>%</a:t>
            </a:r>
          </a:p>
        </p:txBody>
      </p:sp>
      <p:sp>
        <p:nvSpPr>
          <p:cNvPr id="127" name="TextBox 126"/>
          <p:cNvSpPr txBox="1"/>
          <p:nvPr/>
        </p:nvSpPr>
        <p:spPr>
          <a:xfrm>
            <a:off x="5055760" y="3704694"/>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40-49  	</a:t>
            </a:r>
            <a:r>
              <a:rPr lang="hu-HU" sz="1200" b="1" dirty="0">
                <a:solidFill>
                  <a:schemeClr val="accent1"/>
                </a:solidFill>
              </a:rPr>
              <a:t>30</a:t>
            </a:r>
            <a:r>
              <a:rPr lang="en-GB" sz="1200" b="1" dirty="0">
                <a:solidFill>
                  <a:schemeClr val="accent1"/>
                </a:solidFill>
              </a:rPr>
              <a:t>%</a:t>
            </a:r>
          </a:p>
        </p:txBody>
      </p:sp>
      <p:sp>
        <p:nvSpPr>
          <p:cNvPr id="128" name="TextBox 127"/>
          <p:cNvSpPr txBox="1"/>
          <p:nvPr/>
        </p:nvSpPr>
        <p:spPr>
          <a:xfrm>
            <a:off x="6495920" y="351663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30-39  	</a:t>
            </a:r>
            <a:r>
              <a:rPr lang="hu-HU" sz="1200" b="1" dirty="0">
                <a:solidFill>
                  <a:schemeClr val="accent2"/>
                </a:solidFill>
              </a:rPr>
              <a:t>39</a:t>
            </a:r>
            <a:r>
              <a:rPr lang="en-GB" sz="1200" b="1" dirty="0">
                <a:solidFill>
                  <a:schemeClr val="accent2"/>
                </a:solidFill>
              </a:rPr>
              <a:t>%</a:t>
            </a:r>
          </a:p>
        </p:txBody>
      </p:sp>
      <p:sp>
        <p:nvSpPr>
          <p:cNvPr id="129" name="TextBox 128"/>
          <p:cNvSpPr txBox="1"/>
          <p:nvPr/>
        </p:nvSpPr>
        <p:spPr>
          <a:xfrm>
            <a:off x="6495920" y="332857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18-29	</a:t>
            </a:r>
            <a:r>
              <a:rPr lang="hu-HU" sz="1200" b="1" dirty="0">
                <a:solidFill>
                  <a:schemeClr val="accent4"/>
                </a:solidFill>
              </a:rPr>
              <a:t>21</a:t>
            </a:r>
            <a:r>
              <a:rPr lang="en-GB" sz="1200" b="1" dirty="0">
                <a:solidFill>
                  <a:schemeClr val="accent4"/>
                </a:solidFill>
              </a:rPr>
              <a:t>%</a:t>
            </a:r>
          </a:p>
        </p:txBody>
      </p:sp>
      <p:sp>
        <p:nvSpPr>
          <p:cNvPr id="130" name="TextBox 129"/>
          <p:cNvSpPr txBox="1"/>
          <p:nvPr/>
        </p:nvSpPr>
        <p:spPr>
          <a:xfrm>
            <a:off x="6495920" y="3704694"/>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40-49  	</a:t>
            </a:r>
            <a:r>
              <a:rPr lang="hu-HU" sz="1200" b="1" dirty="0">
                <a:solidFill>
                  <a:schemeClr val="accent1"/>
                </a:solidFill>
              </a:rPr>
              <a:t>40</a:t>
            </a:r>
            <a:r>
              <a:rPr lang="en-GB" sz="1200" b="1" dirty="0">
                <a:solidFill>
                  <a:schemeClr val="accent1"/>
                </a:solidFill>
              </a:rPr>
              <a:t>%</a:t>
            </a:r>
          </a:p>
        </p:txBody>
      </p:sp>
      <p:sp>
        <p:nvSpPr>
          <p:cNvPr id="131" name="TextBox 130"/>
          <p:cNvSpPr txBox="1"/>
          <p:nvPr/>
        </p:nvSpPr>
        <p:spPr>
          <a:xfrm>
            <a:off x="3255560" y="159499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Nő  	</a:t>
            </a:r>
            <a:r>
              <a:rPr lang="hu-HU" sz="1200" b="1" dirty="0">
                <a:solidFill>
                  <a:srgbClr val="FF4343"/>
                </a:solidFill>
              </a:rPr>
              <a:t>43</a:t>
            </a:r>
            <a:r>
              <a:rPr lang="en-GB" sz="1200" b="1" dirty="0">
                <a:solidFill>
                  <a:srgbClr val="FF4343"/>
                </a:solidFill>
              </a:rPr>
              <a:t>%</a:t>
            </a:r>
          </a:p>
        </p:txBody>
      </p:sp>
      <p:sp>
        <p:nvSpPr>
          <p:cNvPr id="132" name="TextBox 131"/>
          <p:cNvSpPr txBox="1"/>
          <p:nvPr/>
        </p:nvSpPr>
        <p:spPr>
          <a:xfrm>
            <a:off x="3255560" y="140693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Férfi	</a:t>
            </a:r>
            <a:r>
              <a:rPr lang="hu-HU" sz="1200" b="1" dirty="0">
                <a:solidFill>
                  <a:schemeClr val="accent1"/>
                </a:solidFill>
              </a:rPr>
              <a:t>57</a:t>
            </a:r>
            <a:r>
              <a:rPr lang="en-GB" sz="1200" b="1" dirty="0">
                <a:solidFill>
                  <a:schemeClr val="accent1"/>
                </a:solidFill>
              </a:rPr>
              <a:t>%</a:t>
            </a:r>
          </a:p>
        </p:txBody>
      </p:sp>
      <p:sp>
        <p:nvSpPr>
          <p:cNvPr id="133" name="TextBox 132"/>
          <p:cNvSpPr txBox="1"/>
          <p:nvPr/>
        </p:nvSpPr>
        <p:spPr>
          <a:xfrm>
            <a:off x="5023388" y="159478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Nő  	</a:t>
            </a:r>
            <a:r>
              <a:rPr lang="hu-HU" sz="1200" b="1" dirty="0">
                <a:solidFill>
                  <a:srgbClr val="FF4343"/>
                </a:solidFill>
              </a:rPr>
              <a:t>44</a:t>
            </a:r>
            <a:r>
              <a:rPr lang="en-GB" sz="1200" b="1" dirty="0">
                <a:solidFill>
                  <a:srgbClr val="FF4343"/>
                </a:solidFill>
              </a:rPr>
              <a:t>%</a:t>
            </a:r>
          </a:p>
        </p:txBody>
      </p:sp>
      <p:sp>
        <p:nvSpPr>
          <p:cNvPr id="134" name="TextBox 133"/>
          <p:cNvSpPr txBox="1"/>
          <p:nvPr/>
        </p:nvSpPr>
        <p:spPr>
          <a:xfrm>
            <a:off x="5023388" y="140672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Férfi 	</a:t>
            </a:r>
            <a:r>
              <a:rPr lang="hu-HU" sz="1200" b="1" dirty="0">
                <a:solidFill>
                  <a:schemeClr val="accent1"/>
                </a:solidFill>
              </a:rPr>
              <a:t>56</a:t>
            </a:r>
            <a:r>
              <a:rPr lang="en-GB" sz="1200" b="1" dirty="0">
                <a:solidFill>
                  <a:schemeClr val="accent1"/>
                </a:solidFill>
              </a:rPr>
              <a:t>%</a:t>
            </a:r>
          </a:p>
        </p:txBody>
      </p:sp>
      <p:sp>
        <p:nvSpPr>
          <p:cNvPr id="135" name="TextBox 134"/>
          <p:cNvSpPr txBox="1"/>
          <p:nvPr/>
        </p:nvSpPr>
        <p:spPr>
          <a:xfrm>
            <a:off x="6463548" y="159478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Nő  	</a:t>
            </a:r>
            <a:r>
              <a:rPr lang="hu-HU" sz="1200" b="1" dirty="0">
                <a:solidFill>
                  <a:srgbClr val="FF4343"/>
                </a:solidFill>
              </a:rPr>
              <a:t>42</a:t>
            </a:r>
            <a:r>
              <a:rPr lang="en-GB" sz="1200" b="1" dirty="0">
                <a:solidFill>
                  <a:srgbClr val="FF4343"/>
                </a:solidFill>
              </a:rPr>
              <a:t>%</a:t>
            </a:r>
          </a:p>
        </p:txBody>
      </p:sp>
      <p:sp>
        <p:nvSpPr>
          <p:cNvPr id="136" name="TextBox 135"/>
          <p:cNvSpPr txBox="1"/>
          <p:nvPr/>
        </p:nvSpPr>
        <p:spPr>
          <a:xfrm>
            <a:off x="6463548" y="140672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Férfi 	</a:t>
            </a:r>
            <a:r>
              <a:rPr lang="hu-HU" sz="1200" b="1" dirty="0">
                <a:solidFill>
                  <a:schemeClr val="accent1"/>
                </a:solidFill>
              </a:rPr>
              <a:t>58</a:t>
            </a:r>
            <a:r>
              <a:rPr lang="en-GB" sz="1200" b="1" dirty="0">
                <a:solidFill>
                  <a:schemeClr val="accent1"/>
                </a:solidFill>
              </a:rPr>
              <a:t>%</a:t>
            </a:r>
          </a:p>
        </p:txBody>
      </p:sp>
      <p:pic>
        <p:nvPicPr>
          <p:cNvPr id="64" name="Picture 63">
            <a:extLst>
              <a:ext uri="{FF2B5EF4-FFF2-40B4-BE49-F238E27FC236}">
                <a16:creationId xmlns:a16="http://schemas.microsoft.com/office/drawing/2014/main" xmlns="" id="{F3A78659-26B3-4B12-9D66-32B69E30F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3" name="Picture 72">
            <a:extLst>
              <a:ext uri="{FF2B5EF4-FFF2-40B4-BE49-F238E27FC236}">
                <a16:creationId xmlns:a16="http://schemas.microsoft.com/office/drawing/2014/main" xmlns="" id="{8E377F09-7116-40D1-9DC2-36606593B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931615159"/>
      </p:ext>
    </p:extLst>
  </p:cSld>
  <p:clrMapOvr>
    <a:masterClrMapping/>
  </p:clrMapOvr>
</p:sld>
</file>

<file path=ppt/theme/theme1.xml><?xml version="1.0" encoding="utf-8"?>
<a:theme xmlns:a="http://schemas.openxmlformats.org/drawingml/2006/main" name="1_úvodní slide">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2.xml><?xml version="1.0" encoding="utf-8"?>
<a:theme xmlns:a="http://schemas.openxmlformats.org/drawingml/2006/main" name="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3.xml><?xml version="1.0" encoding="utf-8"?>
<a:theme xmlns:a="http://schemas.openxmlformats.org/drawingml/2006/main" name="3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5.xml><?xml version="1.0" encoding="utf-8"?>
<a:theme xmlns:a="http://schemas.openxmlformats.org/drawingml/2006/main" name="Snímky pro graf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7.xml><?xml version="1.0" encoding="utf-8"?>
<a:theme xmlns:a="http://schemas.openxmlformats.org/drawingml/2006/main" name="1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8.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28080</TotalTime>
  <Words>11644</Words>
  <Application>Microsoft Office PowerPoint</Application>
  <PresentationFormat>Diavetítés a képernyőre (16:9 oldalarány)</PresentationFormat>
  <Paragraphs>1777</Paragraphs>
  <Slides>82</Slides>
  <Notes>42</Notes>
  <HiddenSlides>0</HiddenSlides>
  <MMClips>0</MMClips>
  <ScaleCrop>false</ScaleCrop>
  <HeadingPairs>
    <vt:vector size="6" baseType="variant">
      <vt:variant>
        <vt:lpstr>Használt betűtípusok</vt:lpstr>
      </vt:variant>
      <vt:variant>
        <vt:i4>6</vt:i4>
      </vt:variant>
      <vt:variant>
        <vt:lpstr>Téma</vt:lpstr>
      </vt:variant>
      <vt:variant>
        <vt:i4>7</vt:i4>
      </vt:variant>
      <vt:variant>
        <vt:lpstr>Diacímek</vt:lpstr>
      </vt:variant>
      <vt:variant>
        <vt:i4>82</vt:i4>
      </vt:variant>
    </vt:vector>
  </HeadingPairs>
  <TitlesOfParts>
    <vt:vector size="95" baseType="lpstr">
      <vt:lpstr>Arial</vt:lpstr>
      <vt:lpstr>AvantGarde MdCn BT</vt:lpstr>
      <vt:lpstr>Calibri</vt:lpstr>
      <vt:lpstr>Webdings</vt:lpstr>
      <vt:lpstr>Wingdings</vt:lpstr>
      <vt:lpstr>Wingdings 3</vt:lpstr>
      <vt:lpstr>1_úvodní slide</vt:lpstr>
      <vt:lpstr>2 _dělící snímky s obrázkem</vt:lpstr>
      <vt:lpstr>3_dělící snímky BEZ obrázku</vt:lpstr>
      <vt:lpstr>4_textové snímky</vt:lpstr>
      <vt:lpstr>Snímky pro grafy</vt:lpstr>
      <vt:lpstr>6_kontakty</vt:lpstr>
      <vt:lpstr>1_2 _dělící snímky s obrázkem</vt:lpstr>
      <vt:lpstr>PowerPoint bemutató</vt:lpstr>
      <vt:lpstr>Tartalom</vt:lpstr>
      <vt:lpstr>PowerPoint bemutató</vt:lpstr>
      <vt:lpstr>A kutatás háttere</vt:lpstr>
      <vt:lpstr>SEEMIG és Ipsos minta</vt:lpstr>
      <vt:lpstr>PowerPoint bemutató</vt:lpstr>
      <vt:lpstr>Összegzés</vt:lpstr>
      <vt:lpstr>Mintaösszetétel</vt:lpstr>
      <vt:lpstr>Nem és korcsoport országonként</vt:lpstr>
      <vt:lpstr>Kiköltözés és állampolgárság</vt:lpstr>
      <vt:lpstr>Településtípus</vt:lpstr>
      <vt:lpstr>Településtípus</vt:lpstr>
      <vt:lpstr>PowerPoint bemutató</vt:lpstr>
      <vt:lpstr>A kiköltözés célja</vt:lpstr>
      <vt:lpstr>A kiköltözés célja</vt:lpstr>
      <vt:lpstr>A kiköltözés motivációi</vt:lpstr>
      <vt:lpstr>Nyelvismeret</vt:lpstr>
      <vt:lpstr>Iskolai végzettség</vt:lpstr>
      <vt:lpstr>Családi jellemzők</vt:lpstr>
      <vt:lpstr>Aktivitás</vt:lpstr>
      <vt:lpstr>PowerPoint bemutató</vt:lpstr>
      <vt:lpstr>Összegzés</vt:lpstr>
      <vt:lpstr>Társas környezet</vt:lpstr>
      <vt:lpstr>Baráti kör</vt:lpstr>
      <vt:lpstr>Baráti társaság vs. Kiköltözés éve</vt:lpstr>
      <vt:lpstr>Beilleszkedés mértéke</vt:lpstr>
      <vt:lpstr>Beilleszkedés vs. Kiköltözés éve</vt:lpstr>
      <vt:lpstr>PowerPoint bemutató</vt:lpstr>
      <vt:lpstr>Kapcsolattartás módja</vt:lpstr>
      <vt:lpstr>Kapcsolattartás módja</vt:lpstr>
      <vt:lpstr>Kapcsolattartás gyakorisága vs. Célország</vt:lpstr>
      <vt:lpstr>Kapcsolattartás gyakorisága vs. Kiköltözés éve</vt:lpstr>
      <vt:lpstr>Hazautazás gyakorisága vs. Kiköltözés éve</vt:lpstr>
      <vt:lpstr>PowerPoint bemutató</vt:lpstr>
      <vt:lpstr>Összegzés</vt:lpstr>
      <vt:lpstr>Médiafogyasztás</vt:lpstr>
      <vt:lpstr>Tévé</vt:lpstr>
      <vt:lpstr>Tévé vs. Célország</vt:lpstr>
      <vt:lpstr>Rádió</vt:lpstr>
      <vt:lpstr>Rádió vs. Célország</vt:lpstr>
      <vt:lpstr>Print</vt:lpstr>
      <vt:lpstr>Print vs. Célország</vt:lpstr>
      <vt:lpstr>Internet</vt:lpstr>
      <vt:lpstr>Internet vs. Célország</vt:lpstr>
      <vt:lpstr>Médiafogyasztás változása</vt:lpstr>
      <vt:lpstr>Eszközellátottság</vt:lpstr>
      <vt:lpstr>Tévévételi megoldások</vt:lpstr>
      <vt:lpstr>Tévézéshez kapcsolódó kiadások</vt:lpstr>
      <vt:lpstr>Fizetős tévészolgáltatás igénybevétele</vt:lpstr>
      <vt:lpstr>Tévészolgáltatások igénybevétele</vt:lpstr>
      <vt:lpstr>Fizetős tévészolgáltatással nem rendelkezők</vt:lpstr>
      <vt:lpstr>Tévénézés ingyenes megoldásokkal</vt:lpstr>
      <vt:lpstr>Tévénézés ingyenes megoldásokkal</vt:lpstr>
      <vt:lpstr>Műholdas előfizetéshez szükséges eszköz</vt:lpstr>
      <vt:lpstr>Műholdas tévészolgáltatás iránti érdeklődés</vt:lpstr>
      <vt:lpstr>Műholdas tévészolgáltatás iránti érdeklődés</vt:lpstr>
      <vt:lpstr>Internetezés gyakorisága</vt:lpstr>
      <vt:lpstr>Internetkapcsolat</vt:lpstr>
      <vt:lpstr>Streamelés gyakorisága</vt:lpstr>
      <vt:lpstr>Alkalmazások, zenei klipek </vt:lpstr>
      <vt:lpstr>Tévés tartalmak letöltésének és streamelésének gyakorisága</vt:lpstr>
      <vt:lpstr>Tévés tartalmak letöltésének gyakorisága</vt:lpstr>
      <vt:lpstr>PowerPoint bemutató</vt:lpstr>
      <vt:lpstr>Összegzés</vt:lpstr>
      <vt:lpstr>A letöltés tartalma</vt:lpstr>
      <vt:lpstr>A streamelés tartalma</vt:lpstr>
      <vt:lpstr>Műsorok elérése</vt:lpstr>
      <vt:lpstr>Tévés tartalmak letöltésének ill. a streamelés okai</vt:lpstr>
      <vt:lpstr>Kábeltévés szolgáltatások ismertsége</vt:lpstr>
      <vt:lpstr>Kábeltévés szolgáltatások ismertsége</vt:lpstr>
      <vt:lpstr>Legkedveltebb magyar nyelvű tévés műfajok</vt:lpstr>
      <vt:lpstr>Jellemző fogyasztói attitűdök</vt:lpstr>
      <vt:lpstr>Társalgás tévés tartalmakról</vt:lpstr>
      <vt:lpstr>Magyar műsorokhoz való viszonyulás</vt:lpstr>
      <vt:lpstr>PowerPoint bemutató</vt:lpstr>
      <vt:lpstr>Jövőbeli tervek</vt:lpstr>
      <vt:lpstr>Jövőbeli tervek vs. Demográfia</vt:lpstr>
      <vt:lpstr>Hazaköltözés időpontja</vt:lpstr>
      <vt:lpstr>Brexit hatása</vt:lpstr>
      <vt:lpstr>Kutatói team és referencia</vt:lpstr>
      <vt:lpstr>Kutatói team, kapcsolat</vt:lpstr>
      <vt:lpstr>Az Ipsos Zrt. médiapiaci referencia, 2011-2016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Balázs Kovács</dc:creator>
  <cp:lastModifiedBy>Nati</cp:lastModifiedBy>
  <cp:revision>2097</cp:revision>
  <dcterms:created xsi:type="dcterms:W3CDTF">2012-02-21T08:44:35Z</dcterms:created>
  <dcterms:modified xsi:type="dcterms:W3CDTF">2019-04-15T15:17:05Z</dcterms:modified>
</cp:coreProperties>
</file>