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493" r:id="rId2"/>
    <p:sldId id="494" r:id="rId3"/>
    <p:sldId id="496" r:id="rId4"/>
    <p:sldId id="497" r:id="rId5"/>
    <p:sldId id="498" r:id="rId6"/>
    <p:sldId id="499" r:id="rId7"/>
    <p:sldId id="500" r:id="rId8"/>
    <p:sldId id="501" r:id="rId9"/>
    <p:sldId id="502" r:id="rId10"/>
    <p:sldId id="503" r:id="rId11"/>
    <p:sldId id="504" r:id="rId12"/>
    <p:sldId id="505" r:id="rId13"/>
    <p:sldId id="506" r:id="rId14"/>
    <p:sldId id="507" r:id="rId15"/>
    <p:sldId id="508" r:id="rId16"/>
    <p:sldId id="510" r:id="rId17"/>
    <p:sldId id="511" r:id="rId18"/>
    <p:sldId id="512" r:id="rId19"/>
    <p:sldId id="513" r:id="rId20"/>
    <p:sldId id="514" r:id="rId21"/>
    <p:sldId id="515" r:id="rId22"/>
    <p:sldId id="516" r:id="rId23"/>
    <p:sldId id="517" r:id="rId24"/>
    <p:sldId id="518" r:id="rId25"/>
    <p:sldId id="519" r:id="rId26"/>
    <p:sldId id="520" r:id="rId27"/>
    <p:sldId id="521" r:id="rId28"/>
    <p:sldId id="522" r:id="rId29"/>
    <p:sldId id="524" r:id="rId30"/>
    <p:sldId id="525" r:id="rId31"/>
    <p:sldId id="526" r:id="rId32"/>
    <p:sldId id="527" r:id="rId33"/>
    <p:sldId id="528" r:id="rId34"/>
    <p:sldId id="536" r:id="rId3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391C"/>
    <a:srgbClr val="CCFFCC"/>
    <a:srgbClr val="149C82"/>
    <a:srgbClr val="258B45"/>
    <a:srgbClr val="752505"/>
    <a:srgbClr val="FF7D7D"/>
    <a:srgbClr val="CC0000"/>
    <a:srgbClr val="FFFF99"/>
    <a:srgbClr val="FF0000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4" autoAdjust="0"/>
    <p:restoredTop sz="98782" autoAdjust="0"/>
  </p:normalViewPr>
  <p:slideViewPr>
    <p:cSldViewPr>
      <p:cViewPr>
        <p:scale>
          <a:sx n="96" d="100"/>
          <a:sy n="96" d="100"/>
        </p:scale>
        <p:origin x="-264" y="-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36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1974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5.xml"/><Relationship Id="rId7" Type="http://schemas.openxmlformats.org/officeDocument/2006/relationships/slide" Target="slides/slide32.xml"/><Relationship Id="rId2" Type="http://schemas.openxmlformats.org/officeDocument/2006/relationships/slide" Target="slides/slide7.xml"/><Relationship Id="rId1" Type="http://schemas.openxmlformats.org/officeDocument/2006/relationships/slide" Target="slides/slide4.xml"/><Relationship Id="rId6" Type="http://schemas.openxmlformats.org/officeDocument/2006/relationships/slide" Target="slides/slide29.xml"/><Relationship Id="rId5" Type="http://schemas.openxmlformats.org/officeDocument/2006/relationships/slide" Target="slides/slide26.xml"/><Relationship Id="rId4" Type="http://schemas.openxmlformats.org/officeDocument/2006/relationships/slide" Target="slides/slide2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2916F-F51E-42A7-B6A5-ACF54AA2B521}" type="datetimeFigureOut">
              <a:rPr lang="hu-HU" smtClean="0"/>
              <a:t>2012.11.27.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FF97D-6040-4C93-88B7-04C54648552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50891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955234-A2DF-40E3-9993-D72AFD2025BD}" type="datetimeFigureOut">
              <a:rPr lang="hu-HU" smtClean="0"/>
              <a:t>2012.11.27.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3B8A09-6FA3-4C1C-9742-1CC3DA4A2F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4966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eaLnBrk="1" hangingPunct="1"/>
            <a:fld id="{F3902289-EB1B-4B51-96FB-0F165AD08166}" type="slidenum">
              <a:rPr lang="en-GB" sz="1200" i="0"/>
              <a:pPr eaLnBrk="1" hangingPunct="1"/>
              <a:t>1</a:t>
            </a:fld>
            <a:endParaRPr lang="en-GB" sz="1200" i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smtClean="0">
              <a:latin typeface="Tahoma" pitchFamily="-1" charset="0"/>
              <a:ea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eaLnBrk="1" hangingPunct="1"/>
            <a:fld id="{43940BF8-9753-4A47-BD58-9A1F1421DE2A}" type="slidenum">
              <a:rPr lang="en-GB" sz="1200" i="0"/>
              <a:pPr eaLnBrk="1" hangingPunct="1"/>
              <a:t>4</a:t>
            </a:fld>
            <a:endParaRPr lang="en-GB" sz="1200" i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smtClean="0">
              <a:latin typeface="Tahoma" pitchFamily="-1" charset="0"/>
              <a:ea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eaLnBrk="1" hangingPunct="1"/>
            <a:fld id="{3E6AF0E1-0F36-4C26-ACF1-9E8A475D2CC7}" type="slidenum">
              <a:rPr lang="en-GB" sz="1200" i="0"/>
              <a:pPr eaLnBrk="1" hangingPunct="1"/>
              <a:t>7</a:t>
            </a:fld>
            <a:endParaRPr lang="en-GB" sz="1200" i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smtClean="0">
              <a:latin typeface="Tahoma" pitchFamily="-1" charset="0"/>
              <a:ea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eaLnBrk="1" hangingPunct="1"/>
            <a:fld id="{FCB1E14D-484B-442D-8823-7963D1C810FB}" type="slidenum">
              <a:rPr lang="en-GB" sz="1200" i="0"/>
              <a:pPr eaLnBrk="1" hangingPunct="1"/>
              <a:t>15</a:t>
            </a:fld>
            <a:endParaRPr lang="en-GB" sz="1200" i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smtClean="0">
              <a:latin typeface="Tahoma" pitchFamily="-1" charset="0"/>
              <a:ea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eaLnBrk="1" hangingPunct="1"/>
            <a:fld id="{88DA4299-BCD5-4393-836C-6919183CB1BF}" type="slidenum">
              <a:rPr lang="en-GB" sz="1200" i="0"/>
              <a:pPr eaLnBrk="1" hangingPunct="1"/>
              <a:t>21</a:t>
            </a:fld>
            <a:endParaRPr lang="en-GB" sz="1200" i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smtClean="0">
              <a:latin typeface="Tahoma" pitchFamily="-1" charset="0"/>
              <a:ea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eaLnBrk="1" hangingPunct="1"/>
            <a:fld id="{91540E4D-466E-4CFD-A546-A84FE0F48F30}" type="slidenum">
              <a:rPr lang="en-GB" sz="1200" i="0"/>
              <a:pPr eaLnBrk="1" hangingPunct="1"/>
              <a:t>26</a:t>
            </a:fld>
            <a:endParaRPr lang="en-GB" sz="1200" i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smtClean="0">
              <a:latin typeface="Tahoma" pitchFamily="-1" charset="0"/>
              <a:ea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eaLnBrk="1" hangingPunct="1"/>
            <a:fld id="{399F3BEA-D68B-41E4-BB9C-85D624B3D2BD}" type="slidenum">
              <a:rPr lang="en-GB" sz="1200" i="0"/>
              <a:pPr eaLnBrk="1" hangingPunct="1"/>
              <a:t>29</a:t>
            </a:fld>
            <a:endParaRPr lang="en-GB" sz="1200" i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smtClean="0">
              <a:latin typeface="Tahoma" pitchFamily="-1" charset="0"/>
              <a:ea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B8A09-6FA3-4C1C-9742-1CC3DA4A2FBB}" type="slidenum">
              <a:rPr lang="hu-HU" smtClean="0"/>
              <a:t>30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358592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eaLnBrk="1" hangingPunct="1"/>
            <a:fld id="{D7243296-A188-4797-99EC-541C68DB8E95}" type="slidenum">
              <a:rPr lang="en-GB" sz="1200" i="0"/>
              <a:pPr eaLnBrk="1" hangingPunct="1"/>
              <a:t>32</a:t>
            </a:fld>
            <a:endParaRPr lang="en-GB" sz="1200" i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smtClean="0">
              <a:latin typeface="Tahoma" pitchFamily="-1" charset="0"/>
              <a:ea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dirty="0" smtClean="0"/>
              <a:t>Alcím mintájának szerkesztése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FA9C-E15C-48DD-A2BA-EDCD3C821A46}" type="datetimeFigureOut">
              <a:rPr lang="hu-HU" smtClean="0"/>
              <a:t>2012.11.27.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4856-7358-4B73-B64E-47C7E34939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5615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FA9C-E15C-48DD-A2BA-EDCD3C821A46}" type="datetimeFigureOut">
              <a:rPr lang="hu-HU" smtClean="0"/>
              <a:t>2012.11.27.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4856-7358-4B73-B64E-47C7E34939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477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FA9C-E15C-48DD-A2BA-EDCD3C821A46}" type="datetimeFigureOut">
              <a:rPr lang="hu-HU" smtClean="0"/>
              <a:t>2012.11.27.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4856-7358-4B73-B64E-47C7E34939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17601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Cím és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7620000" cy="6096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iagram helye 2"/>
          <p:cNvSpPr>
            <a:spLocks noGrp="1"/>
          </p:cNvSpPr>
          <p:nvPr>
            <p:ph type="chart" idx="1"/>
          </p:nvPr>
        </p:nvSpPr>
        <p:spPr>
          <a:xfrm>
            <a:off x="304800" y="1066800"/>
            <a:ext cx="7620000" cy="4800600"/>
          </a:xfrm>
        </p:spPr>
        <p:txBody>
          <a:bodyPr/>
          <a:lstStyle/>
          <a:p>
            <a:pPr lvl="0"/>
            <a:endParaRPr lang="hu-HU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hu-HU"/>
              <a:t>2010. március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320925" y="6426200"/>
            <a:ext cx="3581400" cy="2301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hu-HU"/>
              <a:t>Bevezetés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E91BA3-4819-4F03-808C-713467EBF27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8482508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FA9C-E15C-48DD-A2BA-EDCD3C821A46}" type="datetimeFigureOut">
              <a:rPr lang="hu-HU" smtClean="0"/>
              <a:t>2012.11.27.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4856-7358-4B73-B64E-47C7E34939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199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FA9C-E15C-48DD-A2BA-EDCD3C821A46}" type="datetimeFigureOut">
              <a:rPr lang="hu-HU" smtClean="0"/>
              <a:t>2012.11.27.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4856-7358-4B73-B64E-47C7E34939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2150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FA9C-E15C-48DD-A2BA-EDCD3C821A46}" type="datetimeFigureOut">
              <a:rPr lang="hu-HU" smtClean="0"/>
              <a:t>2012.11.27.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4856-7358-4B73-B64E-47C7E34939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9516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FA9C-E15C-48DD-A2BA-EDCD3C821A46}" type="datetimeFigureOut">
              <a:rPr lang="hu-HU" smtClean="0"/>
              <a:t>2012.11.27.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4856-7358-4B73-B64E-47C7E34939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1452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567117" y="6586686"/>
            <a:ext cx="586408" cy="288032"/>
          </a:xfrm>
        </p:spPr>
        <p:txBody>
          <a:bodyPr/>
          <a:lstStyle/>
          <a:p>
            <a:fld id="{F4A04856-7358-4B73-B64E-47C7E34939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41183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3813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FA9C-E15C-48DD-A2BA-EDCD3C821A46}" type="datetimeFigureOut">
              <a:rPr lang="hu-HU" smtClean="0"/>
              <a:t>2012.11.27.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4856-7358-4B73-B64E-47C7E34939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5490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FA9C-E15C-48DD-A2BA-EDCD3C821A46}" type="datetimeFigureOut">
              <a:rPr lang="hu-HU" smtClean="0"/>
              <a:t>2012.11.27.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4856-7358-4B73-B64E-47C7E34939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6098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meme.5net.hu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5076056" y="484842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8FA9C-E15C-48DD-A2BA-EDCD3C821A46}" type="datetimeFigureOut">
              <a:rPr lang="hu-HU" smtClean="0"/>
              <a:t>2012.11.27.</a:t>
            </a:fld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04856-7358-4B73-B64E-47C7E349390B}" type="slidenum">
              <a:rPr lang="hu-HU" smtClean="0"/>
              <a:t>‹#›</a:t>
            </a:fld>
            <a:endParaRPr lang="hu-HU"/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251520" y="260350"/>
            <a:ext cx="8640960" cy="6337300"/>
          </a:xfrm>
          <a:prstGeom prst="rect">
            <a:avLst/>
          </a:prstGeom>
          <a:noFill/>
          <a:ln w="41275">
            <a:solidFill>
              <a:srgbClr val="094FA3">
                <a:alpha val="81000"/>
              </a:srgb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pic>
        <p:nvPicPr>
          <p:cNvPr id="9" name="Picture 46" descr="Ariosz_LOGO_22_Closer_Tran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356070"/>
            <a:ext cx="1934690" cy="31862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Kép 9" descr="Címlap">
            <a:hlinkClick r:id="rId15" tooltip="Címlap"/>
          </p:cNvPr>
          <p:cNvPicPr/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6360926"/>
            <a:ext cx="1944215" cy="404825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11" name="Dia számának helye 5"/>
          <p:cNvSpPr txBox="1">
            <a:spLocks/>
          </p:cNvSpPr>
          <p:nvPr userDrawn="1"/>
        </p:nvSpPr>
        <p:spPr>
          <a:xfrm>
            <a:off x="8596858" y="6589094"/>
            <a:ext cx="602704" cy="249856"/>
          </a:xfrm>
          <a:prstGeom prst="rect">
            <a:avLst/>
          </a:prstGeom>
        </p:spPr>
        <p:txBody>
          <a:bodyPr/>
          <a:lstStyle>
            <a:defPPr>
              <a:defRPr lang="hu-H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4A04856-7358-4B73-B64E-47C7E349390B}" type="slidenum">
              <a:rPr lang="hu-HU" sz="1200" smtClean="0"/>
              <a:pPr algn="r"/>
              <a:t>‹#›</a:t>
            </a:fld>
            <a:endParaRPr lang="hu-HU" sz="1200" dirty="0"/>
          </a:p>
        </p:txBody>
      </p:sp>
    </p:spTree>
    <p:extLst>
      <p:ext uri="{BB962C8B-B14F-4D97-AF65-F5344CB8AC3E}">
        <p14:creationId xmlns:p14="http://schemas.microsoft.com/office/powerpoint/2010/main" val="3682189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1800" b="1" kern="1200">
          <a:solidFill>
            <a:schemeClr val="accent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683569" y="2104752"/>
            <a:ext cx="7777162" cy="2692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hu-HU" sz="3100" dirty="0" err="1" smtClean="0"/>
              <a:t>On-demand</a:t>
            </a:r>
            <a:r>
              <a:rPr lang="hu-HU" sz="3100" dirty="0" smtClean="0"/>
              <a:t> médiaszolgáltatások kutatása</a:t>
            </a:r>
          </a:p>
          <a:p>
            <a:r>
              <a:rPr lang="hu-HU" sz="2400" dirty="0">
                <a:solidFill>
                  <a:srgbClr val="073763"/>
                </a:solidFill>
                <a:ea typeface="ＭＳ Ｐゴシック" pitchFamily="-1" charset="-128"/>
              </a:rPr>
              <a:t>Kvalitatív </a:t>
            </a:r>
            <a:r>
              <a:rPr lang="hu-HU" sz="2400" dirty="0" smtClean="0">
                <a:solidFill>
                  <a:srgbClr val="073763"/>
                </a:solidFill>
                <a:ea typeface="ＭＳ Ｐゴシック" pitchFamily="-1" charset="-128"/>
              </a:rPr>
              <a:t>mélyinterjús vizsgálati </a:t>
            </a:r>
            <a:r>
              <a:rPr lang="hu-HU" sz="2400" dirty="0">
                <a:solidFill>
                  <a:srgbClr val="073763"/>
                </a:solidFill>
                <a:ea typeface="ＭＳ Ｐゴシック" pitchFamily="-1" charset="-128"/>
              </a:rPr>
              <a:t>eredmények</a:t>
            </a:r>
            <a:r>
              <a:rPr lang="hu-HU" sz="3100" dirty="0" smtClean="0"/>
              <a:t/>
            </a:r>
            <a:br>
              <a:rPr lang="hu-HU" sz="3100" dirty="0" smtClean="0"/>
            </a:br>
            <a:r>
              <a:rPr lang="hu-HU" sz="2400" dirty="0">
                <a:solidFill>
                  <a:srgbClr val="073763"/>
                </a:solidFill>
                <a:ea typeface="ＭＳ Ｐゴシック" pitchFamily="-1" charset="-128"/>
              </a:rPr>
              <a:t>2012. </a:t>
            </a:r>
            <a:r>
              <a:rPr lang="hu-HU" sz="2400" dirty="0" smtClean="0">
                <a:solidFill>
                  <a:srgbClr val="073763"/>
                </a:solidFill>
                <a:ea typeface="ＭＳ Ｐゴシック" pitchFamily="-1" charset="-128"/>
              </a:rPr>
              <a:t>november</a:t>
            </a:r>
            <a:endParaRPr lang="hu-HU" sz="2400" dirty="0">
              <a:solidFill>
                <a:srgbClr val="073763"/>
              </a:solidFill>
              <a:ea typeface="ＭＳ Ｐゴシック" pitchFamily="-1" charset="-128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15926" y="5157192"/>
            <a:ext cx="325467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u-HU" sz="2000" dirty="0">
                <a:solidFill>
                  <a:schemeClr val="accent2"/>
                </a:solidFill>
              </a:rPr>
              <a:t>Megbízó: 	</a:t>
            </a:r>
            <a:r>
              <a:rPr lang="hu-HU" sz="2000" dirty="0" smtClean="0">
                <a:solidFill>
                  <a:schemeClr val="accent2"/>
                </a:solidFill>
              </a:rPr>
              <a:t>MEME</a:t>
            </a:r>
            <a:endParaRPr lang="hu-HU" sz="2000" dirty="0">
              <a:solidFill>
                <a:schemeClr val="accent2"/>
              </a:solidFill>
            </a:endParaRPr>
          </a:p>
          <a:p>
            <a:r>
              <a:rPr lang="hu-HU" sz="2000" dirty="0">
                <a:solidFill>
                  <a:schemeClr val="accent2"/>
                </a:solidFill>
              </a:rPr>
              <a:t>Készítette:	</a:t>
            </a:r>
            <a:r>
              <a:rPr lang="hu-HU" sz="2000" dirty="0" smtClean="0">
                <a:solidFill>
                  <a:schemeClr val="accent2"/>
                </a:solidFill>
              </a:rPr>
              <a:t>Ariosz </a:t>
            </a:r>
            <a:r>
              <a:rPr lang="hu-HU" sz="2000" dirty="0">
                <a:solidFill>
                  <a:schemeClr val="accent2"/>
                </a:solidFill>
              </a:rPr>
              <a:t>Kft.</a:t>
            </a:r>
          </a:p>
          <a:p>
            <a:endParaRPr lang="hu-HU" sz="2000" dirty="0">
              <a:solidFill>
                <a:schemeClr val="accent2"/>
              </a:solidFill>
            </a:endParaRPr>
          </a:p>
        </p:txBody>
      </p:sp>
      <p:pic>
        <p:nvPicPr>
          <p:cNvPr id="10" name="Picture 1" descr="Ariosz_logo_offici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546" y="1376365"/>
            <a:ext cx="378618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6714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696416" y="215900"/>
            <a:ext cx="7620000" cy="609600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Lekérhető médiaszolgáltatások piaci percepciója</a:t>
            </a:r>
          </a:p>
        </p:txBody>
      </p:sp>
      <p:sp>
        <p:nvSpPr>
          <p:cNvPr id="29700" name="Rectangle 5"/>
          <p:cNvSpPr>
            <a:spLocks noChangeArrowheads="1"/>
          </p:cNvSpPr>
          <p:nvPr/>
        </p:nvSpPr>
        <p:spPr bwMode="auto">
          <a:xfrm>
            <a:off x="2245544" y="764704"/>
            <a:ext cx="6286896" cy="3375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ts val="1725"/>
              </a:lnSpc>
              <a:spcBef>
                <a:spcPts val="600"/>
              </a:spcBef>
              <a:buFontTx/>
              <a:buBlip>
                <a:blip r:embed="rId4"/>
              </a:buBlip>
            </a:pPr>
            <a:r>
              <a:rPr lang="hu-HU" sz="1600" b="1" i="0" dirty="0">
                <a:solidFill>
                  <a:srgbClr val="094FA3"/>
                </a:solidFill>
              </a:rPr>
              <a:t>Hazai lekérhető médiaszolgáltatások piacának sajátosságai (folyt.):</a:t>
            </a:r>
          </a:p>
          <a:p>
            <a:pPr marL="800100" lvl="1" indent="-342900" algn="just" eaLnBrk="0" hangingPunct="0">
              <a:lnSpc>
                <a:spcPts val="1725"/>
              </a:lnSpc>
              <a:spcBef>
                <a:spcPts val="600"/>
              </a:spcBef>
              <a:buFontTx/>
              <a:buBlip>
                <a:blip r:embed="rId4"/>
              </a:buBlip>
            </a:pPr>
            <a:r>
              <a:rPr lang="hu-HU" sz="1600" b="1" i="0" dirty="0">
                <a:solidFill>
                  <a:srgbClr val="094FA3"/>
                </a:solidFill>
              </a:rPr>
              <a:t>Hazai piac </a:t>
            </a:r>
            <a:r>
              <a:rPr lang="hu-HU" sz="1600" b="1" i="0" dirty="0" smtClean="0">
                <a:solidFill>
                  <a:srgbClr val="094FA3"/>
                </a:solidFill>
              </a:rPr>
              <a:t>méretgazdaságossági </a:t>
            </a:r>
            <a:r>
              <a:rPr lang="hu-HU" sz="1600" b="1" i="0" dirty="0">
                <a:solidFill>
                  <a:srgbClr val="094FA3"/>
                </a:solidFill>
              </a:rPr>
              <a:t>korlátai</a:t>
            </a:r>
            <a:r>
              <a:rPr lang="hu-HU" sz="1600" i="0" dirty="0">
                <a:solidFill>
                  <a:srgbClr val="094FA3"/>
                </a:solidFill>
              </a:rPr>
              <a:t>: a lekérhető médiaszolgáltatások potenciális célcsoportja rendkívül szűk, ugyanakkor széles a helyettesítő termékek köre. </a:t>
            </a:r>
            <a:endParaRPr lang="hu-HU" sz="1600" i="0" dirty="0" smtClean="0">
              <a:solidFill>
                <a:srgbClr val="094FA3"/>
              </a:solidFill>
            </a:endParaRPr>
          </a:p>
          <a:p>
            <a:pPr marL="800100" lvl="1" indent="-342900" algn="just" eaLnBrk="0" hangingPunct="0">
              <a:lnSpc>
                <a:spcPts val="1725"/>
              </a:lnSpc>
              <a:spcBef>
                <a:spcPts val="600"/>
              </a:spcBef>
              <a:buFontTx/>
              <a:buBlip>
                <a:blip r:embed="rId4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Továbbá </a:t>
            </a:r>
            <a:r>
              <a:rPr lang="hu-HU" sz="1600" b="1" i="0" dirty="0">
                <a:solidFill>
                  <a:srgbClr val="094FA3"/>
                </a:solidFill>
              </a:rPr>
              <a:t>a nyelvi korlátok </a:t>
            </a:r>
            <a:r>
              <a:rPr lang="hu-HU" sz="1600" i="0" dirty="0">
                <a:solidFill>
                  <a:srgbClr val="094FA3"/>
                </a:solidFill>
              </a:rPr>
              <a:t>következtében egy hazai fejlesztésű technológiának a megtérülése rendkívül kétséges. </a:t>
            </a:r>
          </a:p>
          <a:p>
            <a:pPr marL="800100" lvl="1" indent="-342900" algn="just" eaLnBrk="0" hangingPunct="0">
              <a:lnSpc>
                <a:spcPts val="1725"/>
              </a:lnSpc>
              <a:spcBef>
                <a:spcPts val="600"/>
              </a:spcBef>
              <a:buFontTx/>
              <a:buBlip>
                <a:blip r:embed="rId4"/>
              </a:buBlip>
            </a:pPr>
            <a:r>
              <a:rPr lang="hu-HU" sz="1600" b="1" i="0" dirty="0">
                <a:solidFill>
                  <a:srgbClr val="094FA3"/>
                </a:solidFill>
              </a:rPr>
              <a:t>Vegyes vállalati modell </a:t>
            </a:r>
            <a:r>
              <a:rPr lang="hu-HU" sz="1600" i="0" dirty="0">
                <a:solidFill>
                  <a:srgbClr val="094FA3"/>
                </a:solidFill>
              </a:rPr>
              <a:t>[</a:t>
            </a:r>
            <a:r>
              <a:rPr lang="hu-HU" sz="1600" i="0" dirty="0" err="1">
                <a:solidFill>
                  <a:srgbClr val="094FA3"/>
                </a:solidFill>
              </a:rPr>
              <a:t>joint</a:t>
            </a:r>
            <a:r>
              <a:rPr lang="hu-HU" sz="1600" i="0" dirty="0">
                <a:solidFill>
                  <a:srgbClr val="094FA3"/>
                </a:solidFill>
              </a:rPr>
              <a:t> </a:t>
            </a:r>
            <a:r>
              <a:rPr lang="hu-HU" sz="1600" i="0" dirty="0" err="1">
                <a:solidFill>
                  <a:srgbClr val="094FA3"/>
                </a:solidFill>
              </a:rPr>
              <a:t>venture</a:t>
            </a:r>
            <a:r>
              <a:rPr lang="hu-HU" sz="1600" i="0" dirty="0">
                <a:solidFill>
                  <a:srgbClr val="094FA3"/>
                </a:solidFill>
              </a:rPr>
              <a:t>] </a:t>
            </a:r>
            <a:r>
              <a:rPr lang="hu-HU" sz="1600" b="1" i="0" dirty="0">
                <a:solidFill>
                  <a:srgbClr val="094FA3"/>
                </a:solidFill>
              </a:rPr>
              <a:t>hiánya</a:t>
            </a:r>
            <a:r>
              <a:rPr lang="hu-HU" sz="1600" i="0" dirty="0">
                <a:solidFill>
                  <a:srgbClr val="094FA3"/>
                </a:solidFill>
              </a:rPr>
              <a:t> - hazai vállalati kultúra jelenleg nélkülözi a vegyesvállalati </a:t>
            </a:r>
            <a:r>
              <a:rPr lang="hu-HU" sz="1600" i="0" dirty="0" smtClean="0">
                <a:solidFill>
                  <a:srgbClr val="094FA3"/>
                </a:solidFill>
              </a:rPr>
              <a:t>formát. Ez </a:t>
            </a:r>
            <a:r>
              <a:rPr lang="hu-HU" sz="1600" i="0" dirty="0">
                <a:solidFill>
                  <a:srgbClr val="094FA3"/>
                </a:solidFill>
              </a:rPr>
              <a:t>a társulási </a:t>
            </a:r>
            <a:r>
              <a:rPr lang="hu-HU" sz="1600" i="0" dirty="0" smtClean="0">
                <a:solidFill>
                  <a:srgbClr val="094FA3"/>
                </a:solidFill>
              </a:rPr>
              <a:t>forma kevésbé ágyazódott be az üzleti kultúrába, mint az USA-ban, ahol a „versengve együttműködni” gondolat sokkal jobban benne van a vezetők gondolkodásában. </a:t>
            </a:r>
            <a:endParaRPr lang="hu-HU" sz="1600" i="0" dirty="0">
              <a:solidFill>
                <a:srgbClr val="094FA3"/>
              </a:solidFill>
            </a:endParaRPr>
          </a:p>
        </p:txBody>
      </p:sp>
      <p:sp>
        <p:nvSpPr>
          <p:cNvPr id="8" name="Right Arrow Callout 7"/>
          <p:cNvSpPr/>
          <p:nvPr/>
        </p:nvSpPr>
        <p:spPr bwMode="auto">
          <a:xfrm>
            <a:off x="467544" y="1206500"/>
            <a:ext cx="1873250" cy="4714875"/>
          </a:xfrm>
          <a:prstGeom prst="rightArrowCallout">
            <a:avLst/>
          </a:prstGeom>
          <a:gradFill flip="none" rotWithShape="1">
            <a:gsLst>
              <a:gs pos="100000">
                <a:srgbClr val="FFFFFF"/>
              </a:gs>
              <a:gs pos="52000">
                <a:srgbClr val="0272BB"/>
              </a:gs>
            </a:gsLst>
            <a:lin ang="0" scaled="1"/>
            <a:tileRect/>
          </a:gradFill>
          <a:ln w="8001" cap="flat" cmpd="sng" algn="ctr">
            <a:solidFill>
              <a:srgbClr val="094F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 anchorCtr="1"/>
          <a:lstStyle/>
          <a:p>
            <a:pPr algn="ctr">
              <a:defRPr/>
            </a:pPr>
            <a:r>
              <a:rPr lang="hu-HU" sz="1600" b="1" i="0" dirty="0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PIACI SAJÁTOSSÁGOK</a:t>
            </a:r>
          </a:p>
        </p:txBody>
      </p:sp>
      <p:sp>
        <p:nvSpPr>
          <p:cNvPr id="5" name="Auf der gleichen Seite des Rechtecks liegende Ecken abrunden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46283" y="4236294"/>
            <a:ext cx="2863850" cy="441325"/>
          </a:xfrm>
          <a:prstGeom prst="rect">
            <a:avLst/>
          </a:prstGeom>
          <a:solidFill>
            <a:srgbClr val="094FA3"/>
          </a:solidFill>
          <a:ln w="9525">
            <a:solidFill>
              <a:srgbClr val="094FA3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808080">
                <a:alpha val="39998"/>
              </a:srgbClr>
            </a:outerShdw>
          </a:effectLst>
        </p:spPr>
        <p:txBody>
          <a:bodyPr tIns="72000" bIns="72000" anchor="ctr"/>
          <a:lstStyle/>
          <a:p>
            <a:r>
              <a:rPr lang="hu-HU" sz="1600" b="1" i="0" dirty="0">
                <a:solidFill>
                  <a:schemeClr val="bg1"/>
                </a:solidFill>
              </a:rPr>
              <a:t>Nemzetközi kitekintés</a:t>
            </a:r>
          </a:p>
        </p:txBody>
      </p:sp>
      <p:sp>
        <p:nvSpPr>
          <p:cNvPr id="6" name="Inhaltsplatzhalter 7"/>
          <p:cNvSpPr txBox="1">
            <a:spLocks/>
          </p:cNvSpPr>
          <p:nvPr>
            <p:custDataLst>
              <p:tags r:id="rId2"/>
            </p:custDataLst>
          </p:nvPr>
        </p:nvSpPr>
        <p:spPr bwMode="gray">
          <a:xfrm>
            <a:off x="2340794" y="4677619"/>
            <a:ext cx="6335662" cy="1631701"/>
          </a:xfrm>
          <a:prstGeom prst="rect">
            <a:avLst/>
          </a:prstGeom>
          <a:solidFill>
            <a:schemeClr val="bg1"/>
          </a:solidFill>
          <a:ln w="9525">
            <a:solidFill>
              <a:srgbClr val="DFE6EB"/>
            </a:solidFill>
            <a:miter lim="800000"/>
            <a:headEnd/>
            <a:tailEnd/>
          </a:ln>
          <a:effectLst>
            <a:outerShdw blurRad="50800" dist="38100" dir="18900000" algn="tr" rotWithShape="0">
              <a:srgbClr val="808080">
                <a:alpha val="42998"/>
              </a:srgbClr>
            </a:outerShdw>
          </a:effectLst>
        </p:spPr>
        <p:txBody>
          <a:bodyPr lIns="90000" tIns="46800" rIns="90000" bIns="46800"/>
          <a:lstStyle>
            <a:lvl1pPr marL="24161750" indent="-2416175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marL="0" lvl="1" eaLnBrk="1" hangingPunct="1">
              <a:spcBef>
                <a:spcPts val="600"/>
              </a:spcBef>
              <a:buFont typeface="Arial" charset="0"/>
              <a:buNone/>
            </a:pPr>
            <a:endParaRPr lang="hu-HU" sz="1400" b="1" i="0" dirty="0">
              <a:solidFill>
                <a:srgbClr val="094FA3"/>
              </a:solidFill>
            </a:endParaRPr>
          </a:p>
          <a:p>
            <a:pPr marL="0" lvl="1" eaLnBrk="1" hangingPunct="1">
              <a:spcBef>
                <a:spcPts val="600"/>
              </a:spcBef>
              <a:buFont typeface="Arial" charset="0"/>
              <a:buNone/>
            </a:pPr>
            <a:r>
              <a:rPr lang="hu-HU" sz="1400" b="1" i="0" dirty="0">
                <a:solidFill>
                  <a:srgbClr val="094FA3"/>
                </a:solidFill>
              </a:rPr>
              <a:t>A hazai szolgáltatások elsősorban kínálati oldalról maradnak el a fejlett piacokhoz képest.</a:t>
            </a:r>
          </a:p>
          <a:p>
            <a:pPr marL="0" lvl="1" eaLnBrk="1" hangingPunct="1">
              <a:spcBef>
                <a:spcPts val="600"/>
              </a:spcBef>
              <a:buFont typeface="Arial" charset="0"/>
              <a:buNone/>
            </a:pPr>
            <a:r>
              <a:rPr lang="hu-HU" sz="1400" b="1" i="0" dirty="0">
                <a:solidFill>
                  <a:srgbClr val="094FA3"/>
                </a:solidFill>
              </a:rPr>
              <a:t>A fejlődésnek a piacméret és a speciális nyelv is gátat szab. </a:t>
            </a:r>
          </a:p>
          <a:p>
            <a:pPr marL="0" lvl="1" eaLnBrk="1" hangingPunct="1">
              <a:spcBef>
                <a:spcPts val="600"/>
              </a:spcBef>
              <a:buFont typeface="Arial" charset="0"/>
              <a:buNone/>
            </a:pPr>
            <a:r>
              <a:rPr lang="hu-HU" sz="1400" b="1" i="0" dirty="0">
                <a:solidFill>
                  <a:srgbClr val="094FA3"/>
                </a:solidFill>
              </a:rPr>
              <a:t>További korlát, hogy a hazai médiafogyasztást a szinkronizált tartalmak </a:t>
            </a:r>
            <a:r>
              <a:rPr lang="hu-HU" sz="1400" b="1" i="0" dirty="0" smtClean="0">
                <a:solidFill>
                  <a:srgbClr val="094FA3"/>
                </a:solidFill>
              </a:rPr>
              <a:t>uralják, a fogyasztók ehhez szoktak hozzá. </a:t>
            </a:r>
            <a:endParaRPr lang="hu-HU" sz="1400" b="1" i="0" dirty="0">
              <a:solidFill>
                <a:srgbClr val="094FA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3151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624408" y="200025"/>
            <a:ext cx="7620000" cy="609600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Lekérhető médiaszolgáltatások piaci percepciója</a:t>
            </a:r>
          </a:p>
        </p:txBody>
      </p:sp>
      <p:sp>
        <p:nvSpPr>
          <p:cNvPr id="30724" name="Tartalom helye 2"/>
          <p:cNvSpPr txBox="1">
            <a:spLocks/>
          </p:cNvSpPr>
          <p:nvPr/>
        </p:nvSpPr>
        <p:spPr bwMode="auto">
          <a:xfrm>
            <a:off x="2182192" y="764704"/>
            <a:ext cx="6350248" cy="536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3429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algn="just">
              <a:lnSpc>
                <a:spcPts val="1725"/>
              </a:lnSpc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lekérhető médiaszolgáltatást tekintve </a:t>
            </a:r>
            <a:r>
              <a:rPr lang="hu-HU" sz="1600" b="1" i="0" dirty="0">
                <a:solidFill>
                  <a:srgbClr val="094FA3"/>
                </a:solidFill>
              </a:rPr>
              <a:t>a szolgáltatók jelenleg még az építkezés, ügyfélszerzés szakaszában vannak</a:t>
            </a:r>
            <a:r>
              <a:rPr lang="hu-HU" sz="1600" i="0" dirty="0">
                <a:solidFill>
                  <a:srgbClr val="094FA3"/>
                </a:solidFill>
              </a:rPr>
              <a:t>, és szkeptikusak egy jól működő üzleti modell kialakításának lehetőségével kapcsolatban. </a:t>
            </a:r>
            <a:endParaRPr lang="hu-HU" sz="1600" i="0" dirty="0" smtClean="0">
              <a:solidFill>
                <a:srgbClr val="094FA3"/>
              </a:solidFill>
            </a:endParaRPr>
          </a:p>
          <a:p>
            <a:pPr algn="just">
              <a:lnSpc>
                <a:spcPts val="1725"/>
              </a:lnSpc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 </a:t>
            </a:r>
            <a:r>
              <a:rPr lang="hu-HU" sz="1600" i="0" dirty="0">
                <a:solidFill>
                  <a:srgbClr val="094FA3"/>
                </a:solidFill>
              </a:rPr>
              <a:t>szolgáltatások </a:t>
            </a:r>
            <a:r>
              <a:rPr lang="hu-HU" sz="1600" i="0" dirty="0" smtClean="0">
                <a:solidFill>
                  <a:srgbClr val="094FA3"/>
                </a:solidFill>
              </a:rPr>
              <a:t>előnyei a felhasználói oldalról vitán felül állnak, </a:t>
            </a:r>
            <a:r>
              <a:rPr lang="hu-HU" sz="1600" i="0" dirty="0">
                <a:solidFill>
                  <a:srgbClr val="094FA3"/>
                </a:solidFill>
              </a:rPr>
              <a:t>de kérdéses, hogy az eddig elért fogyasztókon túl </a:t>
            </a:r>
            <a:r>
              <a:rPr lang="hu-HU" sz="1600" b="1" i="0" dirty="0">
                <a:solidFill>
                  <a:srgbClr val="094FA3"/>
                </a:solidFill>
              </a:rPr>
              <a:t>bevonható-e kellő számban a tartalomért fizetni hajlandó néző. </a:t>
            </a:r>
          </a:p>
          <a:p>
            <a:pPr algn="just">
              <a:lnSpc>
                <a:spcPts val="1725"/>
              </a:lnSpc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Néhányan a TV készülékek funkcionalitásának átalakulását jelölik meg markáns változásként amelyet elsősorban </a:t>
            </a:r>
            <a:r>
              <a:rPr lang="hu-HU" sz="1600" b="1" i="0" dirty="0">
                <a:solidFill>
                  <a:srgbClr val="094FA3"/>
                </a:solidFill>
              </a:rPr>
              <a:t>a </a:t>
            </a:r>
            <a:r>
              <a:rPr lang="hu-HU" sz="1600" b="1" i="0" dirty="0" err="1">
                <a:solidFill>
                  <a:srgbClr val="094FA3"/>
                </a:solidFill>
              </a:rPr>
              <a:t>smart</a:t>
            </a:r>
            <a:r>
              <a:rPr lang="hu-HU" sz="1600" b="1" i="0" dirty="0">
                <a:solidFill>
                  <a:srgbClr val="094FA3"/>
                </a:solidFill>
              </a:rPr>
              <a:t> TV-k megjelenése, terjedése </a:t>
            </a:r>
            <a:r>
              <a:rPr lang="hu-HU" sz="1600" i="0" dirty="0">
                <a:solidFill>
                  <a:srgbClr val="094FA3"/>
                </a:solidFill>
              </a:rPr>
              <a:t>generál. </a:t>
            </a:r>
            <a:endParaRPr lang="hu-HU" sz="1600" i="0" dirty="0" smtClean="0">
              <a:solidFill>
                <a:srgbClr val="094FA3"/>
              </a:solidFill>
            </a:endParaRPr>
          </a:p>
          <a:p>
            <a:pPr algn="just">
              <a:lnSpc>
                <a:spcPts val="1725"/>
              </a:lnSpc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 </a:t>
            </a:r>
            <a:r>
              <a:rPr lang="hu-HU" sz="1600" i="0" dirty="0" err="1">
                <a:solidFill>
                  <a:srgbClr val="094FA3"/>
                </a:solidFill>
              </a:rPr>
              <a:t>smart</a:t>
            </a:r>
            <a:r>
              <a:rPr lang="hu-HU" sz="1600" i="0" dirty="0">
                <a:solidFill>
                  <a:srgbClr val="094FA3"/>
                </a:solidFill>
              </a:rPr>
              <a:t> televíziók által kínált applikációk, tartalmak erősítik a tartalomközpontú tévézést, amely </a:t>
            </a:r>
            <a:r>
              <a:rPr lang="hu-HU" sz="1600" b="1" i="0" dirty="0">
                <a:solidFill>
                  <a:srgbClr val="094FA3"/>
                </a:solidFill>
              </a:rPr>
              <a:t>aktív, tartalomkereső fogyasztói magatartást </a:t>
            </a:r>
            <a:r>
              <a:rPr lang="hu-HU" sz="1600" i="0" dirty="0">
                <a:solidFill>
                  <a:srgbClr val="094FA3"/>
                </a:solidFill>
              </a:rPr>
              <a:t>idézhet elő. </a:t>
            </a:r>
            <a:endParaRPr lang="hu-HU" sz="1600" i="0" dirty="0" smtClean="0">
              <a:solidFill>
                <a:srgbClr val="094FA3"/>
              </a:solidFill>
            </a:endParaRPr>
          </a:p>
          <a:p>
            <a:pPr algn="just">
              <a:lnSpc>
                <a:spcPts val="1725"/>
              </a:lnSpc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Továbbá </a:t>
            </a:r>
            <a:r>
              <a:rPr lang="hu-HU" sz="1600" i="0" dirty="0">
                <a:solidFill>
                  <a:srgbClr val="094FA3"/>
                </a:solidFill>
              </a:rPr>
              <a:t>ez a változás egyedi előfizetői csomagok iránti igényeket indukálhat.</a:t>
            </a:r>
          </a:p>
          <a:p>
            <a:pPr algn="just">
              <a:lnSpc>
                <a:spcPts val="1725"/>
              </a:lnSpc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technológia fejlődése következtében megjelenő </a:t>
            </a:r>
            <a:r>
              <a:rPr lang="hu-HU" sz="1600" b="1" i="0" dirty="0">
                <a:solidFill>
                  <a:srgbClr val="094FA3"/>
                </a:solidFill>
              </a:rPr>
              <a:t>új eszközök (</a:t>
            </a:r>
            <a:r>
              <a:rPr lang="hu-HU" sz="1600" b="1" i="0" dirty="0" err="1">
                <a:solidFill>
                  <a:srgbClr val="094FA3"/>
                </a:solidFill>
              </a:rPr>
              <a:t>tablet</a:t>
            </a:r>
            <a:r>
              <a:rPr lang="hu-HU" sz="1600" b="1" i="0" dirty="0">
                <a:solidFill>
                  <a:srgbClr val="094FA3"/>
                </a:solidFill>
              </a:rPr>
              <a:t>, okostelefon) a médiafogyasztás mobilizálódását eredményezheti, </a:t>
            </a:r>
            <a:r>
              <a:rPr lang="hu-HU" sz="1600" i="0" dirty="0">
                <a:solidFill>
                  <a:srgbClr val="094FA3"/>
                </a:solidFill>
              </a:rPr>
              <a:t>a televíziózás „röghöz kötöttsége” lazulhat általuk. </a:t>
            </a:r>
            <a:endParaRPr lang="hu-HU" sz="1600" i="0" dirty="0" smtClean="0">
              <a:solidFill>
                <a:srgbClr val="094FA3"/>
              </a:solidFill>
            </a:endParaRPr>
          </a:p>
          <a:p>
            <a:pPr algn="just">
              <a:lnSpc>
                <a:spcPts val="1725"/>
              </a:lnSpc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 </a:t>
            </a:r>
            <a:r>
              <a:rPr lang="hu-HU" sz="1600" i="0" dirty="0" err="1">
                <a:solidFill>
                  <a:srgbClr val="094FA3"/>
                </a:solidFill>
              </a:rPr>
              <a:t>tabletek</a:t>
            </a:r>
            <a:r>
              <a:rPr lang="hu-HU" sz="1600" i="0" dirty="0">
                <a:solidFill>
                  <a:srgbClr val="094FA3"/>
                </a:solidFill>
              </a:rPr>
              <a:t>, okostelefonok </a:t>
            </a:r>
            <a:r>
              <a:rPr lang="hu-HU" sz="1600" i="0" dirty="0" smtClean="0">
                <a:solidFill>
                  <a:srgbClr val="094FA3"/>
                </a:solidFill>
              </a:rPr>
              <a:t>képméretének növekedése, képminőségének javulása </a:t>
            </a:r>
            <a:r>
              <a:rPr lang="hu-HU" sz="1600" i="0" dirty="0">
                <a:solidFill>
                  <a:srgbClr val="094FA3"/>
                </a:solidFill>
              </a:rPr>
              <a:t>és hordozhatóságának következtében </a:t>
            </a:r>
            <a:r>
              <a:rPr lang="hu-HU" sz="1600" b="1" i="0" dirty="0">
                <a:solidFill>
                  <a:srgbClr val="094FA3"/>
                </a:solidFill>
              </a:rPr>
              <a:t>kialakulófélben van egy „</a:t>
            </a:r>
            <a:r>
              <a:rPr lang="hu-HU" sz="1600" b="1" i="0" dirty="0" err="1">
                <a:solidFill>
                  <a:srgbClr val="094FA3"/>
                </a:solidFill>
              </a:rPr>
              <a:t>multiscreen</a:t>
            </a:r>
            <a:r>
              <a:rPr lang="hu-HU" sz="1600" b="1" i="0" dirty="0">
                <a:solidFill>
                  <a:srgbClr val="094FA3"/>
                </a:solidFill>
              </a:rPr>
              <a:t>” világ, </a:t>
            </a:r>
            <a:r>
              <a:rPr lang="hu-HU" sz="1600" i="0" dirty="0">
                <a:solidFill>
                  <a:srgbClr val="094FA3"/>
                </a:solidFill>
              </a:rPr>
              <a:t>amely egy adott tartalom élethelyzethez igazított felhasználását eredményezi.  </a:t>
            </a:r>
          </a:p>
        </p:txBody>
      </p:sp>
      <p:sp>
        <p:nvSpPr>
          <p:cNvPr id="6" name="Right Arrow Callout 5"/>
          <p:cNvSpPr/>
          <p:nvPr/>
        </p:nvSpPr>
        <p:spPr bwMode="auto">
          <a:xfrm>
            <a:off x="404192" y="1206500"/>
            <a:ext cx="1873250" cy="4714875"/>
          </a:xfrm>
          <a:prstGeom prst="rightArrowCallout">
            <a:avLst/>
          </a:prstGeom>
          <a:gradFill flip="none" rotWithShape="1">
            <a:gsLst>
              <a:gs pos="100000">
                <a:srgbClr val="FFFFFF"/>
              </a:gs>
              <a:gs pos="52000">
                <a:srgbClr val="0272BB"/>
              </a:gs>
            </a:gsLst>
            <a:lin ang="0" scaled="1"/>
            <a:tileRect/>
          </a:gradFill>
          <a:ln w="8001" cap="flat" cmpd="sng" algn="ctr">
            <a:solidFill>
              <a:srgbClr val="094F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 anchorCtr="1"/>
          <a:lstStyle/>
          <a:p>
            <a:pPr algn="ctr">
              <a:defRPr/>
            </a:pPr>
            <a:r>
              <a:rPr lang="hu-HU" sz="1600" b="1" i="0" dirty="0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PIACI IRÁNYOK, VÁLTOZÁSOK</a:t>
            </a:r>
          </a:p>
        </p:txBody>
      </p:sp>
    </p:spTree>
    <p:extLst>
      <p:ext uri="{BB962C8B-B14F-4D97-AF65-F5344CB8AC3E}">
        <p14:creationId xmlns:p14="http://schemas.microsoft.com/office/powerpoint/2010/main" val="43365117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755576" y="227112"/>
            <a:ext cx="7620000" cy="609600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Lekérhető médiaszolgáltatások piaci percepciója</a:t>
            </a:r>
          </a:p>
        </p:txBody>
      </p:sp>
      <p:sp>
        <p:nvSpPr>
          <p:cNvPr id="31748" name="Tartalom helye 2"/>
          <p:cNvSpPr txBox="1">
            <a:spLocks/>
          </p:cNvSpPr>
          <p:nvPr/>
        </p:nvSpPr>
        <p:spPr bwMode="auto">
          <a:xfrm>
            <a:off x="2173394" y="1111250"/>
            <a:ext cx="6431054" cy="475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3429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algn="just">
              <a:lnSpc>
                <a:spcPts val="1725"/>
              </a:lnSpc>
              <a:spcBef>
                <a:spcPct val="20000"/>
              </a:spcBef>
              <a:spcAft>
                <a:spcPts val="2400"/>
              </a:spcAft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televíziós csatornák által </a:t>
            </a:r>
            <a:r>
              <a:rPr lang="hu-HU" sz="1600" i="0" dirty="0" smtClean="0">
                <a:solidFill>
                  <a:srgbClr val="094FA3"/>
                </a:solidFill>
              </a:rPr>
              <a:t>indított </a:t>
            </a:r>
            <a:r>
              <a:rPr lang="hu-HU" sz="1600" i="0" dirty="0">
                <a:solidFill>
                  <a:srgbClr val="094FA3"/>
                </a:solidFill>
              </a:rPr>
              <a:t>„</a:t>
            </a:r>
            <a:r>
              <a:rPr lang="hu-HU" sz="1600" i="0" dirty="0" err="1">
                <a:solidFill>
                  <a:srgbClr val="094FA3"/>
                </a:solidFill>
              </a:rPr>
              <a:t>catch</a:t>
            </a:r>
            <a:r>
              <a:rPr lang="hu-HU" sz="1600" i="0" dirty="0">
                <a:solidFill>
                  <a:srgbClr val="094FA3"/>
                </a:solidFill>
              </a:rPr>
              <a:t> </a:t>
            </a:r>
            <a:r>
              <a:rPr lang="hu-HU" sz="1600" i="0" dirty="0" err="1">
                <a:solidFill>
                  <a:srgbClr val="094FA3"/>
                </a:solidFill>
              </a:rPr>
              <a:t>up</a:t>
            </a:r>
            <a:r>
              <a:rPr lang="hu-HU" sz="1600" i="0" dirty="0">
                <a:solidFill>
                  <a:srgbClr val="094FA3"/>
                </a:solidFill>
              </a:rPr>
              <a:t> </a:t>
            </a:r>
            <a:r>
              <a:rPr lang="hu-HU" sz="1600" i="0" dirty="0" smtClean="0">
                <a:solidFill>
                  <a:srgbClr val="094FA3"/>
                </a:solidFill>
              </a:rPr>
              <a:t>tv” </a:t>
            </a:r>
            <a:r>
              <a:rPr lang="hu-HU" sz="1600" i="0" dirty="0">
                <a:solidFill>
                  <a:srgbClr val="094FA3"/>
                </a:solidFill>
              </a:rPr>
              <a:t>szolgáltatások esetében a </a:t>
            </a:r>
            <a:r>
              <a:rPr lang="hu-HU" sz="1600" i="0" dirty="0" err="1">
                <a:solidFill>
                  <a:srgbClr val="094FA3"/>
                </a:solidFill>
              </a:rPr>
              <a:t>tematizált</a:t>
            </a:r>
            <a:r>
              <a:rPr lang="hu-HU" sz="1600" i="0" dirty="0">
                <a:solidFill>
                  <a:srgbClr val="094FA3"/>
                </a:solidFill>
              </a:rPr>
              <a:t> megjelenítésre való törekvés detektálható. </a:t>
            </a:r>
            <a:r>
              <a:rPr lang="hu-HU" sz="1600" i="0" dirty="0" smtClean="0">
                <a:solidFill>
                  <a:srgbClr val="094FA3"/>
                </a:solidFill>
              </a:rPr>
              <a:t>A szolgáltatók ezt elsősorban ma még a </a:t>
            </a:r>
            <a:r>
              <a:rPr lang="hu-HU" sz="1600" i="0" dirty="0" err="1" smtClean="0">
                <a:solidFill>
                  <a:srgbClr val="094FA3"/>
                </a:solidFill>
              </a:rPr>
              <a:t>core</a:t>
            </a:r>
            <a:r>
              <a:rPr lang="hu-HU" sz="1600" i="0" dirty="0" smtClean="0">
                <a:solidFill>
                  <a:srgbClr val="094FA3"/>
                </a:solidFill>
              </a:rPr>
              <a:t> business (lineáris médiaszolgáltatás) marketing eszközének tekintik, nem önálló üzletágnak </a:t>
            </a:r>
          </a:p>
          <a:p>
            <a:pPr algn="just">
              <a:lnSpc>
                <a:spcPts val="1725"/>
              </a:lnSpc>
              <a:spcBef>
                <a:spcPct val="20000"/>
              </a:spcBef>
              <a:spcAft>
                <a:spcPts val="2400"/>
              </a:spcAft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 </a:t>
            </a:r>
            <a:r>
              <a:rPr lang="hu-HU" sz="1600" i="0" dirty="0">
                <a:solidFill>
                  <a:srgbClr val="094FA3"/>
                </a:solidFill>
              </a:rPr>
              <a:t>tartalomszolgáltatók abban bíznak, hogy a felhasználó több időt tölt el a TV csatorna tartalmait böngészve, ha egy témára rákeresve több releváns műsort ajánl fel a kereső.  </a:t>
            </a:r>
          </a:p>
          <a:p>
            <a:pPr algn="just">
              <a:lnSpc>
                <a:spcPts val="1725"/>
              </a:lnSpc>
              <a:spcBef>
                <a:spcPct val="20000"/>
              </a:spcBef>
              <a:spcAft>
                <a:spcPts val="2400"/>
              </a:spcAft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fizetős kábel- és IPTV szolgáltatók </a:t>
            </a:r>
            <a:r>
              <a:rPr lang="hu-HU" sz="1600" i="0" dirty="0">
                <a:solidFill>
                  <a:srgbClr val="094FA3"/>
                </a:solidFill>
              </a:rPr>
              <a:t>főként a jelenlegi gazdasági helyzetből, </a:t>
            </a:r>
            <a:r>
              <a:rPr lang="hu-HU" sz="1600" i="0" dirty="0" smtClean="0">
                <a:solidFill>
                  <a:srgbClr val="094FA3"/>
                </a:solidFill>
              </a:rPr>
              <a:t>a jogdíjakkal kapcsolatos jogi kérdések rendezetlenségéből, továbbá a </a:t>
            </a:r>
            <a:r>
              <a:rPr lang="hu-HU" sz="1600" i="0" dirty="0">
                <a:solidFill>
                  <a:srgbClr val="094FA3"/>
                </a:solidFill>
              </a:rPr>
              <a:t>digitális éretlenségből fakadó szűk mozgástér következtében </a:t>
            </a:r>
            <a:r>
              <a:rPr lang="hu-HU" sz="1600" i="0" dirty="0" smtClean="0">
                <a:solidFill>
                  <a:srgbClr val="094FA3"/>
                </a:solidFill>
              </a:rPr>
              <a:t>nem annyira az </a:t>
            </a:r>
            <a:r>
              <a:rPr lang="hu-HU" sz="1600" i="0" dirty="0" err="1" smtClean="0">
                <a:solidFill>
                  <a:srgbClr val="094FA3"/>
                </a:solidFill>
              </a:rPr>
              <a:t>on-demand</a:t>
            </a:r>
            <a:r>
              <a:rPr lang="hu-HU" sz="1600" i="0" dirty="0" smtClean="0">
                <a:solidFill>
                  <a:srgbClr val="094FA3"/>
                </a:solidFill>
              </a:rPr>
              <a:t> tartalomszolgáltatás felé nyitásban, hanem inkább a </a:t>
            </a:r>
            <a:r>
              <a:rPr lang="hu-HU" sz="1600" i="0" dirty="0" err="1">
                <a:solidFill>
                  <a:srgbClr val="094FA3"/>
                </a:solidFill>
              </a:rPr>
              <a:t>bundled</a:t>
            </a:r>
            <a:r>
              <a:rPr lang="hu-HU" sz="1600" i="0" dirty="0">
                <a:solidFill>
                  <a:srgbClr val="094FA3"/>
                </a:solidFill>
              </a:rPr>
              <a:t> szolgáltatásokban látják az </a:t>
            </a:r>
            <a:r>
              <a:rPr lang="hu-HU" sz="1600" i="0" dirty="0" smtClean="0">
                <a:solidFill>
                  <a:srgbClr val="094FA3"/>
                </a:solidFill>
              </a:rPr>
              <a:t>előrelépés, vagy a kitörés </a:t>
            </a:r>
            <a:r>
              <a:rPr lang="hu-HU" sz="1600" i="0" dirty="0">
                <a:solidFill>
                  <a:srgbClr val="094FA3"/>
                </a:solidFill>
              </a:rPr>
              <a:t>lehetőségét. </a:t>
            </a:r>
          </a:p>
          <a:p>
            <a:pPr algn="just">
              <a:lnSpc>
                <a:spcPts val="1725"/>
              </a:lnSpc>
              <a:spcBef>
                <a:spcPct val="20000"/>
              </a:spcBef>
              <a:spcAft>
                <a:spcPts val="1800"/>
              </a:spcAft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</p:txBody>
      </p:sp>
      <p:sp>
        <p:nvSpPr>
          <p:cNvPr id="7" name="Right Arrow Callout 6"/>
          <p:cNvSpPr/>
          <p:nvPr/>
        </p:nvSpPr>
        <p:spPr bwMode="auto">
          <a:xfrm>
            <a:off x="395394" y="1206500"/>
            <a:ext cx="1873250" cy="4714875"/>
          </a:xfrm>
          <a:prstGeom prst="rightArrowCallout">
            <a:avLst/>
          </a:prstGeom>
          <a:gradFill flip="none" rotWithShape="1">
            <a:gsLst>
              <a:gs pos="100000">
                <a:srgbClr val="FFFFFF"/>
              </a:gs>
              <a:gs pos="52000">
                <a:srgbClr val="0272BB"/>
              </a:gs>
            </a:gsLst>
            <a:lin ang="0" scaled="1"/>
            <a:tileRect/>
          </a:gradFill>
          <a:ln w="8001" cap="flat" cmpd="sng" algn="ctr">
            <a:solidFill>
              <a:srgbClr val="094F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 anchorCtr="1"/>
          <a:lstStyle/>
          <a:p>
            <a:pPr algn="ctr">
              <a:defRPr/>
            </a:pPr>
            <a:r>
              <a:rPr lang="hu-HU" sz="1600" b="1" i="0" dirty="0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IRÁNYOK, VÁLTOZÁSOK</a:t>
            </a:r>
          </a:p>
        </p:txBody>
      </p:sp>
    </p:spTree>
    <p:extLst>
      <p:ext uri="{BB962C8B-B14F-4D97-AF65-F5344CB8AC3E}">
        <p14:creationId xmlns:p14="http://schemas.microsoft.com/office/powerpoint/2010/main" val="778402679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696416" y="247650"/>
            <a:ext cx="7620000" cy="609600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Lekérhető médiaszolgáltatások piaci percepciója</a:t>
            </a:r>
          </a:p>
        </p:txBody>
      </p:sp>
      <p:sp>
        <p:nvSpPr>
          <p:cNvPr id="32772" name="Tartalom helye 2"/>
          <p:cNvSpPr txBox="1">
            <a:spLocks/>
          </p:cNvSpPr>
          <p:nvPr/>
        </p:nvSpPr>
        <p:spPr bwMode="auto">
          <a:xfrm>
            <a:off x="2111467" y="1195388"/>
            <a:ext cx="6348965" cy="479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3429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algn="just">
              <a:lnSpc>
                <a:spcPts val="1700"/>
              </a:lnSpc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Abban egyetértenek a válaszadók, hogy a lekérhető médiaszolgáltatások piaca ma még újdonságnak számít, </a:t>
            </a:r>
            <a:r>
              <a:rPr lang="hu-HU" sz="1600" b="1" i="0" dirty="0">
                <a:solidFill>
                  <a:srgbClr val="094FA3"/>
                </a:solidFill>
              </a:rPr>
              <a:t>ezek a szolgáltatások még nem ágyazódtak be a nézők fogyasztói szokásai közé. </a:t>
            </a:r>
          </a:p>
          <a:p>
            <a:pPr algn="just">
              <a:lnSpc>
                <a:spcPts val="1700"/>
              </a:lnSpc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b="1" i="0" dirty="0">
                <a:solidFill>
                  <a:srgbClr val="094FA3"/>
                </a:solidFill>
              </a:rPr>
              <a:t>A </a:t>
            </a:r>
            <a:r>
              <a:rPr lang="hu-HU" sz="1600" b="1" i="0" dirty="0" err="1">
                <a:solidFill>
                  <a:srgbClr val="094FA3"/>
                </a:solidFill>
              </a:rPr>
              <a:t>smart</a:t>
            </a:r>
            <a:r>
              <a:rPr lang="hu-HU" sz="1600" b="1" i="0" dirty="0">
                <a:solidFill>
                  <a:srgbClr val="094FA3"/>
                </a:solidFill>
              </a:rPr>
              <a:t> televíziók </a:t>
            </a:r>
            <a:r>
              <a:rPr lang="hu-HU" sz="1600" i="0" dirty="0">
                <a:solidFill>
                  <a:srgbClr val="094FA3"/>
                </a:solidFill>
              </a:rPr>
              <a:t>kínálta tartalmak a </a:t>
            </a:r>
            <a:r>
              <a:rPr lang="hu-HU" sz="1600" i="0" dirty="0" smtClean="0">
                <a:solidFill>
                  <a:srgbClr val="094FA3"/>
                </a:solidFill>
              </a:rPr>
              <a:t>magyar szakértők szerint a fogyasztók </a:t>
            </a:r>
            <a:r>
              <a:rPr lang="hu-HU" sz="1600" i="0" dirty="0">
                <a:solidFill>
                  <a:srgbClr val="094FA3"/>
                </a:solidFill>
              </a:rPr>
              <a:t>számára </a:t>
            </a:r>
            <a:r>
              <a:rPr lang="hu-HU" sz="1600" i="0" dirty="0" smtClean="0">
                <a:solidFill>
                  <a:srgbClr val="094FA3"/>
                </a:solidFill>
              </a:rPr>
              <a:t>vonzó</a:t>
            </a:r>
            <a:r>
              <a:rPr lang="hu-HU" sz="1600" i="0" dirty="0">
                <a:solidFill>
                  <a:srgbClr val="094FA3"/>
                </a:solidFill>
              </a:rPr>
              <a:t>, új lehetőségek, annak ellenére, hogy </a:t>
            </a:r>
            <a:r>
              <a:rPr lang="hu-HU" sz="1600" b="1" i="0" dirty="0">
                <a:solidFill>
                  <a:srgbClr val="094FA3"/>
                </a:solidFill>
              </a:rPr>
              <a:t>jelenleg még csak </a:t>
            </a:r>
            <a:r>
              <a:rPr lang="hu-HU" sz="1600" b="1" i="0" dirty="0" smtClean="0">
                <a:solidFill>
                  <a:srgbClr val="094FA3"/>
                </a:solidFill>
              </a:rPr>
              <a:t>rendkívül kis </a:t>
            </a:r>
            <a:r>
              <a:rPr lang="hu-HU" sz="1600" b="1" i="0" dirty="0">
                <a:solidFill>
                  <a:srgbClr val="094FA3"/>
                </a:solidFill>
              </a:rPr>
              <a:t>számban érhetők el magyar szolgáltatások. </a:t>
            </a:r>
          </a:p>
          <a:p>
            <a:pPr algn="just">
              <a:lnSpc>
                <a:spcPts val="1700"/>
              </a:lnSpc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</a:t>
            </a:r>
            <a:r>
              <a:rPr lang="hu-HU" sz="1600" i="0" dirty="0" err="1">
                <a:solidFill>
                  <a:srgbClr val="094FA3"/>
                </a:solidFill>
              </a:rPr>
              <a:t>tabletek</a:t>
            </a:r>
            <a:r>
              <a:rPr lang="hu-HU" sz="1600" i="0" dirty="0">
                <a:solidFill>
                  <a:srgbClr val="094FA3"/>
                </a:solidFill>
              </a:rPr>
              <a:t> térhódításával válik egyre jellemzőbbé a </a:t>
            </a:r>
            <a:r>
              <a:rPr lang="hu-HU" sz="1600" b="1" i="0" dirty="0">
                <a:solidFill>
                  <a:srgbClr val="094FA3"/>
                </a:solidFill>
              </a:rPr>
              <a:t>„</a:t>
            </a:r>
            <a:r>
              <a:rPr lang="hu-HU" sz="1600" b="1" i="0" dirty="0" err="1">
                <a:solidFill>
                  <a:srgbClr val="094FA3"/>
                </a:solidFill>
              </a:rPr>
              <a:t>multiscreen</a:t>
            </a:r>
            <a:r>
              <a:rPr lang="hu-HU" sz="1600" b="1" i="0" dirty="0">
                <a:solidFill>
                  <a:srgbClr val="094FA3"/>
                </a:solidFill>
              </a:rPr>
              <a:t>” fogyasztás, ami azonban jelenleg még csak egy </a:t>
            </a:r>
            <a:r>
              <a:rPr lang="hu-HU" sz="1600" b="1" i="0" dirty="0" smtClean="0">
                <a:solidFill>
                  <a:srgbClr val="094FA3"/>
                </a:solidFill>
              </a:rPr>
              <a:t>igen szűk </a:t>
            </a:r>
            <a:r>
              <a:rPr lang="hu-HU" sz="1600" b="1" i="0" dirty="0">
                <a:solidFill>
                  <a:srgbClr val="094FA3"/>
                </a:solidFill>
              </a:rPr>
              <a:t>rétegre jellemző</a:t>
            </a:r>
            <a:r>
              <a:rPr lang="hu-HU" sz="1600" i="0" dirty="0">
                <a:solidFill>
                  <a:srgbClr val="094FA3"/>
                </a:solidFill>
              </a:rPr>
              <a:t>. Az ehhez szükséges technológia ma még luxus terméknek minősül, de ez gyorsan változhat. </a:t>
            </a:r>
          </a:p>
          <a:p>
            <a:pPr algn="just">
              <a:lnSpc>
                <a:spcPts val="1700"/>
              </a:lnSpc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szolgáltatók helyzetét nehezíti, hogy </a:t>
            </a:r>
            <a:r>
              <a:rPr lang="hu-HU" sz="1600" b="1" i="0" dirty="0">
                <a:solidFill>
                  <a:srgbClr val="094FA3"/>
                </a:solidFill>
              </a:rPr>
              <a:t>mind a tartalmat érintő technikai lehetőségek, mind a tartalom fogyasztására szolgáló eszközök rendkívül dinamikus fejlődésben vannak.</a:t>
            </a:r>
            <a:r>
              <a:rPr lang="hu-HU" sz="1600" i="0" dirty="0">
                <a:solidFill>
                  <a:srgbClr val="094FA3"/>
                </a:solidFill>
              </a:rPr>
              <a:t> </a:t>
            </a:r>
            <a:endParaRPr lang="hu-HU" sz="1600" i="0" dirty="0" smtClean="0">
              <a:solidFill>
                <a:srgbClr val="094FA3"/>
              </a:solidFill>
            </a:endParaRPr>
          </a:p>
          <a:p>
            <a:pPr algn="just">
              <a:lnSpc>
                <a:spcPts val="1700"/>
              </a:lnSpc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 </a:t>
            </a:r>
            <a:r>
              <a:rPr lang="hu-HU" sz="1600" i="0" dirty="0">
                <a:solidFill>
                  <a:srgbClr val="094FA3"/>
                </a:solidFill>
              </a:rPr>
              <a:t>folyamatosan változó környezet is felelős lehet azért a </a:t>
            </a:r>
            <a:r>
              <a:rPr lang="hu-HU" sz="1600" b="1" i="0" dirty="0">
                <a:solidFill>
                  <a:srgbClr val="094FA3"/>
                </a:solidFill>
              </a:rPr>
              <a:t>tanácstalanságért,</a:t>
            </a:r>
            <a:r>
              <a:rPr lang="hu-HU" sz="1600" i="0" dirty="0">
                <a:solidFill>
                  <a:srgbClr val="094FA3"/>
                </a:solidFill>
              </a:rPr>
              <a:t> ami a szolgáltatók körében érezhető, amikor a továbblépés módjairól esik szó.</a:t>
            </a:r>
          </a:p>
        </p:txBody>
      </p:sp>
      <p:sp>
        <p:nvSpPr>
          <p:cNvPr id="8" name="Right Arrow Callout 7"/>
          <p:cNvSpPr/>
          <p:nvPr/>
        </p:nvSpPr>
        <p:spPr bwMode="auto">
          <a:xfrm>
            <a:off x="394494" y="1206500"/>
            <a:ext cx="1873250" cy="4714875"/>
          </a:xfrm>
          <a:prstGeom prst="rightArrowCallout">
            <a:avLst/>
          </a:prstGeom>
          <a:gradFill flip="none" rotWithShape="1">
            <a:gsLst>
              <a:gs pos="100000">
                <a:srgbClr val="FFFFFF"/>
              </a:gs>
              <a:gs pos="52000">
                <a:srgbClr val="0272BB"/>
              </a:gs>
            </a:gsLst>
            <a:lin ang="0" scaled="1"/>
            <a:tileRect/>
          </a:gradFill>
          <a:ln w="8001" cap="flat" cmpd="sng" algn="ctr">
            <a:solidFill>
              <a:srgbClr val="094F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 anchorCtr="1"/>
          <a:lstStyle/>
          <a:p>
            <a:pPr algn="ctr">
              <a:defRPr/>
            </a:pPr>
            <a:r>
              <a:rPr lang="hu-HU" sz="1600" b="1" i="0" dirty="0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ÚJDONSÁGOK</a:t>
            </a:r>
          </a:p>
        </p:txBody>
      </p:sp>
    </p:spTree>
    <p:extLst>
      <p:ext uri="{BB962C8B-B14F-4D97-AF65-F5344CB8AC3E}">
        <p14:creationId xmlns:p14="http://schemas.microsoft.com/office/powerpoint/2010/main" val="54409166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622498" y="247650"/>
            <a:ext cx="7981950" cy="609600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Közösségi média és a lekérhető médiaszolgáltatások kapcsolata</a:t>
            </a:r>
          </a:p>
        </p:txBody>
      </p:sp>
      <p:sp>
        <p:nvSpPr>
          <p:cNvPr id="33796" name="Tartalom helye 2"/>
          <p:cNvSpPr txBox="1">
            <a:spLocks/>
          </p:cNvSpPr>
          <p:nvPr/>
        </p:nvSpPr>
        <p:spPr bwMode="auto">
          <a:xfrm>
            <a:off x="2154344" y="1152525"/>
            <a:ext cx="6080125" cy="469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3429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b="1" i="0" dirty="0">
                <a:solidFill>
                  <a:srgbClr val="094FA3"/>
                </a:solidFill>
              </a:rPr>
              <a:t>A közösségi média egyre jelentősebb szerepet tölt be </a:t>
            </a:r>
            <a:r>
              <a:rPr lang="hu-HU" sz="1600" i="0" dirty="0">
                <a:solidFill>
                  <a:srgbClr val="094FA3"/>
                </a:solidFill>
              </a:rPr>
              <a:t>a lekérhető médiaszolgáltatások piacán is, egyre erősebben összefonódva a </a:t>
            </a:r>
            <a:r>
              <a:rPr lang="hu-HU" sz="1600" i="0" dirty="0" err="1">
                <a:solidFill>
                  <a:srgbClr val="094FA3"/>
                </a:solidFill>
              </a:rPr>
              <a:t>Catch</a:t>
            </a:r>
            <a:r>
              <a:rPr lang="hu-HU" sz="1600" i="0" dirty="0">
                <a:solidFill>
                  <a:srgbClr val="094FA3"/>
                </a:solidFill>
              </a:rPr>
              <a:t> </a:t>
            </a:r>
            <a:r>
              <a:rPr lang="hu-HU" sz="1600" i="0" dirty="0" err="1">
                <a:solidFill>
                  <a:srgbClr val="094FA3"/>
                </a:solidFill>
              </a:rPr>
              <a:t>up</a:t>
            </a:r>
            <a:r>
              <a:rPr lang="hu-HU" sz="1600" i="0" dirty="0">
                <a:solidFill>
                  <a:srgbClr val="094FA3"/>
                </a:solidFill>
              </a:rPr>
              <a:t> TV szolgáltatással. </a:t>
            </a: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közösségi oldalakon link formájában szimplán közzétehetők ezek a tartalmak, és </a:t>
            </a:r>
            <a:r>
              <a:rPr lang="hu-HU" sz="1600" b="1" i="0" dirty="0">
                <a:solidFill>
                  <a:srgbClr val="094FA3"/>
                </a:solidFill>
              </a:rPr>
              <a:t>sokan navigálnak ezekre az oldalakra ismerőseik ajánlása alapján. </a:t>
            </a: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Mindez azonban </a:t>
            </a:r>
            <a:r>
              <a:rPr lang="hu-HU" sz="1600" b="1" i="0" dirty="0">
                <a:solidFill>
                  <a:srgbClr val="094FA3"/>
                </a:solidFill>
              </a:rPr>
              <a:t>elsődlegesen a kifejezetten rövid (5-15 p) tartalmak esetében működőképes</a:t>
            </a:r>
            <a:r>
              <a:rPr lang="hu-HU" sz="1600" i="0" dirty="0">
                <a:solidFill>
                  <a:srgbClr val="094FA3"/>
                </a:solidFill>
              </a:rPr>
              <a:t>, ezek a tartalmak tudnak hozzászólásokat generálni, ezáltal újabb embereket elérni. </a:t>
            </a:r>
            <a:endParaRPr lang="hu-HU" sz="1600" i="0" dirty="0" smtClean="0">
              <a:solidFill>
                <a:srgbClr val="094FA3"/>
              </a:solidFill>
            </a:endParaRP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Az </a:t>
            </a:r>
            <a:r>
              <a:rPr lang="hu-HU" sz="1600" i="0" dirty="0">
                <a:solidFill>
                  <a:srgbClr val="094FA3"/>
                </a:solidFill>
              </a:rPr>
              <a:t>érdekes tartalmak hírének villámgyors terjedése köszön vissza a </a:t>
            </a:r>
            <a:r>
              <a:rPr lang="hu-HU" sz="1600" i="0" dirty="0" err="1">
                <a:solidFill>
                  <a:srgbClr val="094FA3"/>
                </a:solidFill>
              </a:rPr>
              <a:t>Catch</a:t>
            </a:r>
            <a:r>
              <a:rPr lang="hu-HU" sz="1600" i="0" dirty="0">
                <a:solidFill>
                  <a:srgbClr val="094FA3"/>
                </a:solidFill>
              </a:rPr>
              <a:t> </a:t>
            </a:r>
            <a:r>
              <a:rPr lang="hu-HU" sz="1600" i="0" dirty="0" err="1">
                <a:solidFill>
                  <a:srgbClr val="094FA3"/>
                </a:solidFill>
              </a:rPr>
              <a:t>up</a:t>
            </a:r>
            <a:r>
              <a:rPr lang="hu-HU" sz="1600" i="0" dirty="0">
                <a:solidFill>
                  <a:srgbClr val="094FA3"/>
                </a:solidFill>
              </a:rPr>
              <a:t> TV eseményorientált működésében is, mikor is </a:t>
            </a:r>
            <a:r>
              <a:rPr lang="hu-HU" sz="1600" b="1" i="0" dirty="0">
                <a:solidFill>
                  <a:srgbClr val="094FA3"/>
                </a:solidFill>
              </a:rPr>
              <a:t>egy botrány vagy kiemelt jelentőségű esemény után ugrik meg számottevően a letöltések száma.  </a:t>
            </a: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</a:t>
            </a:r>
            <a:r>
              <a:rPr lang="hu-HU" sz="1600" i="0" dirty="0" err="1">
                <a:solidFill>
                  <a:srgbClr val="094FA3"/>
                </a:solidFill>
              </a:rPr>
              <a:t>VoD</a:t>
            </a:r>
            <a:r>
              <a:rPr lang="hu-HU" sz="1600" i="0" dirty="0">
                <a:solidFill>
                  <a:srgbClr val="094FA3"/>
                </a:solidFill>
              </a:rPr>
              <a:t> szolgáltatás megjelenése a közösségi médiában kevésbé hangsúlyos, egy filmajánló önmagában nem bizonyul elég érdekesnek.</a:t>
            </a:r>
          </a:p>
          <a:p>
            <a:pPr algn="just">
              <a:spcBef>
                <a:spcPts val="600"/>
              </a:spcBef>
            </a:pPr>
            <a:endParaRPr lang="hu-HU" sz="1600" i="0" dirty="0">
              <a:solidFill>
                <a:srgbClr val="094FA3"/>
              </a:solidFill>
            </a:endParaRPr>
          </a:p>
        </p:txBody>
      </p:sp>
      <p:sp>
        <p:nvSpPr>
          <p:cNvPr id="8" name="Right Arrow Callout 7"/>
          <p:cNvSpPr/>
          <p:nvPr/>
        </p:nvSpPr>
        <p:spPr bwMode="auto">
          <a:xfrm>
            <a:off x="376344" y="1206500"/>
            <a:ext cx="1873250" cy="4714875"/>
          </a:xfrm>
          <a:prstGeom prst="rightArrowCallout">
            <a:avLst/>
          </a:prstGeom>
          <a:gradFill flip="none" rotWithShape="1">
            <a:gsLst>
              <a:gs pos="100000">
                <a:srgbClr val="FFFFFF"/>
              </a:gs>
              <a:gs pos="52000">
                <a:srgbClr val="0272BB"/>
              </a:gs>
            </a:gsLst>
            <a:lin ang="0" scaled="1"/>
            <a:tileRect/>
          </a:gradFill>
          <a:ln w="8001" cap="flat" cmpd="sng" algn="ctr">
            <a:solidFill>
              <a:srgbClr val="094F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 anchorCtr="1"/>
          <a:lstStyle/>
          <a:p>
            <a:pPr algn="ctr">
              <a:defRPr/>
            </a:pPr>
            <a:r>
              <a:rPr lang="hu-HU" sz="1600" b="1" i="0" dirty="0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KÖZÖSSÉGI MÉDIA ＆ LEKÉRHETŐ MÉDIASZOLGÁLTATÁSOK</a:t>
            </a:r>
          </a:p>
        </p:txBody>
      </p:sp>
    </p:spTree>
    <p:extLst>
      <p:ext uri="{BB962C8B-B14F-4D97-AF65-F5344CB8AC3E}">
        <p14:creationId xmlns:p14="http://schemas.microsoft.com/office/powerpoint/2010/main" val="393174479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ChangeArrowheads="1"/>
          </p:cNvSpPr>
          <p:nvPr/>
        </p:nvSpPr>
        <p:spPr bwMode="auto">
          <a:xfrm>
            <a:off x="582116" y="2266950"/>
            <a:ext cx="7696200" cy="533400"/>
          </a:xfrm>
          <a:prstGeom prst="rect">
            <a:avLst/>
          </a:prstGeom>
          <a:solidFill>
            <a:srgbClr val="0272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z="2800" smtClean="0">
                <a:ea typeface="ＭＳ Ｐゴシック" pitchFamily="-1" charset="-128"/>
              </a:rPr>
              <a:t>Tartalom</a:t>
            </a:r>
            <a:endParaRPr lang="en-GB" sz="2800" smtClean="0">
              <a:ea typeface="ＭＳ Ｐゴシック" pitchFamily="-1" charset="-128"/>
            </a:endParaRPr>
          </a:p>
        </p:txBody>
      </p:sp>
      <p:sp>
        <p:nvSpPr>
          <p:cNvPr id="3482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09116" y="1322388"/>
            <a:ext cx="7607300" cy="3905250"/>
          </a:xfrm>
          <a:noFill/>
        </p:spPr>
        <p:txBody>
          <a:bodyPr>
            <a:noAutofit/>
          </a:bodyPr>
          <a:lstStyle/>
          <a:p>
            <a:pPr marL="533400" indent="-533400" eaLnBrk="1" hangingPunct="1">
              <a:lnSpc>
                <a:spcPct val="160000"/>
              </a:lnSpc>
              <a:buFontTx/>
              <a:buAutoNum type="arabicPeriod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Vezetői összefoglaló</a:t>
            </a:r>
          </a:p>
          <a:p>
            <a:pPr marL="533400" indent="-533400" eaLnBrk="1" hangingPunct="1">
              <a:lnSpc>
                <a:spcPct val="160000"/>
              </a:lnSpc>
              <a:buFontTx/>
              <a:buAutoNum type="arabicPeriod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Lekérhető médiaszolgáltatások piacának percepciója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	</a:t>
            </a: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2.1. A </a:t>
            </a:r>
            <a:r>
              <a:rPr lang="hu-HU" sz="1800" b="1" dirty="0" err="1" smtClean="0">
                <a:solidFill>
                  <a:srgbClr val="FFFFFF"/>
                </a:solidFill>
                <a:ea typeface="ＭＳ Ｐゴシック" pitchFamily="-1" charset="-128"/>
              </a:rPr>
              <a:t>VoD</a:t>
            </a: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 szolgáltatás jellemzői 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	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2.2. A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Catch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up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 TV szolgáltatás jellemzői</a:t>
            </a:r>
          </a:p>
          <a:p>
            <a:pPr marL="533400" indent="-533400">
              <a:lnSpc>
                <a:spcPct val="160000"/>
              </a:lnSpc>
              <a:buNone/>
            </a:pP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	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2.3.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Az OTT, valamint a mobil telefonos </a:t>
            </a:r>
            <a:r>
              <a:rPr lang="hu-HU" sz="1800" dirty="0" err="1">
                <a:solidFill>
                  <a:srgbClr val="094FA3"/>
                </a:solidFill>
                <a:ea typeface="ＭＳ Ｐゴシック" pitchFamily="-1" charset="-128"/>
              </a:rPr>
              <a:t>on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 </a:t>
            </a:r>
            <a:r>
              <a:rPr lang="hu-HU" sz="1800" dirty="0" err="1">
                <a:solidFill>
                  <a:srgbClr val="094FA3"/>
                </a:solidFill>
                <a:ea typeface="ＭＳ Ｐゴシック" pitchFamily="-1" charset="-128"/>
              </a:rPr>
              <a:t>demand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 szolgáltatás</a:t>
            </a:r>
            <a:endParaRPr lang="hu-HU" sz="1800" dirty="0" smtClean="0">
              <a:solidFill>
                <a:srgbClr val="094FA3"/>
              </a:solidFill>
              <a:ea typeface="ＭＳ Ｐゴシック" pitchFamily="-1" charset="-128"/>
            </a:endParaRPr>
          </a:p>
          <a:p>
            <a:pPr marL="533400" indent="-533400" eaLnBrk="1" hangingPunct="1">
              <a:lnSpc>
                <a:spcPct val="160000"/>
              </a:lnSpc>
              <a:buFont typeface="Tahoma" pitchFamily="-1" charset="0"/>
              <a:buAutoNum type="arabicPeriod" startAt="3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Jövőbeni szabályozási megoldások lehetőségei</a:t>
            </a:r>
          </a:p>
          <a:p>
            <a:pPr marL="533400" indent="-533400" eaLnBrk="1" hangingPunct="1">
              <a:lnSpc>
                <a:spcPct val="160000"/>
              </a:lnSpc>
              <a:buFont typeface="Tahoma" pitchFamily="-1" charset="0"/>
              <a:buAutoNum type="arabicPeriod" startAt="3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Nemzetközi szolgáltatók (HULU,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Netflix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) percepciója</a:t>
            </a:r>
          </a:p>
        </p:txBody>
      </p:sp>
    </p:spTree>
    <p:extLst>
      <p:ext uri="{BB962C8B-B14F-4D97-AF65-F5344CB8AC3E}">
        <p14:creationId xmlns:p14="http://schemas.microsoft.com/office/powerpoint/2010/main" val="132650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840432" y="260648"/>
            <a:ext cx="7620000" cy="609600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A </a:t>
            </a:r>
            <a:r>
              <a:rPr lang="hu-HU" sz="2000" dirty="0" err="1" smtClean="0">
                <a:ea typeface="ＭＳ Ｐゴシック" pitchFamily="-1" charset="-128"/>
              </a:rPr>
              <a:t>VoD</a:t>
            </a:r>
            <a:r>
              <a:rPr lang="hu-HU" sz="2000" dirty="0" smtClean="0">
                <a:ea typeface="ＭＳ Ｐゴシック" pitchFamily="-1" charset="-128"/>
              </a:rPr>
              <a:t> szolgáltatás jellemzői</a:t>
            </a:r>
          </a:p>
        </p:txBody>
      </p:sp>
      <p:sp>
        <p:nvSpPr>
          <p:cNvPr id="37892" name="Tartalom helye 2"/>
          <p:cNvSpPr txBox="1">
            <a:spLocks/>
          </p:cNvSpPr>
          <p:nvPr/>
        </p:nvSpPr>
        <p:spPr bwMode="auto">
          <a:xfrm>
            <a:off x="2164283" y="908720"/>
            <a:ext cx="6080125" cy="481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3429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8001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algn="just">
              <a:spcBef>
                <a:spcPct val="20000"/>
              </a:spcBef>
              <a:spcAft>
                <a:spcPts val="1200"/>
              </a:spcAft>
              <a:buFontTx/>
              <a:buBlip>
                <a:blip r:embed="rId2"/>
              </a:buBlip>
            </a:pPr>
            <a:r>
              <a:rPr lang="hu-HU" sz="1600" b="1" i="0" dirty="0">
                <a:solidFill>
                  <a:srgbClr val="094FA3"/>
                </a:solidFill>
              </a:rPr>
              <a:t>A </a:t>
            </a:r>
            <a:r>
              <a:rPr lang="hu-HU" sz="1600" b="1" i="0" dirty="0" err="1">
                <a:solidFill>
                  <a:srgbClr val="094FA3"/>
                </a:solidFill>
              </a:rPr>
              <a:t>VoD</a:t>
            </a:r>
            <a:r>
              <a:rPr lang="hu-HU" sz="1600" b="1" i="0" dirty="0">
                <a:solidFill>
                  <a:srgbClr val="094FA3"/>
                </a:solidFill>
              </a:rPr>
              <a:t> szolgáltatáson belül </a:t>
            </a:r>
            <a:r>
              <a:rPr lang="hu-HU" sz="1600" i="0" dirty="0">
                <a:solidFill>
                  <a:srgbClr val="094FA3"/>
                </a:solidFill>
              </a:rPr>
              <a:t>a hazai piacon a </a:t>
            </a:r>
            <a:r>
              <a:rPr lang="hu-HU" sz="1600" i="0" dirty="0" err="1">
                <a:solidFill>
                  <a:srgbClr val="094FA3"/>
                </a:solidFill>
              </a:rPr>
              <a:t>TVoD</a:t>
            </a:r>
            <a:r>
              <a:rPr lang="hu-HU" sz="1600" i="0" dirty="0">
                <a:solidFill>
                  <a:srgbClr val="094FA3"/>
                </a:solidFill>
              </a:rPr>
              <a:t> [</a:t>
            </a:r>
            <a:r>
              <a:rPr lang="hu-HU" sz="1600" i="0" dirty="0" err="1">
                <a:solidFill>
                  <a:srgbClr val="094FA3"/>
                </a:solidFill>
              </a:rPr>
              <a:t>transaction</a:t>
            </a:r>
            <a:r>
              <a:rPr lang="hu-HU" sz="1600" i="0" dirty="0">
                <a:solidFill>
                  <a:srgbClr val="094FA3"/>
                </a:solidFill>
              </a:rPr>
              <a:t> video </a:t>
            </a:r>
            <a:r>
              <a:rPr lang="hu-HU" sz="1600" i="0" dirty="0" err="1">
                <a:solidFill>
                  <a:srgbClr val="094FA3"/>
                </a:solidFill>
              </a:rPr>
              <a:t>on</a:t>
            </a:r>
            <a:r>
              <a:rPr lang="hu-HU" sz="1600" i="0" dirty="0">
                <a:solidFill>
                  <a:srgbClr val="094FA3"/>
                </a:solidFill>
              </a:rPr>
              <a:t> </a:t>
            </a:r>
            <a:r>
              <a:rPr lang="hu-HU" sz="1600" i="0" dirty="0" err="1">
                <a:solidFill>
                  <a:srgbClr val="094FA3"/>
                </a:solidFill>
              </a:rPr>
              <a:t>demand</a:t>
            </a:r>
            <a:r>
              <a:rPr lang="hu-HU" sz="1600" i="0" dirty="0">
                <a:solidFill>
                  <a:srgbClr val="094FA3"/>
                </a:solidFill>
              </a:rPr>
              <a:t>] terjedt el. </a:t>
            </a:r>
          </a:p>
          <a:p>
            <a:pPr lvl="1" algn="just">
              <a:spcBef>
                <a:spcPct val="20000"/>
              </a:spcBef>
              <a:spcAft>
                <a:spcPts val="1200"/>
              </a:spcAft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Ezen kívül a válaszadók a </a:t>
            </a:r>
            <a:r>
              <a:rPr lang="hu-HU" sz="1600" i="0" dirty="0" err="1">
                <a:solidFill>
                  <a:srgbClr val="094FA3"/>
                </a:solidFill>
              </a:rPr>
              <a:t>VoD</a:t>
            </a:r>
            <a:r>
              <a:rPr lang="hu-HU" sz="1600" i="0" dirty="0">
                <a:solidFill>
                  <a:srgbClr val="094FA3"/>
                </a:solidFill>
              </a:rPr>
              <a:t> szolgáltatás jellemzésénél említik a </a:t>
            </a:r>
            <a:r>
              <a:rPr lang="hu-HU" sz="1600" i="0" dirty="0" err="1">
                <a:solidFill>
                  <a:srgbClr val="094FA3"/>
                </a:solidFill>
              </a:rPr>
              <a:t>AdVoD</a:t>
            </a:r>
            <a:r>
              <a:rPr lang="hu-HU" sz="1600" i="0" dirty="0">
                <a:solidFill>
                  <a:srgbClr val="094FA3"/>
                </a:solidFill>
              </a:rPr>
              <a:t>, reklám alapú szolgáltatást, amely esetében a lekért film megtekintése előtt a fogyasztó 2-3 reklámot is megnéz. </a:t>
            </a:r>
            <a:endParaRPr lang="hu-HU" sz="1600" i="0" dirty="0" smtClean="0">
              <a:solidFill>
                <a:srgbClr val="094FA3"/>
              </a:solidFill>
            </a:endParaRPr>
          </a:p>
          <a:p>
            <a:pPr lvl="1" algn="just">
              <a:spcBef>
                <a:spcPct val="20000"/>
              </a:spcBef>
              <a:spcAft>
                <a:spcPts val="1200"/>
              </a:spcAft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 </a:t>
            </a:r>
            <a:r>
              <a:rPr lang="hu-HU" sz="1600" i="0" dirty="0" err="1">
                <a:solidFill>
                  <a:srgbClr val="094FA3"/>
                </a:solidFill>
              </a:rPr>
              <a:t>VoD</a:t>
            </a:r>
            <a:r>
              <a:rPr lang="hu-HU" sz="1600" i="0" dirty="0">
                <a:solidFill>
                  <a:srgbClr val="094FA3"/>
                </a:solidFill>
              </a:rPr>
              <a:t> szolgáltatás másik alcsoportját képezik az </a:t>
            </a:r>
            <a:r>
              <a:rPr lang="hu-HU" sz="1600" i="0" dirty="0" err="1">
                <a:solidFill>
                  <a:srgbClr val="094FA3"/>
                </a:solidFill>
              </a:rPr>
              <a:t>NVoD</a:t>
            </a:r>
            <a:r>
              <a:rPr lang="hu-HU" sz="1600" i="0" dirty="0">
                <a:solidFill>
                  <a:srgbClr val="094FA3"/>
                </a:solidFill>
              </a:rPr>
              <a:t> [</a:t>
            </a:r>
            <a:r>
              <a:rPr lang="hu-HU" sz="1600" i="0" dirty="0" err="1">
                <a:solidFill>
                  <a:srgbClr val="094FA3"/>
                </a:solidFill>
              </a:rPr>
              <a:t>near</a:t>
            </a:r>
            <a:r>
              <a:rPr lang="hu-HU" sz="1600" i="0" dirty="0">
                <a:solidFill>
                  <a:srgbClr val="094FA3"/>
                </a:solidFill>
              </a:rPr>
              <a:t>] szolgáltatások, amelyek esetében a lekért tartalom megtekintési idejét a szolgáltató határozza meg. Ezek a szolgáltatások a hazai piacon jelenleg nem érhetők el. </a:t>
            </a:r>
          </a:p>
          <a:p>
            <a:pPr lvl="1" algn="just">
              <a:spcBef>
                <a:spcPct val="20000"/>
              </a:spcBef>
              <a:spcAft>
                <a:spcPts val="1200"/>
              </a:spcAft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</a:t>
            </a:r>
            <a:r>
              <a:rPr lang="hu-HU" sz="1600" i="0" dirty="0" err="1">
                <a:solidFill>
                  <a:srgbClr val="094FA3"/>
                </a:solidFill>
              </a:rPr>
              <a:t>VoD</a:t>
            </a:r>
            <a:r>
              <a:rPr lang="hu-HU" sz="1600" i="0" dirty="0">
                <a:solidFill>
                  <a:srgbClr val="094FA3"/>
                </a:solidFill>
              </a:rPr>
              <a:t> szolgáltatás másik alfajtája az </a:t>
            </a:r>
            <a:r>
              <a:rPr lang="hu-HU" sz="1600" i="0" dirty="0" err="1">
                <a:solidFill>
                  <a:srgbClr val="094FA3"/>
                </a:solidFill>
              </a:rPr>
              <a:t>SVoD</a:t>
            </a:r>
            <a:r>
              <a:rPr lang="hu-HU" sz="1600" i="0" dirty="0">
                <a:solidFill>
                  <a:srgbClr val="094FA3"/>
                </a:solidFill>
              </a:rPr>
              <a:t> [</a:t>
            </a:r>
            <a:r>
              <a:rPr lang="hu-HU" sz="1600" i="0" dirty="0" err="1">
                <a:solidFill>
                  <a:srgbClr val="094FA3"/>
                </a:solidFill>
              </a:rPr>
              <a:t>subscription</a:t>
            </a:r>
            <a:r>
              <a:rPr lang="hu-HU" sz="1600" i="0" dirty="0">
                <a:solidFill>
                  <a:srgbClr val="094FA3"/>
                </a:solidFill>
              </a:rPr>
              <a:t>], amely jellemzően havi díjfizetés ellenében kínál hozzáférhetőséget egy könyvtárhoz, amelynek tartalmát korlátlan számban tekintheti meg az előfizető. </a:t>
            </a:r>
            <a:endParaRPr lang="hu-HU" sz="1600" i="0" dirty="0" smtClean="0">
              <a:solidFill>
                <a:srgbClr val="094FA3"/>
              </a:solidFill>
            </a:endParaRPr>
          </a:p>
          <a:p>
            <a:pPr lvl="1" algn="just">
              <a:spcBef>
                <a:spcPct val="20000"/>
              </a:spcBef>
              <a:spcAft>
                <a:spcPts val="1200"/>
              </a:spcAft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 </a:t>
            </a:r>
            <a:r>
              <a:rPr lang="hu-HU" sz="1600" i="0" dirty="0">
                <a:solidFill>
                  <a:srgbClr val="094FA3"/>
                </a:solidFill>
              </a:rPr>
              <a:t>jelenlegi tapasztalatok azt mutatják, hogy ez főként a gyerekes családok esetében működő modell, ahol a gyerektartalmak korlátlan számban nézhetők meg. </a:t>
            </a:r>
            <a:r>
              <a:rPr lang="hu-HU" sz="1600" i="0" dirty="0" err="1">
                <a:solidFill>
                  <a:srgbClr val="094FA3"/>
                </a:solidFill>
              </a:rPr>
              <a:t>SVoD</a:t>
            </a:r>
            <a:r>
              <a:rPr lang="hu-HU" sz="1600" i="0" dirty="0">
                <a:solidFill>
                  <a:srgbClr val="094FA3"/>
                </a:solidFill>
              </a:rPr>
              <a:t> szolgáltatást jelenleg T-Home és UPC kínál.</a:t>
            </a:r>
          </a:p>
          <a:p>
            <a:pPr algn="just">
              <a:spcBef>
                <a:spcPct val="20000"/>
              </a:spcBef>
              <a:spcAft>
                <a:spcPts val="1200"/>
              </a:spcAft>
            </a:pPr>
            <a:endParaRPr lang="hu-HU" sz="1600" i="0" dirty="0">
              <a:solidFill>
                <a:srgbClr val="094FA3"/>
              </a:solidFill>
            </a:endParaRPr>
          </a:p>
        </p:txBody>
      </p:sp>
      <p:sp>
        <p:nvSpPr>
          <p:cNvPr id="9" name="Right Arrow Callout 8"/>
          <p:cNvSpPr/>
          <p:nvPr/>
        </p:nvSpPr>
        <p:spPr bwMode="auto">
          <a:xfrm>
            <a:off x="386283" y="1206500"/>
            <a:ext cx="1873250" cy="4714875"/>
          </a:xfrm>
          <a:prstGeom prst="rightArrowCallout">
            <a:avLst/>
          </a:prstGeom>
          <a:gradFill flip="none" rotWithShape="1">
            <a:gsLst>
              <a:gs pos="100000">
                <a:srgbClr val="FFFFFF"/>
              </a:gs>
              <a:gs pos="52000">
                <a:srgbClr val="0272BB"/>
              </a:gs>
            </a:gsLst>
            <a:lin ang="0" scaled="1"/>
            <a:tileRect/>
          </a:gradFill>
          <a:ln w="8001" cap="flat" cmpd="sng" algn="ctr">
            <a:solidFill>
              <a:srgbClr val="094F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 anchorCtr="1"/>
          <a:lstStyle/>
          <a:p>
            <a:pPr algn="ctr">
              <a:defRPr/>
            </a:pPr>
            <a:r>
              <a:rPr lang="hu-HU" sz="1600" b="1" i="0" dirty="0" err="1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VoD</a:t>
            </a:r>
            <a:r>
              <a:rPr lang="hu-HU" sz="1600" b="1" i="0" dirty="0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 SZOLGÁLTATÁS TÍPUSAI</a:t>
            </a:r>
          </a:p>
        </p:txBody>
      </p:sp>
    </p:spTree>
    <p:extLst>
      <p:ext uri="{BB962C8B-B14F-4D97-AF65-F5344CB8AC3E}">
        <p14:creationId xmlns:p14="http://schemas.microsoft.com/office/powerpoint/2010/main" val="171838593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768424" y="247650"/>
            <a:ext cx="7620000" cy="609600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A </a:t>
            </a:r>
            <a:r>
              <a:rPr lang="hu-HU" sz="2000" dirty="0" err="1" smtClean="0">
                <a:ea typeface="ＭＳ Ｐゴシック" pitchFamily="-1" charset="-128"/>
              </a:rPr>
              <a:t>VoD</a:t>
            </a:r>
            <a:r>
              <a:rPr lang="hu-HU" sz="2000" dirty="0" smtClean="0">
                <a:ea typeface="ＭＳ Ｐゴシック" pitchFamily="-1" charset="-128"/>
              </a:rPr>
              <a:t> szolgáltatás jellemzői</a:t>
            </a:r>
          </a:p>
        </p:txBody>
      </p:sp>
      <p:sp>
        <p:nvSpPr>
          <p:cNvPr id="38916" name="Tartalom helye 2"/>
          <p:cNvSpPr txBox="1">
            <a:spLocks/>
          </p:cNvSpPr>
          <p:nvPr/>
        </p:nvSpPr>
        <p:spPr bwMode="auto">
          <a:xfrm>
            <a:off x="2180158" y="851123"/>
            <a:ext cx="6064250" cy="481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3429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marL="1160463" indent="-246063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 err="1">
                <a:solidFill>
                  <a:srgbClr val="094FA3"/>
                </a:solidFill>
              </a:rPr>
              <a:t>VoD</a:t>
            </a:r>
            <a:r>
              <a:rPr lang="hu-HU" sz="1600" i="0" dirty="0">
                <a:solidFill>
                  <a:srgbClr val="094FA3"/>
                </a:solidFill>
              </a:rPr>
              <a:t> szolgáltatás jelenleg elsősorban a </a:t>
            </a:r>
            <a:r>
              <a:rPr lang="hu-HU" sz="1600" i="0" dirty="0" smtClean="0">
                <a:solidFill>
                  <a:srgbClr val="094FA3"/>
                </a:solidFill>
              </a:rPr>
              <a:t>fizetős tévé-szolgáltatókhoz </a:t>
            </a:r>
            <a:r>
              <a:rPr lang="hu-HU" sz="1600" i="0" dirty="0">
                <a:solidFill>
                  <a:srgbClr val="094FA3"/>
                </a:solidFill>
              </a:rPr>
              <a:t>kapcsolódik. Emellett jelent meg a piacon az HBO, mint önálló </a:t>
            </a:r>
            <a:r>
              <a:rPr lang="hu-HU" sz="1600" i="0" dirty="0" err="1">
                <a:solidFill>
                  <a:srgbClr val="094FA3"/>
                </a:solidFill>
              </a:rPr>
              <a:t>VoD</a:t>
            </a:r>
            <a:r>
              <a:rPr lang="hu-HU" sz="1600" i="0" dirty="0">
                <a:solidFill>
                  <a:srgbClr val="094FA3"/>
                </a:solidFill>
              </a:rPr>
              <a:t> szolgáltató, akit azonban szintén a kábelszolgáltatókon keresztül lehet elérni. </a:t>
            </a: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</a:t>
            </a:r>
            <a:r>
              <a:rPr lang="hu-HU" sz="1600" i="0" dirty="0" smtClean="0">
                <a:solidFill>
                  <a:srgbClr val="094FA3"/>
                </a:solidFill>
              </a:rPr>
              <a:t>fizetős tévészolgáltatók </a:t>
            </a:r>
            <a:r>
              <a:rPr lang="hu-HU" sz="1600" i="0" dirty="0" err="1">
                <a:solidFill>
                  <a:srgbClr val="094FA3"/>
                </a:solidFill>
              </a:rPr>
              <a:t>VoD</a:t>
            </a:r>
            <a:r>
              <a:rPr lang="hu-HU" sz="1600" i="0" dirty="0">
                <a:solidFill>
                  <a:srgbClr val="094FA3"/>
                </a:solidFill>
              </a:rPr>
              <a:t> stratégiája nagymértékben függ a méretüktől és tulajdonosi hátterüktől. </a:t>
            </a:r>
          </a:p>
          <a:p>
            <a:pPr lvl="2"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nagyobb szolgáltatók, mint a Telekom, UPC nagyobb filmstúdiókkal is szerződésben állnak, így a kínálatukban a „</a:t>
            </a:r>
            <a:r>
              <a:rPr lang="hu-HU" sz="1600" i="0" dirty="0" err="1">
                <a:solidFill>
                  <a:srgbClr val="094FA3"/>
                </a:solidFill>
              </a:rPr>
              <a:t>library</a:t>
            </a:r>
            <a:r>
              <a:rPr lang="hu-HU" sz="1600" i="0" dirty="0">
                <a:solidFill>
                  <a:srgbClr val="094FA3"/>
                </a:solidFill>
              </a:rPr>
              <a:t>” tartalmak mellet a „</a:t>
            </a:r>
            <a:r>
              <a:rPr lang="hu-HU" sz="1600" i="0" dirty="0" err="1">
                <a:solidFill>
                  <a:srgbClr val="094FA3"/>
                </a:solidFill>
              </a:rPr>
              <a:t>current</a:t>
            </a:r>
            <a:r>
              <a:rPr lang="hu-HU" sz="1600" i="0" dirty="0">
                <a:solidFill>
                  <a:srgbClr val="094FA3"/>
                </a:solidFill>
              </a:rPr>
              <a:t>” tartalmak is megjelennek. </a:t>
            </a:r>
          </a:p>
          <a:p>
            <a:pPr lvl="2"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Az Invitel jellemzően független stúdiók produkcióit kínálja, ezért nála kizárólag „</a:t>
            </a:r>
            <a:r>
              <a:rPr lang="hu-HU" sz="1600" i="0" dirty="0" err="1">
                <a:solidFill>
                  <a:srgbClr val="094FA3"/>
                </a:solidFill>
              </a:rPr>
              <a:t>library</a:t>
            </a:r>
            <a:r>
              <a:rPr lang="hu-HU" sz="1600" i="0" dirty="0">
                <a:solidFill>
                  <a:srgbClr val="094FA3"/>
                </a:solidFill>
              </a:rPr>
              <a:t>” tartalmak érhetők el. </a:t>
            </a: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</a:t>
            </a:r>
            <a:r>
              <a:rPr lang="hu-HU" sz="1600" i="0" dirty="0" err="1">
                <a:solidFill>
                  <a:srgbClr val="094FA3"/>
                </a:solidFill>
              </a:rPr>
              <a:t>VoD</a:t>
            </a:r>
            <a:r>
              <a:rPr lang="hu-HU" sz="1600" i="0" dirty="0">
                <a:solidFill>
                  <a:srgbClr val="094FA3"/>
                </a:solidFill>
              </a:rPr>
              <a:t> szolgáltatás fogyasztásának további jellegzetessége a lekért tartalmak között a felnőtt </a:t>
            </a:r>
            <a:r>
              <a:rPr lang="hu-HU" sz="1600" i="0" dirty="0" smtClean="0">
                <a:solidFill>
                  <a:srgbClr val="094FA3"/>
                </a:solidFill>
              </a:rPr>
              <a:t>tartalmak aránytalan túlsúlya</a:t>
            </a:r>
            <a:r>
              <a:rPr lang="hu-HU" sz="1600" i="0" dirty="0">
                <a:solidFill>
                  <a:srgbClr val="094FA3"/>
                </a:solidFill>
              </a:rPr>
              <a:t>. </a:t>
            </a: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</a:t>
            </a:r>
            <a:r>
              <a:rPr lang="hu-HU" sz="1600" i="0" dirty="0" smtClean="0">
                <a:solidFill>
                  <a:srgbClr val="094FA3"/>
                </a:solidFill>
              </a:rPr>
              <a:t>fizetős tévészolgáltatóknak a </a:t>
            </a:r>
            <a:r>
              <a:rPr lang="hu-HU" sz="1600" i="0" dirty="0" err="1" smtClean="0">
                <a:solidFill>
                  <a:srgbClr val="094FA3"/>
                </a:solidFill>
              </a:rPr>
              <a:t>VoD-dal</a:t>
            </a:r>
            <a:r>
              <a:rPr lang="hu-HU" sz="1600" i="0" dirty="0" smtClean="0">
                <a:solidFill>
                  <a:srgbClr val="094FA3"/>
                </a:solidFill>
              </a:rPr>
              <a:t> összefüggésben jelen </a:t>
            </a:r>
            <a:r>
              <a:rPr lang="hu-HU" sz="1600" i="0" dirty="0">
                <a:solidFill>
                  <a:srgbClr val="094FA3"/>
                </a:solidFill>
              </a:rPr>
              <a:t>pillanatban </a:t>
            </a:r>
            <a:r>
              <a:rPr lang="hu-HU" sz="1600" i="0" dirty="0">
                <a:solidFill>
                  <a:srgbClr val="094FA3"/>
                </a:solidFill>
              </a:rPr>
              <a:t>jellemzően rövid </a:t>
            </a:r>
            <a:r>
              <a:rPr lang="hu-HU" sz="1600" i="0" dirty="0">
                <a:solidFill>
                  <a:srgbClr val="094FA3"/>
                </a:solidFill>
              </a:rPr>
              <a:t>távú </a:t>
            </a:r>
            <a:r>
              <a:rPr lang="hu-HU" sz="1600" i="0" dirty="0" smtClean="0">
                <a:solidFill>
                  <a:srgbClr val="094FA3"/>
                </a:solidFill>
              </a:rPr>
              <a:t>taktikai céljaik </a:t>
            </a:r>
            <a:r>
              <a:rPr lang="hu-HU" sz="1600" i="0" dirty="0">
                <a:solidFill>
                  <a:srgbClr val="094FA3"/>
                </a:solidFill>
              </a:rPr>
              <a:t>vannak, ez pedig az ügyfél bázis </a:t>
            </a:r>
            <a:r>
              <a:rPr lang="hu-HU" sz="1600" i="0" dirty="0" smtClean="0">
                <a:solidFill>
                  <a:srgbClr val="094FA3"/>
                </a:solidFill>
              </a:rPr>
              <a:t>megtartása és növelése. </a:t>
            </a: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Nem tekintik a </a:t>
            </a:r>
            <a:r>
              <a:rPr lang="hu-HU" sz="1600" i="0" dirty="0" err="1" smtClean="0">
                <a:solidFill>
                  <a:srgbClr val="094FA3"/>
                </a:solidFill>
              </a:rPr>
              <a:t>VoD-ot</a:t>
            </a:r>
            <a:r>
              <a:rPr lang="hu-HU" sz="1600" i="0" dirty="0" smtClean="0">
                <a:solidFill>
                  <a:srgbClr val="094FA3"/>
                </a:solidFill>
              </a:rPr>
              <a:t> stratégiai területnek.</a:t>
            </a:r>
            <a:endParaRPr lang="hu-HU" sz="1600" i="0" dirty="0">
              <a:solidFill>
                <a:srgbClr val="094FA3"/>
              </a:solidFill>
            </a:endParaRPr>
          </a:p>
        </p:txBody>
      </p:sp>
      <p:sp>
        <p:nvSpPr>
          <p:cNvPr id="8" name="Right Arrow Callout 7"/>
          <p:cNvSpPr/>
          <p:nvPr/>
        </p:nvSpPr>
        <p:spPr bwMode="auto">
          <a:xfrm>
            <a:off x="402158" y="1206500"/>
            <a:ext cx="1873250" cy="4714875"/>
          </a:xfrm>
          <a:prstGeom prst="rightArrowCallout">
            <a:avLst/>
          </a:prstGeom>
          <a:gradFill flip="none" rotWithShape="1">
            <a:gsLst>
              <a:gs pos="100000">
                <a:srgbClr val="FFFFFF"/>
              </a:gs>
              <a:gs pos="52000">
                <a:srgbClr val="0272BB"/>
              </a:gs>
            </a:gsLst>
            <a:lin ang="0" scaled="1"/>
            <a:tileRect/>
          </a:gradFill>
          <a:ln w="8001" cap="flat" cmpd="sng" algn="ctr">
            <a:solidFill>
              <a:srgbClr val="094F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 anchorCtr="1"/>
          <a:lstStyle/>
          <a:p>
            <a:pPr algn="ctr">
              <a:defRPr/>
            </a:pPr>
            <a:r>
              <a:rPr lang="hu-HU" sz="1600" b="1" i="0" dirty="0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PIACI SZEREPLŐK, STRATÉGIÁK</a:t>
            </a:r>
          </a:p>
        </p:txBody>
      </p:sp>
    </p:spTree>
    <p:extLst>
      <p:ext uri="{BB962C8B-B14F-4D97-AF65-F5344CB8AC3E}">
        <p14:creationId xmlns:p14="http://schemas.microsoft.com/office/powerpoint/2010/main" val="47816671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768424" y="152400"/>
            <a:ext cx="7620000" cy="756320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A </a:t>
            </a:r>
            <a:r>
              <a:rPr lang="hu-HU" sz="2000" dirty="0" err="1" smtClean="0">
                <a:ea typeface="ＭＳ Ｐゴシック" pitchFamily="-1" charset="-128"/>
              </a:rPr>
              <a:t>VoD</a:t>
            </a:r>
            <a:r>
              <a:rPr lang="hu-HU" sz="2000" dirty="0" smtClean="0">
                <a:ea typeface="ＭＳ Ｐゴシック" pitchFamily="-1" charset="-128"/>
              </a:rPr>
              <a:t> szolgáltatás jellemzői</a:t>
            </a:r>
          </a:p>
        </p:txBody>
      </p:sp>
      <p:sp>
        <p:nvSpPr>
          <p:cNvPr id="39940" name="Tartalom helye 2"/>
          <p:cNvSpPr txBox="1">
            <a:spLocks/>
          </p:cNvSpPr>
          <p:nvPr/>
        </p:nvSpPr>
        <p:spPr bwMode="auto">
          <a:xfrm>
            <a:off x="2132533" y="1095375"/>
            <a:ext cx="6111875" cy="481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3429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algn="just">
              <a:spcBef>
                <a:spcPct val="20000"/>
              </a:spcBef>
              <a:spcAft>
                <a:spcPts val="2400"/>
              </a:spcAft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 </a:t>
            </a:r>
            <a:r>
              <a:rPr lang="hu-HU" sz="1600" i="0" dirty="0" err="1" smtClean="0">
                <a:solidFill>
                  <a:srgbClr val="094FA3"/>
                </a:solidFill>
              </a:rPr>
              <a:t>VoD</a:t>
            </a:r>
            <a:r>
              <a:rPr lang="hu-HU" sz="1600" i="0" dirty="0" smtClean="0">
                <a:solidFill>
                  <a:srgbClr val="094FA3"/>
                </a:solidFill>
              </a:rPr>
              <a:t> piacot sokan stagnálónak</a:t>
            </a:r>
            <a:r>
              <a:rPr lang="hu-HU" sz="1600" i="0" dirty="0">
                <a:solidFill>
                  <a:srgbClr val="094FA3"/>
                </a:solidFill>
              </a:rPr>
              <a:t>, fejlődésben megrekedtnek aposztrofálják, amelynek egyik oka, hogy megfelelő tartalom, megfelelő áron nem áll a fogyasztók </a:t>
            </a:r>
            <a:r>
              <a:rPr lang="hu-HU" sz="1600" i="0" dirty="0" smtClean="0">
                <a:solidFill>
                  <a:srgbClr val="094FA3"/>
                </a:solidFill>
              </a:rPr>
              <a:t>rendelkezésére. </a:t>
            </a:r>
          </a:p>
          <a:p>
            <a:pPr algn="just">
              <a:spcBef>
                <a:spcPct val="20000"/>
              </a:spcBef>
              <a:spcAft>
                <a:spcPts val="2400"/>
              </a:spcAft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M</a:t>
            </a:r>
            <a:r>
              <a:rPr lang="hu-HU" sz="1600" i="0" dirty="0" smtClean="0">
                <a:solidFill>
                  <a:srgbClr val="094FA3"/>
                </a:solidFill>
              </a:rPr>
              <a:t>ásrészt </a:t>
            </a:r>
            <a:r>
              <a:rPr lang="hu-HU" sz="1600" i="0" dirty="0">
                <a:solidFill>
                  <a:srgbClr val="094FA3"/>
                </a:solidFill>
              </a:rPr>
              <a:t>a hazai fogyasztók egy olyan média környezetben szocializálódtak, ahol hozzászoktak, hogy nem a legfrissebb tartalmakat kapják a televízión keresztül. A kurrens tartalmak elérhetőségét nem kommunikálják erőteljesen a szolgáltatók, így a nézők kevéssé motiváltak a videotékák tartalmának feltárásában.</a:t>
            </a:r>
          </a:p>
          <a:p>
            <a:pPr algn="just">
              <a:spcBef>
                <a:spcPct val="20000"/>
              </a:spcBef>
              <a:spcAft>
                <a:spcPts val="2400"/>
              </a:spcAft>
              <a:buFontTx/>
              <a:buBlip>
                <a:blip r:embed="rId2"/>
              </a:buBlip>
            </a:pPr>
            <a:r>
              <a:rPr lang="hu-HU" sz="1600" i="0" dirty="0" err="1">
                <a:solidFill>
                  <a:srgbClr val="094FA3"/>
                </a:solidFill>
              </a:rPr>
              <a:t>VoD</a:t>
            </a:r>
            <a:r>
              <a:rPr lang="hu-HU" sz="1600" i="0" dirty="0">
                <a:solidFill>
                  <a:srgbClr val="094FA3"/>
                </a:solidFill>
              </a:rPr>
              <a:t> szolgáltatás fejlődésének további gátja a vonzó tartalmak rendkívül magas szerzői jogdíja, ezért a szolgáltatás mögé jelenleg nem sikerült olyan üzleti modellt építeni, amely </a:t>
            </a:r>
            <a:r>
              <a:rPr lang="hu-HU" sz="1600" i="0" dirty="0" err="1">
                <a:solidFill>
                  <a:srgbClr val="094FA3"/>
                </a:solidFill>
              </a:rPr>
              <a:t>profitábilissá</a:t>
            </a:r>
            <a:r>
              <a:rPr lang="hu-HU" sz="1600" i="0" dirty="0">
                <a:solidFill>
                  <a:srgbClr val="094FA3"/>
                </a:solidFill>
              </a:rPr>
              <a:t> tenné a </a:t>
            </a:r>
            <a:r>
              <a:rPr lang="hu-HU" sz="1600" i="0" dirty="0" smtClean="0">
                <a:solidFill>
                  <a:srgbClr val="094FA3"/>
                </a:solidFill>
              </a:rPr>
              <a:t>fizetős </a:t>
            </a:r>
            <a:r>
              <a:rPr lang="hu-HU" sz="1600" i="0" dirty="0" smtClean="0">
                <a:solidFill>
                  <a:srgbClr val="094FA3"/>
                </a:solidFill>
              </a:rPr>
              <a:t>tévé</a:t>
            </a:r>
            <a:r>
              <a:rPr lang="hu-HU" sz="1600" i="0" dirty="0" smtClean="0">
                <a:solidFill>
                  <a:srgbClr val="094FA3"/>
                </a:solidFill>
              </a:rPr>
              <a:t>szolgáltatók </a:t>
            </a:r>
            <a:r>
              <a:rPr lang="hu-HU" sz="1600" i="0" dirty="0">
                <a:solidFill>
                  <a:srgbClr val="094FA3"/>
                </a:solidFill>
              </a:rPr>
              <a:t>részére.  </a:t>
            </a:r>
          </a:p>
          <a:p>
            <a:pPr algn="just">
              <a:spcBef>
                <a:spcPct val="20000"/>
              </a:spcBef>
              <a:spcAft>
                <a:spcPts val="2400"/>
              </a:spcAft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</p:txBody>
      </p:sp>
      <p:sp>
        <p:nvSpPr>
          <p:cNvPr id="8" name="Right Arrow Callout 7"/>
          <p:cNvSpPr/>
          <p:nvPr/>
        </p:nvSpPr>
        <p:spPr bwMode="auto">
          <a:xfrm>
            <a:off x="338658" y="1206500"/>
            <a:ext cx="1873250" cy="4714875"/>
          </a:xfrm>
          <a:prstGeom prst="rightArrowCallout">
            <a:avLst/>
          </a:prstGeom>
          <a:gradFill flip="none" rotWithShape="1">
            <a:gsLst>
              <a:gs pos="100000">
                <a:srgbClr val="FFFFFF"/>
              </a:gs>
              <a:gs pos="52000">
                <a:srgbClr val="0272BB"/>
              </a:gs>
            </a:gsLst>
            <a:lin ang="0" scaled="1"/>
            <a:tileRect/>
          </a:gradFill>
          <a:ln w="8001" cap="flat" cmpd="sng" algn="ctr">
            <a:solidFill>
              <a:srgbClr val="094F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 anchorCtr="1"/>
          <a:lstStyle/>
          <a:p>
            <a:pPr algn="ctr">
              <a:defRPr/>
            </a:pPr>
            <a:r>
              <a:rPr lang="hu-HU" sz="1600" b="1" i="0" dirty="0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PIACI JELLEMZŐK </a:t>
            </a:r>
          </a:p>
        </p:txBody>
      </p:sp>
    </p:spTree>
    <p:extLst>
      <p:ext uri="{BB962C8B-B14F-4D97-AF65-F5344CB8AC3E}">
        <p14:creationId xmlns:p14="http://schemas.microsoft.com/office/powerpoint/2010/main" val="203895235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Tartalom helye 2"/>
          <p:cNvSpPr txBox="1">
            <a:spLocks/>
          </p:cNvSpPr>
          <p:nvPr/>
        </p:nvSpPr>
        <p:spPr bwMode="auto">
          <a:xfrm>
            <a:off x="2164283" y="1222375"/>
            <a:ext cx="6080125" cy="481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3429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algn="just">
              <a:spcBef>
                <a:spcPct val="20000"/>
              </a:spcBef>
              <a:spcAft>
                <a:spcPts val="1800"/>
              </a:spcAft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</a:t>
            </a:r>
            <a:r>
              <a:rPr lang="hu-HU" sz="1600" i="0" dirty="0" err="1">
                <a:solidFill>
                  <a:srgbClr val="094FA3"/>
                </a:solidFill>
              </a:rPr>
              <a:t>VoD</a:t>
            </a:r>
            <a:r>
              <a:rPr lang="hu-HU" sz="1600" i="0" dirty="0">
                <a:solidFill>
                  <a:srgbClr val="094FA3"/>
                </a:solidFill>
              </a:rPr>
              <a:t> szolgáltatások használói esetében a piaci szereplők jelenleg puhatolóznak. </a:t>
            </a:r>
            <a:r>
              <a:rPr lang="hu-HU" sz="1600" i="0" dirty="0" smtClean="0">
                <a:solidFill>
                  <a:srgbClr val="094FA3"/>
                </a:solidFill>
              </a:rPr>
              <a:t>A </a:t>
            </a:r>
            <a:r>
              <a:rPr lang="hu-HU" sz="1600" i="0" dirty="0">
                <a:solidFill>
                  <a:srgbClr val="094FA3"/>
                </a:solidFill>
              </a:rPr>
              <a:t>célcsoportra vonatkozóan </a:t>
            </a:r>
            <a:r>
              <a:rPr lang="hu-HU" sz="1600" i="0" dirty="0" smtClean="0">
                <a:solidFill>
                  <a:srgbClr val="094FA3"/>
                </a:solidFill>
              </a:rPr>
              <a:t>kevés konkrét kutatási adattal rendelkeznek</a:t>
            </a:r>
            <a:r>
              <a:rPr lang="hu-HU" sz="1600" i="0" dirty="0">
                <a:solidFill>
                  <a:srgbClr val="094FA3"/>
                </a:solidFill>
              </a:rPr>
              <a:t>. </a:t>
            </a:r>
          </a:p>
          <a:p>
            <a:pPr algn="just">
              <a:spcBef>
                <a:spcPct val="20000"/>
              </a:spcBef>
              <a:spcAft>
                <a:spcPts val="1800"/>
              </a:spcAft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Korábbi kutatások, tapasztalatok azt mutatják, hogy feltehetően a technológiai újításokra nyitott, magasabb költési hajlandósággal rendelkező előfizetők válhatnak </a:t>
            </a:r>
            <a:r>
              <a:rPr lang="hu-HU" sz="1600" i="0" dirty="0" err="1">
                <a:solidFill>
                  <a:srgbClr val="094FA3"/>
                </a:solidFill>
              </a:rPr>
              <a:t>VoD</a:t>
            </a:r>
            <a:r>
              <a:rPr lang="hu-HU" sz="1600" i="0" dirty="0">
                <a:solidFill>
                  <a:srgbClr val="094FA3"/>
                </a:solidFill>
              </a:rPr>
              <a:t> szolgáltatást használóvá.</a:t>
            </a:r>
          </a:p>
          <a:p>
            <a:pPr algn="just">
              <a:spcBef>
                <a:spcPct val="20000"/>
              </a:spcBef>
              <a:spcAft>
                <a:spcPts val="1800"/>
              </a:spcAft>
            </a:pPr>
            <a:r>
              <a:rPr lang="hu-HU" sz="1600" i="0" dirty="0">
                <a:solidFill>
                  <a:srgbClr val="094FA3"/>
                </a:solidFill>
              </a:rPr>
              <a:t> </a:t>
            </a:r>
          </a:p>
          <a:p>
            <a:pPr algn="just">
              <a:spcBef>
                <a:spcPct val="20000"/>
              </a:spcBef>
              <a:spcAft>
                <a:spcPts val="1800"/>
              </a:spcAft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</p:txBody>
      </p:sp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624408" y="317500"/>
            <a:ext cx="7620000" cy="571500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A </a:t>
            </a:r>
            <a:r>
              <a:rPr lang="hu-HU" sz="2000" dirty="0" err="1" smtClean="0">
                <a:ea typeface="ＭＳ Ｐゴシック" pitchFamily="-1" charset="-128"/>
              </a:rPr>
              <a:t>VoD</a:t>
            </a:r>
            <a:r>
              <a:rPr lang="hu-HU" sz="2000" dirty="0" smtClean="0">
                <a:ea typeface="ＭＳ Ｐゴシック" pitchFamily="-1" charset="-128"/>
              </a:rPr>
              <a:t> szolgáltatás </a:t>
            </a:r>
            <a:r>
              <a:rPr lang="hu-HU" sz="2000" dirty="0" smtClean="0">
                <a:ea typeface="ＭＳ Ｐゴシック" pitchFamily="-1" charset="-128"/>
              </a:rPr>
              <a:t>használóinak jellemzői  </a:t>
            </a:r>
            <a:endParaRPr lang="hu-HU" sz="2000" dirty="0" smtClean="0">
              <a:ea typeface="ＭＳ Ｐゴシック" pitchFamily="-1" charset="-128"/>
            </a:endParaRPr>
          </a:p>
        </p:txBody>
      </p:sp>
      <p:pic>
        <p:nvPicPr>
          <p:cNvPr id="40966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318000"/>
            <a:ext cx="1549400" cy="154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ight Arrow Callout 9"/>
          <p:cNvSpPr/>
          <p:nvPr/>
        </p:nvSpPr>
        <p:spPr bwMode="auto">
          <a:xfrm>
            <a:off x="386283" y="1206500"/>
            <a:ext cx="1873250" cy="4714875"/>
          </a:xfrm>
          <a:prstGeom prst="rightArrowCallout">
            <a:avLst/>
          </a:prstGeom>
          <a:gradFill flip="none" rotWithShape="1">
            <a:gsLst>
              <a:gs pos="100000">
                <a:srgbClr val="FFFFFF"/>
              </a:gs>
              <a:gs pos="52000">
                <a:srgbClr val="0272BB"/>
              </a:gs>
            </a:gsLst>
            <a:lin ang="0" scaled="1"/>
            <a:tileRect/>
          </a:gradFill>
          <a:ln w="8001" cap="flat" cmpd="sng" algn="ctr">
            <a:solidFill>
              <a:srgbClr val="094F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 anchorCtr="1"/>
          <a:lstStyle/>
          <a:p>
            <a:pPr algn="ctr">
              <a:defRPr/>
            </a:pPr>
            <a:r>
              <a:rPr lang="hu-HU" sz="1600" b="1" i="0" dirty="0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HASZNÁLÓI KARAKETIRISZTIKÁK</a:t>
            </a:r>
          </a:p>
        </p:txBody>
      </p:sp>
    </p:spTree>
    <p:extLst>
      <p:ext uri="{BB962C8B-B14F-4D97-AF65-F5344CB8AC3E}">
        <p14:creationId xmlns:p14="http://schemas.microsoft.com/office/powerpoint/2010/main" val="26125972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A kutatás céljai és módszertana</a:t>
            </a:r>
          </a:p>
        </p:txBody>
      </p:sp>
      <p:sp>
        <p:nvSpPr>
          <p:cNvPr id="18435" name="Tartalom helye 2"/>
          <p:cNvSpPr>
            <a:spLocks noGrp="1"/>
          </p:cNvSpPr>
          <p:nvPr>
            <p:ph idx="1"/>
          </p:nvPr>
        </p:nvSpPr>
        <p:spPr>
          <a:xfrm>
            <a:off x="539552" y="1004664"/>
            <a:ext cx="8064896" cy="48006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ts val="1700"/>
              </a:lnSpc>
              <a:spcBef>
                <a:spcPts val="600"/>
              </a:spcBef>
              <a:buNone/>
            </a:pPr>
            <a:r>
              <a:rPr lang="hu-HU" sz="1600" b="1" dirty="0" smtClean="0">
                <a:solidFill>
                  <a:srgbClr val="094FA3"/>
                </a:solidFill>
                <a:ea typeface="ＭＳ Ｐゴシック" pitchFamily="-1" charset="-128"/>
              </a:rPr>
              <a:t>A kutatás célja volt választ kapni az alábbi problematikákra:</a:t>
            </a:r>
          </a:p>
          <a:p>
            <a:pPr eaLnBrk="1" hangingPunct="1">
              <a:lnSpc>
                <a:spcPts val="1700"/>
              </a:lnSpc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A lekérhető médiaszolgáltatások magyarországi piacának alakulása</a:t>
            </a:r>
          </a:p>
          <a:p>
            <a:pPr eaLnBrk="1" hangingPunct="1">
              <a:lnSpc>
                <a:spcPts val="1700"/>
              </a:lnSpc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Várható piaci trendek, jövőbeni várakozások a lekérhető médiaszolgáltatások területén</a:t>
            </a:r>
          </a:p>
          <a:p>
            <a:pPr eaLnBrk="1" hangingPunct="1">
              <a:lnSpc>
                <a:spcPts val="1700"/>
              </a:lnSpc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A lekérhető médiaszolgáltatások várható térnyerése a lineáris médiaszolgáltatások mellett</a:t>
            </a:r>
          </a:p>
          <a:p>
            <a:pPr eaLnBrk="1" hangingPunct="1">
              <a:lnSpc>
                <a:spcPts val="1700"/>
              </a:lnSpc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Jövőbeni szabályozási megoldások lehetőségei</a:t>
            </a:r>
            <a:r>
              <a:rPr lang="cs-CZ" sz="1600" dirty="0" smtClean="0">
                <a:solidFill>
                  <a:srgbClr val="094FA3"/>
                </a:solidFill>
                <a:ea typeface="ＭＳ Ｐゴシック" pitchFamily="-1" charset="-128"/>
              </a:rPr>
              <a:t> </a:t>
            </a:r>
          </a:p>
          <a:p>
            <a:pPr eaLnBrk="1" hangingPunct="1">
              <a:lnSpc>
                <a:spcPts val="1700"/>
              </a:lnSpc>
              <a:spcBef>
                <a:spcPts val="600"/>
              </a:spcBef>
            </a:pPr>
            <a:r>
              <a:rPr lang="cs-CZ" sz="1600" dirty="0" smtClean="0">
                <a:solidFill>
                  <a:srgbClr val="094FA3"/>
                </a:solidFill>
                <a:ea typeface="ＭＳ Ｐゴシック" pitchFamily="-1" charset="-128"/>
              </a:rPr>
              <a:t>Nemzetközi szolgáltatások – Hulu, Netflix – esetleges hazai megjelenésének hatásai a magyarországi piacra</a:t>
            </a:r>
          </a:p>
          <a:p>
            <a:pPr marL="0" indent="0" eaLnBrk="1" hangingPunct="1">
              <a:lnSpc>
                <a:spcPts val="1700"/>
              </a:lnSpc>
              <a:spcBef>
                <a:spcPts val="600"/>
              </a:spcBef>
              <a:buNone/>
            </a:pPr>
            <a:endParaRPr lang="cs-CZ" sz="1600" dirty="0" smtClean="0">
              <a:solidFill>
                <a:srgbClr val="094FA3"/>
              </a:solidFill>
              <a:ea typeface="ＭＳ Ｐゴシック" pitchFamily="-1" charset="-128"/>
            </a:endParaRPr>
          </a:p>
          <a:p>
            <a:pPr marL="0" indent="0" eaLnBrk="1" hangingPunct="1">
              <a:lnSpc>
                <a:spcPts val="1700"/>
              </a:lnSpc>
              <a:spcBef>
                <a:spcPts val="600"/>
              </a:spcBef>
              <a:buNone/>
            </a:pPr>
            <a:r>
              <a:rPr lang="cs-CZ" sz="1600" b="1" dirty="0" smtClean="0">
                <a:solidFill>
                  <a:srgbClr val="094FA3"/>
                </a:solidFill>
                <a:ea typeface="ＭＳ Ｐゴシック" pitchFamily="-1" charset="-128"/>
              </a:rPr>
              <a:t>Az alkalmazott módszertan a következő volt:</a:t>
            </a:r>
          </a:p>
          <a:p>
            <a:pPr>
              <a:lnSpc>
                <a:spcPts val="1700"/>
              </a:lnSpc>
              <a:spcBef>
                <a:spcPts val="600"/>
              </a:spcBef>
            </a:pPr>
            <a:r>
              <a:rPr lang="hu-HU" sz="1600" dirty="0">
                <a:solidFill>
                  <a:srgbClr val="094FA3"/>
                </a:solidFill>
                <a:ea typeface="ＭＳ Ｐゴシック" pitchFamily="-1" charset="-128"/>
              </a:rPr>
              <a:t>A kutatási kérdések megválaszolására 11, közel 80 perces egyéni mélyinterjút végeztünk. A beszélgetések Budapesten zajlottak. </a:t>
            </a:r>
          </a:p>
          <a:p>
            <a:pPr>
              <a:lnSpc>
                <a:spcPts val="1700"/>
              </a:lnSpc>
              <a:spcBef>
                <a:spcPts val="600"/>
              </a:spcBef>
            </a:pPr>
            <a:r>
              <a:rPr lang="hu-HU" sz="1600" dirty="0">
                <a:solidFill>
                  <a:srgbClr val="094FA3"/>
                </a:solidFill>
                <a:ea typeface="ＭＳ Ｐゴシック" pitchFamily="-1" charset="-128"/>
              </a:rPr>
              <a:t>Időpont: 2012. novembere</a:t>
            </a:r>
          </a:p>
          <a:p>
            <a:pPr>
              <a:lnSpc>
                <a:spcPts val="1700"/>
              </a:lnSpc>
              <a:spcBef>
                <a:spcPts val="600"/>
              </a:spcBef>
            </a:pPr>
            <a:r>
              <a:rPr lang="hu-HU" sz="1600" dirty="0">
                <a:solidFill>
                  <a:srgbClr val="094FA3"/>
                </a:solidFill>
                <a:ea typeface="ＭＳ Ｐゴシック" pitchFamily="-1" charset="-128"/>
              </a:rPr>
              <a:t>A kutatás célcsoportját az alábbi szegmensek képezték:</a:t>
            </a:r>
          </a:p>
          <a:p>
            <a:pPr lvl="1">
              <a:lnSpc>
                <a:spcPts val="1700"/>
              </a:lnSpc>
              <a:spcBef>
                <a:spcPts val="600"/>
              </a:spcBef>
            </a:pPr>
            <a:r>
              <a:rPr lang="hu-HU" sz="1600" dirty="0">
                <a:solidFill>
                  <a:srgbClr val="094FA3"/>
                </a:solidFill>
                <a:ea typeface="ＭＳ Ｐゴシック" pitchFamily="-1" charset="-128"/>
              </a:rPr>
              <a:t>Kábelszolgáltatók, tartalomszolgáltatók lekérhető médiaszolgáltatásokért, illetve ezek fejlesztéséért felelős vezetői = 9 interjú,</a:t>
            </a:r>
            <a:r>
              <a:rPr lang="cs-CZ" sz="1600" dirty="0">
                <a:solidFill>
                  <a:srgbClr val="094FA3"/>
                </a:solidFill>
                <a:ea typeface="ＭＳ Ｐゴシック" pitchFamily="-1" charset="-128"/>
              </a:rPr>
              <a:t> </a:t>
            </a:r>
          </a:p>
          <a:p>
            <a:pPr lvl="1">
              <a:lnSpc>
                <a:spcPts val="1700"/>
              </a:lnSpc>
              <a:spcBef>
                <a:spcPts val="600"/>
              </a:spcBef>
            </a:pPr>
            <a:r>
              <a:rPr lang="hu-HU" sz="1600" dirty="0">
                <a:solidFill>
                  <a:srgbClr val="094FA3"/>
                </a:solidFill>
                <a:ea typeface="ＭＳ Ｐゴシック" pitchFamily="-1" charset="-128"/>
              </a:rPr>
              <a:t>a témában referenciával rendelkező kutató ügynökség szakértője a mérési metodika alakulásával kapcsolatban = 2 interjú</a:t>
            </a:r>
            <a:r>
              <a:rPr lang="cs-CZ" sz="1600" dirty="0">
                <a:solidFill>
                  <a:srgbClr val="094FA3"/>
                </a:solidFill>
                <a:ea typeface="ＭＳ Ｐゴシック" pitchFamily="-1" charset="-128"/>
              </a:rPr>
              <a:t> </a:t>
            </a:r>
            <a:endParaRPr lang="hu-HU" sz="1600" dirty="0">
              <a:solidFill>
                <a:srgbClr val="094FA3"/>
              </a:solidFill>
              <a:ea typeface="ＭＳ Ｐゴシック" pitchFamily="-1" charset="-128"/>
            </a:endParaRPr>
          </a:p>
          <a:p>
            <a:pPr eaLnBrk="1" hangingPunct="1">
              <a:lnSpc>
                <a:spcPts val="1700"/>
              </a:lnSpc>
              <a:spcBef>
                <a:spcPts val="600"/>
              </a:spcBef>
            </a:pPr>
            <a:endParaRPr lang="hu-HU" sz="1600" dirty="0" smtClean="0">
              <a:solidFill>
                <a:srgbClr val="094FA3"/>
              </a:solidFill>
              <a:ea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8588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696416" y="299120"/>
            <a:ext cx="7620000" cy="609600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A </a:t>
            </a:r>
            <a:r>
              <a:rPr lang="hu-HU" sz="2000" dirty="0" err="1" smtClean="0">
                <a:ea typeface="ＭＳ Ｐゴシック" pitchFamily="-1" charset="-128"/>
              </a:rPr>
              <a:t>VoD</a:t>
            </a:r>
            <a:r>
              <a:rPr lang="hu-HU" sz="2000" dirty="0" smtClean="0">
                <a:ea typeface="ＭＳ Ｐゴシック" pitchFamily="-1" charset="-128"/>
              </a:rPr>
              <a:t> szolgáltatás jövője</a:t>
            </a:r>
          </a:p>
        </p:txBody>
      </p:sp>
      <p:sp>
        <p:nvSpPr>
          <p:cNvPr id="41988" name="Tartalom helye 2"/>
          <p:cNvSpPr txBox="1">
            <a:spLocks/>
          </p:cNvSpPr>
          <p:nvPr/>
        </p:nvSpPr>
        <p:spPr bwMode="auto">
          <a:xfrm>
            <a:off x="161925" y="1381125"/>
            <a:ext cx="7839075" cy="481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3429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algn="just">
              <a:spcBef>
                <a:spcPct val="20000"/>
              </a:spcBef>
              <a:spcAft>
                <a:spcPts val="1800"/>
              </a:spcAft>
            </a:pPr>
            <a:endParaRPr lang="hu-HU" sz="1600" b="1" i="0" dirty="0">
              <a:solidFill>
                <a:srgbClr val="094FA3"/>
              </a:solidFill>
            </a:endParaRPr>
          </a:p>
          <a:p>
            <a:pPr algn="just">
              <a:spcBef>
                <a:spcPct val="20000"/>
              </a:spcBef>
              <a:spcAft>
                <a:spcPts val="1800"/>
              </a:spcAft>
              <a:buFontTx/>
              <a:buBlip>
                <a:blip r:embed="rId2"/>
              </a:buBlip>
            </a:pPr>
            <a:endParaRPr lang="hu-HU" sz="1600" b="1" i="0" dirty="0">
              <a:solidFill>
                <a:srgbClr val="094FA3"/>
              </a:solidFill>
            </a:endParaRPr>
          </a:p>
        </p:txBody>
      </p:sp>
      <p:sp>
        <p:nvSpPr>
          <p:cNvPr id="11" name="Right Arrow Callout 10"/>
          <p:cNvSpPr/>
          <p:nvPr/>
        </p:nvSpPr>
        <p:spPr bwMode="auto">
          <a:xfrm>
            <a:off x="386283" y="1206500"/>
            <a:ext cx="1873250" cy="4714875"/>
          </a:xfrm>
          <a:prstGeom prst="rightArrowCallout">
            <a:avLst/>
          </a:prstGeom>
          <a:gradFill flip="none" rotWithShape="1">
            <a:gsLst>
              <a:gs pos="100000">
                <a:srgbClr val="FFFFFF"/>
              </a:gs>
              <a:gs pos="52000">
                <a:srgbClr val="0272BB"/>
              </a:gs>
            </a:gsLst>
            <a:lin ang="0" scaled="1"/>
            <a:tileRect/>
          </a:gradFill>
          <a:ln w="8001" cap="flat" cmpd="sng" algn="ctr">
            <a:solidFill>
              <a:srgbClr val="094F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 anchorCtr="1"/>
          <a:lstStyle/>
          <a:p>
            <a:pPr algn="ctr">
              <a:defRPr/>
            </a:pPr>
            <a:r>
              <a:rPr lang="hu-HU" sz="1600" b="1" i="0" dirty="0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JÖVŐ</a:t>
            </a:r>
          </a:p>
        </p:txBody>
      </p:sp>
      <p:sp>
        <p:nvSpPr>
          <p:cNvPr id="41990" name="Tartalom helye 2"/>
          <p:cNvSpPr txBox="1">
            <a:spLocks/>
          </p:cNvSpPr>
          <p:nvPr/>
        </p:nvSpPr>
        <p:spPr bwMode="auto">
          <a:xfrm>
            <a:off x="2164283" y="1285875"/>
            <a:ext cx="6296149" cy="481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3429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8001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algn="just">
              <a:spcBef>
                <a:spcPct val="20000"/>
              </a:spcBef>
              <a:spcAft>
                <a:spcPts val="1200"/>
              </a:spcAft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</a:t>
            </a:r>
            <a:r>
              <a:rPr lang="hu-HU" sz="1600" i="0" dirty="0" err="1">
                <a:solidFill>
                  <a:srgbClr val="094FA3"/>
                </a:solidFill>
              </a:rPr>
              <a:t>VoD</a:t>
            </a:r>
            <a:r>
              <a:rPr lang="hu-HU" sz="1600" i="0" dirty="0">
                <a:solidFill>
                  <a:srgbClr val="094FA3"/>
                </a:solidFill>
              </a:rPr>
              <a:t> szolgáltatás további stratégiája nagymértékben függ attól, hogy a </a:t>
            </a:r>
            <a:r>
              <a:rPr lang="hu-HU" sz="1600" i="0" dirty="0" err="1">
                <a:solidFill>
                  <a:srgbClr val="094FA3"/>
                </a:solidFill>
              </a:rPr>
              <a:t>set</a:t>
            </a:r>
            <a:r>
              <a:rPr lang="hu-HU" sz="1600" i="0" dirty="0">
                <a:solidFill>
                  <a:srgbClr val="094FA3"/>
                </a:solidFill>
              </a:rPr>
              <a:t> top </a:t>
            </a:r>
            <a:r>
              <a:rPr lang="hu-HU" sz="1600" i="0" dirty="0" err="1">
                <a:solidFill>
                  <a:srgbClr val="094FA3"/>
                </a:solidFill>
              </a:rPr>
              <a:t>box</a:t>
            </a:r>
            <a:r>
              <a:rPr lang="hu-HU" sz="1600" i="0" dirty="0">
                <a:solidFill>
                  <a:srgbClr val="094FA3"/>
                </a:solidFill>
              </a:rPr>
              <a:t> alapú szolgáltatást felváltja-e a „</a:t>
            </a:r>
            <a:r>
              <a:rPr lang="hu-HU" sz="1600" i="0" dirty="0" err="1">
                <a:solidFill>
                  <a:srgbClr val="094FA3"/>
                </a:solidFill>
              </a:rPr>
              <a:t>cloud</a:t>
            </a:r>
            <a:r>
              <a:rPr lang="hu-HU" sz="1600" i="0" dirty="0">
                <a:solidFill>
                  <a:srgbClr val="094FA3"/>
                </a:solidFill>
              </a:rPr>
              <a:t>” technológia. </a:t>
            </a:r>
            <a:endParaRPr lang="hu-HU" sz="1600" i="0" dirty="0" smtClean="0">
              <a:solidFill>
                <a:srgbClr val="094FA3"/>
              </a:solidFill>
            </a:endParaRPr>
          </a:p>
          <a:p>
            <a:pPr algn="just">
              <a:spcBef>
                <a:spcPct val="20000"/>
              </a:spcBef>
              <a:spcAft>
                <a:spcPts val="1200"/>
              </a:spcAft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Jelenleg </a:t>
            </a:r>
            <a:r>
              <a:rPr lang="hu-HU" sz="1600" i="0" dirty="0">
                <a:solidFill>
                  <a:srgbClr val="094FA3"/>
                </a:solidFill>
              </a:rPr>
              <a:t>a kábelszolgáltatók kevésbé motiváltak a </a:t>
            </a:r>
            <a:r>
              <a:rPr lang="hu-HU" sz="1600" i="0" dirty="0" err="1">
                <a:solidFill>
                  <a:srgbClr val="094FA3"/>
                </a:solidFill>
              </a:rPr>
              <a:t>VoD</a:t>
            </a:r>
            <a:r>
              <a:rPr lang="hu-HU" sz="1600" i="0" dirty="0">
                <a:solidFill>
                  <a:srgbClr val="094FA3"/>
                </a:solidFill>
              </a:rPr>
              <a:t> szolgáltatás fejlesztésében, szélesebb rétegekhez való eljuttatásában, mivel a fogyasztók elsősorban </a:t>
            </a:r>
            <a:r>
              <a:rPr lang="hu-HU" sz="1600" i="0" dirty="0" smtClean="0">
                <a:solidFill>
                  <a:srgbClr val="094FA3"/>
                </a:solidFill>
              </a:rPr>
              <a:t>fizetős tévészolgáltatót </a:t>
            </a:r>
            <a:r>
              <a:rPr lang="hu-HU" sz="1600" i="0" dirty="0">
                <a:solidFill>
                  <a:srgbClr val="094FA3"/>
                </a:solidFill>
              </a:rPr>
              <a:t>választanak, a lekérhető médiaszolgáltatások csupán hozzáadott értékként </a:t>
            </a:r>
            <a:r>
              <a:rPr lang="hu-HU" sz="1600" i="0" dirty="0" err="1">
                <a:solidFill>
                  <a:srgbClr val="094FA3"/>
                </a:solidFill>
              </a:rPr>
              <a:t>perceptualizálódnak</a:t>
            </a:r>
            <a:r>
              <a:rPr lang="hu-HU" sz="1600" i="0" dirty="0">
                <a:solidFill>
                  <a:srgbClr val="094FA3"/>
                </a:solidFill>
              </a:rPr>
              <a:t>. </a:t>
            </a:r>
          </a:p>
          <a:p>
            <a:pPr algn="just">
              <a:spcBef>
                <a:spcPct val="20000"/>
              </a:spcBef>
              <a:spcAft>
                <a:spcPts val="1200"/>
              </a:spcAft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</a:t>
            </a:r>
            <a:r>
              <a:rPr lang="hu-HU" sz="1600" i="0" dirty="0" err="1">
                <a:solidFill>
                  <a:srgbClr val="094FA3"/>
                </a:solidFill>
              </a:rPr>
              <a:t>VoD</a:t>
            </a:r>
            <a:r>
              <a:rPr lang="hu-HU" sz="1600" i="0" dirty="0">
                <a:solidFill>
                  <a:srgbClr val="094FA3"/>
                </a:solidFill>
              </a:rPr>
              <a:t> szolgáltatás alakulását gazdasági tényezők befolyásolják:</a:t>
            </a:r>
          </a:p>
          <a:p>
            <a:pPr lvl="1" algn="just">
              <a:spcBef>
                <a:spcPct val="20000"/>
              </a:spcBef>
              <a:spcAft>
                <a:spcPts val="1200"/>
              </a:spcAft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Fizetőképes kereslet növekedése </a:t>
            </a:r>
          </a:p>
          <a:p>
            <a:pPr lvl="1" algn="just">
              <a:spcBef>
                <a:spcPct val="20000"/>
              </a:spcBef>
              <a:spcAft>
                <a:spcPts val="1200"/>
              </a:spcAft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Elérhető áron nyújtott friss tartalmak</a:t>
            </a:r>
          </a:p>
          <a:p>
            <a:pPr lvl="1" algn="just">
              <a:spcBef>
                <a:spcPct val="20000"/>
              </a:spcBef>
              <a:spcAft>
                <a:spcPts val="1200"/>
              </a:spcAft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Jogdíjak hazai helyzetének konszolidálódása</a:t>
            </a:r>
          </a:p>
          <a:p>
            <a:pPr algn="just">
              <a:spcBef>
                <a:spcPct val="20000"/>
              </a:spcBef>
              <a:spcAft>
                <a:spcPts val="1200"/>
              </a:spcAft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60658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ChangeArrowheads="1"/>
          </p:cNvSpPr>
          <p:nvPr/>
        </p:nvSpPr>
        <p:spPr bwMode="auto">
          <a:xfrm>
            <a:off x="510108" y="2821157"/>
            <a:ext cx="7696200" cy="533400"/>
          </a:xfrm>
          <a:prstGeom prst="rect">
            <a:avLst/>
          </a:prstGeom>
          <a:solidFill>
            <a:srgbClr val="0272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z="2800" smtClean="0">
                <a:ea typeface="ＭＳ Ｐゴシック" pitchFamily="-1" charset="-128"/>
              </a:rPr>
              <a:t>Tartalom</a:t>
            </a:r>
            <a:endParaRPr lang="en-GB" sz="2800" smtClean="0">
              <a:ea typeface="ＭＳ Ｐゴシック" pitchFamily="-1" charset="-128"/>
            </a:endParaRPr>
          </a:p>
        </p:txBody>
      </p:sp>
      <p:sp>
        <p:nvSpPr>
          <p:cNvPr id="4301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37108" y="1322388"/>
            <a:ext cx="7607300" cy="3905250"/>
          </a:xfrm>
          <a:noFill/>
        </p:spPr>
        <p:txBody>
          <a:bodyPr>
            <a:noAutofit/>
          </a:bodyPr>
          <a:lstStyle/>
          <a:p>
            <a:pPr marL="533400" indent="-533400" eaLnBrk="1" hangingPunct="1">
              <a:lnSpc>
                <a:spcPct val="160000"/>
              </a:lnSpc>
              <a:buFontTx/>
              <a:buAutoNum type="arabicPeriod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Vezetői összefoglaló</a:t>
            </a:r>
          </a:p>
          <a:p>
            <a:pPr marL="533400" indent="-533400" eaLnBrk="1" hangingPunct="1">
              <a:lnSpc>
                <a:spcPct val="160000"/>
              </a:lnSpc>
              <a:buFontTx/>
              <a:buAutoNum type="arabicPeriod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Lekérhető médiaszolgáltatások piacának percepciója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	2.1. A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VoD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 szolgáltatás jellemzői 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	2.2. A </a:t>
            </a:r>
            <a:r>
              <a:rPr lang="hu-HU" sz="1800" b="1" dirty="0" err="1" smtClean="0">
                <a:solidFill>
                  <a:srgbClr val="FFFFFF"/>
                </a:solidFill>
                <a:ea typeface="ＭＳ Ｐゴシック" pitchFamily="-1" charset="-128"/>
              </a:rPr>
              <a:t>Catch</a:t>
            </a: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 </a:t>
            </a:r>
            <a:r>
              <a:rPr lang="hu-HU" sz="1800" b="1" dirty="0" err="1" smtClean="0">
                <a:solidFill>
                  <a:srgbClr val="FFFFFF"/>
                </a:solidFill>
                <a:ea typeface="ＭＳ Ｐゴシック" pitchFamily="-1" charset="-128"/>
              </a:rPr>
              <a:t>up</a:t>
            </a: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 TV szolgáltatás jellemzői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	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2.3. Az OTT, valamint a mobil telefonos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on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demand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 szolgáltatás</a:t>
            </a:r>
          </a:p>
          <a:p>
            <a:pPr marL="533400" indent="-533400" eaLnBrk="1" hangingPunct="1">
              <a:lnSpc>
                <a:spcPct val="160000"/>
              </a:lnSpc>
              <a:buFont typeface="Tahoma" pitchFamily="-1" charset="0"/>
              <a:buAutoNum type="arabicPeriod" startAt="3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Jövőbeni szabályozási megoldások lehetőségei</a:t>
            </a:r>
          </a:p>
          <a:p>
            <a:pPr marL="533400" indent="-533400" eaLnBrk="1" hangingPunct="1">
              <a:lnSpc>
                <a:spcPct val="160000"/>
              </a:lnSpc>
              <a:buFont typeface="Tahoma" pitchFamily="-1" charset="0"/>
              <a:buAutoNum type="arabicPeriod" startAt="3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Nemzetközi szolgáltatók (HULU,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Netflix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) percepciója</a:t>
            </a:r>
          </a:p>
        </p:txBody>
      </p:sp>
    </p:spTree>
    <p:extLst>
      <p:ext uri="{BB962C8B-B14F-4D97-AF65-F5344CB8AC3E}">
        <p14:creationId xmlns:p14="http://schemas.microsoft.com/office/powerpoint/2010/main" val="2160572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5325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A </a:t>
            </a:r>
            <a:r>
              <a:rPr lang="hu-HU" sz="2000" dirty="0" err="1" smtClean="0">
                <a:ea typeface="ＭＳ Ｐゴシック" pitchFamily="-1" charset="-128"/>
              </a:rPr>
              <a:t>Catch</a:t>
            </a:r>
            <a:r>
              <a:rPr lang="hu-HU" sz="2000" dirty="0" smtClean="0">
                <a:ea typeface="ＭＳ Ｐゴシック" pitchFamily="-1" charset="-128"/>
              </a:rPr>
              <a:t> </a:t>
            </a:r>
            <a:r>
              <a:rPr lang="hu-HU" sz="2000" dirty="0" err="1" smtClean="0">
                <a:ea typeface="ＭＳ Ｐゴシック" pitchFamily="-1" charset="-128"/>
              </a:rPr>
              <a:t>up</a:t>
            </a:r>
            <a:r>
              <a:rPr lang="hu-HU" sz="2000" dirty="0" smtClean="0">
                <a:ea typeface="ＭＳ Ｐゴシック" pitchFamily="-1" charset="-128"/>
              </a:rPr>
              <a:t> TV szolgáltatás jellemzői </a:t>
            </a:r>
          </a:p>
        </p:txBody>
      </p:sp>
      <p:sp>
        <p:nvSpPr>
          <p:cNvPr id="4505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eaLnBrk="1" hangingPunct="1"/>
            <a:fld id="{81427370-E4E0-4EB5-9F83-C7484F75BAC7}" type="slidenum">
              <a:rPr lang="en-GB" sz="1200" i="0">
                <a:solidFill>
                  <a:srgbClr val="094FA3"/>
                </a:solidFill>
              </a:rPr>
              <a:pPr eaLnBrk="1" hangingPunct="1"/>
              <a:t>22</a:t>
            </a:fld>
            <a:endParaRPr lang="en-GB" sz="1200" i="0">
              <a:solidFill>
                <a:srgbClr val="094FA3"/>
              </a:solidFill>
            </a:endParaRPr>
          </a:p>
        </p:txBody>
      </p:sp>
      <p:sp>
        <p:nvSpPr>
          <p:cNvPr id="6" name="Right Arrow Callout 5"/>
          <p:cNvSpPr/>
          <p:nvPr/>
        </p:nvSpPr>
        <p:spPr bwMode="auto">
          <a:xfrm>
            <a:off x="386283" y="1206500"/>
            <a:ext cx="1873250" cy="4714875"/>
          </a:xfrm>
          <a:prstGeom prst="rightArrowCallout">
            <a:avLst/>
          </a:prstGeom>
          <a:gradFill flip="none" rotWithShape="1">
            <a:gsLst>
              <a:gs pos="100000">
                <a:srgbClr val="FFFFFF"/>
              </a:gs>
              <a:gs pos="52000">
                <a:srgbClr val="0272BB"/>
              </a:gs>
            </a:gsLst>
            <a:lin ang="0" scaled="1"/>
            <a:tileRect/>
          </a:gradFill>
          <a:ln w="8001" cap="flat" cmpd="sng" algn="ctr">
            <a:solidFill>
              <a:srgbClr val="094F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 anchorCtr="1"/>
          <a:lstStyle/>
          <a:p>
            <a:pPr algn="ctr">
              <a:defRPr/>
            </a:pPr>
            <a:r>
              <a:rPr lang="hu-HU" sz="1600" b="1" i="0" dirty="0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PIACI JELLEMZŐK</a:t>
            </a:r>
          </a:p>
        </p:txBody>
      </p:sp>
      <p:sp>
        <p:nvSpPr>
          <p:cNvPr id="45061" name="Tartalom helye 2"/>
          <p:cNvSpPr txBox="1">
            <a:spLocks/>
          </p:cNvSpPr>
          <p:nvPr/>
        </p:nvSpPr>
        <p:spPr bwMode="auto">
          <a:xfrm>
            <a:off x="2164283" y="969963"/>
            <a:ext cx="6440165" cy="513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3429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8001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algn="just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hu-HU" sz="1600" b="1" i="0" dirty="0">
                <a:solidFill>
                  <a:srgbClr val="094FA3"/>
                </a:solidFill>
              </a:rPr>
              <a:t>A </a:t>
            </a:r>
            <a:r>
              <a:rPr lang="hu-HU" sz="1600" b="1" i="0" dirty="0" err="1">
                <a:solidFill>
                  <a:srgbClr val="094FA3"/>
                </a:solidFill>
              </a:rPr>
              <a:t>Catch</a:t>
            </a:r>
            <a:r>
              <a:rPr lang="hu-HU" sz="1600" b="1" i="0" dirty="0">
                <a:solidFill>
                  <a:srgbClr val="094FA3"/>
                </a:solidFill>
              </a:rPr>
              <a:t> </a:t>
            </a:r>
            <a:r>
              <a:rPr lang="hu-HU" sz="1600" b="1" i="0" dirty="0" err="1">
                <a:solidFill>
                  <a:srgbClr val="094FA3"/>
                </a:solidFill>
              </a:rPr>
              <a:t>up</a:t>
            </a:r>
            <a:r>
              <a:rPr lang="hu-HU" sz="1600" b="1" i="0" dirty="0">
                <a:solidFill>
                  <a:srgbClr val="094FA3"/>
                </a:solidFill>
              </a:rPr>
              <a:t> TV szolgáltatás </a:t>
            </a:r>
            <a:r>
              <a:rPr lang="hu-HU" sz="1600" i="0" dirty="0">
                <a:solidFill>
                  <a:srgbClr val="094FA3"/>
                </a:solidFill>
              </a:rPr>
              <a:t>az utóbbi két-három évben jelent meg a hazai  lekérhető médiaszolgáltatások palettáján. </a:t>
            </a:r>
          </a:p>
          <a:p>
            <a:pPr algn="just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</a:t>
            </a:r>
            <a:r>
              <a:rPr lang="hu-HU" sz="1600" i="0" dirty="0" err="1">
                <a:solidFill>
                  <a:srgbClr val="094FA3"/>
                </a:solidFill>
              </a:rPr>
              <a:t>Catch</a:t>
            </a:r>
            <a:r>
              <a:rPr lang="hu-HU" sz="1600" i="0" dirty="0">
                <a:solidFill>
                  <a:srgbClr val="094FA3"/>
                </a:solidFill>
              </a:rPr>
              <a:t> </a:t>
            </a:r>
            <a:r>
              <a:rPr lang="hu-HU" sz="1600" i="0" dirty="0" err="1">
                <a:solidFill>
                  <a:srgbClr val="094FA3"/>
                </a:solidFill>
              </a:rPr>
              <a:t>up</a:t>
            </a:r>
            <a:r>
              <a:rPr lang="hu-HU" sz="1600" i="0" dirty="0">
                <a:solidFill>
                  <a:srgbClr val="094FA3"/>
                </a:solidFill>
              </a:rPr>
              <a:t> TV, mint lekérhető médiaszolgáltatás </a:t>
            </a:r>
            <a:r>
              <a:rPr lang="hu-HU" sz="1600" i="0" dirty="0" smtClean="0">
                <a:solidFill>
                  <a:srgbClr val="094FA3"/>
                </a:solidFill>
              </a:rPr>
              <a:t>szakértői besorolása </a:t>
            </a:r>
            <a:r>
              <a:rPr lang="hu-HU" sz="1600" i="0" dirty="0">
                <a:solidFill>
                  <a:srgbClr val="094FA3"/>
                </a:solidFill>
              </a:rPr>
              <a:t>vegyes képet </a:t>
            </a:r>
            <a:r>
              <a:rPr lang="hu-HU" sz="1600" i="0" dirty="0" smtClean="0">
                <a:solidFill>
                  <a:srgbClr val="094FA3"/>
                </a:solidFill>
              </a:rPr>
              <a:t>mutat: egyes szakértők a </a:t>
            </a:r>
            <a:r>
              <a:rPr lang="hu-HU" sz="1600" i="0" dirty="0" err="1">
                <a:solidFill>
                  <a:srgbClr val="094FA3"/>
                </a:solidFill>
              </a:rPr>
              <a:t>VoD</a:t>
            </a:r>
            <a:r>
              <a:rPr lang="hu-HU" sz="1600" i="0" dirty="0">
                <a:solidFill>
                  <a:srgbClr val="094FA3"/>
                </a:solidFill>
              </a:rPr>
              <a:t> egy tartalmi alfajtájaként tekintenek rá, míg mások </a:t>
            </a:r>
            <a:r>
              <a:rPr lang="hu-HU" sz="1600" i="0" dirty="0" err="1">
                <a:solidFill>
                  <a:srgbClr val="094FA3"/>
                </a:solidFill>
              </a:rPr>
              <a:t>streaming</a:t>
            </a:r>
            <a:r>
              <a:rPr lang="hu-HU" sz="1600" i="0" dirty="0">
                <a:solidFill>
                  <a:srgbClr val="094FA3"/>
                </a:solidFill>
              </a:rPr>
              <a:t> szolgáltatásként </a:t>
            </a:r>
            <a:r>
              <a:rPr lang="hu-HU" sz="1600" i="0" dirty="0" err="1">
                <a:solidFill>
                  <a:srgbClr val="094FA3"/>
                </a:solidFill>
              </a:rPr>
              <a:t>aposztrofolják</a:t>
            </a:r>
            <a:r>
              <a:rPr lang="hu-HU" sz="1600" i="0" dirty="0">
                <a:solidFill>
                  <a:srgbClr val="094FA3"/>
                </a:solidFill>
              </a:rPr>
              <a:t>. </a:t>
            </a:r>
          </a:p>
          <a:p>
            <a:pPr algn="just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tartalomszolgáltatók a szolgáltatást lassan, de biztosan fejlődő területként jellemzik. </a:t>
            </a:r>
            <a:endParaRPr lang="hu-HU" sz="1600" i="0" dirty="0" smtClean="0">
              <a:solidFill>
                <a:srgbClr val="094FA3"/>
              </a:solidFill>
            </a:endParaRPr>
          </a:p>
          <a:p>
            <a:pPr algn="just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 </a:t>
            </a:r>
            <a:r>
              <a:rPr lang="hu-HU" sz="1600" i="0" dirty="0">
                <a:solidFill>
                  <a:srgbClr val="094FA3"/>
                </a:solidFill>
              </a:rPr>
              <a:t>szolgáltatás felhasználó-táborának fejlődéséhez </a:t>
            </a:r>
            <a:r>
              <a:rPr lang="hu-HU" sz="1600" i="0" dirty="0" smtClean="0">
                <a:solidFill>
                  <a:srgbClr val="094FA3"/>
                </a:solidFill>
              </a:rPr>
              <a:t>hozzájárult </a:t>
            </a:r>
            <a:r>
              <a:rPr lang="hu-HU" sz="1600" i="0" dirty="0">
                <a:solidFill>
                  <a:srgbClr val="094FA3"/>
                </a:solidFill>
              </a:rPr>
              <a:t>a technológiai </a:t>
            </a:r>
            <a:r>
              <a:rPr lang="hu-HU" sz="1600" i="0" dirty="0" smtClean="0">
                <a:solidFill>
                  <a:srgbClr val="094FA3"/>
                </a:solidFill>
              </a:rPr>
              <a:t>érettség bővülése </a:t>
            </a:r>
            <a:r>
              <a:rPr lang="hu-HU" sz="1600" i="0" dirty="0">
                <a:solidFill>
                  <a:srgbClr val="094FA3"/>
                </a:solidFill>
              </a:rPr>
              <a:t>(szélessávú </a:t>
            </a:r>
            <a:r>
              <a:rPr lang="hu-HU" sz="1600" i="0" dirty="0" smtClean="0">
                <a:solidFill>
                  <a:srgbClr val="094FA3"/>
                </a:solidFill>
              </a:rPr>
              <a:t>internet-penetráció növekedése) </a:t>
            </a:r>
            <a:r>
              <a:rPr lang="hu-HU" sz="1600" i="0" dirty="0">
                <a:solidFill>
                  <a:srgbClr val="094FA3"/>
                </a:solidFill>
              </a:rPr>
              <a:t>és bizonyos felhasználók médiafogyasztási szokásainak átalakulása. </a:t>
            </a:r>
          </a:p>
          <a:p>
            <a:pPr algn="just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Egyes szakértők visszafogottabban nyilatkoznak </a:t>
            </a:r>
            <a:r>
              <a:rPr lang="hu-HU" sz="1600" i="0" dirty="0">
                <a:solidFill>
                  <a:srgbClr val="094FA3"/>
                </a:solidFill>
              </a:rPr>
              <a:t>a </a:t>
            </a:r>
            <a:r>
              <a:rPr lang="hu-HU" sz="1600" i="0" dirty="0" err="1">
                <a:solidFill>
                  <a:srgbClr val="094FA3"/>
                </a:solidFill>
              </a:rPr>
              <a:t>Catch</a:t>
            </a:r>
            <a:r>
              <a:rPr lang="hu-HU" sz="1600" i="0" dirty="0">
                <a:solidFill>
                  <a:srgbClr val="094FA3"/>
                </a:solidFill>
              </a:rPr>
              <a:t> </a:t>
            </a:r>
            <a:r>
              <a:rPr lang="hu-HU" sz="1600" i="0" dirty="0" err="1">
                <a:solidFill>
                  <a:srgbClr val="094FA3"/>
                </a:solidFill>
              </a:rPr>
              <a:t>up</a:t>
            </a:r>
            <a:r>
              <a:rPr lang="hu-HU" sz="1600" i="0" dirty="0">
                <a:solidFill>
                  <a:srgbClr val="094FA3"/>
                </a:solidFill>
              </a:rPr>
              <a:t> TV szolgáltatás sikerét, fejlődését illetően. </a:t>
            </a:r>
            <a:endParaRPr lang="hu-HU" sz="1600" i="0" dirty="0" smtClean="0">
              <a:solidFill>
                <a:srgbClr val="094FA3"/>
              </a:solidFill>
            </a:endParaRPr>
          </a:p>
          <a:p>
            <a:pPr algn="just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Szkepticizmusuk abból fakad, hogy szerintük csak adott, korlátozott számú </a:t>
            </a:r>
            <a:r>
              <a:rPr lang="hu-HU" sz="1600" i="0" dirty="0">
                <a:solidFill>
                  <a:srgbClr val="094FA3"/>
                </a:solidFill>
              </a:rPr>
              <a:t>film és sorozat van a magyar piacon, </a:t>
            </a:r>
            <a:r>
              <a:rPr lang="hu-HU" sz="1600" i="0" dirty="0" smtClean="0">
                <a:solidFill>
                  <a:srgbClr val="094FA3"/>
                </a:solidFill>
              </a:rPr>
              <a:t>továbbá a </a:t>
            </a:r>
            <a:r>
              <a:rPr lang="hu-HU" sz="1600" i="0" dirty="0">
                <a:solidFill>
                  <a:srgbClr val="094FA3"/>
                </a:solidFill>
              </a:rPr>
              <a:t>hazai tartalomgyártás évek óta csökkenő tendenciát mutat. Ugyanakkor a jogdíjakat minden egyes platform esetében ki kell fizetnie a szolgáltatónak. </a:t>
            </a:r>
          </a:p>
          <a:p>
            <a:pPr algn="just">
              <a:spcBef>
                <a:spcPct val="20000"/>
              </a:spcBef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791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A </a:t>
            </a:r>
            <a:r>
              <a:rPr lang="hu-HU" sz="2000" dirty="0" err="1" smtClean="0">
                <a:ea typeface="ＭＳ Ｐゴシック" pitchFamily="-1" charset="-128"/>
              </a:rPr>
              <a:t>Catch</a:t>
            </a:r>
            <a:r>
              <a:rPr lang="hu-HU" sz="2000" dirty="0" smtClean="0">
                <a:ea typeface="ＭＳ Ｐゴシック" pitchFamily="-1" charset="-128"/>
              </a:rPr>
              <a:t> </a:t>
            </a:r>
            <a:r>
              <a:rPr lang="hu-HU" sz="2000" dirty="0" err="1" smtClean="0">
                <a:ea typeface="ＭＳ Ｐゴシック" pitchFamily="-1" charset="-128"/>
              </a:rPr>
              <a:t>up</a:t>
            </a:r>
            <a:r>
              <a:rPr lang="hu-HU" sz="2000" dirty="0" smtClean="0">
                <a:ea typeface="ＭＳ Ｐゴシック" pitchFamily="-1" charset="-128"/>
              </a:rPr>
              <a:t> TV szolgáltatás jellemzői </a:t>
            </a:r>
          </a:p>
        </p:txBody>
      </p:sp>
      <p:sp>
        <p:nvSpPr>
          <p:cNvPr id="6" name="Right Arrow Callout 5"/>
          <p:cNvSpPr/>
          <p:nvPr/>
        </p:nvSpPr>
        <p:spPr bwMode="auto">
          <a:xfrm>
            <a:off x="358899" y="1206500"/>
            <a:ext cx="1873250" cy="4714875"/>
          </a:xfrm>
          <a:prstGeom prst="rightArrowCallout">
            <a:avLst/>
          </a:prstGeom>
          <a:gradFill flip="none" rotWithShape="1">
            <a:gsLst>
              <a:gs pos="100000">
                <a:srgbClr val="FFFFFF"/>
              </a:gs>
              <a:gs pos="52000">
                <a:srgbClr val="0272BB"/>
              </a:gs>
            </a:gsLst>
            <a:lin ang="0" scaled="1"/>
            <a:tileRect/>
          </a:gradFill>
          <a:ln w="8001" cap="flat" cmpd="sng" algn="ctr">
            <a:solidFill>
              <a:srgbClr val="094F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 anchorCtr="1"/>
          <a:lstStyle/>
          <a:p>
            <a:pPr algn="ctr">
              <a:defRPr/>
            </a:pPr>
            <a:r>
              <a:rPr lang="hu-HU" sz="1600" b="1" i="0" dirty="0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PIACI STRATÉGIÁK</a:t>
            </a:r>
          </a:p>
        </p:txBody>
      </p:sp>
      <p:sp>
        <p:nvSpPr>
          <p:cNvPr id="46085" name="Tartalom helye 2"/>
          <p:cNvSpPr txBox="1">
            <a:spLocks/>
          </p:cNvSpPr>
          <p:nvPr/>
        </p:nvSpPr>
        <p:spPr bwMode="auto">
          <a:xfrm>
            <a:off x="2136899" y="1079500"/>
            <a:ext cx="6395541" cy="5085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3429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</a:t>
            </a:r>
            <a:r>
              <a:rPr lang="hu-HU" sz="1600" i="0" dirty="0" err="1">
                <a:solidFill>
                  <a:srgbClr val="094FA3"/>
                </a:solidFill>
              </a:rPr>
              <a:t>Catch</a:t>
            </a:r>
            <a:r>
              <a:rPr lang="hu-HU" sz="1600" i="0" dirty="0">
                <a:solidFill>
                  <a:srgbClr val="094FA3"/>
                </a:solidFill>
              </a:rPr>
              <a:t> </a:t>
            </a:r>
            <a:r>
              <a:rPr lang="hu-HU" sz="1600" i="0" dirty="0" err="1">
                <a:solidFill>
                  <a:srgbClr val="094FA3"/>
                </a:solidFill>
              </a:rPr>
              <a:t>up</a:t>
            </a:r>
            <a:r>
              <a:rPr lang="hu-HU" sz="1600" i="0" dirty="0">
                <a:solidFill>
                  <a:srgbClr val="094FA3"/>
                </a:solidFill>
              </a:rPr>
              <a:t> TV tartalmainak fogyasztása </a:t>
            </a:r>
            <a:r>
              <a:rPr lang="hu-HU" sz="1600" i="0" dirty="0" smtClean="0">
                <a:solidFill>
                  <a:srgbClr val="094FA3"/>
                </a:solidFill>
              </a:rPr>
              <a:t>egyes hozzáértők szerint jellemzően eseményorientált: </a:t>
            </a:r>
            <a:r>
              <a:rPr lang="hu-HU" sz="1600" i="0" dirty="0">
                <a:solidFill>
                  <a:srgbClr val="094FA3"/>
                </a:solidFill>
              </a:rPr>
              <a:t>egy kiemelt jelentőségű </a:t>
            </a:r>
            <a:r>
              <a:rPr lang="hu-HU" sz="1600" i="0" dirty="0" smtClean="0">
                <a:solidFill>
                  <a:srgbClr val="094FA3"/>
                </a:solidFill>
              </a:rPr>
              <a:t>hír, esemény, esetleg botrány után </a:t>
            </a:r>
            <a:r>
              <a:rPr lang="hu-HU" sz="1600" i="0" dirty="0">
                <a:solidFill>
                  <a:srgbClr val="094FA3"/>
                </a:solidFill>
              </a:rPr>
              <a:t>növekszik meg számottevően a letöltések száma</a:t>
            </a:r>
            <a:r>
              <a:rPr lang="hu-HU" sz="1600" i="0" dirty="0" smtClean="0">
                <a:solidFill>
                  <a:srgbClr val="094FA3"/>
                </a:solidFill>
              </a:rPr>
              <a:t>.</a:t>
            </a:r>
            <a:endParaRPr lang="hu-HU" sz="1600" i="0" dirty="0">
              <a:solidFill>
                <a:srgbClr val="094FA3"/>
              </a:solidFill>
            </a:endParaRP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 </a:t>
            </a:r>
            <a:r>
              <a:rPr lang="hu-HU" sz="1600" i="0" dirty="0">
                <a:solidFill>
                  <a:srgbClr val="094FA3"/>
                </a:solidFill>
              </a:rPr>
              <a:t>kereskedelmi csatornák </a:t>
            </a:r>
            <a:r>
              <a:rPr lang="hu-HU" sz="1600" i="0" dirty="0" smtClean="0">
                <a:solidFill>
                  <a:srgbClr val="094FA3"/>
                </a:solidFill>
              </a:rPr>
              <a:t>egyik </a:t>
            </a:r>
            <a:r>
              <a:rPr lang="hu-HU" sz="1600" i="0" dirty="0">
                <a:solidFill>
                  <a:srgbClr val="094FA3"/>
                </a:solidFill>
              </a:rPr>
              <a:t>fő </a:t>
            </a:r>
            <a:r>
              <a:rPr lang="hu-HU" sz="1600" i="0" dirty="0" smtClean="0">
                <a:solidFill>
                  <a:srgbClr val="094FA3"/>
                </a:solidFill>
              </a:rPr>
              <a:t>célja </a:t>
            </a:r>
            <a:r>
              <a:rPr lang="hu-HU" sz="1600" i="0" dirty="0">
                <a:solidFill>
                  <a:srgbClr val="094FA3"/>
                </a:solidFill>
              </a:rPr>
              <a:t>a </a:t>
            </a:r>
            <a:r>
              <a:rPr lang="hu-HU" sz="1600" i="0" dirty="0" err="1">
                <a:solidFill>
                  <a:srgbClr val="094FA3"/>
                </a:solidFill>
              </a:rPr>
              <a:t>Catch</a:t>
            </a:r>
            <a:r>
              <a:rPr lang="hu-HU" sz="1600" i="0" dirty="0">
                <a:solidFill>
                  <a:srgbClr val="094FA3"/>
                </a:solidFill>
              </a:rPr>
              <a:t> </a:t>
            </a:r>
            <a:r>
              <a:rPr lang="hu-HU" sz="1600" i="0" dirty="0" err="1">
                <a:solidFill>
                  <a:srgbClr val="094FA3"/>
                </a:solidFill>
              </a:rPr>
              <a:t>up</a:t>
            </a:r>
            <a:r>
              <a:rPr lang="hu-HU" sz="1600" i="0" dirty="0">
                <a:solidFill>
                  <a:srgbClr val="094FA3"/>
                </a:solidFill>
              </a:rPr>
              <a:t> TV szolgáltatás fizetős irányba való terelése. </a:t>
            </a:r>
            <a:r>
              <a:rPr lang="hu-HU" sz="1600" i="0" dirty="0" smtClean="0">
                <a:solidFill>
                  <a:srgbClr val="094FA3"/>
                </a:solidFill>
              </a:rPr>
              <a:t>Azonban ebben a tekintetben a jelen gazdasági helyzetben </a:t>
            </a:r>
            <a:r>
              <a:rPr lang="hu-HU" sz="1600" i="0" dirty="0">
                <a:solidFill>
                  <a:srgbClr val="094FA3"/>
                </a:solidFill>
              </a:rPr>
              <a:t>a </a:t>
            </a:r>
            <a:r>
              <a:rPr lang="hu-HU" sz="1600" i="0" dirty="0" err="1">
                <a:solidFill>
                  <a:srgbClr val="094FA3"/>
                </a:solidFill>
              </a:rPr>
              <a:t>Catch</a:t>
            </a:r>
            <a:r>
              <a:rPr lang="hu-HU" sz="1600" i="0" dirty="0">
                <a:solidFill>
                  <a:srgbClr val="094FA3"/>
                </a:solidFill>
              </a:rPr>
              <a:t> </a:t>
            </a:r>
            <a:r>
              <a:rPr lang="hu-HU" sz="1600" i="0" dirty="0" err="1">
                <a:solidFill>
                  <a:srgbClr val="094FA3"/>
                </a:solidFill>
              </a:rPr>
              <a:t>up</a:t>
            </a:r>
            <a:r>
              <a:rPr lang="hu-HU" sz="1600" i="0" dirty="0">
                <a:solidFill>
                  <a:srgbClr val="094FA3"/>
                </a:solidFill>
              </a:rPr>
              <a:t> TV szolgáltatók a megfontolva haladás stratégiáját folytatják. </a:t>
            </a: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kereskedelmi csatornáknak jelenleg nem érdeke a médiafogyasztási szokások radikális átalakítása, a nézők lekérhető médiaszolgáltatások irányába való terelése. </a:t>
            </a:r>
            <a:endParaRPr lang="hu-HU" sz="1600" i="0" dirty="0" smtClean="0">
              <a:solidFill>
                <a:srgbClr val="094FA3"/>
              </a:solidFill>
            </a:endParaRP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Amíg </a:t>
            </a:r>
            <a:r>
              <a:rPr lang="hu-HU" sz="1600" i="0" dirty="0">
                <a:solidFill>
                  <a:srgbClr val="094FA3"/>
                </a:solidFill>
              </a:rPr>
              <a:t>nem körvonalazódik egy </a:t>
            </a:r>
            <a:r>
              <a:rPr lang="hu-HU" sz="1600" i="0" dirty="0" err="1">
                <a:solidFill>
                  <a:srgbClr val="094FA3"/>
                </a:solidFill>
              </a:rPr>
              <a:t>Catch</a:t>
            </a:r>
            <a:r>
              <a:rPr lang="hu-HU" sz="1600" i="0" dirty="0">
                <a:solidFill>
                  <a:srgbClr val="094FA3"/>
                </a:solidFill>
              </a:rPr>
              <a:t> </a:t>
            </a:r>
            <a:r>
              <a:rPr lang="hu-HU" sz="1600" i="0" dirty="0" err="1">
                <a:solidFill>
                  <a:srgbClr val="094FA3"/>
                </a:solidFill>
              </a:rPr>
              <a:t>up</a:t>
            </a:r>
            <a:r>
              <a:rPr lang="hu-HU" sz="1600" i="0" dirty="0">
                <a:solidFill>
                  <a:srgbClr val="094FA3"/>
                </a:solidFill>
              </a:rPr>
              <a:t> TV-re </a:t>
            </a:r>
            <a:r>
              <a:rPr lang="hu-HU" sz="1600" i="0" dirty="0" smtClean="0">
                <a:solidFill>
                  <a:srgbClr val="094FA3"/>
                </a:solidFill>
              </a:rPr>
              <a:t>alkalmazható reklám-elszámolási és fizetési </a:t>
            </a:r>
            <a:r>
              <a:rPr lang="hu-HU" sz="1600" i="0" dirty="0">
                <a:solidFill>
                  <a:srgbClr val="094FA3"/>
                </a:solidFill>
              </a:rPr>
              <a:t>modell, addig a lineáris tartalomszolgáltatásra helyezik a hangsúlyt, hiszen a működéshez elengedhetetlenül fontos reklámbevételek erről a területről érkeznek. </a:t>
            </a: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tartalomszolgáltatók jelenleg a korlátokat világosan látják, de egy </a:t>
            </a:r>
            <a:r>
              <a:rPr lang="hu-HU" sz="1600" i="0" dirty="0" smtClean="0">
                <a:solidFill>
                  <a:srgbClr val="094FA3"/>
                </a:solidFill>
              </a:rPr>
              <a:t>reálisan alkalmazható üzleti modell </a:t>
            </a:r>
            <a:r>
              <a:rPr lang="hu-HU" sz="1600" i="0" dirty="0">
                <a:solidFill>
                  <a:srgbClr val="094FA3"/>
                </a:solidFill>
              </a:rPr>
              <a:t>egyelőre még körvonalazódni sem </a:t>
            </a:r>
            <a:r>
              <a:rPr lang="hu-HU" sz="1600" i="0" dirty="0" smtClean="0">
                <a:solidFill>
                  <a:srgbClr val="094FA3"/>
                </a:solidFill>
              </a:rPr>
              <a:t>látszik számukra.  </a:t>
            </a:r>
            <a:endParaRPr lang="hu-HU" sz="1600" i="0" dirty="0">
              <a:solidFill>
                <a:srgbClr val="094FA3"/>
              </a:solidFill>
            </a:endParaRP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731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683568" y="263525"/>
            <a:ext cx="7620000" cy="609600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A </a:t>
            </a:r>
            <a:r>
              <a:rPr lang="hu-HU" sz="2000" dirty="0" err="1" smtClean="0">
                <a:ea typeface="ＭＳ Ｐゴシック" pitchFamily="-1" charset="-128"/>
              </a:rPr>
              <a:t>Catch</a:t>
            </a:r>
            <a:r>
              <a:rPr lang="hu-HU" sz="2000" dirty="0" smtClean="0">
                <a:ea typeface="ＭＳ Ｐゴシック" pitchFamily="-1" charset="-128"/>
              </a:rPr>
              <a:t> </a:t>
            </a:r>
            <a:r>
              <a:rPr lang="hu-HU" sz="2000" dirty="0" err="1" smtClean="0">
                <a:ea typeface="ＭＳ Ｐゴシック" pitchFamily="-1" charset="-128"/>
              </a:rPr>
              <a:t>up</a:t>
            </a:r>
            <a:r>
              <a:rPr lang="hu-HU" sz="2000" dirty="0" smtClean="0">
                <a:ea typeface="ＭＳ Ｐゴシック" pitchFamily="-1" charset="-128"/>
              </a:rPr>
              <a:t> TV szolgáltatás </a:t>
            </a:r>
            <a:r>
              <a:rPr lang="hu-HU" sz="2000" dirty="0" smtClean="0">
                <a:ea typeface="ＭＳ Ｐゴシック" pitchFamily="-1" charset="-128"/>
              </a:rPr>
              <a:t>használóinak </a:t>
            </a:r>
            <a:r>
              <a:rPr lang="hu-HU" sz="2000" dirty="0" smtClean="0">
                <a:ea typeface="ＭＳ Ｐゴシック" pitchFamily="-1" charset="-128"/>
              </a:rPr>
              <a:t>jellemzői</a:t>
            </a:r>
            <a:r>
              <a:rPr lang="hu-HU" sz="2000" dirty="0" smtClean="0">
                <a:ea typeface="ＭＳ Ｐゴシック" pitchFamily="-1" charset="-128"/>
              </a:rPr>
              <a:t> </a:t>
            </a:r>
            <a:endParaRPr lang="hu-HU" sz="2000" dirty="0" smtClean="0">
              <a:ea typeface="ＭＳ Ｐゴシック" pitchFamily="-1" charset="-128"/>
            </a:endParaRPr>
          </a:p>
        </p:txBody>
      </p:sp>
      <p:sp>
        <p:nvSpPr>
          <p:cNvPr id="47108" name="Tartalom helye 2"/>
          <p:cNvSpPr txBox="1">
            <a:spLocks/>
          </p:cNvSpPr>
          <p:nvPr/>
        </p:nvSpPr>
        <p:spPr bwMode="auto">
          <a:xfrm>
            <a:off x="2164283" y="1206500"/>
            <a:ext cx="6224141" cy="481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3429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algn="just">
              <a:spcBef>
                <a:spcPct val="20000"/>
              </a:spcBef>
              <a:spcAft>
                <a:spcPts val="1800"/>
              </a:spcAft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Jellemzően fiatal korcsoport (</a:t>
            </a:r>
            <a:r>
              <a:rPr lang="hu-HU" sz="1600" i="0" dirty="0" smtClean="0">
                <a:solidFill>
                  <a:srgbClr val="094FA3"/>
                </a:solidFill>
              </a:rPr>
              <a:t>18-30 évesek), </a:t>
            </a:r>
            <a:r>
              <a:rPr lang="hu-HU" sz="1600" i="0" dirty="0">
                <a:solidFill>
                  <a:srgbClr val="094FA3"/>
                </a:solidFill>
              </a:rPr>
              <a:t>akiknek megvan az igénye a televízió nézésre, viszont életritmusukból fakadóan nem tudnak meghatározott időpontokban a tévé elé ülni. </a:t>
            </a:r>
          </a:p>
          <a:p>
            <a:pPr algn="just">
              <a:spcBef>
                <a:spcPct val="20000"/>
              </a:spcBef>
              <a:spcAft>
                <a:spcPts val="1800"/>
              </a:spcAft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Fogyasztói szokásaikra a tartalomorientáció jellemző. Egy adott tartalom relevanciájáról rendkívül gyorsan döntenek. </a:t>
            </a:r>
            <a:endParaRPr lang="hu-HU" sz="1600" i="0" dirty="0" smtClean="0">
              <a:solidFill>
                <a:srgbClr val="094FA3"/>
              </a:solidFill>
            </a:endParaRPr>
          </a:p>
          <a:p>
            <a:pPr algn="just">
              <a:spcBef>
                <a:spcPct val="20000"/>
              </a:spcBef>
              <a:spcAft>
                <a:spcPts val="1800"/>
              </a:spcAft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 </a:t>
            </a:r>
            <a:r>
              <a:rPr lang="hu-HU" sz="1600" i="0" dirty="0">
                <a:solidFill>
                  <a:srgbClr val="094FA3"/>
                </a:solidFill>
              </a:rPr>
              <a:t>tartalom elérésének módja nem bír jelentőséggel, sokszor az internetes kereső navigálja el őket az oldalra, ami csak addig érdekli őket, amíg a tartalmat megnézik.  </a:t>
            </a:r>
          </a:p>
          <a:p>
            <a:pPr algn="just">
              <a:spcBef>
                <a:spcPct val="20000"/>
              </a:spcBef>
              <a:spcAft>
                <a:spcPts val="1800"/>
              </a:spcAft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fogyasztókat gyakran a lineáris médiában </a:t>
            </a:r>
            <a:r>
              <a:rPr lang="hu-HU" sz="1600" i="0" dirty="0" smtClean="0">
                <a:solidFill>
                  <a:srgbClr val="094FA3"/>
                </a:solidFill>
              </a:rPr>
              <a:t>tálalt, illetve elővezetett  </a:t>
            </a:r>
            <a:r>
              <a:rPr lang="hu-HU" sz="1600" i="0" dirty="0">
                <a:solidFill>
                  <a:srgbClr val="094FA3"/>
                </a:solidFill>
              </a:rPr>
              <a:t>botrány, esemény mozgatja. </a:t>
            </a:r>
          </a:p>
          <a:p>
            <a:pPr algn="just">
              <a:spcBef>
                <a:spcPct val="20000"/>
              </a:spcBef>
              <a:spcAft>
                <a:spcPts val="1800"/>
              </a:spcAft>
            </a:pPr>
            <a:r>
              <a:rPr lang="hu-HU" sz="1600" i="0" dirty="0">
                <a:solidFill>
                  <a:srgbClr val="094FA3"/>
                </a:solidFill>
              </a:rPr>
              <a:t> </a:t>
            </a:r>
          </a:p>
          <a:p>
            <a:pPr algn="just">
              <a:spcBef>
                <a:spcPct val="20000"/>
              </a:spcBef>
              <a:spcAft>
                <a:spcPts val="1800"/>
              </a:spcAft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</p:txBody>
      </p:sp>
      <p:pic>
        <p:nvPicPr>
          <p:cNvPr id="4710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797152"/>
            <a:ext cx="1549400" cy="154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ight Arrow Callout 7"/>
          <p:cNvSpPr/>
          <p:nvPr/>
        </p:nvSpPr>
        <p:spPr bwMode="auto">
          <a:xfrm>
            <a:off x="386283" y="1206500"/>
            <a:ext cx="1873250" cy="4714875"/>
          </a:xfrm>
          <a:prstGeom prst="rightArrowCallout">
            <a:avLst/>
          </a:prstGeom>
          <a:gradFill flip="none" rotWithShape="1">
            <a:gsLst>
              <a:gs pos="100000">
                <a:srgbClr val="FFFFFF"/>
              </a:gs>
              <a:gs pos="52000">
                <a:srgbClr val="0272BB"/>
              </a:gs>
            </a:gsLst>
            <a:lin ang="0" scaled="1"/>
            <a:tileRect/>
          </a:gradFill>
          <a:ln w="8001" cap="flat" cmpd="sng" algn="ctr">
            <a:solidFill>
              <a:srgbClr val="094F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 anchorCtr="1"/>
          <a:lstStyle/>
          <a:p>
            <a:pPr algn="ctr">
              <a:defRPr/>
            </a:pPr>
            <a:r>
              <a:rPr lang="hu-HU" sz="1600" b="1" i="0" dirty="0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HASZNÁLÓI KARAKETIRISZTIKÁK</a:t>
            </a:r>
          </a:p>
        </p:txBody>
      </p:sp>
    </p:spTree>
    <p:extLst>
      <p:ext uri="{BB962C8B-B14F-4D97-AF65-F5344CB8AC3E}">
        <p14:creationId xmlns:p14="http://schemas.microsoft.com/office/powerpoint/2010/main" val="444050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A </a:t>
            </a:r>
            <a:r>
              <a:rPr lang="hu-HU" sz="2000" dirty="0" err="1" smtClean="0">
                <a:ea typeface="ＭＳ Ｐゴシック" pitchFamily="-1" charset="-128"/>
              </a:rPr>
              <a:t>Catch</a:t>
            </a:r>
            <a:r>
              <a:rPr lang="hu-HU" sz="2000" dirty="0" smtClean="0">
                <a:ea typeface="ＭＳ Ｐゴシック" pitchFamily="-1" charset="-128"/>
              </a:rPr>
              <a:t> </a:t>
            </a:r>
            <a:r>
              <a:rPr lang="hu-HU" sz="2000" dirty="0" err="1" smtClean="0">
                <a:ea typeface="ＭＳ Ｐゴシック" pitchFamily="-1" charset="-128"/>
              </a:rPr>
              <a:t>up</a:t>
            </a:r>
            <a:r>
              <a:rPr lang="hu-HU" sz="2000" dirty="0" smtClean="0">
                <a:ea typeface="ＭＳ Ｐゴシック" pitchFamily="-1" charset="-128"/>
              </a:rPr>
              <a:t> TV szolgáltatás jellemzői </a:t>
            </a:r>
          </a:p>
        </p:txBody>
      </p:sp>
      <p:sp>
        <p:nvSpPr>
          <p:cNvPr id="6" name="Right Arrow Callout 5"/>
          <p:cNvSpPr/>
          <p:nvPr/>
        </p:nvSpPr>
        <p:spPr bwMode="auto">
          <a:xfrm>
            <a:off x="386283" y="1206500"/>
            <a:ext cx="1873250" cy="4714875"/>
          </a:xfrm>
          <a:prstGeom prst="rightArrowCallout">
            <a:avLst/>
          </a:prstGeom>
          <a:gradFill flip="none" rotWithShape="1">
            <a:gsLst>
              <a:gs pos="100000">
                <a:srgbClr val="FFFFFF"/>
              </a:gs>
              <a:gs pos="52000">
                <a:srgbClr val="0272BB"/>
              </a:gs>
            </a:gsLst>
            <a:lin ang="0" scaled="1"/>
            <a:tileRect/>
          </a:gradFill>
          <a:ln w="8001" cap="flat" cmpd="sng" algn="ctr">
            <a:solidFill>
              <a:srgbClr val="094F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 anchorCtr="1"/>
          <a:lstStyle/>
          <a:p>
            <a:pPr algn="ctr">
              <a:defRPr/>
            </a:pPr>
            <a:r>
              <a:rPr lang="hu-HU" sz="1600" b="1" i="0" dirty="0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JÖVŐ</a:t>
            </a:r>
          </a:p>
        </p:txBody>
      </p:sp>
      <p:sp>
        <p:nvSpPr>
          <p:cNvPr id="48133" name="Tartalom helye 2"/>
          <p:cNvSpPr txBox="1">
            <a:spLocks/>
          </p:cNvSpPr>
          <p:nvPr/>
        </p:nvSpPr>
        <p:spPr bwMode="auto">
          <a:xfrm>
            <a:off x="2308299" y="1079500"/>
            <a:ext cx="6224141" cy="481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3429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</a:t>
            </a:r>
            <a:r>
              <a:rPr lang="hu-HU" sz="1600" i="0" dirty="0" smtClean="0">
                <a:solidFill>
                  <a:srgbClr val="094FA3"/>
                </a:solidFill>
              </a:rPr>
              <a:t>megkérdezett szakértők (akár </a:t>
            </a:r>
            <a:r>
              <a:rPr lang="hu-HU" sz="1600" i="0" dirty="0">
                <a:solidFill>
                  <a:srgbClr val="094FA3"/>
                </a:solidFill>
              </a:rPr>
              <a:t>tartalom-, akár </a:t>
            </a:r>
            <a:r>
              <a:rPr lang="hu-HU" sz="1600" i="0" dirty="0" smtClean="0">
                <a:solidFill>
                  <a:srgbClr val="094FA3"/>
                </a:solidFill>
              </a:rPr>
              <a:t>fizetős tévészolgáltatóknál dolgoznak) </a:t>
            </a:r>
            <a:r>
              <a:rPr lang="hu-HU" sz="1600" i="0" dirty="0">
                <a:solidFill>
                  <a:srgbClr val="094FA3"/>
                </a:solidFill>
              </a:rPr>
              <a:t>nem várnak radikális átszokást a </a:t>
            </a:r>
            <a:r>
              <a:rPr lang="hu-HU" sz="1600" i="0" dirty="0" err="1">
                <a:solidFill>
                  <a:srgbClr val="094FA3"/>
                </a:solidFill>
              </a:rPr>
              <a:t>Catch</a:t>
            </a:r>
            <a:r>
              <a:rPr lang="hu-HU" sz="1600" i="0" dirty="0">
                <a:solidFill>
                  <a:srgbClr val="094FA3"/>
                </a:solidFill>
              </a:rPr>
              <a:t> </a:t>
            </a:r>
            <a:r>
              <a:rPr lang="hu-HU" sz="1600" i="0" dirty="0" err="1">
                <a:solidFill>
                  <a:srgbClr val="094FA3"/>
                </a:solidFill>
              </a:rPr>
              <a:t>up</a:t>
            </a:r>
            <a:r>
              <a:rPr lang="hu-HU" sz="1600" i="0" dirty="0">
                <a:solidFill>
                  <a:srgbClr val="094FA3"/>
                </a:solidFill>
              </a:rPr>
              <a:t> TV </a:t>
            </a:r>
            <a:r>
              <a:rPr lang="hu-HU" sz="1600" i="0" dirty="0" smtClean="0">
                <a:solidFill>
                  <a:srgbClr val="094FA3"/>
                </a:solidFill>
              </a:rPr>
              <a:t>szolgáltatásra. </a:t>
            </a: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Szerintük </a:t>
            </a:r>
            <a:r>
              <a:rPr lang="hu-HU" sz="1600" i="0" dirty="0" smtClean="0">
                <a:solidFill>
                  <a:srgbClr val="094FA3"/>
                </a:solidFill>
              </a:rPr>
              <a:t>a </a:t>
            </a:r>
            <a:r>
              <a:rPr lang="hu-HU" sz="1600" i="0" dirty="0">
                <a:solidFill>
                  <a:srgbClr val="094FA3"/>
                </a:solidFill>
              </a:rPr>
              <a:t>szolgáltatás nem fogja elemi szinten átalakítani a médiafogyasztás szerkezetét. </a:t>
            </a: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szolgáltatás további elterjedését akadályozza a </a:t>
            </a:r>
            <a:r>
              <a:rPr lang="hu-HU" sz="1600" i="0" dirty="0" err="1">
                <a:solidFill>
                  <a:srgbClr val="094FA3"/>
                </a:solidFill>
              </a:rPr>
              <a:t>Catch</a:t>
            </a:r>
            <a:r>
              <a:rPr lang="hu-HU" sz="1600" i="0" dirty="0">
                <a:solidFill>
                  <a:srgbClr val="094FA3"/>
                </a:solidFill>
              </a:rPr>
              <a:t> </a:t>
            </a:r>
            <a:r>
              <a:rPr lang="hu-HU" sz="1600" i="0" dirty="0" err="1">
                <a:solidFill>
                  <a:srgbClr val="094FA3"/>
                </a:solidFill>
              </a:rPr>
              <a:t>up</a:t>
            </a:r>
            <a:r>
              <a:rPr lang="hu-HU" sz="1600" i="0" dirty="0">
                <a:solidFill>
                  <a:srgbClr val="094FA3"/>
                </a:solidFill>
              </a:rPr>
              <a:t> formában megjeleníthető tartalmak korlátozott száma. </a:t>
            </a:r>
            <a:endParaRPr lang="hu-HU" sz="1600" i="0" dirty="0" smtClean="0">
              <a:solidFill>
                <a:srgbClr val="094FA3"/>
              </a:solidFill>
            </a:endParaRP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 </a:t>
            </a:r>
            <a:r>
              <a:rPr lang="hu-HU" sz="1600" i="0" dirty="0">
                <a:solidFill>
                  <a:srgbClr val="094FA3"/>
                </a:solidFill>
              </a:rPr>
              <a:t>hazai műsorgyártás az elmúlt években jelentősen </a:t>
            </a:r>
            <a:r>
              <a:rPr lang="hu-HU" sz="1600" i="0" dirty="0" smtClean="0">
                <a:solidFill>
                  <a:srgbClr val="094FA3"/>
                </a:solidFill>
              </a:rPr>
              <a:t>visszaesett.</a:t>
            </a: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 </a:t>
            </a:r>
            <a:r>
              <a:rPr lang="hu-HU" sz="1600" i="0" dirty="0">
                <a:solidFill>
                  <a:srgbClr val="094FA3"/>
                </a:solidFill>
              </a:rPr>
              <a:t>számottevő vonzerőt jelentő unikális tartalmak szerzői jogdíjai a szolgáltatás ingyenes aspektusát szüntetnék </a:t>
            </a:r>
            <a:r>
              <a:rPr lang="hu-HU" sz="1600" i="0" dirty="0" smtClean="0">
                <a:solidFill>
                  <a:srgbClr val="094FA3"/>
                </a:solidFill>
              </a:rPr>
              <a:t>meg. </a:t>
            </a: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</a:t>
            </a:r>
            <a:r>
              <a:rPr lang="hu-HU" sz="1600" i="0" dirty="0" smtClean="0">
                <a:solidFill>
                  <a:srgbClr val="094FA3"/>
                </a:solidFill>
              </a:rPr>
              <a:t>zonban </a:t>
            </a:r>
            <a:r>
              <a:rPr lang="hu-HU" sz="1600" i="0" dirty="0">
                <a:solidFill>
                  <a:srgbClr val="094FA3"/>
                </a:solidFill>
              </a:rPr>
              <a:t>jelenleg nagyfokú a bizonytalanság a szolgáltatók részéről a </a:t>
            </a:r>
            <a:r>
              <a:rPr lang="hu-HU" sz="1600" i="0" dirty="0" err="1">
                <a:solidFill>
                  <a:srgbClr val="094FA3"/>
                </a:solidFill>
              </a:rPr>
              <a:t>paywall</a:t>
            </a:r>
            <a:r>
              <a:rPr lang="hu-HU" sz="1600" i="0" dirty="0">
                <a:solidFill>
                  <a:srgbClr val="094FA3"/>
                </a:solidFill>
              </a:rPr>
              <a:t> bevezetését illetően. </a:t>
            </a: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Egyesek a hirdetési oldal belépésétől várják a </a:t>
            </a:r>
            <a:r>
              <a:rPr lang="hu-HU" sz="1600" i="0" dirty="0" err="1">
                <a:solidFill>
                  <a:srgbClr val="094FA3"/>
                </a:solidFill>
              </a:rPr>
              <a:t>Catch</a:t>
            </a:r>
            <a:r>
              <a:rPr lang="hu-HU" sz="1600" i="0" dirty="0">
                <a:solidFill>
                  <a:srgbClr val="094FA3"/>
                </a:solidFill>
              </a:rPr>
              <a:t> </a:t>
            </a:r>
            <a:r>
              <a:rPr lang="hu-HU" sz="1600" i="0" dirty="0" err="1">
                <a:solidFill>
                  <a:srgbClr val="094FA3"/>
                </a:solidFill>
              </a:rPr>
              <a:t>up</a:t>
            </a:r>
            <a:r>
              <a:rPr lang="hu-HU" sz="1600" i="0" dirty="0">
                <a:solidFill>
                  <a:srgbClr val="094FA3"/>
                </a:solidFill>
              </a:rPr>
              <a:t> TV fellendülését, </a:t>
            </a:r>
            <a:r>
              <a:rPr lang="hu-HU" sz="1600" i="0" dirty="0" smtClean="0">
                <a:solidFill>
                  <a:srgbClr val="094FA3"/>
                </a:solidFill>
              </a:rPr>
              <a:t>színesedését. Ennek </a:t>
            </a:r>
            <a:r>
              <a:rPr lang="hu-HU" sz="1600" i="0" dirty="0">
                <a:solidFill>
                  <a:srgbClr val="094FA3"/>
                </a:solidFill>
              </a:rPr>
              <a:t>hiányában </a:t>
            </a:r>
            <a:r>
              <a:rPr lang="hu-HU" sz="1600" i="0" dirty="0" smtClean="0">
                <a:solidFill>
                  <a:srgbClr val="094FA3"/>
                </a:solidFill>
              </a:rPr>
              <a:t>– mivel nem látnak esélyt életképes üzleti modell kialakítására – a </a:t>
            </a:r>
            <a:r>
              <a:rPr lang="hu-HU" sz="1600" i="0" dirty="0">
                <a:solidFill>
                  <a:srgbClr val="094FA3"/>
                </a:solidFill>
              </a:rPr>
              <a:t>szolgáltatás </a:t>
            </a:r>
            <a:r>
              <a:rPr lang="hu-HU" sz="1600" i="0" dirty="0" smtClean="0">
                <a:solidFill>
                  <a:srgbClr val="094FA3"/>
                </a:solidFill>
              </a:rPr>
              <a:t>lassú leépülését prognosztizálják</a:t>
            </a:r>
            <a:r>
              <a:rPr lang="hu-HU" sz="1600" i="0" dirty="0">
                <a:solidFill>
                  <a:srgbClr val="094FA3"/>
                </a:solidFill>
              </a:rPr>
              <a:t>. </a:t>
            </a:r>
          </a:p>
          <a:p>
            <a:pPr algn="just">
              <a:spcBef>
                <a:spcPts val="600"/>
              </a:spcBef>
            </a:pPr>
            <a:endParaRPr lang="hu-HU" sz="1600" i="0" dirty="0">
              <a:solidFill>
                <a:srgbClr val="094FA3"/>
              </a:solidFill>
            </a:endParaRP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370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ChangeArrowheads="1"/>
          </p:cNvSpPr>
          <p:nvPr/>
        </p:nvSpPr>
        <p:spPr bwMode="auto">
          <a:xfrm>
            <a:off x="438100" y="3327648"/>
            <a:ext cx="7696200" cy="533400"/>
          </a:xfrm>
          <a:prstGeom prst="rect">
            <a:avLst/>
          </a:prstGeom>
          <a:solidFill>
            <a:srgbClr val="0272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z="2800" smtClean="0">
                <a:ea typeface="ＭＳ Ｐゴシック" pitchFamily="-1" charset="-128"/>
              </a:rPr>
              <a:t>Tartalom</a:t>
            </a:r>
            <a:endParaRPr lang="en-GB" sz="2800" smtClean="0">
              <a:ea typeface="ＭＳ Ｐゴシック" pitchFamily="-1" charset="-128"/>
            </a:endParaRPr>
          </a:p>
        </p:txBody>
      </p:sp>
      <p:sp>
        <p:nvSpPr>
          <p:cNvPr id="4915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65100" y="1322388"/>
            <a:ext cx="8039348" cy="3905250"/>
          </a:xfrm>
          <a:noFill/>
        </p:spPr>
        <p:txBody>
          <a:bodyPr>
            <a:noAutofit/>
          </a:bodyPr>
          <a:lstStyle/>
          <a:p>
            <a:pPr marL="533400" indent="-533400" eaLnBrk="1" hangingPunct="1">
              <a:lnSpc>
                <a:spcPct val="160000"/>
              </a:lnSpc>
              <a:buFontTx/>
              <a:buAutoNum type="arabicPeriod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Vezetői összefoglaló</a:t>
            </a:r>
          </a:p>
          <a:p>
            <a:pPr marL="533400" indent="-533400" eaLnBrk="1" hangingPunct="1">
              <a:lnSpc>
                <a:spcPct val="160000"/>
              </a:lnSpc>
              <a:buFontTx/>
              <a:buAutoNum type="arabicPeriod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Lekérhető médiaszolgáltatások piacának percepciója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	2.1. A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VoD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 szolgáltatás jellemzői 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	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2.2. A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Catch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up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 TV szolgáltatás jellemzői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	2.3. Az OTT, valamint a mobil telefonos </a:t>
            </a:r>
            <a:r>
              <a:rPr lang="hu-HU" sz="1800" b="1" dirty="0" err="1" smtClean="0">
                <a:solidFill>
                  <a:srgbClr val="FFFFFF"/>
                </a:solidFill>
                <a:ea typeface="ＭＳ Ｐゴシック" pitchFamily="-1" charset="-128"/>
              </a:rPr>
              <a:t>on</a:t>
            </a: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 </a:t>
            </a:r>
            <a:r>
              <a:rPr lang="hu-HU" sz="1800" b="1" dirty="0" err="1" smtClean="0">
                <a:solidFill>
                  <a:srgbClr val="FFFFFF"/>
                </a:solidFill>
                <a:ea typeface="ＭＳ Ｐゴシック" pitchFamily="-1" charset="-128"/>
              </a:rPr>
              <a:t>demand</a:t>
            </a: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 szolgáltatás</a:t>
            </a:r>
            <a:endParaRPr lang="hu-HU" sz="1800" b="1" dirty="0" smtClean="0">
              <a:solidFill>
                <a:srgbClr val="FF0000"/>
              </a:solidFill>
              <a:ea typeface="ＭＳ Ｐゴシック" pitchFamily="-1" charset="-128"/>
            </a:endParaRPr>
          </a:p>
          <a:p>
            <a:pPr marL="533400" indent="-533400" eaLnBrk="1" hangingPunct="1">
              <a:lnSpc>
                <a:spcPct val="160000"/>
              </a:lnSpc>
              <a:buFont typeface="Tahoma" pitchFamily="-1" charset="0"/>
              <a:buAutoNum type="arabicPeriod" startAt="3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Jövőbeni szabályozási megoldások lehetőségei</a:t>
            </a:r>
          </a:p>
          <a:p>
            <a:pPr marL="533400" indent="-533400" eaLnBrk="1" hangingPunct="1">
              <a:lnSpc>
                <a:spcPct val="160000"/>
              </a:lnSpc>
              <a:buFont typeface="Tahoma" pitchFamily="-1" charset="0"/>
              <a:buAutoNum type="arabicPeriod" startAt="3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Nemzetközi szolgáltatók (HULU,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Netflix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) percepciója</a:t>
            </a:r>
          </a:p>
          <a:p>
            <a:pPr marL="0" indent="0" eaLnBrk="1" hangingPunct="1">
              <a:lnSpc>
                <a:spcPct val="160000"/>
              </a:lnSpc>
              <a:buNone/>
            </a:pPr>
            <a:endParaRPr lang="hu-HU" sz="1800" dirty="0" smtClean="0">
              <a:solidFill>
                <a:srgbClr val="094FA3"/>
              </a:solidFill>
              <a:ea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0413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Az OTT szolgáltatás jellemzői </a:t>
            </a:r>
          </a:p>
        </p:txBody>
      </p:sp>
      <p:sp>
        <p:nvSpPr>
          <p:cNvPr id="6" name="Right Arrow Callout 5"/>
          <p:cNvSpPr/>
          <p:nvPr/>
        </p:nvSpPr>
        <p:spPr bwMode="auto">
          <a:xfrm>
            <a:off x="386283" y="1206500"/>
            <a:ext cx="1873250" cy="4714875"/>
          </a:xfrm>
          <a:prstGeom prst="rightArrowCallout">
            <a:avLst/>
          </a:prstGeom>
          <a:gradFill flip="none" rotWithShape="1">
            <a:gsLst>
              <a:gs pos="100000">
                <a:srgbClr val="FFFFFF"/>
              </a:gs>
              <a:gs pos="52000">
                <a:srgbClr val="0272BB"/>
              </a:gs>
            </a:gsLst>
            <a:lin ang="0" scaled="1"/>
            <a:tileRect/>
          </a:gradFill>
          <a:ln w="8001" cap="flat" cmpd="sng" algn="ctr">
            <a:solidFill>
              <a:srgbClr val="094F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 anchorCtr="1"/>
          <a:lstStyle/>
          <a:p>
            <a:pPr algn="ctr">
              <a:defRPr/>
            </a:pPr>
            <a:r>
              <a:rPr lang="hu-HU" sz="1600" b="1" i="0" dirty="0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PIACI JELLEMZŐK</a:t>
            </a:r>
          </a:p>
        </p:txBody>
      </p:sp>
      <p:sp>
        <p:nvSpPr>
          <p:cNvPr id="51205" name="Tartalom helye 2"/>
          <p:cNvSpPr txBox="1">
            <a:spLocks/>
          </p:cNvSpPr>
          <p:nvPr/>
        </p:nvSpPr>
        <p:spPr bwMode="auto">
          <a:xfrm>
            <a:off x="2267744" y="1079500"/>
            <a:ext cx="6264696" cy="481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3429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hazai piacon számottevő OTT szolgáltatás jelenleg nem elérhető. </a:t>
            </a: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Számos OTT próbálkozásról tesznek említést, (</a:t>
            </a:r>
            <a:r>
              <a:rPr lang="hu-HU" sz="1600" i="0" dirty="0" err="1">
                <a:solidFill>
                  <a:srgbClr val="094FA3"/>
                </a:solidFill>
              </a:rPr>
              <a:t>Filmklik</a:t>
            </a:r>
            <a:r>
              <a:rPr lang="hu-HU" sz="1600" i="0" dirty="0">
                <a:solidFill>
                  <a:srgbClr val="094FA3"/>
                </a:solidFill>
              </a:rPr>
              <a:t>, Filmport, APPZEE) azonban egyik sem tudott a hazai piacon meggyökeresedni. </a:t>
            </a: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legtöbb hazai OTT kísérlet piacképes üzleti modell hiányában fulladt kudarcba. </a:t>
            </a:r>
            <a:endParaRPr lang="hu-HU" sz="1600" i="0" dirty="0" smtClean="0">
              <a:solidFill>
                <a:srgbClr val="094FA3"/>
              </a:solidFill>
            </a:endParaRP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 </a:t>
            </a:r>
            <a:r>
              <a:rPr lang="hu-HU" sz="1600" i="0" dirty="0">
                <a:solidFill>
                  <a:srgbClr val="094FA3"/>
                </a:solidFill>
              </a:rPr>
              <a:t>mérsékelt siker hátterében a stúdiók, jogtulajdonosok rendkívül magas jogdíjait, valamint minimál garanciáit azonosítják a médiaszolgáltatók.</a:t>
            </a: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Az OTT kapcsán rendszerint spontán felmerülő HULU és </a:t>
            </a:r>
            <a:r>
              <a:rPr lang="hu-HU" sz="1600" i="0" dirty="0" err="1">
                <a:solidFill>
                  <a:srgbClr val="094FA3"/>
                </a:solidFill>
              </a:rPr>
              <a:t>Netflix</a:t>
            </a:r>
            <a:r>
              <a:rPr lang="hu-HU" sz="1600" i="0" dirty="0">
                <a:solidFill>
                  <a:srgbClr val="094FA3"/>
                </a:solidFill>
              </a:rPr>
              <a:t> óriási előnyének tartják a vegyes vállalati [</a:t>
            </a:r>
            <a:r>
              <a:rPr lang="hu-HU" sz="1600" i="0" dirty="0" err="1">
                <a:solidFill>
                  <a:srgbClr val="094FA3"/>
                </a:solidFill>
              </a:rPr>
              <a:t>joint</a:t>
            </a:r>
            <a:r>
              <a:rPr lang="hu-HU" sz="1600" i="0" dirty="0">
                <a:solidFill>
                  <a:srgbClr val="094FA3"/>
                </a:solidFill>
              </a:rPr>
              <a:t> </a:t>
            </a:r>
            <a:r>
              <a:rPr lang="hu-HU" sz="1600" i="0" dirty="0" err="1">
                <a:solidFill>
                  <a:srgbClr val="094FA3"/>
                </a:solidFill>
              </a:rPr>
              <a:t>venture</a:t>
            </a:r>
            <a:r>
              <a:rPr lang="hu-HU" sz="1600" i="0" dirty="0">
                <a:solidFill>
                  <a:srgbClr val="094FA3"/>
                </a:solidFill>
              </a:rPr>
              <a:t>] formát, amely rendkívül sokoldalúvá, egyedivé tette a szolgáltatást. </a:t>
            </a:r>
            <a:endParaRPr lang="hu-HU" sz="1600" i="0" dirty="0" smtClean="0">
              <a:solidFill>
                <a:srgbClr val="094FA3"/>
              </a:solidFill>
            </a:endParaRP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 </a:t>
            </a:r>
            <a:r>
              <a:rPr lang="hu-HU" sz="1600" i="0" dirty="0">
                <a:solidFill>
                  <a:srgbClr val="094FA3"/>
                </a:solidFill>
              </a:rPr>
              <a:t>HULU, </a:t>
            </a:r>
            <a:r>
              <a:rPr lang="hu-HU" sz="1600" i="0" dirty="0" err="1">
                <a:solidFill>
                  <a:srgbClr val="094FA3"/>
                </a:solidFill>
              </a:rPr>
              <a:t>Netflix</a:t>
            </a:r>
            <a:r>
              <a:rPr lang="hu-HU" sz="1600" i="0" dirty="0">
                <a:solidFill>
                  <a:srgbClr val="094FA3"/>
                </a:solidFill>
              </a:rPr>
              <a:t> piaci méretéből fakadóan kedvezőbb pozícióban van a stúdiókkal való tárgyalás során, ezen túl pedig a fizetendő jogdíjakat nagyobb felhasználói bázisra tudják elosztani. A nagyobb piac tehát egyértelmű versenyelőnyt teremt számukra a hazai szolgáltatókkal szemben. </a:t>
            </a: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834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Mobiltelefonos </a:t>
            </a:r>
            <a:r>
              <a:rPr lang="hu-HU" sz="2000" dirty="0" err="1" smtClean="0">
                <a:ea typeface="ＭＳ Ｐゴシック" pitchFamily="-1" charset="-128"/>
              </a:rPr>
              <a:t>on-demand</a:t>
            </a:r>
            <a:r>
              <a:rPr lang="hu-HU" sz="2000" dirty="0" smtClean="0">
                <a:ea typeface="ＭＳ Ｐゴシック" pitchFamily="-1" charset="-128"/>
              </a:rPr>
              <a:t> applikációk jellemzői</a:t>
            </a:r>
            <a:endParaRPr lang="hu-HU" sz="2000" dirty="0" smtClean="0">
              <a:ea typeface="ＭＳ Ｐゴシック" pitchFamily="-1" charset="-128"/>
            </a:endParaRPr>
          </a:p>
        </p:txBody>
      </p:sp>
      <p:sp>
        <p:nvSpPr>
          <p:cNvPr id="7" name="Right Arrow Callout 6"/>
          <p:cNvSpPr/>
          <p:nvPr/>
        </p:nvSpPr>
        <p:spPr bwMode="auto">
          <a:xfrm>
            <a:off x="386283" y="1206500"/>
            <a:ext cx="1873250" cy="4714875"/>
          </a:xfrm>
          <a:prstGeom prst="rightArrowCallout">
            <a:avLst/>
          </a:prstGeom>
          <a:gradFill flip="none" rotWithShape="1">
            <a:gsLst>
              <a:gs pos="100000">
                <a:srgbClr val="FFFFFF"/>
              </a:gs>
              <a:gs pos="52000">
                <a:srgbClr val="0272BB"/>
              </a:gs>
            </a:gsLst>
            <a:lin ang="0" scaled="1"/>
            <a:tileRect/>
          </a:gradFill>
          <a:ln w="8001" cap="flat" cmpd="sng" algn="ctr">
            <a:solidFill>
              <a:srgbClr val="094F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 anchorCtr="1"/>
          <a:lstStyle/>
          <a:p>
            <a:pPr algn="ctr">
              <a:defRPr/>
            </a:pPr>
            <a:r>
              <a:rPr lang="hu-HU" sz="1600" b="1" i="0" dirty="0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PIACI JELLEMZŐK</a:t>
            </a:r>
          </a:p>
        </p:txBody>
      </p:sp>
      <p:sp>
        <p:nvSpPr>
          <p:cNvPr id="52230" name="Tartalom helye 2"/>
          <p:cNvSpPr txBox="1">
            <a:spLocks/>
          </p:cNvSpPr>
          <p:nvPr/>
        </p:nvSpPr>
        <p:spPr bwMode="auto">
          <a:xfrm>
            <a:off x="2308299" y="1079500"/>
            <a:ext cx="6224141" cy="481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3429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algn="just">
              <a:spcBef>
                <a:spcPct val="20000"/>
              </a:spcBef>
              <a:spcAft>
                <a:spcPts val="1200"/>
              </a:spcAft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Az okostelefonok relatíve </a:t>
            </a:r>
            <a:r>
              <a:rPr lang="hu-HU" sz="1600" i="0" dirty="0" smtClean="0">
                <a:solidFill>
                  <a:srgbClr val="094FA3"/>
                </a:solidFill>
              </a:rPr>
              <a:t>nagyobb méretű és felbontású </a:t>
            </a:r>
            <a:r>
              <a:rPr lang="hu-HU" sz="1600" i="0" dirty="0">
                <a:solidFill>
                  <a:srgbClr val="094FA3"/>
                </a:solidFill>
              </a:rPr>
              <a:t>képernyői eredményezték a mobiltelefonos </a:t>
            </a:r>
            <a:r>
              <a:rPr lang="hu-HU" sz="1600" i="0" dirty="0" err="1">
                <a:solidFill>
                  <a:srgbClr val="094FA3"/>
                </a:solidFill>
              </a:rPr>
              <a:t>on</a:t>
            </a:r>
            <a:r>
              <a:rPr lang="hu-HU" sz="1600" i="0" dirty="0">
                <a:solidFill>
                  <a:srgbClr val="094FA3"/>
                </a:solidFill>
              </a:rPr>
              <a:t> </a:t>
            </a:r>
            <a:r>
              <a:rPr lang="hu-HU" sz="1600" i="0" dirty="0" err="1">
                <a:solidFill>
                  <a:srgbClr val="094FA3"/>
                </a:solidFill>
              </a:rPr>
              <a:t>demand</a:t>
            </a:r>
            <a:r>
              <a:rPr lang="hu-HU" sz="1600" i="0" dirty="0">
                <a:solidFill>
                  <a:srgbClr val="094FA3"/>
                </a:solidFill>
              </a:rPr>
              <a:t> szolgáltatások, applikációk elterjedését. </a:t>
            </a:r>
          </a:p>
          <a:p>
            <a:pPr algn="just">
              <a:spcBef>
                <a:spcPct val="20000"/>
              </a:spcBef>
              <a:spcAft>
                <a:spcPts val="1200"/>
              </a:spcAft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 szakértők felmérésekre hivatkozva úgy látják, hogy a </a:t>
            </a:r>
            <a:r>
              <a:rPr lang="hu-HU" sz="1600" i="0" dirty="0">
                <a:solidFill>
                  <a:srgbClr val="094FA3"/>
                </a:solidFill>
              </a:rPr>
              <a:t>hazai fogyasztók jellemzően </a:t>
            </a:r>
            <a:r>
              <a:rPr lang="hu-HU" sz="1600" i="0" dirty="0" smtClean="0">
                <a:solidFill>
                  <a:srgbClr val="094FA3"/>
                </a:solidFill>
              </a:rPr>
              <a:t>csak alapfunkciókat </a:t>
            </a:r>
            <a:r>
              <a:rPr lang="hu-HU" sz="1600" i="0" dirty="0">
                <a:solidFill>
                  <a:srgbClr val="094FA3"/>
                </a:solidFill>
              </a:rPr>
              <a:t>használnak (időjárás, email</a:t>
            </a:r>
            <a:r>
              <a:rPr lang="hu-HU" sz="1600" i="0" dirty="0" smtClean="0">
                <a:solidFill>
                  <a:srgbClr val="094FA3"/>
                </a:solidFill>
              </a:rPr>
              <a:t>) az </a:t>
            </a:r>
            <a:r>
              <a:rPr lang="hu-HU" sz="1600" i="0" dirty="0" err="1" smtClean="0">
                <a:solidFill>
                  <a:srgbClr val="094FA3"/>
                </a:solidFill>
              </a:rPr>
              <a:t>okostelefonokon</a:t>
            </a:r>
            <a:r>
              <a:rPr lang="hu-HU" sz="1600" i="0" dirty="0" smtClean="0">
                <a:solidFill>
                  <a:srgbClr val="094FA3"/>
                </a:solidFill>
              </a:rPr>
              <a:t>. Az </a:t>
            </a:r>
            <a:r>
              <a:rPr lang="hu-HU" sz="1600" i="0" dirty="0" err="1" smtClean="0">
                <a:solidFill>
                  <a:srgbClr val="094FA3"/>
                </a:solidFill>
              </a:rPr>
              <a:t>on-demand</a:t>
            </a:r>
            <a:r>
              <a:rPr lang="hu-HU" sz="1600" i="0" dirty="0" smtClean="0">
                <a:solidFill>
                  <a:srgbClr val="094FA3"/>
                </a:solidFill>
              </a:rPr>
              <a:t> </a:t>
            </a:r>
            <a:r>
              <a:rPr lang="hu-HU" sz="1600" i="0" dirty="0">
                <a:solidFill>
                  <a:srgbClr val="094FA3"/>
                </a:solidFill>
              </a:rPr>
              <a:t>jellegű szolgáltatás továbbra is </a:t>
            </a:r>
            <a:r>
              <a:rPr lang="hu-HU" sz="1600" i="0" dirty="0" err="1">
                <a:solidFill>
                  <a:srgbClr val="094FA3"/>
                </a:solidFill>
              </a:rPr>
              <a:t>niche</a:t>
            </a:r>
            <a:r>
              <a:rPr lang="hu-HU" sz="1600" i="0" dirty="0">
                <a:solidFill>
                  <a:srgbClr val="094FA3"/>
                </a:solidFill>
              </a:rPr>
              <a:t> piac maradt.</a:t>
            </a:r>
          </a:p>
          <a:p>
            <a:pPr algn="just">
              <a:spcBef>
                <a:spcPct val="20000"/>
              </a:spcBef>
              <a:spcAft>
                <a:spcPts val="1200"/>
              </a:spcAft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Az okostelefonok növekvő képméretük ellenére </a:t>
            </a:r>
            <a:r>
              <a:rPr lang="hu-HU" sz="1600" i="0" dirty="0" smtClean="0">
                <a:solidFill>
                  <a:srgbClr val="094FA3"/>
                </a:solidFill>
              </a:rPr>
              <a:t>is elsősorban csak rövid </a:t>
            </a:r>
            <a:r>
              <a:rPr lang="hu-HU" sz="1600" i="0" dirty="0">
                <a:solidFill>
                  <a:srgbClr val="094FA3"/>
                </a:solidFill>
              </a:rPr>
              <a:t>időtartamú média tartalmak megtekintésére alkalmasak. </a:t>
            </a:r>
          </a:p>
          <a:p>
            <a:pPr algn="just">
              <a:spcBef>
                <a:spcPct val="20000"/>
              </a:spcBef>
              <a:spcAft>
                <a:spcPts val="1200"/>
              </a:spcAft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jövőt illetően egységes az álláspont, hogy a </a:t>
            </a:r>
            <a:r>
              <a:rPr lang="hu-HU" sz="1600" i="0" dirty="0" err="1">
                <a:solidFill>
                  <a:srgbClr val="094FA3"/>
                </a:solidFill>
              </a:rPr>
              <a:t>tabletek</a:t>
            </a:r>
            <a:r>
              <a:rPr lang="hu-HU" sz="1600" i="0" dirty="0">
                <a:solidFill>
                  <a:srgbClr val="094FA3"/>
                </a:solidFill>
              </a:rPr>
              <a:t>, képméretük és hordozhatóságuk folytán </a:t>
            </a:r>
            <a:r>
              <a:rPr lang="hu-HU" sz="1600" i="0" dirty="0">
                <a:solidFill>
                  <a:srgbClr val="094FA3"/>
                </a:solidFill>
              </a:rPr>
              <a:t>változást hozhatnak </a:t>
            </a:r>
            <a:r>
              <a:rPr lang="hu-HU" sz="1600" i="0" dirty="0">
                <a:solidFill>
                  <a:srgbClr val="094FA3"/>
                </a:solidFill>
              </a:rPr>
              <a:t>ezen a területen. </a:t>
            </a:r>
          </a:p>
          <a:p>
            <a:pPr algn="just">
              <a:spcBef>
                <a:spcPct val="20000"/>
              </a:spcBef>
              <a:spcAft>
                <a:spcPts val="1200"/>
              </a:spcAft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  <a:p>
            <a:pPr algn="just">
              <a:spcBef>
                <a:spcPct val="20000"/>
              </a:spcBef>
              <a:spcAft>
                <a:spcPts val="1200"/>
              </a:spcAft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  <a:p>
            <a:pPr algn="just">
              <a:spcBef>
                <a:spcPct val="20000"/>
              </a:spcBef>
              <a:spcAft>
                <a:spcPts val="1200"/>
              </a:spcAft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  <a:p>
            <a:pPr algn="just">
              <a:spcBef>
                <a:spcPct val="20000"/>
              </a:spcBef>
              <a:spcAft>
                <a:spcPts val="1200"/>
              </a:spcAft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  <a:p>
            <a:pPr algn="just">
              <a:spcBef>
                <a:spcPct val="20000"/>
              </a:spcBef>
              <a:spcAft>
                <a:spcPts val="1200"/>
              </a:spcAft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857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2"/>
          <p:cNvSpPr>
            <a:spLocks noChangeArrowheads="1"/>
          </p:cNvSpPr>
          <p:nvPr/>
        </p:nvSpPr>
        <p:spPr bwMode="auto">
          <a:xfrm>
            <a:off x="510108" y="3831704"/>
            <a:ext cx="7696200" cy="533400"/>
          </a:xfrm>
          <a:prstGeom prst="rect">
            <a:avLst/>
          </a:prstGeom>
          <a:solidFill>
            <a:srgbClr val="0272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hu-HU" b="1"/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z="2800" smtClean="0">
                <a:ea typeface="ＭＳ Ｐゴシック" pitchFamily="-1" charset="-128"/>
              </a:rPr>
              <a:t>Tartalom</a:t>
            </a:r>
            <a:endParaRPr lang="en-GB" sz="2800" smtClean="0">
              <a:ea typeface="ＭＳ Ｐゴシック" pitchFamily="-1" charset="-128"/>
            </a:endParaRPr>
          </a:p>
        </p:txBody>
      </p:sp>
      <p:sp>
        <p:nvSpPr>
          <p:cNvPr id="5427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37108" y="1322388"/>
            <a:ext cx="7607300" cy="3905250"/>
          </a:xfrm>
          <a:noFill/>
        </p:spPr>
        <p:txBody>
          <a:bodyPr>
            <a:noAutofit/>
          </a:bodyPr>
          <a:lstStyle/>
          <a:p>
            <a:pPr marL="533400" indent="-533400" eaLnBrk="1" hangingPunct="1">
              <a:lnSpc>
                <a:spcPct val="160000"/>
              </a:lnSpc>
              <a:buFontTx/>
              <a:buAutoNum type="arabicPeriod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Vezetői összefoglaló</a:t>
            </a:r>
          </a:p>
          <a:p>
            <a:pPr marL="533400" indent="-533400" eaLnBrk="1" hangingPunct="1">
              <a:lnSpc>
                <a:spcPct val="160000"/>
              </a:lnSpc>
              <a:buFontTx/>
              <a:buAutoNum type="arabicPeriod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Lekérhető médiaszolgáltatások piacának percepciója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	2.1. A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VoD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 szolgáltatás jellemzői 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	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2.2. A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Catch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up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 TV szolgáltatás jellemzői</a:t>
            </a:r>
          </a:p>
          <a:p>
            <a:pPr marL="533400" indent="-533400">
              <a:lnSpc>
                <a:spcPct val="160000"/>
              </a:lnSpc>
              <a:buNone/>
            </a:pP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	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2.3.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Az OTT, valamint a mobil telefonos </a:t>
            </a:r>
            <a:r>
              <a:rPr lang="hu-HU" sz="1800" dirty="0" err="1">
                <a:solidFill>
                  <a:srgbClr val="094FA3"/>
                </a:solidFill>
                <a:ea typeface="ＭＳ Ｐゴシック" pitchFamily="-1" charset="-128"/>
              </a:rPr>
              <a:t>on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 </a:t>
            </a:r>
            <a:r>
              <a:rPr lang="hu-HU" sz="1800" dirty="0" err="1">
                <a:solidFill>
                  <a:srgbClr val="094FA3"/>
                </a:solidFill>
                <a:ea typeface="ＭＳ Ｐゴシック" pitchFamily="-1" charset="-128"/>
              </a:rPr>
              <a:t>demand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 szolgáltatás</a:t>
            </a:r>
            <a:endParaRPr lang="hu-HU" sz="1800" dirty="0" smtClean="0">
              <a:solidFill>
                <a:srgbClr val="094FA3"/>
              </a:solidFill>
              <a:ea typeface="ＭＳ Ｐゴシック" pitchFamily="-1" charset="-128"/>
            </a:endParaRPr>
          </a:p>
          <a:p>
            <a:pPr marL="533400" indent="-533400" eaLnBrk="1" hangingPunct="1">
              <a:lnSpc>
                <a:spcPct val="160000"/>
              </a:lnSpc>
              <a:buFont typeface="Tahoma" pitchFamily="-1" charset="0"/>
              <a:buAutoNum type="arabicPeriod" startAt="3"/>
            </a:pP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Jövőbeni szabályozási megoldások lehetőségei</a:t>
            </a:r>
          </a:p>
          <a:p>
            <a:pPr marL="533400" indent="-533400" eaLnBrk="1" hangingPunct="1">
              <a:lnSpc>
                <a:spcPct val="160000"/>
              </a:lnSpc>
              <a:buFont typeface="Tahoma" pitchFamily="-1" charset="0"/>
              <a:buAutoNum type="arabicPeriod" startAt="3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Nemzetközi szolgáltatók (HULU,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Netflix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) percepciója</a:t>
            </a:r>
          </a:p>
          <a:p>
            <a:pPr marL="0" indent="0" eaLnBrk="1" hangingPunct="1">
              <a:lnSpc>
                <a:spcPct val="160000"/>
              </a:lnSpc>
              <a:buNone/>
            </a:pPr>
            <a:endParaRPr lang="hu-HU" sz="1800" dirty="0" smtClean="0">
              <a:solidFill>
                <a:srgbClr val="094FA3"/>
              </a:solidFill>
              <a:ea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522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3"/>
          <p:cNvSpPr txBox="1">
            <a:spLocks noChangeArrowheads="1"/>
          </p:cNvSpPr>
          <p:nvPr/>
        </p:nvSpPr>
        <p:spPr bwMode="auto">
          <a:xfrm>
            <a:off x="696416" y="1143000"/>
            <a:ext cx="7620000" cy="475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3429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marL="0" indent="0" eaLnBrk="1" hangingPunct="1">
              <a:spcBef>
                <a:spcPct val="20000"/>
              </a:spcBef>
              <a:spcAft>
                <a:spcPts val="600"/>
              </a:spcAft>
            </a:pPr>
            <a:r>
              <a:rPr lang="hu-HU" sz="1600" b="1" i="0" dirty="0" smtClean="0">
                <a:solidFill>
                  <a:srgbClr val="094FA3"/>
                </a:solidFill>
              </a:rPr>
              <a:t>    A megkérdezettek munkahelyeit az </a:t>
            </a:r>
            <a:r>
              <a:rPr lang="hu-HU" sz="1600" b="1" i="0" dirty="0">
                <a:solidFill>
                  <a:srgbClr val="094FA3"/>
                </a:solidFill>
              </a:rPr>
              <a:t>alábbi táblázat tartalmazza:</a:t>
            </a:r>
            <a:r>
              <a:rPr lang="cs-CZ" sz="1600" b="1" i="0" dirty="0">
                <a:solidFill>
                  <a:srgbClr val="094FA3"/>
                </a:solidFill>
              </a:rPr>
              <a:t> </a:t>
            </a:r>
            <a:endParaRPr lang="hu-HU" sz="1600" b="1" i="0" dirty="0">
              <a:solidFill>
                <a:srgbClr val="094FA3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812408"/>
              </p:ext>
            </p:extLst>
          </p:nvPr>
        </p:nvGraphicFramePr>
        <p:xfrm>
          <a:off x="1010741" y="1619250"/>
          <a:ext cx="7000875" cy="4389120"/>
        </p:xfrm>
        <a:graphic>
          <a:graphicData uri="http://schemas.openxmlformats.org/drawingml/2006/table">
            <a:tbl>
              <a:tblPr/>
              <a:tblGrid>
                <a:gridCol w="820738"/>
                <a:gridCol w="3846512"/>
                <a:gridCol w="2333625"/>
              </a:tblGrid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#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VÁLLALAT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HELYSZÍN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Gemius</a:t>
                      </a: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 Piackutató Kft.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Budapest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AGB-Nielsen</a:t>
                      </a: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 Piackutató Kft.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Budapest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Origo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Budapest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Magyar Telekom Nyrt.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Budapest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Invitel Távközlési Zrt.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Budapest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UPC Hungary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Budapest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Ringier Kiadó Kft.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Budapest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TV2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Budapest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RTL Klub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Budapest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MTVA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Budapest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11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Novák Péter (</a:t>
                      </a:r>
                      <a:r>
                        <a:rPr kumimoji="0" lang="hu-H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ex-Origo</a:t>
                      </a: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94FA3"/>
                          </a:solidFill>
                          <a:effectLst/>
                          <a:latin typeface="Tahoma" pitchFamily="-1" charset="0"/>
                          <a:ea typeface="ＭＳ Ｐゴシック" pitchFamily="-1" charset="-128"/>
                        </a:rPr>
                        <a:t>Budapest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490066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A megkérdezettek köre</a:t>
            </a:r>
          </a:p>
        </p:txBody>
      </p:sp>
      <p:sp>
        <p:nvSpPr>
          <p:cNvPr id="2048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eaLnBrk="1" hangingPunct="1"/>
            <a:fld id="{186832BC-7001-40DD-89D1-06C0B7E7E0C9}" type="slidenum">
              <a:rPr lang="en-GB" sz="1200" i="0">
                <a:solidFill>
                  <a:srgbClr val="094FA3"/>
                </a:solidFill>
              </a:rPr>
              <a:pPr eaLnBrk="1" hangingPunct="1"/>
              <a:t>3</a:t>
            </a:fld>
            <a:endParaRPr lang="en-GB" sz="1200" i="0">
              <a:solidFill>
                <a:srgbClr val="094FA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457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Hazai szabályozás jellegzetességei</a:t>
            </a:r>
          </a:p>
        </p:txBody>
      </p:sp>
      <p:sp>
        <p:nvSpPr>
          <p:cNvPr id="6" name="Right Arrow Callout 5"/>
          <p:cNvSpPr/>
          <p:nvPr/>
        </p:nvSpPr>
        <p:spPr bwMode="auto">
          <a:xfrm>
            <a:off x="395536" y="1206500"/>
            <a:ext cx="1873250" cy="4714875"/>
          </a:xfrm>
          <a:prstGeom prst="rightArrowCallout">
            <a:avLst/>
          </a:prstGeom>
          <a:gradFill flip="none" rotWithShape="1">
            <a:gsLst>
              <a:gs pos="100000">
                <a:srgbClr val="FFFFFF"/>
              </a:gs>
              <a:gs pos="52000">
                <a:srgbClr val="0272BB"/>
              </a:gs>
            </a:gsLst>
            <a:lin ang="0" scaled="1"/>
            <a:tileRect/>
          </a:gradFill>
          <a:ln w="8001" cap="flat" cmpd="sng" algn="ctr">
            <a:solidFill>
              <a:srgbClr val="094F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 anchorCtr="1"/>
          <a:lstStyle/>
          <a:p>
            <a:pPr algn="ctr">
              <a:defRPr/>
            </a:pPr>
            <a:r>
              <a:rPr lang="hu-HU" sz="1600" b="1" i="0" dirty="0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SZABÁLYOZÁS</a:t>
            </a:r>
          </a:p>
        </p:txBody>
      </p:sp>
      <p:sp>
        <p:nvSpPr>
          <p:cNvPr id="56325" name="Tartalom helye 2"/>
          <p:cNvSpPr txBox="1">
            <a:spLocks/>
          </p:cNvSpPr>
          <p:nvPr/>
        </p:nvSpPr>
        <p:spPr bwMode="auto">
          <a:xfrm>
            <a:off x="2309440" y="980728"/>
            <a:ext cx="6223000" cy="5229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3429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>
              <a:spcBef>
                <a:spcPts val="600"/>
              </a:spcBef>
              <a:buFontTx/>
              <a:buBlip>
                <a:blip r:embed="rId3"/>
              </a:buBlip>
            </a:pPr>
            <a:r>
              <a:rPr lang="hu-HU" sz="1600" i="0" dirty="0">
                <a:solidFill>
                  <a:srgbClr val="094FA3"/>
                </a:solidFill>
              </a:rPr>
              <a:t>A hazai szabályozás megítélésére a kettősség jellemző: </a:t>
            </a:r>
            <a:r>
              <a:rPr lang="hu-HU" sz="1600" i="0" dirty="0" smtClean="0">
                <a:solidFill>
                  <a:srgbClr val="094FA3"/>
                </a:solidFill>
              </a:rPr>
              <a:t/>
            </a:r>
            <a:br>
              <a:rPr lang="hu-HU" sz="1600" i="0" dirty="0" smtClean="0">
                <a:solidFill>
                  <a:srgbClr val="094FA3"/>
                </a:solidFill>
              </a:rPr>
            </a:br>
            <a:r>
              <a:rPr lang="hu-HU" sz="1600" i="0" dirty="0" smtClean="0">
                <a:solidFill>
                  <a:srgbClr val="094FA3"/>
                </a:solidFill>
              </a:rPr>
              <a:t>	- egyfelől </a:t>
            </a:r>
            <a:r>
              <a:rPr lang="hu-HU" sz="1600" i="0" dirty="0">
                <a:solidFill>
                  <a:srgbClr val="094FA3"/>
                </a:solidFill>
              </a:rPr>
              <a:t>alapos a szabályozás – a jogdíjakat, </a:t>
            </a:r>
            <a:r>
              <a:rPr lang="hu-HU" sz="1600" i="0" dirty="0" smtClean="0">
                <a:solidFill>
                  <a:srgbClr val="094FA3"/>
                </a:solidFill>
              </a:rPr>
              <a:t/>
            </a:r>
            <a:br>
              <a:rPr lang="hu-HU" sz="1600" i="0" dirty="0" smtClean="0">
                <a:solidFill>
                  <a:srgbClr val="094FA3"/>
                </a:solidFill>
              </a:rPr>
            </a:br>
            <a:r>
              <a:rPr lang="hu-HU" sz="1600" i="0" dirty="0" smtClean="0">
                <a:solidFill>
                  <a:srgbClr val="094FA3"/>
                </a:solidFill>
              </a:rPr>
              <a:t>            korhatárokat </a:t>
            </a:r>
            <a:r>
              <a:rPr lang="hu-HU" sz="1600" i="0" dirty="0">
                <a:solidFill>
                  <a:srgbClr val="094FA3"/>
                </a:solidFill>
              </a:rPr>
              <a:t>tekintve, </a:t>
            </a:r>
            <a:r>
              <a:rPr lang="hu-HU" sz="1600" i="0" dirty="0" smtClean="0">
                <a:solidFill>
                  <a:srgbClr val="094FA3"/>
                </a:solidFill>
              </a:rPr>
              <a:t/>
            </a:r>
            <a:br>
              <a:rPr lang="hu-HU" sz="1600" i="0" dirty="0" smtClean="0">
                <a:solidFill>
                  <a:srgbClr val="094FA3"/>
                </a:solidFill>
              </a:rPr>
            </a:br>
            <a:r>
              <a:rPr lang="hu-HU" sz="1600" i="0" dirty="0" smtClean="0">
                <a:solidFill>
                  <a:srgbClr val="094FA3"/>
                </a:solidFill>
              </a:rPr>
              <a:t>	- másfelől </a:t>
            </a:r>
            <a:r>
              <a:rPr lang="hu-HU" sz="1600" i="0" dirty="0">
                <a:solidFill>
                  <a:srgbClr val="094FA3"/>
                </a:solidFill>
              </a:rPr>
              <a:t>elégtelen a </a:t>
            </a:r>
            <a:r>
              <a:rPr lang="hu-HU" sz="1600" i="0" dirty="0" err="1">
                <a:solidFill>
                  <a:srgbClr val="094FA3"/>
                </a:solidFill>
              </a:rPr>
              <a:t>torrent</a:t>
            </a:r>
            <a:r>
              <a:rPr lang="hu-HU" sz="1600" i="0" dirty="0">
                <a:solidFill>
                  <a:srgbClr val="094FA3"/>
                </a:solidFill>
              </a:rPr>
              <a:t> </a:t>
            </a:r>
            <a:r>
              <a:rPr lang="hu-HU" sz="1600" i="0" dirty="0" smtClean="0">
                <a:solidFill>
                  <a:srgbClr val="094FA3"/>
                </a:solidFill>
              </a:rPr>
              <a:t>oldalak és az internetes </a:t>
            </a:r>
            <a:r>
              <a:rPr lang="hu-HU" sz="1600" i="0" dirty="0">
                <a:solidFill>
                  <a:srgbClr val="094FA3"/>
                </a:solidFill>
              </a:rPr>
              <a:t>élő  </a:t>
            </a:r>
            <a:r>
              <a:rPr lang="hu-HU" sz="1600" i="0" dirty="0" smtClean="0">
                <a:solidFill>
                  <a:srgbClr val="094FA3"/>
                </a:solidFill>
              </a:rPr>
              <a:t/>
            </a:r>
            <a:br>
              <a:rPr lang="hu-HU" sz="1600" i="0" dirty="0" smtClean="0">
                <a:solidFill>
                  <a:srgbClr val="094FA3"/>
                </a:solidFill>
              </a:rPr>
            </a:br>
            <a:r>
              <a:rPr lang="hu-HU" sz="1600" i="0" dirty="0" smtClean="0">
                <a:solidFill>
                  <a:srgbClr val="094FA3"/>
                </a:solidFill>
              </a:rPr>
              <a:t>            közvetítések </a:t>
            </a:r>
            <a:r>
              <a:rPr lang="hu-HU" sz="1600" i="0" dirty="0">
                <a:solidFill>
                  <a:srgbClr val="094FA3"/>
                </a:solidFill>
              </a:rPr>
              <a:t>létezése folytán. </a:t>
            </a:r>
          </a:p>
          <a:p>
            <a:pPr algn="just">
              <a:spcBef>
                <a:spcPts val="600"/>
              </a:spcBef>
              <a:buFontTx/>
              <a:buBlip>
                <a:blip r:embed="rId3"/>
              </a:buBlip>
            </a:pPr>
            <a:r>
              <a:rPr lang="hu-HU" sz="1600" i="0" dirty="0">
                <a:solidFill>
                  <a:srgbClr val="094FA3"/>
                </a:solidFill>
              </a:rPr>
              <a:t>A hazai jogdíjrendszer, díjszabás reformját sürgetik a médiaszolgáltatók - különösen a </a:t>
            </a:r>
            <a:r>
              <a:rPr lang="hu-HU" sz="1600" i="0" dirty="0" smtClean="0">
                <a:solidFill>
                  <a:srgbClr val="094FA3"/>
                </a:solidFill>
              </a:rPr>
              <a:t>fizetős tévészolgáltatók </a:t>
            </a:r>
            <a:r>
              <a:rPr lang="hu-HU" sz="1600" i="0" dirty="0">
                <a:solidFill>
                  <a:srgbClr val="094FA3"/>
                </a:solidFill>
              </a:rPr>
              <a:t>-, a lekérhető médiaszolgáltatások versenyképességének növelése, terjedése érdekében. </a:t>
            </a:r>
            <a:endParaRPr lang="hu-HU" sz="1600" i="0" dirty="0" smtClean="0">
              <a:solidFill>
                <a:srgbClr val="094FA3"/>
              </a:solidFill>
            </a:endParaRPr>
          </a:p>
          <a:p>
            <a:pPr algn="just">
              <a:spcBef>
                <a:spcPts val="600"/>
              </a:spcBef>
              <a:buFontTx/>
              <a:buBlip>
                <a:blip r:embed="rId3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 jogi szabályozás </a:t>
            </a:r>
            <a:r>
              <a:rPr lang="hu-HU" sz="1600" i="0" dirty="0">
                <a:solidFill>
                  <a:srgbClr val="094FA3"/>
                </a:solidFill>
              </a:rPr>
              <a:t>alapjai analóg környezetben születtek, kevésbé illeszkednek a technológiai változásokhoz, a digitális környezethez. Továbbá a hazai jogdíjrendszer tarifája (Artisjus) nemzetközi  viszonylatban is magas, amely nagyon komoly szerepet játszik a lekérhető médiaszolgáltatások terjedelmi megrekedésében. </a:t>
            </a:r>
          </a:p>
          <a:p>
            <a:pPr algn="just">
              <a:spcBef>
                <a:spcPts val="600"/>
              </a:spcBef>
              <a:buFontTx/>
              <a:buBlip>
                <a:blip r:embed="rId3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 </a:t>
            </a:r>
            <a:r>
              <a:rPr lang="hu-HU" sz="1600" i="0" dirty="0">
                <a:solidFill>
                  <a:srgbClr val="094FA3"/>
                </a:solidFill>
              </a:rPr>
              <a:t>tartalomszolgáltatók az illegális tartalmakkal szembeni határozottabb fellépést, </a:t>
            </a:r>
            <a:r>
              <a:rPr lang="hu-HU" sz="1600" i="0" dirty="0" smtClean="0">
                <a:solidFill>
                  <a:srgbClr val="094FA3"/>
                </a:solidFill>
              </a:rPr>
              <a:t>szigorúbb szabályozást szorgalmazzák. </a:t>
            </a:r>
          </a:p>
          <a:p>
            <a:pPr algn="just">
              <a:spcBef>
                <a:spcPts val="600"/>
              </a:spcBef>
              <a:buFontTx/>
              <a:buBlip>
                <a:blip r:embed="rId3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 hazai médiaszolgáltatók </a:t>
            </a:r>
            <a:r>
              <a:rPr lang="hu-HU" sz="1600" i="0" dirty="0">
                <a:solidFill>
                  <a:srgbClr val="094FA3"/>
                </a:solidFill>
              </a:rPr>
              <a:t>egyetértenek abban, hogy a hazai szabályozásból, adókból adódó helyzet versenyhátrányt teremt egy nemzetközi környezetből érkező vállalattal szemben. </a:t>
            </a:r>
          </a:p>
          <a:p>
            <a:pPr algn="just">
              <a:spcBef>
                <a:spcPts val="600"/>
              </a:spcBef>
              <a:buFontTx/>
              <a:buBlip>
                <a:blip r:embed="rId3"/>
              </a:buBlip>
            </a:pPr>
            <a:endParaRPr lang="hu-HU" sz="1600" i="0" dirty="0">
              <a:solidFill>
                <a:srgbClr val="094FA3"/>
              </a:solidFill>
            </a:endParaRPr>
          </a:p>
          <a:p>
            <a:pPr algn="just">
              <a:spcBef>
                <a:spcPts val="600"/>
              </a:spcBef>
              <a:buFontTx/>
              <a:buBlip>
                <a:blip r:embed="rId3"/>
              </a:buBlip>
            </a:pPr>
            <a:endParaRPr lang="hu-HU" sz="1600" i="0" dirty="0">
              <a:solidFill>
                <a:srgbClr val="094FA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364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Hazai szabályozás jellegzetességei</a:t>
            </a:r>
          </a:p>
        </p:txBody>
      </p:sp>
      <p:sp>
        <p:nvSpPr>
          <p:cNvPr id="6" name="Right Arrow Callout 5"/>
          <p:cNvSpPr/>
          <p:nvPr/>
        </p:nvSpPr>
        <p:spPr bwMode="auto">
          <a:xfrm>
            <a:off x="386283" y="1206500"/>
            <a:ext cx="1873250" cy="4714875"/>
          </a:xfrm>
          <a:prstGeom prst="rightArrowCallout">
            <a:avLst/>
          </a:prstGeom>
          <a:gradFill flip="none" rotWithShape="1">
            <a:gsLst>
              <a:gs pos="100000">
                <a:srgbClr val="FFFFFF"/>
              </a:gs>
              <a:gs pos="52000">
                <a:srgbClr val="0272BB"/>
              </a:gs>
            </a:gsLst>
            <a:lin ang="0" scaled="1"/>
            <a:tileRect/>
          </a:gradFill>
          <a:ln w="8001" cap="flat" cmpd="sng" algn="ctr">
            <a:solidFill>
              <a:srgbClr val="094F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 anchorCtr="1"/>
          <a:lstStyle/>
          <a:p>
            <a:pPr algn="ctr">
              <a:defRPr/>
            </a:pPr>
            <a:r>
              <a:rPr lang="hu-HU" sz="1600" b="1" i="0" dirty="0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SZABÁLYOZÁS</a:t>
            </a:r>
          </a:p>
        </p:txBody>
      </p:sp>
      <p:sp>
        <p:nvSpPr>
          <p:cNvPr id="57349" name="Tartalom helye 2"/>
          <p:cNvSpPr txBox="1">
            <a:spLocks/>
          </p:cNvSpPr>
          <p:nvPr/>
        </p:nvSpPr>
        <p:spPr bwMode="auto">
          <a:xfrm>
            <a:off x="2021408" y="1079500"/>
            <a:ext cx="6223000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3429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algn="just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További nehézség, hogy a külföldről érkező online tartalmak besorolása a külföldi ország szabályainak felel meg, azonban a hazai műsorterjesztő felelősségét állapítják meg, amennyiben a besorolás nem felel meg a hazai jogszabályoknak. </a:t>
            </a:r>
          </a:p>
          <a:p>
            <a:pPr algn="just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lekérhető médiaszolgáltatási piac szereplőinek működését nehezíti a törvényben előírt </a:t>
            </a:r>
            <a:r>
              <a:rPr lang="hu-HU" sz="1600" i="0" dirty="0" smtClean="0">
                <a:solidFill>
                  <a:srgbClr val="094FA3"/>
                </a:solidFill>
              </a:rPr>
              <a:t>magyar-tartalom </a:t>
            </a:r>
            <a:r>
              <a:rPr lang="hu-HU" sz="1600" i="0" dirty="0">
                <a:solidFill>
                  <a:srgbClr val="094FA3"/>
                </a:solidFill>
              </a:rPr>
              <a:t>kötelezettség, mivel ilyen művek csak korlátozott számban állnak rendelkezésre. </a:t>
            </a:r>
          </a:p>
          <a:p>
            <a:pPr algn="just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  <a:p>
            <a:pPr algn="just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</p:txBody>
      </p:sp>
      <p:sp>
        <p:nvSpPr>
          <p:cNvPr id="57350" name="Down Arrow 7"/>
          <p:cNvSpPr>
            <a:spLocks noChangeArrowheads="1"/>
          </p:cNvSpPr>
          <p:nvPr/>
        </p:nvSpPr>
        <p:spPr bwMode="auto">
          <a:xfrm>
            <a:off x="4529658" y="3266603"/>
            <a:ext cx="1365250" cy="460375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94FA3"/>
          </a:solidFill>
          <a:ln w="8001">
            <a:solidFill>
              <a:srgbClr val="094FA3"/>
            </a:solidFill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57351" name="Tartalom helye 2"/>
          <p:cNvSpPr txBox="1">
            <a:spLocks/>
          </p:cNvSpPr>
          <p:nvPr/>
        </p:nvSpPr>
        <p:spPr bwMode="auto">
          <a:xfrm>
            <a:off x="2878658" y="3944466"/>
            <a:ext cx="442912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indent="22225" eaLnBrk="0" hangingPunct="0">
              <a:tabLst>
                <a:tab pos="95250" algn="l"/>
              </a:tabLs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tabLst>
                <a:tab pos="95250" algn="l"/>
              </a:tabLs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tabLst>
                <a:tab pos="95250" algn="l"/>
              </a:tabLs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tabLst>
                <a:tab pos="95250" algn="l"/>
              </a:tabLs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tabLst>
                <a:tab pos="95250" algn="l"/>
              </a:tabLs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" algn="l"/>
              </a:tabLs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" algn="l"/>
              </a:tabLs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" algn="l"/>
              </a:tabLs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" algn="l"/>
              </a:tabLs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algn="ctr">
              <a:spcBef>
                <a:spcPct val="20000"/>
              </a:spcBef>
              <a:spcAft>
                <a:spcPts val="600"/>
              </a:spcAft>
            </a:pPr>
            <a:r>
              <a:rPr lang="hu-HU" sz="1600" b="1" i="0" dirty="0">
                <a:solidFill>
                  <a:srgbClr val="094FA3"/>
                </a:solidFill>
              </a:rPr>
              <a:t>Összességében a lekérhető médiaszolgáltatásokra vonatkozó jogszabályok felülvizsgálatát, piaci környezethez igazítását szorgalmazza a médiaszolgáltatók egyöntetű többsége.</a:t>
            </a:r>
          </a:p>
          <a:p>
            <a:pPr algn="ctr">
              <a:spcBef>
                <a:spcPct val="20000"/>
              </a:spcBef>
              <a:spcAft>
                <a:spcPts val="600"/>
              </a:spcAft>
            </a:pPr>
            <a:endParaRPr lang="hu-HU" sz="1600" b="1" i="0" dirty="0">
              <a:solidFill>
                <a:srgbClr val="094FA3"/>
              </a:solidFill>
            </a:endParaRPr>
          </a:p>
          <a:p>
            <a:pPr algn="ctr">
              <a:spcBef>
                <a:spcPct val="20000"/>
              </a:spcBef>
              <a:spcAft>
                <a:spcPts val="600"/>
              </a:spcAft>
            </a:pPr>
            <a:endParaRPr lang="hu-HU" sz="1600" b="1" i="0" dirty="0">
              <a:solidFill>
                <a:srgbClr val="094FA3"/>
              </a:solidFill>
            </a:endParaRPr>
          </a:p>
          <a:p>
            <a:pPr algn="ctr">
              <a:spcBef>
                <a:spcPct val="20000"/>
              </a:spcBef>
              <a:spcAft>
                <a:spcPts val="600"/>
              </a:spcAft>
            </a:pPr>
            <a:endParaRPr lang="hu-HU" sz="1600" b="1" i="0" dirty="0">
              <a:solidFill>
                <a:srgbClr val="094FA3"/>
              </a:solidFill>
            </a:endParaRPr>
          </a:p>
          <a:p>
            <a:pPr algn="ctr">
              <a:spcBef>
                <a:spcPct val="20000"/>
              </a:spcBef>
              <a:spcAft>
                <a:spcPts val="600"/>
              </a:spcAft>
            </a:pPr>
            <a:endParaRPr lang="hu-HU" sz="1600" b="1" i="0" dirty="0">
              <a:solidFill>
                <a:srgbClr val="094FA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575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2"/>
          <p:cNvSpPr>
            <a:spLocks noChangeArrowheads="1"/>
          </p:cNvSpPr>
          <p:nvPr/>
        </p:nvSpPr>
        <p:spPr bwMode="auto">
          <a:xfrm>
            <a:off x="539552" y="4335760"/>
            <a:ext cx="7696200" cy="533400"/>
          </a:xfrm>
          <a:prstGeom prst="rect">
            <a:avLst/>
          </a:prstGeom>
          <a:solidFill>
            <a:srgbClr val="0272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z="2800" smtClean="0">
                <a:ea typeface="ＭＳ Ｐゴシック" pitchFamily="-1" charset="-128"/>
              </a:rPr>
              <a:t>Tartalom</a:t>
            </a:r>
            <a:endParaRPr lang="en-GB" sz="2800" smtClean="0">
              <a:ea typeface="ＭＳ Ｐゴシック" pitchFamily="-1" charset="-128"/>
            </a:endParaRPr>
          </a:p>
        </p:txBody>
      </p:sp>
      <p:sp>
        <p:nvSpPr>
          <p:cNvPr id="5837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37108" y="1322388"/>
            <a:ext cx="7607300" cy="3905250"/>
          </a:xfrm>
          <a:noFill/>
        </p:spPr>
        <p:txBody>
          <a:bodyPr>
            <a:noAutofit/>
          </a:bodyPr>
          <a:lstStyle/>
          <a:p>
            <a:pPr marL="533400" indent="-533400" eaLnBrk="1" hangingPunct="1">
              <a:lnSpc>
                <a:spcPct val="160000"/>
              </a:lnSpc>
              <a:buFontTx/>
              <a:buAutoNum type="arabicPeriod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Vezetői összefoglaló</a:t>
            </a:r>
          </a:p>
          <a:p>
            <a:pPr marL="533400" indent="-533400" eaLnBrk="1" hangingPunct="1">
              <a:lnSpc>
                <a:spcPct val="160000"/>
              </a:lnSpc>
              <a:buFontTx/>
              <a:buAutoNum type="arabicPeriod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Lekérhető médiaszolgáltatások piacának percepciója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	2.1. A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VoD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 szolgáltatás jellemzői 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	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2.2. A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Catch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up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 TV szolgáltatás jellemzői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	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2.3. Az OTT, Mobil telefonos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on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demand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 szolgáltatás jellemzői</a:t>
            </a:r>
          </a:p>
          <a:p>
            <a:pPr marL="533400" indent="-533400" eaLnBrk="1" hangingPunct="1">
              <a:lnSpc>
                <a:spcPct val="160000"/>
              </a:lnSpc>
              <a:buFont typeface="Tahoma" pitchFamily="-1" charset="0"/>
              <a:buAutoNum type="arabicPeriod" startAt="3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Jövőbeni szabályozási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megoldások lehetőségei</a:t>
            </a:r>
          </a:p>
          <a:p>
            <a:pPr marL="533400" indent="-533400" eaLnBrk="1" hangingPunct="1">
              <a:lnSpc>
                <a:spcPct val="160000"/>
              </a:lnSpc>
              <a:buFont typeface="Tahoma" pitchFamily="-1" charset="0"/>
              <a:buAutoNum type="arabicPeriod" startAt="3"/>
            </a:pP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Nemzetközi szolgáltatók (HULU, </a:t>
            </a:r>
            <a:r>
              <a:rPr lang="hu-HU" sz="1800" b="1" dirty="0" err="1" smtClean="0">
                <a:solidFill>
                  <a:srgbClr val="FFFFFF"/>
                </a:solidFill>
                <a:ea typeface="ＭＳ Ｐゴシック" pitchFamily="-1" charset="-128"/>
              </a:rPr>
              <a:t>Netflix</a:t>
            </a: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) percepciója</a:t>
            </a:r>
          </a:p>
          <a:p>
            <a:pPr marL="0" indent="0" eaLnBrk="1" hangingPunct="1">
              <a:lnSpc>
                <a:spcPct val="160000"/>
              </a:lnSpc>
              <a:buNone/>
            </a:pPr>
            <a:endParaRPr lang="hu-HU" sz="1800" dirty="0" smtClean="0">
              <a:solidFill>
                <a:srgbClr val="094FA3"/>
              </a:solidFill>
              <a:ea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9637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2" name="Tartalom helye 2"/>
          <p:cNvSpPr txBox="1">
            <a:spLocks/>
          </p:cNvSpPr>
          <p:nvPr/>
        </p:nvSpPr>
        <p:spPr bwMode="auto">
          <a:xfrm>
            <a:off x="1949400" y="793750"/>
            <a:ext cx="6583040" cy="5371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3429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8001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marL="12573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Megítélésük:</a:t>
            </a:r>
            <a:endParaRPr lang="hu-HU" sz="1600" i="0" dirty="0">
              <a:solidFill>
                <a:srgbClr val="094FA3"/>
              </a:solidFill>
            </a:endParaRPr>
          </a:p>
          <a:p>
            <a:pPr lvl="1"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hu-HU" sz="1600" i="0" dirty="0">
                <a:solidFill>
                  <a:srgbClr val="094FA3"/>
                </a:solidFill>
              </a:rPr>
              <a:t>A működőképes üzleti modell rendkívül vonzó.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hu-HU" sz="1600" i="0" dirty="0">
                <a:solidFill>
                  <a:srgbClr val="094FA3"/>
                </a:solidFill>
              </a:rPr>
              <a:t>A magas minőség, a könnyű hozzáférhetőség és a folyamatosan frissülő széles választék nagyon impozáns.</a:t>
            </a: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Magyarországi piacra lépés lehetősége: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hu-HU" sz="1600" i="0" dirty="0">
                <a:solidFill>
                  <a:srgbClr val="094FA3"/>
                </a:solidFill>
              </a:rPr>
              <a:t>Komoly veszélyforrás: </a:t>
            </a:r>
          </a:p>
          <a:p>
            <a:pPr lvl="2" algn="just">
              <a:spcBef>
                <a:spcPts val="600"/>
              </a:spcBef>
              <a:buSzPct val="80000"/>
              <a:buFont typeface="Courier New" pitchFamily="49" charset="0"/>
              <a:buChar char="o"/>
            </a:pPr>
            <a:r>
              <a:rPr lang="hu-HU" sz="1600" i="0" dirty="0" smtClean="0">
                <a:solidFill>
                  <a:srgbClr val="094FA3"/>
                </a:solidFill>
              </a:rPr>
              <a:t>A nagy </a:t>
            </a:r>
            <a:r>
              <a:rPr lang="hu-HU" sz="1600" i="0" dirty="0">
                <a:solidFill>
                  <a:srgbClr val="094FA3"/>
                </a:solidFill>
              </a:rPr>
              <a:t>számú, kurrens tartalom jelentős versenyelőnyt jelent.</a:t>
            </a:r>
          </a:p>
          <a:p>
            <a:pPr lvl="2" algn="just">
              <a:spcBef>
                <a:spcPts val="600"/>
              </a:spcBef>
              <a:buSzPct val="80000"/>
              <a:buFont typeface="Courier New" pitchFamily="49" charset="0"/>
              <a:buChar char="o"/>
            </a:pPr>
            <a:r>
              <a:rPr lang="hu-HU" sz="1600" i="0" dirty="0">
                <a:solidFill>
                  <a:srgbClr val="094FA3"/>
                </a:solidFill>
              </a:rPr>
              <a:t>A jelenlegi jogi környezet a hazai szereplőket köti, míg a nemzetközi szolgáltatót nem érinti. 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hu-HU" sz="1600" i="0" dirty="0">
                <a:solidFill>
                  <a:srgbClr val="094FA3"/>
                </a:solidFill>
              </a:rPr>
              <a:t>Jelentős korlátok vannak azonban</a:t>
            </a:r>
          </a:p>
          <a:p>
            <a:pPr lvl="2" algn="just">
              <a:spcBef>
                <a:spcPts val="600"/>
              </a:spcBef>
              <a:buSzPct val="80000"/>
              <a:buFont typeface="Courier New" pitchFamily="49" charset="0"/>
              <a:buChar char="o"/>
            </a:pPr>
            <a:r>
              <a:rPr lang="hu-HU" sz="1600" i="0" dirty="0">
                <a:solidFill>
                  <a:srgbClr val="094FA3"/>
                </a:solidFill>
              </a:rPr>
              <a:t>Nyelvi </a:t>
            </a:r>
            <a:r>
              <a:rPr lang="hu-HU" sz="1600" i="0" dirty="0" smtClean="0">
                <a:solidFill>
                  <a:srgbClr val="094FA3"/>
                </a:solidFill>
              </a:rPr>
              <a:t>korlát: </a:t>
            </a:r>
            <a:r>
              <a:rPr lang="hu-HU" sz="1600" i="0" dirty="0">
                <a:solidFill>
                  <a:srgbClr val="094FA3"/>
                </a:solidFill>
              </a:rPr>
              <a:t>a magyar lakosság elvárja a szinkront.</a:t>
            </a:r>
          </a:p>
          <a:p>
            <a:pPr lvl="2" algn="just">
              <a:spcBef>
                <a:spcPts val="600"/>
              </a:spcBef>
              <a:buSzPct val="80000"/>
              <a:buFont typeface="Courier New" pitchFamily="49" charset="0"/>
              <a:buChar char="o"/>
            </a:pPr>
            <a:r>
              <a:rPr lang="hu-HU" sz="1600" i="0" dirty="0" smtClean="0">
                <a:solidFill>
                  <a:srgbClr val="094FA3"/>
                </a:solidFill>
              </a:rPr>
              <a:t>A méretgazdaságossági </a:t>
            </a:r>
            <a:r>
              <a:rPr lang="hu-HU" sz="1600" i="0" dirty="0">
                <a:solidFill>
                  <a:srgbClr val="094FA3"/>
                </a:solidFill>
              </a:rPr>
              <a:t>kérdést nekik is kezelniük kell.</a:t>
            </a: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Hazai szereplők lehetséges válaszlépései: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hu-HU" sz="1600" i="0" dirty="0">
                <a:solidFill>
                  <a:srgbClr val="094FA3"/>
                </a:solidFill>
              </a:rPr>
              <a:t>Még </a:t>
            </a:r>
            <a:r>
              <a:rPr lang="hu-HU" sz="1600" i="0" dirty="0" smtClean="0">
                <a:solidFill>
                  <a:srgbClr val="094FA3"/>
                </a:solidFill>
              </a:rPr>
              <a:t>teljes hazai összefogással </a:t>
            </a:r>
            <a:r>
              <a:rPr lang="hu-HU" sz="1600" i="0" dirty="0">
                <a:solidFill>
                  <a:srgbClr val="094FA3"/>
                </a:solidFill>
              </a:rPr>
              <a:t>is nehéz valódi alternatívát állítani, hiszen az évi nagyságrendileg 200 magyarországi premier nyújtotta filmtár nem versenyezhet a nemzetközi tartalommal. </a:t>
            </a: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  <a:p>
            <a:pPr algn="just">
              <a:spcBef>
                <a:spcPts val="600"/>
              </a:spcBef>
              <a:buFontTx/>
              <a:buBlip>
                <a:blip r:embed="rId2"/>
              </a:buBlip>
            </a:pPr>
            <a:endParaRPr lang="hu-HU" sz="1600" i="0" dirty="0">
              <a:solidFill>
                <a:srgbClr val="094FA3"/>
              </a:solidFill>
            </a:endParaRPr>
          </a:p>
        </p:txBody>
      </p:sp>
      <p:sp>
        <p:nvSpPr>
          <p:cNvPr id="604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9112"/>
          </a:xfrm>
        </p:spPr>
        <p:txBody>
          <a:bodyPr/>
          <a:lstStyle/>
          <a:p>
            <a:r>
              <a:rPr lang="hu-HU" dirty="0" smtClean="0">
                <a:ea typeface="ＭＳ Ｐゴシック" pitchFamily="-1" charset="-128"/>
              </a:rPr>
              <a:t>Nemzetközi szolgáltatók percepciója </a:t>
            </a:r>
          </a:p>
        </p:txBody>
      </p:sp>
      <p:sp>
        <p:nvSpPr>
          <p:cNvPr id="7" name="Right Arrow Callout 6"/>
          <p:cNvSpPr/>
          <p:nvPr/>
        </p:nvSpPr>
        <p:spPr bwMode="auto">
          <a:xfrm>
            <a:off x="394494" y="1206500"/>
            <a:ext cx="1873250" cy="4714875"/>
          </a:xfrm>
          <a:prstGeom prst="rightArrowCallout">
            <a:avLst/>
          </a:prstGeom>
          <a:gradFill flip="none" rotWithShape="1">
            <a:gsLst>
              <a:gs pos="100000">
                <a:srgbClr val="FFFFFF"/>
              </a:gs>
              <a:gs pos="52000">
                <a:srgbClr val="0272BB"/>
              </a:gs>
            </a:gsLst>
            <a:lin ang="0" scaled="1"/>
            <a:tileRect/>
          </a:gradFill>
          <a:ln w="8001" cap="flat" cmpd="sng" algn="ctr">
            <a:solidFill>
              <a:srgbClr val="094F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 anchorCtr="1"/>
          <a:lstStyle/>
          <a:p>
            <a:pPr algn="ctr">
              <a:defRPr/>
            </a:pPr>
            <a:r>
              <a:rPr lang="hu-HU" sz="1600" b="1" i="0" dirty="0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HULU, </a:t>
            </a:r>
            <a:r>
              <a:rPr lang="hu-HU" sz="1600" b="1" i="0" dirty="0" err="1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Netflix</a:t>
            </a:r>
            <a:endParaRPr lang="hu-HU" sz="1600" b="1" i="0" dirty="0">
              <a:solidFill>
                <a:schemeClr val="bg1"/>
              </a:solidFill>
              <a:latin typeface="Tahoma" pitchFamily="34" charset="0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4895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2611438" y="2900363"/>
            <a:ext cx="4664075" cy="8159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hu-HU" sz="2400" dirty="0" smtClean="0"/>
              <a:t>Köszönjük a figyelmet</a:t>
            </a:r>
            <a:r>
              <a:rPr lang="en-US" sz="2400" dirty="0" smtClean="0"/>
              <a:t>!</a:t>
            </a:r>
            <a:endParaRPr lang="en-GB" sz="2400" dirty="0" smtClean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920750" y="3933825"/>
            <a:ext cx="3887788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marL="266700" indent="-266700" defTabSz="731838" eaLnBrk="0" hangingPunct="0">
              <a:lnSpc>
                <a:spcPct val="125000"/>
              </a:lnSpc>
              <a:spcBef>
                <a:spcPct val="25000"/>
              </a:spcBef>
              <a:buClr>
                <a:schemeClr val="bg1"/>
              </a:buClr>
              <a:buSzPct val="120000"/>
              <a:tabLst>
                <a:tab pos="1795463" algn="l"/>
              </a:tabLst>
            </a:pPr>
            <a:r>
              <a:rPr lang="en-AU" sz="2000" b="1" dirty="0">
                <a:solidFill>
                  <a:schemeClr val="accent2"/>
                </a:solidFill>
                <a:ea typeface="MS PGothic"/>
                <a:cs typeface="MS PGothic"/>
              </a:rPr>
              <a:t>   </a:t>
            </a:r>
            <a:r>
              <a:rPr lang="hu-HU" sz="2000" b="1" dirty="0">
                <a:solidFill>
                  <a:schemeClr val="accent2"/>
                </a:solidFill>
                <a:ea typeface="MS PGothic"/>
                <a:cs typeface="MS PGothic"/>
              </a:rPr>
              <a:t>K</a:t>
            </a:r>
            <a:r>
              <a:rPr lang="en-AU" sz="2000" b="1" dirty="0" err="1">
                <a:solidFill>
                  <a:schemeClr val="accent2"/>
                </a:solidFill>
                <a:ea typeface="MS PGothic"/>
                <a:cs typeface="MS PGothic"/>
              </a:rPr>
              <a:t>onta</a:t>
            </a:r>
            <a:r>
              <a:rPr lang="hu-HU" sz="2000" b="1" dirty="0">
                <a:solidFill>
                  <a:schemeClr val="accent2"/>
                </a:solidFill>
                <a:ea typeface="MS PGothic"/>
                <a:cs typeface="MS PGothic"/>
              </a:rPr>
              <a:t>k</a:t>
            </a:r>
            <a:r>
              <a:rPr lang="en-AU" sz="2000" b="1" dirty="0">
                <a:solidFill>
                  <a:schemeClr val="accent2"/>
                </a:solidFill>
                <a:ea typeface="MS PGothic"/>
                <a:cs typeface="MS PGothic"/>
              </a:rPr>
              <a:t>t: </a:t>
            </a:r>
          </a:p>
          <a:p>
            <a:pPr marL="179388" lvl="1" defTabSz="731838" eaLnBrk="0" hangingPunct="0">
              <a:lnSpc>
                <a:spcPct val="100000"/>
              </a:lnSpc>
              <a:spcBef>
                <a:spcPct val="70000"/>
              </a:spcBef>
              <a:buClr>
                <a:schemeClr val="bg1"/>
              </a:buClr>
              <a:buSzPct val="120000"/>
              <a:tabLst>
                <a:tab pos="1795463" algn="l"/>
              </a:tabLst>
            </a:pPr>
            <a:r>
              <a:rPr lang="hu-HU" sz="2000" dirty="0">
                <a:solidFill>
                  <a:schemeClr val="accent2"/>
                </a:solidFill>
                <a:ea typeface="MS PGothic"/>
                <a:cs typeface="MS PGothic"/>
              </a:rPr>
              <a:t>Fischer György</a:t>
            </a:r>
            <a:r>
              <a:rPr lang="en-AU" sz="2000" dirty="0">
                <a:solidFill>
                  <a:schemeClr val="accent2"/>
                </a:solidFill>
                <a:ea typeface="MS PGothic"/>
                <a:cs typeface="MS PGothic"/>
              </a:rPr>
              <a:t/>
            </a:r>
            <a:br>
              <a:rPr lang="en-AU" sz="2000" dirty="0">
                <a:solidFill>
                  <a:schemeClr val="accent2"/>
                </a:solidFill>
                <a:ea typeface="MS PGothic"/>
                <a:cs typeface="MS PGothic"/>
              </a:rPr>
            </a:br>
            <a:r>
              <a:rPr lang="en-AU" sz="2000" dirty="0">
                <a:solidFill>
                  <a:schemeClr val="accent2"/>
                </a:solidFill>
                <a:ea typeface="MS PGothic"/>
                <a:cs typeface="MS PGothic"/>
              </a:rPr>
              <a:t>+36 20 </a:t>
            </a:r>
            <a:r>
              <a:rPr lang="hu-HU" sz="2000" dirty="0">
                <a:solidFill>
                  <a:schemeClr val="accent2"/>
                </a:solidFill>
                <a:ea typeface="MS PGothic"/>
                <a:cs typeface="MS PGothic"/>
              </a:rPr>
              <a:t>967 52 07</a:t>
            </a:r>
            <a:endParaRPr lang="en-AU" sz="2000" dirty="0">
              <a:solidFill>
                <a:schemeClr val="accent2"/>
              </a:solidFill>
              <a:ea typeface="MS PGothic"/>
              <a:cs typeface="MS PGothic"/>
            </a:endParaRPr>
          </a:p>
          <a:p>
            <a:pPr marL="179388" lvl="1" defTabSz="731838" eaLnBrk="0" hangingPunct="0">
              <a:lnSpc>
                <a:spcPct val="100000"/>
              </a:lnSpc>
              <a:spcBef>
                <a:spcPct val="0"/>
              </a:spcBef>
              <a:buClr>
                <a:schemeClr val="bg1"/>
              </a:buClr>
              <a:buSzPct val="120000"/>
              <a:tabLst>
                <a:tab pos="1795463" algn="l"/>
              </a:tabLst>
            </a:pPr>
            <a:r>
              <a:rPr lang="hu-HU" sz="2000" dirty="0">
                <a:solidFill>
                  <a:schemeClr val="accent2"/>
                </a:solidFill>
                <a:ea typeface="MS PGothic"/>
                <a:cs typeface="MS PGothic"/>
              </a:rPr>
              <a:t>fischer@ariosz.hu</a:t>
            </a:r>
            <a:endParaRPr lang="en-AU" sz="2000" dirty="0">
              <a:solidFill>
                <a:schemeClr val="accent2"/>
              </a:solidFill>
              <a:ea typeface="MS PGothic"/>
              <a:cs typeface="MS PGothic"/>
            </a:endParaRPr>
          </a:p>
        </p:txBody>
      </p:sp>
      <p:pic>
        <p:nvPicPr>
          <p:cNvPr id="4" name="Picture 1" descr="Ariosz_logo_offici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475" y="1376363"/>
            <a:ext cx="378618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88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654124" y="1435645"/>
            <a:ext cx="7696200" cy="533400"/>
          </a:xfrm>
          <a:prstGeom prst="rect">
            <a:avLst/>
          </a:prstGeom>
          <a:solidFill>
            <a:srgbClr val="0272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hu-HU" sz="2000" dirty="0" smtClean="0">
                <a:ea typeface="ＭＳ Ｐゴシック" pitchFamily="-1" charset="-128"/>
              </a:rPr>
              <a:t>Tartalom</a:t>
            </a:r>
            <a:endParaRPr lang="en-GB" sz="2000" dirty="0" smtClean="0">
              <a:ea typeface="ＭＳ Ｐゴシック" pitchFamily="-1" charset="-128"/>
            </a:endParaRPr>
          </a:p>
        </p:txBody>
      </p:sp>
      <p:sp>
        <p:nvSpPr>
          <p:cNvPr id="2150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81124" y="1395958"/>
            <a:ext cx="7607300" cy="3905250"/>
          </a:xfrm>
          <a:noFill/>
        </p:spPr>
        <p:txBody>
          <a:bodyPr>
            <a:noAutofit/>
          </a:bodyPr>
          <a:lstStyle/>
          <a:p>
            <a:pPr marL="533400" indent="-533400" eaLnBrk="1" hangingPunct="1">
              <a:lnSpc>
                <a:spcPct val="160000"/>
              </a:lnSpc>
              <a:buFontTx/>
              <a:buAutoNum type="arabicPeriod"/>
            </a:pP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Vezetői összefoglaló</a:t>
            </a:r>
          </a:p>
          <a:p>
            <a:pPr marL="533400" indent="-533400" eaLnBrk="1" hangingPunct="1">
              <a:lnSpc>
                <a:spcPct val="160000"/>
              </a:lnSpc>
              <a:buFontTx/>
              <a:buAutoNum type="arabicPeriod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Lekérhető médiaszolgáltatások piacának percepciója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	2.1. A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VoD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 szolgáltatás jellemzői 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	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2.2. A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Catch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up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 TV szolgáltatás jellemzői</a:t>
            </a:r>
          </a:p>
          <a:p>
            <a:pPr marL="533400" indent="-533400">
              <a:lnSpc>
                <a:spcPct val="160000"/>
              </a:lnSpc>
              <a:buNone/>
            </a:pP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	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2.3.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Az OTT, valamint a mobil telefonos </a:t>
            </a:r>
            <a:r>
              <a:rPr lang="hu-HU" sz="1800" dirty="0" err="1">
                <a:solidFill>
                  <a:srgbClr val="094FA3"/>
                </a:solidFill>
                <a:ea typeface="ＭＳ Ｐゴシック" pitchFamily="-1" charset="-128"/>
              </a:rPr>
              <a:t>on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 </a:t>
            </a:r>
            <a:r>
              <a:rPr lang="hu-HU" sz="1800" dirty="0" err="1">
                <a:solidFill>
                  <a:srgbClr val="094FA3"/>
                </a:solidFill>
                <a:ea typeface="ＭＳ Ｐゴシック" pitchFamily="-1" charset="-128"/>
              </a:rPr>
              <a:t>demand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 szolgáltatás</a:t>
            </a:r>
            <a:endParaRPr lang="hu-HU" sz="1800" dirty="0" smtClean="0">
              <a:solidFill>
                <a:srgbClr val="094FA3"/>
              </a:solidFill>
              <a:ea typeface="ＭＳ Ｐゴシック" pitchFamily="-1" charset="-128"/>
            </a:endParaRPr>
          </a:p>
          <a:p>
            <a:pPr marL="533400" indent="-533400" eaLnBrk="1" hangingPunct="1">
              <a:lnSpc>
                <a:spcPct val="160000"/>
              </a:lnSpc>
              <a:buFont typeface="Tahoma" pitchFamily="-1" charset="0"/>
              <a:buAutoNum type="arabicPeriod" startAt="3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Jövőbeni szabályozási megoldások </a:t>
            </a: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lehetőségei</a:t>
            </a:r>
          </a:p>
          <a:p>
            <a:pPr marL="533400" indent="-533400" eaLnBrk="1" hangingPunct="1">
              <a:lnSpc>
                <a:spcPct val="160000"/>
              </a:lnSpc>
              <a:buFont typeface="Tahoma" pitchFamily="-1" charset="0"/>
              <a:buAutoNum type="arabicPeriod" startAt="3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Nemzetközi szolgáltatók (HULU,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Netflix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) percepciója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endParaRPr lang="hu-HU" sz="1800" dirty="0" smtClean="0">
              <a:solidFill>
                <a:srgbClr val="094FA3"/>
              </a:solidFill>
              <a:ea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4108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artalom helye 2"/>
          <p:cNvSpPr>
            <a:spLocks noGrp="1"/>
          </p:cNvSpPr>
          <p:nvPr>
            <p:ph idx="1"/>
          </p:nvPr>
        </p:nvSpPr>
        <p:spPr>
          <a:xfrm>
            <a:off x="273050" y="836712"/>
            <a:ext cx="8331398" cy="55181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A lekérhető médiaszolgáltatásokat tekintve a szolgáltatók jelenleg még az építkezés, ügyfélszerzés szakaszában vannak. </a:t>
            </a:r>
          </a:p>
          <a:p>
            <a:pPr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A meghatározó médiaszereplők 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szakértői a 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piacot feltörekvőként jellemzik, igen </a:t>
            </a:r>
            <a:r>
              <a:rPr lang="hu-HU" sz="1600" b="1" dirty="0" smtClean="0">
                <a:solidFill>
                  <a:srgbClr val="094FA3"/>
                </a:solidFill>
                <a:ea typeface="ＭＳ Ｐゴシック" pitchFamily="-1" charset="-128"/>
              </a:rPr>
              <a:t>jelentős potenciált látnak 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benne. </a:t>
            </a:r>
          </a:p>
          <a:p>
            <a:pPr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Azonban </a:t>
            </a:r>
            <a:r>
              <a:rPr lang="hu-HU" sz="1600" b="1" dirty="0" smtClean="0">
                <a:solidFill>
                  <a:srgbClr val="094FA3"/>
                </a:solidFill>
                <a:ea typeface="ＭＳ Ｐゴシック" pitchFamily="-1" charset="-128"/>
              </a:rPr>
              <a:t>kifejezetten tanácstalanok </a:t>
            </a:r>
            <a:r>
              <a:rPr lang="hu-HU" sz="1600" b="1" dirty="0" smtClean="0">
                <a:solidFill>
                  <a:srgbClr val="094FA3"/>
                </a:solidFill>
                <a:ea typeface="ＭＳ Ｐゴシック" pitchFamily="-1" charset="-128"/>
              </a:rPr>
              <a:t>a hosszú távon fenntartható üzleti modell kialakításával kapcsolatban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. </a:t>
            </a:r>
            <a:endParaRPr lang="cs-CZ" sz="1600" dirty="0" smtClean="0">
              <a:solidFill>
                <a:srgbClr val="094FA3"/>
              </a:solidFill>
              <a:ea typeface="ＭＳ Ｐゴシック" pitchFamily="-1" charset="-128"/>
            </a:endParaRPr>
          </a:p>
          <a:p>
            <a:pPr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A letölthető médiaszolgáltatási piac jelentős mértékű növekedését gátolja egyfelől a hazai internetezők elzárkózása a fizetős tartalmak megvásárlásától, másfelől a tartalmak nemzetközi viszonylatban is magas jogdíja. </a:t>
            </a:r>
          </a:p>
          <a:p>
            <a:pPr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Objektív gátként kell tekinteni emellett a kis piacméretből fakadó 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méretgazdaságos-sági 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problematikára, valamint az ebből fakadó kedvezőtlen alkupozícióra a „major” stúdiókkal szemben.</a:t>
            </a:r>
            <a:endParaRPr lang="cs-CZ" sz="1600" dirty="0" smtClean="0">
              <a:solidFill>
                <a:srgbClr val="094FA3"/>
              </a:solidFill>
              <a:ea typeface="ＭＳ Ｐゴシック" pitchFamily="-1" charset="-128"/>
            </a:endParaRPr>
          </a:p>
          <a:p>
            <a:pPr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A jövőt illetően  a médiaszolgáltatók a jogdíjak hazai helyzetének konszolidálódásával egy megfelelő piaci környezet kialakítását várják el. </a:t>
            </a:r>
          </a:p>
          <a:p>
            <a:pPr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Ugyancsak jelentős mértékben határozza meg a piac jövőbeni alakulását a technológiai fejlődés, amelynek irányát egyelőre a szereplők nem tudják pontosan meghatározni. </a:t>
            </a:r>
          </a:p>
          <a:p>
            <a:pPr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Ezen a területen a szolgáltatók a nyugati tendenciákat próbálják adaptálni, azonban a technikai fejlődésnek a hazai médiafogyasztásra gyakorolt hatásával kapcsolatban 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bizonytalanok. </a:t>
            </a:r>
            <a:endParaRPr lang="cs-CZ" sz="1600" dirty="0" smtClean="0">
              <a:solidFill>
                <a:srgbClr val="094FA3"/>
              </a:solidFill>
              <a:ea typeface="ＭＳ Ｐゴシック" pitchFamily="-1" charset="-128"/>
            </a:endParaRPr>
          </a:p>
        </p:txBody>
      </p:sp>
      <p:sp>
        <p:nvSpPr>
          <p:cNvPr id="23555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Vezetői összefoglaló</a:t>
            </a:r>
          </a:p>
        </p:txBody>
      </p:sp>
    </p:spTree>
    <p:extLst>
      <p:ext uri="{BB962C8B-B14F-4D97-AF65-F5344CB8AC3E}">
        <p14:creationId xmlns:p14="http://schemas.microsoft.com/office/powerpoint/2010/main" val="2309062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Vezetői összefoglaló (2)</a:t>
            </a:r>
            <a:endParaRPr lang="en-US" sz="2000" dirty="0" smtClean="0">
              <a:ea typeface="ＭＳ Ｐゴシック" pitchFamily="-1" charset="-128"/>
            </a:endParaRPr>
          </a:p>
        </p:txBody>
      </p:sp>
      <p:sp>
        <p:nvSpPr>
          <p:cNvPr id="24580" name="Tartalom helye 2"/>
          <p:cNvSpPr>
            <a:spLocks noGrp="1"/>
          </p:cNvSpPr>
          <p:nvPr>
            <p:ph idx="1"/>
          </p:nvPr>
        </p:nvSpPr>
        <p:spPr>
          <a:xfrm>
            <a:off x="539552" y="980728"/>
            <a:ext cx="8136904" cy="55181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A médiafogyasztási szokások megváltozására a demográfiai folyamatok is jelentős hatással vannak. Pár évtizedes távlatban az aktív fogyasztók dominanciáját prognosztizálják a szolgáltatók, de rövid és közép távon még a 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passzív, lineáris fogyasztás 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marad jellemző. </a:t>
            </a:r>
          </a:p>
          <a:p>
            <a:pPr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A mostani tini és fiatal felnőttek (15-25 év) már készség szinten, nagyon tudatosan használják az internetet. 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A 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tartalomszolgáltatók már jelenleg is figyelembe veszik ennek a korosztálynak a megváltozott médiafogyasztási szokását. </a:t>
            </a:r>
            <a:endParaRPr lang="cs-CZ" sz="1600" dirty="0" smtClean="0">
              <a:solidFill>
                <a:srgbClr val="094FA3"/>
              </a:solidFill>
              <a:ea typeface="ＭＳ Ｐゴシック" pitchFamily="-1" charset="-128"/>
            </a:endParaRPr>
          </a:p>
          <a:p>
            <a:pPr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Az egyes lekérhető médiaszolgáltatások piaci kilátásait tekintve a </a:t>
            </a:r>
            <a:r>
              <a:rPr lang="hu-HU" sz="1600" dirty="0" err="1" smtClean="0">
                <a:solidFill>
                  <a:srgbClr val="094FA3"/>
                </a:solidFill>
                <a:ea typeface="ＭＳ Ｐゴシック" pitchFamily="-1" charset="-128"/>
              </a:rPr>
              <a:t>VoD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 szolgáltatást stagnálónak, a </a:t>
            </a:r>
            <a:r>
              <a:rPr lang="hu-HU" sz="1600" dirty="0" err="1" smtClean="0">
                <a:solidFill>
                  <a:srgbClr val="094FA3"/>
                </a:solidFill>
                <a:ea typeface="ＭＳ Ｐゴシック" pitchFamily="-1" charset="-128"/>
              </a:rPr>
              <a:t>Catch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 </a:t>
            </a:r>
            <a:r>
              <a:rPr lang="hu-HU" sz="1600" dirty="0" err="1" smtClean="0">
                <a:solidFill>
                  <a:srgbClr val="094FA3"/>
                </a:solidFill>
                <a:ea typeface="ＭＳ Ｐゴシック" pitchFamily="-1" charset="-128"/>
              </a:rPr>
              <a:t>up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 TV-t lassú ütemben fejlődőnek írják le. </a:t>
            </a:r>
          </a:p>
          <a:p>
            <a:pPr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Az OTT szolgáltatás területén jelenleg meghatározó magyar nyelvű tartalmakat kínáló piaci szolgáltatás nincs. </a:t>
            </a:r>
          </a:p>
          <a:p>
            <a:pPr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A mobil telefonos </a:t>
            </a:r>
            <a:r>
              <a:rPr lang="hu-HU" sz="1600" dirty="0" err="1" smtClean="0">
                <a:solidFill>
                  <a:srgbClr val="094FA3"/>
                </a:solidFill>
                <a:ea typeface="ＭＳ Ｐゴシック" pitchFamily="-1" charset="-128"/>
              </a:rPr>
              <a:t>on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 </a:t>
            </a:r>
            <a:r>
              <a:rPr lang="hu-HU" sz="1600" dirty="0" err="1" smtClean="0">
                <a:solidFill>
                  <a:srgbClr val="094FA3"/>
                </a:solidFill>
                <a:ea typeface="ＭＳ Ｐゴシック" pitchFamily="-1" charset="-128"/>
              </a:rPr>
              <a:t>demand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 szolgáltatásokat rendkívül szűk réteg veszi igénybe. </a:t>
            </a:r>
            <a:endParaRPr lang="cs-CZ" sz="1600" dirty="0" smtClean="0">
              <a:solidFill>
                <a:srgbClr val="094FA3"/>
              </a:solidFill>
              <a:ea typeface="ＭＳ Ｐゴシック" pitchFamily="-1" charset="-128"/>
            </a:endParaRPr>
          </a:p>
          <a:p>
            <a:pPr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A nemzetközi OTT szolgáltatások (HULU, </a:t>
            </a:r>
            <a:r>
              <a:rPr lang="hu-HU" sz="1600" dirty="0" err="1" smtClean="0">
                <a:solidFill>
                  <a:srgbClr val="094FA3"/>
                </a:solidFill>
                <a:ea typeface="ＭＳ Ｐゴシック" pitchFamily="-1" charset="-128"/>
              </a:rPr>
              <a:t>Netflix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) rendkívül </a:t>
            </a:r>
            <a:r>
              <a:rPr lang="hu-HU" sz="1600" dirty="0" err="1" smtClean="0">
                <a:solidFill>
                  <a:srgbClr val="094FA3"/>
                </a:solidFill>
                <a:ea typeface="ＭＳ Ｐゴシック" pitchFamily="-1" charset="-128"/>
              </a:rPr>
              <a:t>aspiratívak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, üzleti modelljük vonzó. </a:t>
            </a:r>
            <a:endParaRPr lang="hu-HU" sz="1600" dirty="0" smtClean="0">
              <a:solidFill>
                <a:srgbClr val="094FA3"/>
              </a:solidFill>
              <a:ea typeface="ＭＳ Ｐゴシック" pitchFamily="-1" charset="-128"/>
            </a:endParaRPr>
          </a:p>
          <a:p>
            <a:pPr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További 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előnyük lehet a hazai piacon, hogy nem érinti őket sem adózási, sem jogszabályi kötelezettségek. </a:t>
            </a:r>
          </a:p>
          <a:p>
            <a:pPr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Piacszerzésüket nehezítheti azonban a speciális nyelvi igény és a méret-gazdaságossági kihívások.</a:t>
            </a:r>
            <a:endParaRPr lang="cs-CZ" sz="1600" dirty="0" smtClean="0">
              <a:solidFill>
                <a:srgbClr val="094FA3"/>
              </a:solidFill>
              <a:ea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0705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611560" y="1839887"/>
            <a:ext cx="7696200" cy="533400"/>
          </a:xfrm>
          <a:prstGeom prst="rect">
            <a:avLst/>
          </a:prstGeom>
          <a:solidFill>
            <a:srgbClr val="0272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z="2800" smtClean="0">
                <a:ea typeface="ＭＳ Ｐゴシック" pitchFamily="-1" charset="-128"/>
              </a:rPr>
              <a:t>Tartalom</a:t>
            </a:r>
            <a:endParaRPr lang="en-GB" sz="2800" smtClean="0">
              <a:ea typeface="ＭＳ Ｐゴシック" pitchFamily="-1" charset="-128"/>
            </a:endParaRPr>
          </a:p>
        </p:txBody>
      </p:sp>
      <p:sp>
        <p:nvSpPr>
          <p:cNvPr id="2560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38560" y="1323950"/>
            <a:ext cx="7607300" cy="3905250"/>
          </a:xfrm>
          <a:noFill/>
        </p:spPr>
        <p:txBody>
          <a:bodyPr>
            <a:noAutofit/>
          </a:bodyPr>
          <a:lstStyle/>
          <a:p>
            <a:pPr marL="533400" indent="-533400" eaLnBrk="1" hangingPunct="1">
              <a:lnSpc>
                <a:spcPct val="160000"/>
              </a:lnSpc>
              <a:buFontTx/>
              <a:buAutoNum type="arabicPeriod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Vezetői összefoglaló</a:t>
            </a:r>
          </a:p>
          <a:p>
            <a:pPr marL="533400" indent="-533400" eaLnBrk="1" hangingPunct="1">
              <a:lnSpc>
                <a:spcPct val="160000"/>
              </a:lnSpc>
              <a:buFontTx/>
              <a:buAutoNum type="arabicPeriod"/>
            </a:pP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Lekérhető médiaszolgáltatások piacának percepciója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	2.1. A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VoD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 szolgáltatás jellemzői 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	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2.2. A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Catch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up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 TV szolgáltatás jellemzői</a:t>
            </a:r>
          </a:p>
          <a:p>
            <a:pPr marL="533400" indent="-533400">
              <a:lnSpc>
                <a:spcPct val="160000"/>
              </a:lnSpc>
              <a:buNone/>
            </a:pPr>
            <a:r>
              <a:rPr lang="hu-HU" sz="1800" b="1" dirty="0" smtClean="0">
                <a:solidFill>
                  <a:srgbClr val="FFFFFF"/>
                </a:solidFill>
                <a:ea typeface="ＭＳ Ｐゴシック" pitchFamily="-1" charset="-128"/>
              </a:rPr>
              <a:t>	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2.3.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Az OTT, valamint a mobil telefonos </a:t>
            </a:r>
            <a:r>
              <a:rPr lang="hu-HU" sz="1800" dirty="0" err="1">
                <a:solidFill>
                  <a:srgbClr val="094FA3"/>
                </a:solidFill>
                <a:ea typeface="ＭＳ Ｐゴシック" pitchFamily="-1" charset="-128"/>
              </a:rPr>
              <a:t>on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 </a:t>
            </a:r>
            <a:r>
              <a:rPr lang="hu-HU" sz="1800" dirty="0" err="1">
                <a:solidFill>
                  <a:srgbClr val="094FA3"/>
                </a:solidFill>
                <a:ea typeface="ＭＳ Ｐゴシック" pitchFamily="-1" charset="-128"/>
              </a:rPr>
              <a:t>demand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 szolgáltatás</a:t>
            </a:r>
            <a:endParaRPr lang="hu-HU" sz="1800" dirty="0" smtClean="0">
              <a:solidFill>
                <a:srgbClr val="094FA3"/>
              </a:solidFill>
              <a:ea typeface="ＭＳ Ｐゴシック" pitchFamily="-1" charset="-128"/>
            </a:endParaRPr>
          </a:p>
          <a:p>
            <a:pPr marL="533400" indent="-533400" eaLnBrk="1" hangingPunct="1">
              <a:lnSpc>
                <a:spcPct val="160000"/>
              </a:lnSpc>
              <a:buFont typeface="Tahoma" pitchFamily="-1" charset="0"/>
              <a:buAutoNum type="arabicPeriod" startAt="3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Jövőbeni szabályozási megoldások lehetőségei</a:t>
            </a:r>
          </a:p>
          <a:p>
            <a:pPr marL="533400" indent="-533400" eaLnBrk="1" hangingPunct="1">
              <a:lnSpc>
                <a:spcPct val="160000"/>
              </a:lnSpc>
              <a:buFont typeface="Tahoma" pitchFamily="-1" charset="0"/>
              <a:buAutoNum type="arabicPeriod" startAt="3"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Nemzetközi szolgáltatók (HULU, </a:t>
            </a:r>
            <a:r>
              <a:rPr lang="hu-HU" sz="1800" dirty="0" err="1" smtClean="0">
                <a:solidFill>
                  <a:srgbClr val="094FA3"/>
                </a:solidFill>
                <a:ea typeface="ＭＳ Ｐゴシック" pitchFamily="-1" charset="-128"/>
              </a:rPr>
              <a:t>Netflix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) percepciója</a:t>
            </a:r>
          </a:p>
        </p:txBody>
      </p:sp>
    </p:spTree>
    <p:extLst>
      <p:ext uri="{BB962C8B-B14F-4D97-AF65-F5344CB8AC3E}">
        <p14:creationId xmlns:p14="http://schemas.microsoft.com/office/powerpoint/2010/main" val="657420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304800" y="231775"/>
            <a:ext cx="7620000" cy="609600"/>
          </a:xfrm>
        </p:spPr>
        <p:txBody>
          <a:bodyPr/>
          <a:lstStyle/>
          <a:p>
            <a:r>
              <a:rPr lang="hu-HU" smtClean="0">
                <a:ea typeface="ＭＳ Ｐゴシック" pitchFamily="-1" charset="-128"/>
              </a:rPr>
              <a:t>Lekérhető médiaszolgáltatások piaci percepciója</a:t>
            </a:r>
          </a:p>
        </p:txBody>
      </p:sp>
      <p:sp>
        <p:nvSpPr>
          <p:cNvPr id="27652" name="Tartalom helye 2"/>
          <p:cNvSpPr txBox="1">
            <a:spLocks/>
          </p:cNvSpPr>
          <p:nvPr/>
        </p:nvSpPr>
        <p:spPr bwMode="auto">
          <a:xfrm>
            <a:off x="2524323" y="1196752"/>
            <a:ext cx="6080125" cy="469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3429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>
              <a:spcBef>
                <a:spcPct val="20000"/>
              </a:spcBef>
              <a:spcAft>
                <a:spcPts val="1800"/>
              </a:spcAft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meghatározó piaci szereplők egyetértettek abban, hogy a lekérhető médiaszolgáltatások piaca jelenleg formálódó, kialakulófélben lévő terület, amely </a:t>
            </a:r>
            <a:r>
              <a:rPr lang="hu-HU" sz="1600" i="0" dirty="0" smtClean="0">
                <a:solidFill>
                  <a:srgbClr val="094FA3"/>
                </a:solidFill>
              </a:rPr>
              <a:t>csak néhány </a:t>
            </a:r>
            <a:r>
              <a:rPr lang="hu-HU" sz="1600" i="0" dirty="0">
                <a:solidFill>
                  <a:srgbClr val="094FA3"/>
                </a:solidFill>
              </a:rPr>
              <a:t>éves múlttal rendelkezik hazánkban. </a:t>
            </a:r>
          </a:p>
          <a:p>
            <a:pPr>
              <a:spcBef>
                <a:spcPct val="20000"/>
              </a:spcBef>
              <a:spcAft>
                <a:spcPts val="1800"/>
              </a:spcAft>
              <a:buFontTx/>
              <a:buBlip>
                <a:blip r:embed="rId2"/>
              </a:buBlip>
            </a:pPr>
            <a:r>
              <a:rPr lang="hu-HU" sz="1600" i="0" dirty="0">
                <a:solidFill>
                  <a:srgbClr val="094FA3"/>
                </a:solidFill>
              </a:rPr>
              <a:t>A lekérhető médiaszolgáltatások kategorizálása során rendkívül vegyes kép bontakozott ki az egyes szolgáltatások besorolása, elnevezése terén. </a:t>
            </a:r>
            <a:endParaRPr lang="hu-HU" sz="1600" i="0" dirty="0" smtClean="0">
              <a:solidFill>
                <a:srgbClr val="094FA3"/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Jelenleg </a:t>
            </a:r>
            <a:r>
              <a:rPr lang="hu-HU" sz="1600" i="0" dirty="0">
                <a:solidFill>
                  <a:srgbClr val="094FA3"/>
                </a:solidFill>
              </a:rPr>
              <a:t>ezen a piacon nincs kialakult terminológia, még az egyes szolgáltatások </a:t>
            </a:r>
            <a:r>
              <a:rPr lang="hu-HU" sz="1600" i="0" dirty="0" smtClean="0">
                <a:solidFill>
                  <a:srgbClr val="094FA3"/>
                </a:solidFill>
              </a:rPr>
              <a:t>elnevezése, besorolása </a:t>
            </a:r>
            <a:r>
              <a:rPr lang="hu-HU" sz="1600" i="0" dirty="0">
                <a:solidFill>
                  <a:srgbClr val="094FA3"/>
                </a:solidFill>
              </a:rPr>
              <a:t>sem mutat egységet. </a:t>
            </a:r>
            <a:endParaRPr lang="hu-HU" sz="1600" i="0" dirty="0" smtClean="0">
              <a:solidFill>
                <a:srgbClr val="094FA3"/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FontTx/>
              <a:buBlip>
                <a:blip r:embed="rId2"/>
              </a:buBlip>
            </a:pPr>
            <a:r>
              <a:rPr lang="hu-HU" sz="1600" i="0" dirty="0" smtClean="0">
                <a:solidFill>
                  <a:srgbClr val="094FA3"/>
                </a:solidFill>
              </a:rPr>
              <a:t>A beszélgetések során a következő rendező elvek merültek fel:</a:t>
            </a:r>
            <a:r>
              <a:rPr lang="hu-HU" sz="1600" i="0" dirty="0">
                <a:solidFill>
                  <a:srgbClr val="094FA3"/>
                </a:solidFill>
              </a:rPr>
              <a:t/>
            </a:r>
            <a:br>
              <a:rPr lang="hu-HU" sz="1600" i="0" dirty="0">
                <a:solidFill>
                  <a:srgbClr val="094FA3"/>
                </a:solidFill>
              </a:rPr>
            </a:br>
            <a:r>
              <a:rPr lang="hu-HU" sz="1600" i="0" dirty="0" smtClean="0">
                <a:solidFill>
                  <a:srgbClr val="094FA3"/>
                </a:solidFill>
              </a:rPr>
              <a:t>	- legalitás (legális – féllegális – illegális)</a:t>
            </a:r>
            <a:r>
              <a:rPr lang="hu-HU" sz="1600" i="0" dirty="0">
                <a:solidFill>
                  <a:srgbClr val="094FA3"/>
                </a:solidFill>
              </a:rPr>
              <a:t/>
            </a:r>
            <a:br>
              <a:rPr lang="hu-HU" sz="1600" i="0" dirty="0">
                <a:solidFill>
                  <a:srgbClr val="094FA3"/>
                </a:solidFill>
              </a:rPr>
            </a:br>
            <a:r>
              <a:rPr lang="hu-HU" sz="1600" i="0" dirty="0" smtClean="0">
                <a:solidFill>
                  <a:srgbClr val="094FA3"/>
                </a:solidFill>
              </a:rPr>
              <a:t>	- ingyenesség – fizetős jelleg</a:t>
            </a:r>
            <a:br>
              <a:rPr lang="hu-HU" sz="1600" i="0" dirty="0" smtClean="0">
                <a:solidFill>
                  <a:srgbClr val="094FA3"/>
                </a:solidFill>
              </a:rPr>
            </a:br>
            <a:r>
              <a:rPr lang="hu-HU" sz="1600" i="0" dirty="0" smtClean="0">
                <a:solidFill>
                  <a:srgbClr val="094FA3"/>
                </a:solidFill>
              </a:rPr>
              <a:t>	- piacméret (tömeges – </a:t>
            </a:r>
            <a:r>
              <a:rPr lang="hu-HU" sz="1600" i="0" dirty="0" err="1" smtClean="0">
                <a:solidFill>
                  <a:srgbClr val="094FA3"/>
                </a:solidFill>
              </a:rPr>
              <a:t>niche</a:t>
            </a:r>
            <a:r>
              <a:rPr lang="hu-HU" sz="1600" i="0" dirty="0" smtClean="0">
                <a:solidFill>
                  <a:srgbClr val="094FA3"/>
                </a:solidFill>
              </a:rPr>
              <a:t>)</a:t>
            </a:r>
            <a:r>
              <a:rPr lang="hu-HU" sz="1600" i="0" dirty="0">
                <a:solidFill>
                  <a:srgbClr val="094FA3"/>
                </a:solidFill>
              </a:rPr>
              <a:t/>
            </a:r>
            <a:br>
              <a:rPr lang="hu-HU" sz="1600" i="0" dirty="0">
                <a:solidFill>
                  <a:srgbClr val="094FA3"/>
                </a:solidFill>
              </a:rPr>
            </a:br>
            <a:r>
              <a:rPr lang="hu-HU" sz="1600" i="0" dirty="0" smtClean="0">
                <a:solidFill>
                  <a:srgbClr val="094FA3"/>
                </a:solidFill>
              </a:rPr>
              <a:t>	- kizárólag online – hibrid – TV-re </a:t>
            </a:r>
            <a:r>
              <a:rPr lang="hu-HU" sz="1600" i="0" dirty="0" err="1" smtClean="0">
                <a:solidFill>
                  <a:srgbClr val="094FA3"/>
                </a:solidFill>
              </a:rPr>
              <a:t>designolt</a:t>
            </a:r>
            <a:endParaRPr lang="hu-HU" sz="1600" i="0" dirty="0" smtClean="0">
              <a:solidFill>
                <a:srgbClr val="094FA3"/>
              </a:solidFill>
            </a:endParaRPr>
          </a:p>
        </p:txBody>
      </p:sp>
      <p:sp>
        <p:nvSpPr>
          <p:cNvPr id="8" name="Right Arrow Callout 7"/>
          <p:cNvSpPr/>
          <p:nvPr/>
        </p:nvSpPr>
        <p:spPr bwMode="auto">
          <a:xfrm>
            <a:off x="610518" y="1206500"/>
            <a:ext cx="1873250" cy="4714875"/>
          </a:xfrm>
          <a:prstGeom prst="rightArrowCallout">
            <a:avLst/>
          </a:prstGeom>
          <a:gradFill flip="none" rotWithShape="1">
            <a:gsLst>
              <a:gs pos="100000">
                <a:srgbClr val="FFFFFF"/>
              </a:gs>
              <a:gs pos="52000">
                <a:srgbClr val="0272BB"/>
              </a:gs>
            </a:gsLst>
            <a:lin ang="0" scaled="1"/>
            <a:tileRect/>
          </a:gradFill>
          <a:ln w="8001" cap="flat" cmpd="sng" algn="ctr">
            <a:solidFill>
              <a:srgbClr val="094F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 anchorCtr="1"/>
          <a:lstStyle/>
          <a:p>
            <a:pPr algn="ctr">
              <a:defRPr/>
            </a:pPr>
            <a:r>
              <a:rPr lang="hu-HU" sz="1600" b="1" i="0" dirty="0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PIACI SAJÁTOSSÁGOK</a:t>
            </a:r>
          </a:p>
        </p:txBody>
      </p:sp>
    </p:spTree>
    <p:extLst>
      <p:ext uri="{BB962C8B-B14F-4D97-AF65-F5344CB8AC3E}">
        <p14:creationId xmlns:p14="http://schemas.microsoft.com/office/powerpoint/2010/main" val="135478907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696416" y="215900"/>
            <a:ext cx="7620000" cy="609600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Lekérhető médiaszolgáltatások piaci percepciója</a:t>
            </a:r>
          </a:p>
        </p:txBody>
      </p:sp>
      <p:sp>
        <p:nvSpPr>
          <p:cNvPr id="28676" name="Tartalom helye 2"/>
          <p:cNvSpPr txBox="1">
            <a:spLocks/>
          </p:cNvSpPr>
          <p:nvPr/>
        </p:nvSpPr>
        <p:spPr bwMode="auto">
          <a:xfrm>
            <a:off x="2245544" y="1079500"/>
            <a:ext cx="6048375" cy="478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3429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800100" indent="-342900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>
              <a:lnSpc>
                <a:spcPts val="1725"/>
              </a:lnSpc>
              <a:spcBef>
                <a:spcPct val="20000"/>
              </a:spcBef>
              <a:spcAft>
                <a:spcPts val="1800"/>
              </a:spcAft>
              <a:buFontTx/>
              <a:buBlip>
                <a:blip r:embed="rId2"/>
              </a:buBlip>
            </a:pPr>
            <a:r>
              <a:rPr lang="hu-HU" sz="1600" b="1" i="0" dirty="0">
                <a:solidFill>
                  <a:srgbClr val="094FA3"/>
                </a:solidFill>
              </a:rPr>
              <a:t>A hazai piac sajátosságainak meghatározásánál a következő karakterisztikák </a:t>
            </a:r>
            <a:r>
              <a:rPr lang="hu-HU" sz="1600" b="1" i="0" dirty="0" smtClean="0">
                <a:solidFill>
                  <a:srgbClr val="094FA3"/>
                </a:solidFill>
              </a:rPr>
              <a:t>kerültek az interjúk során </a:t>
            </a:r>
            <a:r>
              <a:rPr lang="hu-HU" sz="1600" b="1" i="0" dirty="0">
                <a:solidFill>
                  <a:srgbClr val="094FA3"/>
                </a:solidFill>
              </a:rPr>
              <a:t>megfogalmazásra:</a:t>
            </a:r>
          </a:p>
          <a:p>
            <a:pPr lvl="1" algn="just">
              <a:lnSpc>
                <a:spcPts val="1725"/>
              </a:lnSpc>
              <a:spcBef>
                <a:spcPct val="20000"/>
              </a:spcBef>
              <a:spcAft>
                <a:spcPts val="1800"/>
              </a:spcAft>
              <a:buFontTx/>
              <a:buBlip>
                <a:blip r:embed="rId2"/>
              </a:buBlip>
            </a:pPr>
            <a:r>
              <a:rPr lang="hu-HU" sz="1600" b="1" i="0" dirty="0">
                <a:solidFill>
                  <a:srgbClr val="094FA3"/>
                </a:solidFill>
              </a:rPr>
              <a:t>Üzleti modellek korlátai: </a:t>
            </a:r>
            <a:r>
              <a:rPr lang="hu-HU" sz="1600" i="0" dirty="0">
                <a:solidFill>
                  <a:srgbClr val="094FA3"/>
                </a:solidFill>
              </a:rPr>
              <a:t>jelenleg az </a:t>
            </a:r>
            <a:r>
              <a:rPr lang="hu-HU" sz="1600" i="0" dirty="0" smtClean="0">
                <a:solidFill>
                  <a:srgbClr val="094FA3"/>
                </a:solidFill>
              </a:rPr>
              <a:t>IPTV és digitális kábel csomagok </a:t>
            </a:r>
            <a:r>
              <a:rPr lang="hu-HU" sz="1600" i="0" dirty="0">
                <a:solidFill>
                  <a:srgbClr val="094FA3"/>
                </a:solidFill>
              </a:rPr>
              <a:t>esetében plusz díjazás fejében juthat hozzá a fogyasztó lekérhető médiaszolgáltatásokhoz (</a:t>
            </a:r>
            <a:r>
              <a:rPr lang="hu-HU" sz="1600" i="0" dirty="0" err="1">
                <a:solidFill>
                  <a:srgbClr val="094FA3"/>
                </a:solidFill>
              </a:rPr>
              <a:t>VoD</a:t>
            </a:r>
            <a:r>
              <a:rPr lang="hu-HU" sz="1600" i="0" dirty="0">
                <a:solidFill>
                  <a:srgbClr val="094FA3"/>
                </a:solidFill>
              </a:rPr>
              <a:t>). Az extra felár egyrészt hosszú távon mérsékli a video </a:t>
            </a:r>
            <a:r>
              <a:rPr lang="hu-HU" sz="1600" i="0" dirty="0" err="1">
                <a:solidFill>
                  <a:srgbClr val="094FA3"/>
                </a:solidFill>
              </a:rPr>
              <a:t>on</a:t>
            </a:r>
            <a:r>
              <a:rPr lang="hu-HU" sz="1600" i="0" dirty="0">
                <a:solidFill>
                  <a:srgbClr val="094FA3"/>
                </a:solidFill>
              </a:rPr>
              <a:t> </a:t>
            </a:r>
            <a:r>
              <a:rPr lang="hu-HU" sz="1600" i="0" dirty="0" err="1">
                <a:solidFill>
                  <a:srgbClr val="094FA3"/>
                </a:solidFill>
              </a:rPr>
              <a:t>demand</a:t>
            </a:r>
            <a:r>
              <a:rPr lang="hu-HU" sz="1600" i="0" dirty="0">
                <a:solidFill>
                  <a:srgbClr val="094FA3"/>
                </a:solidFill>
              </a:rPr>
              <a:t> szolgáltatások terjedését, másrészt nem alakul ki egy </a:t>
            </a:r>
            <a:r>
              <a:rPr lang="hu-HU" sz="1600" i="0" dirty="0" err="1">
                <a:solidFill>
                  <a:srgbClr val="094FA3"/>
                </a:solidFill>
              </a:rPr>
              <a:t>edukált</a:t>
            </a:r>
            <a:r>
              <a:rPr lang="hu-HU" sz="1600" i="0" dirty="0">
                <a:solidFill>
                  <a:srgbClr val="094FA3"/>
                </a:solidFill>
              </a:rPr>
              <a:t>, törzsfogyasztó réteg, akikre későbbi újításokat, fejlesztéseket, újabb tartalmakat lehetne építeni</a:t>
            </a:r>
            <a:r>
              <a:rPr lang="hu-HU" sz="1600" b="1" i="0" dirty="0">
                <a:solidFill>
                  <a:srgbClr val="094FA3"/>
                </a:solidFill>
              </a:rPr>
              <a:t>. </a:t>
            </a:r>
          </a:p>
          <a:p>
            <a:pPr lvl="1" algn="just">
              <a:lnSpc>
                <a:spcPts val="1725"/>
              </a:lnSpc>
              <a:spcBef>
                <a:spcPct val="20000"/>
              </a:spcBef>
              <a:spcAft>
                <a:spcPts val="1800"/>
              </a:spcAft>
              <a:buFontTx/>
              <a:buBlip>
                <a:blip r:embed="rId2"/>
              </a:buBlip>
            </a:pPr>
            <a:r>
              <a:rPr lang="hu-HU" sz="1600" b="1" i="0" dirty="0">
                <a:solidFill>
                  <a:srgbClr val="094FA3"/>
                </a:solidFill>
              </a:rPr>
              <a:t>Fogyasztók digitális „éretlensége”</a:t>
            </a:r>
            <a:r>
              <a:rPr lang="hu-HU" sz="1600" i="0" dirty="0">
                <a:solidFill>
                  <a:srgbClr val="094FA3"/>
                </a:solidFill>
              </a:rPr>
              <a:t>: a hazai piacon még mindig jelentős az internet kapcsolattal nem rendelkezők aránya. </a:t>
            </a:r>
            <a:r>
              <a:rPr lang="hu-HU" sz="1600" i="0" dirty="0" smtClean="0">
                <a:solidFill>
                  <a:srgbClr val="094FA3"/>
                </a:solidFill>
              </a:rPr>
              <a:t>De még az internetezők körében is csak egy szűk </a:t>
            </a:r>
            <a:r>
              <a:rPr lang="hu-HU" sz="1600" i="0" dirty="0">
                <a:solidFill>
                  <a:srgbClr val="094FA3"/>
                </a:solidFill>
              </a:rPr>
              <a:t>réteg </a:t>
            </a:r>
            <a:r>
              <a:rPr lang="hu-HU" sz="1600" i="0" dirty="0" smtClean="0">
                <a:solidFill>
                  <a:srgbClr val="094FA3"/>
                </a:solidFill>
              </a:rPr>
              <a:t>követi a technológiai innovációkat.</a:t>
            </a:r>
            <a:endParaRPr lang="hu-HU" sz="1600" i="0" dirty="0">
              <a:solidFill>
                <a:srgbClr val="094FA3"/>
              </a:solidFill>
            </a:endParaRPr>
          </a:p>
          <a:p>
            <a:pPr lvl="1" algn="just">
              <a:lnSpc>
                <a:spcPts val="1725"/>
              </a:lnSpc>
              <a:spcBef>
                <a:spcPct val="20000"/>
              </a:spcBef>
              <a:spcAft>
                <a:spcPts val="1800"/>
              </a:spcAft>
              <a:buFontTx/>
              <a:buBlip>
                <a:blip r:embed="rId2"/>
              </a:buBlip>
            </a:pPr>
            <a:r>
              <a:rPr lang="hu-HU" sz="1600" b="1" i="0" dirty="0">
                <a:solidFill>
                  <a:srgbClr val="094FA3"/>
                </a:solidFill>
              </a:rPr>
              <a:t>Fizetős internetes tartalmak korlátai: </a:t>
            </a:r>
            <a:r>
              <a:rPr lang="hu-HU" sz="1600" i="0" dirty="0">
                <a:solidFill>
                  <a:srgbClr val="094FA3"/>
                </a:solidFill>
              </a:rPr>
              <a:t>az internetezők túlnyomó többsége az ingyenes tartalmakat favorizálja, veszi természetesnek. </a:t>
            </a:r>
          </a:p>
        </p:txBody>
      </p:sp>
      <p:sp>
        <p:nvSpPr>
          <p:cNvPr id="6" name="Right Arrow Callout 5"/>
          <p:cNvSpPr/>
          <p:nvPr/>
        </p:nvSpPr>
        <p:spPr bwMode="auto">
          <a:xfrm>
            <a:off x="467544" y="1206500"/>
            <a:ext cx="1873250" cy="4714875"/>
          </a:xfrm>
          <a:prstGeom prst="rightArrowCallout">
            <a:avLst/>
          </a:prstGeom>
          <a:gradFill flip="none" rotWithShape="1">
            <a:gsLst>
              <a:gs pos="100000">
                <a:srgbClr val="FFFFFF"/>
              </a:gs>
              <a:gs pos="52000">
                <a:srgbClr val="0272BB"/>
              </a:gs>
            </a:gsLst>
            <a:lin ang="0" scaled="1"/>
            <a:tileRect/>
          </a:gradFill>
          <a:ln w="8001" cap="flat" cmpd="sng" algn="ctr">
            <a:solidFill>
              <a:srgbClr val="094F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 anchorCtr="1"/>
          <a:lstStyle/>
          <a:p>
            <a:pPr algn="ctr">
              <a:defRPr/>
            </a:pPr>
            <a:r>
              <a:rPr lang="hu-HU" sz="1600" b="1" i="0" dirty="0">
                <a:solidFill>
                  <a:schemeClr val="bg1"/>
                </a:solidFill>
                <a:latin typeface="Tahoma" pitchFamily="34" charset="0"/>
                <a:cs typeface="ＭＳ Ｐゴシック" pitchFamily="-1" charset="-128"/>
              </a:rPr>
              <a:t>PIACI SAJÁTOSSÁGOK</a:t>
            </a:r>
          </a:p>
        </p:txBody>
      </p:sp>
    </p:spTree>
    <p:extLst>
      <p:ext uri="{BB962C8B-B14F-4D97-AF65-F5344CB8AC3E}">
        <p14:creationId xmlns:p14="http://schemas.microsoft.com/office/powerpoint/2010/main" val="111860126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GRcPwo7002pg7bxhDFzQ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.AW2KZA70O9uhNYq9T9Qw"/>
</p:tagLst>
</file>

<file path=ppt/theme/theme1.xml><?xml version="1.0" encoding="utf-8"?>
<a:theme xmlns:a="http://schemas.openxmlformats.org/drawingml/2006/main" name="Office-téma">
  <a:themeElements>
    <a:clrScheme name="Egyéni 5. séma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73763"/>
      </a:accent2>
      <a:accent3>
        <a:srgbClr val="FFC000"/>
      </a:accent3>
      <a:accent4>
        <a:srgbClr val="68B1F4"/>
      </a:accent4>
      <a:accent5>
        <a:srgbClr val="F49100"/>
      </a:accent5>
      <a:accent6>
        <a:srgbClr val="FFD965"/>
      </a:accent6>
      <a:hlink>
        <a:srgbClr val="F49100"/>
      </a:hlink>
      <a:folHlink>
        <a:srgbClr val="85DFD0"/>
      </a:folHlink>
    </a:clrScheme>
    <a:fontScheme name="Klasszikus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30271</TotalTime>
  <Words>3023</Words>
  <Application>Microsoft Office PowerPoint</Application>
  <PresentationFormat>Diavetítés a képernyőre (4:3 oldalarány)</PresentationFormat>
  <Paragraphs>309</Paragraphs>
  <Slides>34</Slides>
  <Notes>9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34</vt:i4>
      </vt:variant>
    </vt:vector>
  </HeadingPairs>
  <TitlesOfParts>
    <vt:vector size="35" baseType="lpstr">
      <vt:lpstr>Office-téma</vt:lpstr>
      <vt:lpstr>PowerPoint bemutató</vt:lpstr>
      <vt:lpstr>A kutatás céljai és módszertana</vt:lpstr>
      <vt:lpstr>A megkérdezettek köre</vt:lpstr>
      <vt:lpstr>Tartalom</vt:lpstr>
      <vt:lpstr>Vezetői összefoglaló</vt:lpstr>
      <vt:lpstr>Vezetői összefoglaló (2)</vt:lpstr>
      <vt:lpstr>Tartalom</vt:lpstr>
      <vt:lpstr>Lekérhető médiaszolgáltatások piaci percepciója</vt:lpstr>
      <vt:lpstr>Lekérhető médiaszolgáltatások piaci percepciója</vt:lpstr>
      <vt:lpstr>Lekérhető médiaszolgáltatások piaci percepciója</vt:lpstr>
      <vt:lpstr>Lekérhető médiaszolgáltatások piaci percepciója</vt:lpstr>
      <vt:lpstr>Lekérhető médiaszolgáltatások piaci percepciója</vt:lpstr>
      <vt:lpstr>Lekérhető médiaszolgáltatások piaci percepciója</vt:lpstr>
      <vt:lpstr>Közösségi média és a lekérhető médiaszolgáltatások kapcsolata</vt:lpstr>
      <vt:lpstr>Tartalom</vt:lpstr>
      <vt:lpstr>A VoD szolgáltatás jellemzői</vt:lpstr>
      <vt:lpstr>A VoD szolgáltatás jellemzői</vt:lpstr>
      <vt:lpstr>A VoD szolgáltatás jellemzői</vt:lpstr>
      <vt:lpstr>A VoD szolgáltatás használóinak jellemzői  </vt:lpstr>
      <vt:lpstr>A VoD szolgáltatás jövője</vt:lpstr>
      <vt:lpstr>Tartalom</vt:lpstr>
      <vt:lpstr>A Catch up TV szolgáltatás jellemzői </vt:lpstr>
      <vt:lpstr>A Catch up TV szolgáltatás jellemzői </vt:lpstr>
      <vt:lpstr>A Catch up TV szolgáltatás használóinak jellemzői </vt:lpstr>
      <vt:lpstr>A Catch up TV szolgáltatás jellemzői </vt:lpstr>
      <vt:lpstr>Tartalom</vt:lpstr>
      <vt:lpstr>Az OTT szolgáltatás jellemzői </vt:lpstr>
      <vt:lpstr>Mobiltelefonos on-demand applikációk jellemzői</vt:lpstr>
      <vt:lpstr>Tartalom</vt:lpstr>
      <vt:lpstr>Hazai szabályozás jellegzetességei</vt:lpstr>
      <vt:lpstr>Hazai szabályozás jellegzetességei</vt:lpstr>
      <vt:lpstr>Tartalom</vt:lpstr>
      <vt:lpstr>Nemzetközi szolgáltatók percepciója </vt:lpstr>
      <vt:lpstr>PowerPoint bemutató</vt:lpstr>
    </vt:vector>
  </TitlesOfParts>
  <Company>LENOVO CUSTOMER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Farkas Adam</dc:creator>
  <cp:lastModifiedBy>Fischer György</cp:lastModifiedBy>
  <cp:revision>842</cp:revision>
  <cp:lastPrinted>2012-11-13T14:42:00Z</cp:lastPrinted>
  <dcterms:created xsi:type="dcterms:W3CDTF">2011-11-07T11:42:59Z</dcterms:created>
  <dcterms:modified xsi:type="dcterms:W3CDTF">2012-11-27T17:11:54Z</dcterms:modified>
</cp:coreProperties>
</file>