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6.xml" ContentType="application/vnd.openxmlformats-officedocument.presentationml.notesSlide+xml"/>
  <Override PartName="/ppt/charts/chart20.xml" ContentType="application/vnd.openxmlformats-officedocument.drawingml.chart+xml"/>
  <Override PartName="/ppt/notesSlides/notesSlide7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4.xml" ContentType="application/vnd.openxmlformats-officedocument.drawingml.chart+xml"/>
  <Override PartName="/ppt/notesSlides/notesSlide10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notesSlides/notesSlide11.xml" ContentType="application/vnd.openxmlformats-officedocument.presentationml.notesSlide+xml"/>
  <Override PartName="/ppt/charts/chart28.xml" ContentType="application/vnd.openxmlformats-officedocument.drawingml.chart+xml"/>
  <Override PartName="/ppt/notesSlides/notesSlide12.xml" ContentType="application/vnd.openxmlformats-officedocument.presentationml.notesSlide+xml"/>
  <Override PartName="/ppt/charts/chart29.xml" ContentType="application/vnd.openxmlformats-officedocument.drawingml.chart+xml"/>
  <Override PartName="/ppt/drawings/drawing1.xml" ContentType="application/vnd.openxmlformats-officedocument.drawingml.chartshapes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notesSlides/notesSlide13.xml" ContentType="application/vnd.openxmlformats-officedocument.presentationml.notesSlide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notesSlides/notesSlide14.xml" ContentType="application/vnd.openxmlformats-officedocument.presentationml.notesSlide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43.xml" ContentType="application/vnd.openxmlformats-officedocument.drawingml.chart+xml"/>
  <Override PartName="/ppt/notesSlides/notesSlide17.xml" ContentType="application/vnd.openxmlformats-officedocument.presentationml.notesSlide+xml"/>
  <Override PartName="/ppt/charts/chart44.xml" ContentType="application/vnd.openxmlformats-officedocument.drawingml.chart+xml"/>
  <Override PartName="/ppt/drawings/drawing2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45.xml" ContentType="application/vnd.openxmlformats-officedocument.drawingml.chart+xml"/>
  <Override PartName="/ppt/notesSlides/notesSlide19.xml" ContentType="application/vnd.openxmlformats-officedocument.presentationml.notesSlide+xml"/>
  <Override PartName="/ppt/charts/chart46.xml" ContentType="application/vnd.openxmlformats-officedocument.drawingml.chart+xml"/>
  <Override PartName="/ppt/drawings/drawing3.xml" ContentType="application/vnd.openxmlformats-officedocument.drawingml.chartshapes+xml"/>
  <Override PartName="/ppt/notesSlides/notesSlide20.xml" ContentType="application/vnd.openxmlformats-officedocument.presentationml.notesSlide+xml"/>
  <Override PartName="/ppt/charts/chart47.xml" ContentType="application/vnd.openxmlformats-officedocument.drawingml.chart+xml"/>
  <Override PartName="/ppt/notesSlides/notesSlide21.xml" ContentType="application/vnd.openxmlformats-officedocument.presentationml.notesSlide+xml"/>
  <Override PartName="/ppt/charts/chart48.xml" ContentType="application/vnd.openxmlformats-officedocument.drawingml.chart+xml"/>
  <Override PartName="/ppt/notesSlides/notesSlide22.xml" ContentType="application/vnd.openxmlformats-officedocument.presentationml.notesSlide+xml"/>
  <Override PartName="/ppt/charts/chart49.xml" ContentType="application/vnd.openxmlformats-officedocument.drawingml.chart+xml"/>
  <Override PartName="/ppt/drawings/drawing4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50.xml" ContentType="application/vnd.openxmlformats-officedocument.drawingml.chart+xml"/>
  <Override PartName="/ppt/drawings/drawing5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51.xml" ContentType="application/vnd.openxmlformats-officedocument.drawingml.chart+xml"/>
  <Override PartName="/ppt/drawings/drawing6.xml" ContentType="application/vnd.openxmlformats-officedocument.drawingml.chartshapes+xml"/>
  <Override PartName="/ppt/charts/chart5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22" r:id="rId2"/>
    <p:sldId id="524" r:id="rId3"/>
    <p:sldId id="523" r:id="rId4"/>
    <p:sldId id="525" r:id="rId5"/>
    <p:sldId id="435" r:id="rId6"/>
    <p:sldId id="436" r:id="rId7"/>
    <p:sldId id="527" r:id="rId8"/>
    <p:sldId id="530" r:id="rId9"/>
    <p:sldId id="439" r:id="rId10"/>
    <p:sldId id="434" r:id="rId11"/>
    <p:sldId id="446" r:id="rId12"/>
    <p:sldId id="536" r:id="rId13"/>
    <p:sldId id="445" r:id="rId14"/>
    <p:sldId id="453" r:id="rId15"/>
    <p:sldId id="541" r:id="rId16"/>
    <p:sldId id="540" r:id="rId17"/>
    <p:sldId id="554" r:id="rId18"/>
    <p:sldId id="531" r:id="rId19"/>
    <p:sldId id="532" r:id="rId20"/>
    <p:sldId id="533" r:id="rId21"/>
    <p:sldId id="534" r:id="rId22"/>
    <p:sldId id="535" r:id="rId23"/>
    <p:sldId id="538" r:id="rId24"/>
    <p:sldId id="542" r:id="rId25"/>
    <p:sldId id="454" r:id="rId26"/>
    <p:sldId id="455" r:id="rId27"/>
    <p:sldId id="485" r:id="rId28"/>
    <p:sldId id="481" r:id="rId29"/>
    <p:sldId id="552" r:id="rId30"/>
    <p:sldId id="547" r:id="rId31"/>
    <p:sldId id="539" r:id="rId32"/>
    <p:sldId id="501" r:id="rId33"/>
    <p:sldId id="556" r:id="rId34"/>
    <p:sldId id="562" r:id="rId35"/>
    <p:sldId id="563" r:id="rId36"/>
    <p:sldId id="503" r:id="rId37"/>
    <p:sldId id="564" r:id="rId38"/>
    <p:sldId id="511" r:id="rId39"/>
    <p:sldId id="557" r:id="rId40"/>
    <p:sldId id="558" r:id="rId41"/>
    <p:sldId id="490" r:id="rId42"/>
    <p:sldId id="559" r:id="rId43"/>
    <p:sldId id="324" r:id="rId4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4FA3"/>
    <a:srgbClr val="CC0000"/>
    <a:srgbClr val="258B45"/>
    <a:srgbClr val="FF7D7D"/>
    <a:srgbClr val="CCFFCC"/>
    <a:srgbClr val="FFFF99"/>
    <a:srgbClr val="FF0000"/>
    <a:srgbClr val="0F391C"/>
    <a:srgbClr val="149C82"/>
    <a:srgbClr val="752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Világos stílus 3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97913" autoAdjust="0"/>
  </p:normalViewPr>
  <p:slideViewPr>
    <p:cSldViewPr>
      <p:cViewPr>
        <p:scale>
          <a:sx n="93" d="100"/>
          <a:sy n="93" d="100"/>
        </p:scale>
        <p:origin x="-354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97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31.xml"/><Relationship Id="rId5" Type="http://schemas.openxmlformats.org/officeDocument/2006/relationships/slide" Target="slides/slide23.xml"/><Relationship Id="rId4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28.xlsx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-munkalap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3.xlsx"/></Relationships>
</file>

<file path=ppt/charts/_rels/chart4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-munkalap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5.xlsx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-munkalap46.xlsx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7.xlsx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48.xlsx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-munkalap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5.xlsx"/></Relationships>
</file>

<file path=ppt/charts/_rels/chart5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-munkalap50.xlsx"/></Relationships>
</file>

<file path=ppt/charts/_rels/chart5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-munkalap51.xlsx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5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227568587740423E-2"/>
          <c:y val="0.21677235570968542"/>
          <c:w val="0.65146683836355102"/>
          <c:h val="0.77798447692180661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explosion val="29"/>
            <c:spPr>
              <a:solidFill>
                <a:schemeClr val="accent3"/>
              </a:solidFill>
            </c:spPr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0.1967962023010269"/>
                  <c:y val="-0.1122368095120138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09911895076793"/>
                  <c:y val="5.497027495665098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7205043598127244E-2"/>
                  <c:y val="3.181405769729288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Munka1!$A$2:$A$4</c:f>
              <c:strCache>
                <c:ptCount val="3"/>
                <c:pt idx="0">
                  <c:v>van előfizetés</c:v>
                </c:pt>
                <c:pt idx="1">
                  <c:v>nincs előfizetés</c:v>
                </c:pt>
                <c:pt idx="2">
                  <c:v>NT/NV</c:v>
                </c:pt>
              </c:strCache>
            </c:strRef>
          </c:cat>
          <c:val>
            <c:numRef>
              <c:f>Munka1!$B$2:$B$4</c:f>
              <c:numCache>
                <c:formatCode>###0.0</c:formatCode>
                <c:ptCount val="3"/>
                <c:pt idx="0">
                  <c:v>87.492716403684639</c:v>
                </c:pt>
                <c:pt idx="1">
                  <c:v>11.231244132790328</c:v>
                </c:pt>
                <c:pt idx="2" formatCode="0.00">
                  <c:v>1.2760394635250929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5.8791750473897509E-4"/>
          <c:y val="9.9026917678143839E-2"/>
          <c:w val="0.9834051859793439"/>
          <c:h val="0.1712298409681914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369581562169479E-3"/>
          <c:y val="5.4364874491068759E-4"/>
          <c:w val="0.47875784269584082"/>
          <c:h val="0.5841444891110289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rgbClr val="7F7F7F"/>
              </a:solidFill>
            </c:spPr>
          </c:dPt>
          <c:dLbls>
            <c:dLbl>
              <c:idx val="1"/>
              <c:layout>
                <c:manualLayout>
                  <c:x val="-5.4813881439333745E-2"/>
                  <c:y val="2.879576824957864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5159539235443601E-2"/>
                  <c:y val="5.4047946546310469E-2"/>
                </c:manualLayout>
              </c:layout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nem fordult elő</c:v>
                </c:pt>
              </c:strCache>
            </c:strRef>
          </c:cat>
          <c:val>
            <c:numRef>
              <c:f>Munka1!$B$2:$B$7</c:f>
              <c:numCache>
                <c:formatCode>###0</c:formatCode>
                <c:ptCount val="6"/>
                <c:pt idx="0">
                  <c:v>4.9670030559609186</c:v>
                </c:pt>
                <c:pt idx="1">
                  <c:v>1.5190015353353494</c:v>
                </c:pt>
                <c:pt idx="2">
                  <c:v>3.6581705088850818</c:v>
                </c:pt>
                <c:pt idx="3">
                  <c:v>1.506219489624697</c:v>
                </c:pt>
                <c:pt idx="4">
                  <c:v>3.8801946637215692</c:v>
                </c:pt>
                <c:pt idx="5">
                  <c:v>84.469410746472519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9837558253761269"/>
          <c:y val="2.1581117565896465E-2"/>
          <c:w val="0.38740688169150794"/>
          <c:h val="0.49033154812863933"/>
        </c:manualLayout>
      </c:layout>
      <c:overlay val="0"/>
      <c:txPr>
        <a:bodyPr/>
        <a:lstStyle/>
        <a:p>
          <a:pPr>
            <a:defRPr sz="11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9255674100690687"/>
          <c:y val="2.420182306317235E-2"/>
          <c:w val="0.68727795047766171"/>
          <c:h val="0.84421064332757478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rgbClr val="7F7F7F"/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Munka1!$A$2:$A$7</c:f>
              <c:strCache>
                <c:ptCount val="6"/>
                <c:pt idx="0">
                  <c:v>1 alaklommal</c:v>
                </c:pt>
                <c:pt idx="1">
                  <c:v>2 alaklommal</c:v>
                </c:pt>
                <c:pt idx="2">
                  <c:v>3-4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nem szokott</c:v>
                </c:pt>
              </c:strCache>
            </c:strRef>
          </c:cat>
          <c:val>
            <c:numRef>
              <c:f>Munka1!$B$2:$B$7</c:f>
              <c:numCache>
                <c:formatCode>###0</c:formatCode>
                <c:ptCount val="6"/>
                <c:pt idx="0">
                  <c:v>5.2778153151745864</c:v>
                </c:pt>
                <c:pt idx="1">
                  <c:v>4.5289110500342602</c:v>
                </c:pt>
                <c:pt idx="2">
                  <c:v>4.5493656982843378</c:v>
                </c:pt>
                <c:pt idx="3">
                  <c:v>2.8200357830896983</c:v>
                </c:pt>
                <c:pt idx="4">
                  <c:v>8.0879596814332118</c:v>
                </c:pt>
                <c:pt idx="5">
                  <c:v>74.735912471984093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001536786541114E-2"/>
          <c:y val="0.10833423743174057"/>
          <c:w val="0.70501959136654613"/>
          <c:h val="0.86589607660765089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5"/>
            <c:bubble3D val="0"/>
            <c:spPr>
              <a:solidFill>
                <a:srgbClr val="7F7F7F"/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delete val="1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Munka1!$A$2:$A$7</c:f>
              <c:strCache>
                <c:ptCount val="6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nem fordul elő</c:v>
                </c:pt>
              </c:strCache>
            </c:strRef>
          </c:cat>
          <c:val>
            <c:numRef>
              <c:f>Munka1!$B$2:$B$7</c:f>
              <c:numCache>
                <c:formatCode>###0</c:formatCode>
                <c:ptCount val="6"/>
                <c:pt idx="0">
                  <c:v>7.6597418884839312</c:v>
                </c:pt>
                <c:pt idx="1">
                  <c:v>10.529543420554065</c:v>
                </c:pt>
                <c:pt idx="2">
                  <c:v>12.922243212909123</c:v>
                </c:pt>
                <c:pt idx="3">
                  <c:v>9.7557494014852857</c:v>
                </c:pt>
                <c:pt idx="4" formatCode="General">
                  <c:v>0</c:v>
                </c:pt>
                <c:pt idx="5" formatCode="General">
                  <c:v>59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238406663348638"/>
          <c:y val="3.0530550269662692E-2"/>
          <c:w val="0.31797355962578866"/>
          <c:h val="0.96946944973033733"/>
        </c:manualLayout>
      </c:layout>
      <c:overlay val="0"/>
      <c:txPr>
        <a:bodyPr/>
        <a:lstStyle/>
        <a:p>
          <a:pPr>
            <a:defRPr sz="11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1034762603212"/>
          <c:y val="0"/>
          <c:w val="0.8311938709413228"/>
          <c:h val="1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rgbClr val="7F7F7F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5428014086709205"/>
                  <c:y val="-0.2506531098336773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Munka1!$A$2:$A$7</c:f>
              <c:strCache>
                <c:ptCount val="6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nem szokott</c:v>
                </c:pt>
              </c:strCache>
            </c:strRef>
          </c:cat>
          <c:val>
            <c:numRef>
              <c:f>Munka1!$B$3:$B$7</c:f>
              <c:numCache>
                <c:formatCode>###0</c:formatCode>
                <c:ptCount val="5"/>
                <c:pt idx="0">
                  <c:v>8.365393840519479</c:v>
                </c:pt>
                <c:pt idx="1">
                  <c:v>7.8349236374708777</c:v>
                </c:pt>
                <c:pt idx="2">
                  <c:v>3.6184287052770845</c:v>
                </c:pt>
                <c:pt idx="3">
                  <c:v>0.99260405875204083</c:v>
                </c:pt>
                <c:pt idx="4">
                  <c:v>74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939565890778757"/>
          <c:y val="0.12202797348607268"/>
          <c:w val="0.66194455015156362"/>
          <c:h val="0.81426645704622835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5"/>
            <c:bubble3D val="0"/>
            <c:explosion val="19"/>
            <c:spPr>
              <a:solidFill>
                <a:srgbClr val="7F7F7F"/>
              </a:solidFill>
            </c:spPr>
          </c:dPt>
          <c:dLbls>
            <c:dLbl>
              <c:idx val="0"/>
              <c:layout>
                <c:manualLayout>
                  <c:x val="8.3172449679070365E-2"/>
                  <c:y val="-0.1510163741641419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191011520691582E-2"/>
                  <c:y val="-7.58517046603710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5.3446809984402273E-2"/>
                  <c:y val="2.1903806737740227E-3"/>
                </c:manualLayout>
              </c:layout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3.6518231345556124E-2"/>
                  <c:y val="3.95013938786105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3.191430501006693E-2"/>
                  <c:y val="9.759704501904724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Munka1!$A$2:$A$7</c:f>
              <c:strCache>
                <c:ptCount val="6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nem fordul elő</c:v>
                </c:pt>
              </c:strCache>
            </c:strRef>
          </c:cat>
          <c:val>
            <c:numRef>
              <c:f>Munka1!$B$2:$B$7</c:f>
              <c:numCache>
                <c:formatCode>###0</c:formatCode>
                <c:ptCount val="6"/>
                <c:pt idx="0">
                  <c:v>3.2974807561699078</c:v>
                </c:pt>
                <c:pt idx="1">
                  <c:v>2.1622868109417777</c:v>
                </c:pt>
                <c:pt idx="2">
                  <c:v>2.1717320688779709</c:v>
                </c:pt>
                <c:pt idx="3">
                  <c:v>1.3364781947717885</c:v>
                </c:pt>
                <c:pt idx="4">
                  <c:v>6.0638158002613567</c:v>
                </c:pt>
                <c:pt idx="5" formatCode="###0.0">
                  <c:v>84.968206368977278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0513057471728721E-3"/>
          <c:y val="4.565727091034253E-2"/>
          <c:w val="0.34653838784418478"/>
          <c:h val="0.84825746485684594"/>
        </c:manualLayout>
      </c:layout>
      <c:overlay val="0"/>
      <c:txPr>
        <a:bodyPr/>
        <a:lstStyle/>
        <a:p>
          <a:pPr>
            <a:defRPr sz="10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69829644890947E-2"/>
          <c:y val="1.6638612481212778E-2"/>
          <c:w val="0.94061689476214061"/>
          <c:h val="0.739645169702492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Úgy, hogy fizetett érte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numFmt formatCode="0%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Munka1!$C$2</c:f>
              <c:numCache>
                <c:formatCode>0%</c:formatCode>
                <c:ptCount val="1"/>
                <c:pt idx="0">
                  <c:v>0.74321524651188164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Ingyenesen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Munka1!$B$2</c:f>
              <c:numCache>
                <c:formatCode>0%</c:formatCode>
                <c:ptCount val="1"/>
                <c:pt idx="0">
                  <c:v>0.54330034140387606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3"/>
        <c:overlap val="-77"/>
        <c:axId val="154627456"/>
        <c:axId val="154662016"/>
      </c:barChart>
      <c:catAx>
        <c:axId val="1546274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/>
            </a:pPr>
            <a:endParaRPr lang="hu-HU"/>
          </a:p>
        </c:txPr>
        <c:crossAx val="154662016"/>
        <c:crosses val="autoZero"/>
        <c:auto val="1"/>
        <c:lblAlgn val="ctr"/>
        <c:lblOffset val="50"/>
        <c:noMultiLvlLbl val="0"/>
      </c:catAx>
      <c:valAx>
        <c:axId val="154662016"/>
        <c:scaling>
          <c:orientation val="minMax"/>
          <c:max val="1"/>
          <c:min val="0"/>
        </c:scaling>
        <c:delete val="1"/>
        <c:axPos val="t"/>
        <c:numFmt formatCode="#,##0" sourceLinked="0"/>
        <c:majorTickMark val="out"/>
        <c:minorTickMark val="none"/>
        <c:tickLblPos val="nextTo"/>
        <c:crossAx val="15462745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2.9358193259370096E-2"/>
          <c:y val="0.68752067841057951"/>
          <c:w val="0.8779349653403864"/>
          <c:h val="0.29566128793992363"/>
        </c:manualLayout>
      </c:layout>
      <c:overlay val="1"/>
      <c:txPr>
        <a:bodyPr/>
        <a:lstStyle/>
        <a:p>
          <a:pPr>
            <a:defRPr b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792359407513281"/>
          <c:y val="5.9264048188098814E-2"/>
          <c:w val="0.76491895044694735"/>
          <c:h val="0.94059000071658316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bg2"/>
              </a:solidFill>
            </c:spPr>
          </c:dPt>
          <c:dPt>
            <c:idx val="1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5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6"/>
            <c:bubble3D val="0"/>
            <c:explosion val="14"/>
            <c:spPr>
              <a:solidFill>
                <a:srgbClr val="7F7F7F"/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Munka1!$A$2:$A$8</c:f>
              <c:strCache>
                <c:ptCount val="7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11-25 alkalommal</c:v>
                </c:pt>
                <c:pt idx="6">
                  <c:v>nem szokott</c:v>
                </c:pt>
              </c:strCache>
            </c:strRef>
          </c:cat>
          <c:val>
            <c:numRef>
              <c:f>Munka1!$B$2:$B$8</c:f>
              <c:numCache>
                <c:formatCode>###0</c:formatCode>
                <c:ptCount val="7"/>
                <c:pt idx="0">
                  <c:v>3.26544949746767</c:v>
                </c:pt>
                <c:pt idx="1">
                  <c:v>6.1616764534814177</c:v>
                </c:pt>
                <c:pt idx="2">
                  <c:v>14.86316578494352</c:v>
                </c:pt>
                <c:pt idx="3">
                  <c:v>9.5813463963778727</c:v>
                </c:pt>
                <c:pt idx="4">
                  <c:v>7.6478360592021772</c:v>
                </c:pt>
                <c:pt idx="5">
                  <c:v>26.643407443186497</c:v>
                </c:pt>
                <c:pt idx="6">
                  <c:v>31.837118365340967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2426922534132852E-2"/>
          <c:y val="6.7231291914836219E-2"/>
          <c:w val="0.31565092617336815"/>
          <c:h val="0.91569278250129071"/>
        </c:manualLayout>
      </c:layout>
      <c:overlay val="0"/>
      <c:txPr>
        <a:bodyPr/>
        <a:lstStyle/>
        <a:p>
          <a:pPr>
            <a:defRPr sz="10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69829644890947E-2"/>
          <c:y val="1.6638612481212778E-2"/>
          <c:w val="0.94061689476214061"/>
          <c:h val="0.739645169702492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Úgy hogy fizetett érte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numFmt formatCode="0%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Munka1!$B$2</c:f>
              <c:numCache>
                <c:formatCode>0%</c:formatCode>
                <c:ptCount val="1"/>
                <c:pt idx="0">
                  <c:v>8.3185653951830182E-2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Ingyenesen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Munka1!$C$2</c:f>
              <c:numCache>
                <c:formatCode>0%</c:formatCode>
                <c:ptCount val="1"/>
                <c:pt idx="0">
                  <c:v>0.98993109195026829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3"/>
        <c:overlap val="-77"/>
        <c:axId val="174075904"/>
        <c:axId val="174077440"/>
      </c:barChart>
      <c:catAx>
        <c:axId val="1740759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/>
            </a:pPr>
            <a:endParaRPr lang="hu-HU"/>
          </a:p>
        </c:txPr>
        <c:crossAx val="174077440"/>
        <c:crosses val="autoZero"/>
        <c:auto val="1"/>
        <c:lblAlgn val="ctr"/>
        <c:lblOffset val="50"/>
        <c:noMultiLvlLbl val="0"/>
      </c:catAx>
      <c:valAx>
        <c:axId val="174077440"/>
        <c:scaling>
          <c:orientation val="minMax"/>
          <c:max val="1"/>
          <c:min val="0"/>
        </c:scaling>
        <c:delete val="1"/>
        <c:axPos val="t"/>
        <c:numFmt formatCode="#,##0" sourceLinked="0"/>
        <c:majorTickMark val="out"/>
        <c:minorTickMark val="none"/>
        <c:tickLblPos val="nextTo"/>
        <c:crossAx val="17407590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2.9358193259370096E-2"/>
          <c:y val="0.68752067841057951"/>
          <c:w val="0.8779349653403864"/>
          <c:h val="0.29566128793992363"/>
        </c:manualLayout>
      </c:layout>
      <c:overlay val="1"/>
      <c:txPr>
        <a:bodyPr/>
        <a:lstStyle/>
        <a:p>
          <a:pPr>
            <a:defRPr b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6482537340675544"/>
          <c:y val="0.39731383615504495"/>
          <c:w val="0.46901036715916222"/>
          <c:h val="0.57534155044401014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bg2"/>
              </a:solidFill>
            </c:spPr>
          </c:dPt>
          <c:dPt>
            <c:idx val="1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5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6"/>
            <c:bubble3D val="0"/>
            <c:explosion val="2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4.1527402479863904E-2"/>
                  <c:y val="5.24428485693168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Munka1!$A$2:$A$8</c:f>
              <c:strCache>
                <c:ptCount val="7"/>
                <c:pt idx="0">
                  <c:v>1 alaklommal</c:v>
                </c:pt>
                <c:pt idx="1">
                  <c:v>2 alaklommal</c:v>
                </c:pt>
                <c:pt idx="2">
                  <c:v>3-5 alkalommal</c:v>
                </c:pt>
                <c:pt idx="3">
                  <c:v>5-10 alkalommal</c:v>
                </c:pt>
                <c:pt idx="4">
                  <c:v>10-nél több alakalommal</c:v>
                </c:pt>
                <c:pt idx="5">
                  <c:v>11-25 alakolommal</c:v>
                </c:pt>
                <c:pt idx="6">
                  <c:v>nem szokott</c:v>
                </c:pt>
              </c:strCache>
            </c:strRef>
          </c:cat>
          <c:val>
            <c:numRef>
              <c:f>Munka1!$B$2:$B$8</c:f>
              <c:numCache>
                <c:formatCode>###0</c:formatCode>
                <c:ptCount val="7"/>
                <c:pt idx="0">
                  <c:v>5.7</c:v>
                </c:pt>
                <c:pt idx="1">
                  <c:v>7.3</c:v>
                </c:pt>
                <c:pt idx="2">
                  <c:v>16.100000000000001</c:v>
                </c:pt>
                <c:pt idx="3">
                  <c:v>11.6</c:v>
                </c:pt>
                <c:pt idx="4">
                  <c:v>7.4</c:v>
                </c:pt>
                <c:pt idx="5">
                  <c:v>23.5</c:v>
                </c:pt>
                <c:pt idx="6" formatCode="0">
                  <c:v>28.4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8785811274481926E-3"/>
          <c:y val="0.43060545691488189"/>
          <c:w val="0.23337928983795253"/>
          <c:h val="0.43599589313931053"/>
        </c:manualLayout>
      </c:layout>
      <c:overlay val="0"/>
      <c:txPr>
        <a:bodyPr/>
        <a:lstStyle/>
        <a:p>
          <a:pPr>
            <a:defRPr sz="10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69829644890947E-2"/>
          <c:y val="1.6638612481212778E-2"/>
          <c:w val="0.89496015329129297"/>
          <c:h val="0.739645169702492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Úgy hogy fizetett érte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numFmt formatCode="0%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Munka1!$B$2</c:f>
              <c:numCache>
                <c:formatCode>0%</c:formatCode>
                <c:ptCount val="1"/>
                <c:pt idx="0">
                  <c:v>3.1268011565780893E-2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Ingyenesen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Munka1!$A$2</c:f>
              <c:numCache>
                <c:formatCode>General</c:formatCode>
                <c:ptCount val="1"/>
              </c:numCache>
            </c:numRef>
          </c:cat>
          <c:val>
            <c:numRef>
              <c:f>Munka1!$C$2</c:f>
              <c:numCache>
                <c:formatCode>0%</c:formatCode>
                <c:ptCount val="1"/>
                <c:pt idx="0">
                  <c:v>0.99999999999999933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3"/>
        <c:overlap val="-77"/>
        <c:axId val="175289856"/>
        <c:axId val="175291392"/>
      </c:barChart>
      <c:catAx>
        <c:axId val="1752898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/>
            </a:pPr>
            <a:endParaRPr lang="hu-HU"/>
          </a:p>
        </c:txPr>
        <c:crossAx val="175291392"/>
        <c:crosses val="autoZero"/>
        <c:auto val="1"/>
        <c:lblAlgn val="ctr"/>
        <c:lblOffset val="50"/>
        <c:noMultiLvlLbl val="0"/>
      </c:catAx>
      <c:valAx>
        <c:axId val="175291392"/>
        <c:scaling>
          <c:orientation val="minMax"/>
          <c:max val="1"/>
          <c:min val="0"/>
        </c:scaling>
        <c:delete val="1"/>
        <c:axPos val="t"/>
        <c:numFmt formatCode="#,##0" sourceLinked="0"/>
        <c:majorTickMark val="out"/>
        <c:minorTickMark val="none"/>
        <c:tickLblPos val="nextTo"/>
        <c:crossAx val="17528985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19126460123932029"/>
          <c:y val="0.68141004483252032"/>
          <c:w val="0.79676760527092594"/>
          <c:h val="0.29566128793992363"/>
        </c:manualLayout>
      </c:layout>
      <c:overlay val="1"/>
      <c:txPr>
        <a:bodyPr/>
        <a:lstStyle/>
        <a:p>
          <a:pPr>
            <a:defRPr b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08769359197535E-2"/>
          <c:y val="0.18827582634153342"/>
          <c:w val="0.60512912172592215"/>
          <c:h val="0.73882822300368112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752505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"/>
            <c:bubble3D val="0"/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100"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1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Munka1!$A$2:$A$7</c:f>
              <c:strCache>
                <c:ptCount val="6"/>
                <c:pt idx="0">
                  <c:v>digitális kábel</c:v>
                </c:pt>
                <c:pt idx="1">
                  <c:v>analóg kábel</c:v>
                </c:pt>
                <c:pt idx="2">
                  <c:v>fizetős műholdas</c:v>
                </c:pt>
                <c:pt idx="3">
                  <c:v>IPTV</c:v>
                </c:pt>
                <c:pt idx="4">
                  <c:v>MinDig TV Extra</c:v>
                </c:pt>
                <c:pt idx="5">
                  <c:v>NT/NV</c:v>
                </c:pt>
              </c:strCache>
            </c:strRef>
          </c:cat>
          <c:val>
            <c:numRef>
              <c:f>Munka1!$B$2:$B$7</c:f>
              <c:numCache>
                <c:formatCode>###0.0</c:formatCode>
                <c:ptCount val="6"/>
                <c:pt idx="0">
                  <c:v>26.528508411486843</c:v>
                </c:pt>
                <c:pt idx="1">
                  <c:v>22.174965602955535</c:v>
                </c:pt>
                <c:pt idx="2">
                  <c:v>19.838983239913457</c:v>
                </c:pt>
                <c:pt idx="3">
                  <c:v>11.091734978794467</c:v>
                </c:pt>
                <c:pt idx="4">
                  <c:v>2.2716519868634242</c:v>
                </c:pt>
                <c:pt idx="5" formatCode="0.00">
                  <c:v>5.5868721836709714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17738117489735"/>
          <c:y val="0.14773584318776886"/>
          <c:w val="0.36092871237553786"/>
          <c:h val="0.677322612266162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71572766573036"/>
          <c:y val="1.6638607657846347E-2"/>
          <c:w val="0.72746551854493335"/>
          <c:h val="0.76080345795852311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használja, szinte minden nap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Munka1!$B$2:$B$7</c:f>
              <c:numCache>
                <c:formatCode>General</c:formatCode>
                <c:ptCount val="6"/>
                <c:pt idx="0">
                  <c:v>17</c:v>
                </c:pt>
                <c:pt idx="1">
                  <c:v>3</c:v>
                </c:pt>
                <c:pt idx="2">
                  <c:v>9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használja, legalább hetente egyszer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Munka1!$C$2:$C$7</c:f>
              <c:numCache>
                <c:formatCode>General</c:formatCode>
                <c:ptCount val="6"/>
                <c:pt idx="0">
                  <c:v>23</c:v>
                </c:pt>
                <c:pt idx="1">
                  <c:v>10</c:v>
                </c:pt>
                <c:pt idx="2">
                  <c:v>5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használja, legfeljebb havonta néhányszor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Munka1!$D$2:$D$7</c:f>
              <c:numCache>
                <c:formatCode>General</c:formatCode>
                <c:ptCount val="6"/>
                <c:pt idx="0">
                  <c:v>12</c:v>
                </c:pt>
                <c:pt idx="1">
                  <c:v>16</c:v>
                </c:pt>
                <c:pt idx="2">
                  <c:v>2</c:v>
                </c:pt>
                <c:pt idx="3">
                  <c:v>9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használja, ritkábban mint havonta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Munka1!$E$2:$E$7</c:f>
              <c:numCache>
                <c:formatCode>General</c:formatCode>
                <c:ptCount val="6"/>
                <c:pt idx="0">
                  <c:v>7.0000000000000009</c:v>
                </c:pt>
                <c:pt idx="1">
                  <c:v>19</c:v>
                </c:pt>
                <c:pt idx="2">
                  <c:v>10</c:v>
                </c:pt>
                <c:pt idx="3">
                  <c:v>15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hallott róla, de nem használta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Munka1!$F$2:$F$7</c:f>
              <c:numCache>
                <c:formatCode>General</c:formatCode>
                <c:ptCount val="6"/>
                <c:pt idx="0">
                  <c:v>24</c:v>
                </c:pt>
                <c:pt idx="1">
                  <c:v>12</c:v>
                </c:pt>
                <c:pt idx="2">
                  <c:v>33</c:v>
                </c:pt>
                <c:pt idx="3">
                  <c:v>41</c:v>
                </c:pt>
                <c:pt idx="4">
                  <c:v>21</c:v>
                </c:pt>
                <c:pt idx="5">
                  <c:v>14.000000000000002</c:v>
                </c:pt>
              </c:numCache>
            </c:numRef>
          </c:val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nem hallott róla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közösségi megosztó oldalak (streaming)</c:v>
                </c:pt>
                <c:pt idx="1">
                  <c:v>catch up TV</c:v>
                </c:pt>
                <c:pt idx="2">
                  <c:v>VoD</c:v>
                </c:pt>
                <c:pt idx="3">
                  <c:v>webcasting/simulcasting</c:v>
                </c:pt>
                <c:pt idx="4">
                  <c:v>Mobil TV</c:v>
                </c:pt>
                <c:pt idx="5">
                  <c:v>OTT</c:v>
                </c:pt>
              </c:strCache>
            </c:strRef>
          </c:cat>
          <c:val>
            <c:numRef>
              <c:f>Munka1!$G$2:$G$7</c:f>
              <c:numCache>
                <c:formatCode>General</c:formatCode>
                <c:ptCount val="6"/>
                <c:pt idx="0">
                  <c:v>16</c:v>
                </c:pt>
                <c:pt idx="1">
                  <c:v>40</c:v>
                </c:pt>
                <c:pt idx="2">
                  <c:v>40</c:v>
                </c:pt>
                <c:pt idx="3">
                  <c:v>27</c:v>
                </c:pt>
                <c:pt idx="4">
                  <c:v>67</c:v>
                </c:pt>
                <c:pt idx="5">
                  <c:v>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51924736"/>
        <c:axId val="154669440"/>
      </c:barChart>
      <c:catAx>
        <c:axId val="15192473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54669440"/>
        <c:crosses val="autoZero"/>
        <c:auto val="0"/>
        <c:lblAlgn val="ctr"/>
        <c:lblOffset val="50"/>
        <c:noMultiLvlLbl val="0"/>
      </c:catAx>
      <c:valAx>
        <c:axId val="154669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5192473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0247516193919735E-3"/>
          <c:y val="0.83973927752415711"/>
          <c:w val="0.98740435462456744"/>
          <c:h val="0.16026072247584291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71572766573036"/>
          <c:y val="1.6638607657846347E-2"/>
          <c:w val="0.72746551854493335"/>
          <c:h val="0.76080345795852311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használja, szinte minden nap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Munka1!$A$2:$A$11</c:f>
              <c:strCache>
                <c:ptCount val="10"/>
                <c:pt idx="0">
                  <c:v>lineáris televízió szolgáltatás</c:v>
                </c:pt>
                <c:pt idx="1">
                  <c:v>közösségi megosztó oldalak (streaming)</c:v>
                </c:pt>
                <c:pt idx="2">
                  <c:v>DVD, Blue-Ray disc</c:v>
                </c:pt>
                <c:pt idx="3">
                  <c:v>fájlcserélő oldalak</c:v>
                </c:pt>
                <c:pt idx="4">
                  <c:v>catch up TV</c:v>
                </c:pt>
                <c:pt idx="5">
                  <c:v>VoD</c:v>
                </c:pt>
                <c:pt idx="6">
                  <c:v>webcasting/simulcasting</c:v>
                </c:pt>
                <c:pt idx="7">
                  <c:v>Mobil TV</c:v>
                </c:pt>
                <c:pt idx="8">
                  <c:v>OTT</c:v>
                </c:pt>
                <c:pt idx="9">
                  <c:v>mozi</c:v>
                </c:pt>
              </c:strCache>
            </c:strRef>
          </c:cat>
          <c:val>
            <c:numRef>
              <c:f>Munka1!$B$2:$B$11</c:f>
              <c:numCache>
                <c:formatCode>0</c:formatCode>
                <c:ptCount val="10"/>
                <c:pt idx="0">
                  <c:v>72</c:v>
                </c:pt>
                <c:pt idx="1">
                  <c:v>21</c:v>
                </c:pt>
                <c:pt idx="2">
                  <c:v>15</c:v>
                </c:pt>
                <c:pt idx="3">
                  <c:v>11</c:v>
                </c:pt>
                <c:pt idx="4">
                  <c:v>3</c:v>
                </c:pt>
                <c:pt idx="5">
                  <c:v>11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használja, legalább hetente egyszer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Munka1!$A$2:$A$11</c:f>
              <c:strCache>
                <c:ptCount val="10"/>
                <c:pt idx="0">
                  <c:v>lineáris televízió szolgáltatás</c:v>
                </c:pt>
                <c:pt idx="1">
                  <c:v>közösségi megosztó oldalak (streaming)</c:v>
                </c:pt>
                <c:pt idx="2">
                  <c:v>DVD, Blue-Ray disc</c:v>
                </c:pt>
                <c:pt idx="3">
                  <c:v>fájlcserélő oldalak</c:v>
                </c:pt>
                <c:pt idx="4">
                  <c:v>catch up TV</c:v>
                </c:pt>
                <c:pt idx="5">
                  <c:v>VoD</c:v>
                </c:pt>
                <c:pt idx="6">
                  <c:v>webcasting/simulcasting</c:v>
                </c:pt>
                <c:pt idx="7">
                  <c:v>Mobil TV</c:v>
                </c:pt>
                <c:pt idx="8">
                  <c:v>OTT</c:v>
                </c:pt>
                <c:pt idx="9">
                  <c:v>mozi</c:v>
                </c:pt>
              </c:strCache>
            </c:strRef>
          </c:cat>
          <c:val>
            <c:numRef>
              <c:f>Munka1!$C$2:$C$11</c:f>
              <c:numCache>
                <c:formatCode>0</c:formatCode>
                <c:ptCount val="10"/>
                <c:pt idx="0">
                  <c:v>18</c:v>
                </c:pt>
                <c:pt idx="1">
                  <c:v>29</c:v>
                </c:pt>
                <c:pt idx="2">
                  <c:v>32</c:v>
                </c:pt>
                <c:pt idx="3">
                  <c:v>16</c:v>
                </c:pt>
                <c:pt idx="4">
                  <c:v>12</c:v>
                </c:pt>
                <c:pt idx="5">
                  <c:v>6</c:v>
                </c:pt>
                <c:pt idx="6">
                  <c:v>8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használja, legfeljebb havonta néhányszor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Munka1!$A$2:$A$11</c:f>
              <c:strCache>
                <c:ptCount val="10"/>
                <c:pt idx="0">
                  <c:v>lineáris televízió szolgáltatás</c:v>
                </c:pt>
                <c:pt idx="1">
                  <c:v>közösségi megosztó oldalak (streaming)</c:v>
                </c:pt>
                <c:pt idx="2">
                  <c:v>DVD, Blue-Ray disc</c:v>
                </c:pt>
                <c:pt idx="3">
                  <c:v>fájlcserélő oldalak</c:v>
                </c:pt>
                <c:pt idx="4">
                  <c:v>catch up TV</c:v>
                </c:pt>
                <c:pt idx="5">
                  <c:v>VoD</c:v>
                </c:pt>
                <c:pt idx="6">
                  <c:v>webcasting/simulcasting</c:v>
                </c:pt>
                <c:pt idx="7">
                  <c:v>Mobil TV</c:v>
                </c:pt>
                <c:pt idx="8">
                  <c:v>OTT</c:v>
                </c:pt>
                <c:pt idx="9">
                  <c:v>mozi</c:v>
                </c:pt>
              </c:strCache>
            </c:strRef>
          </c:cat>
          <c:val>
            <c:numRef>
              <c:f>Munka1!$D$2:$D$11</c:f>
              <c:numCache>
                <c:formatCode>0</c:formatCode>
                <c:ptCount val="10"/>
                <c:pt idx="0">
                  <c:v>3</c:v>
                </c:pt>
                <c:pt idx="1">
                  <c:v>15</c:v>
                </c:pt>
                <c:pt idx="2">
                  <c:v>27</c:v>
                </c:pt>
                <c:pt idx="3">
                  <c:v>12</c:v>
                </c:pt>
                <c:pt idx="4">
                  <c:v>20</c:v>
                </c:pt>
                <c:pt idx="5">
                  <c:v>2</c:v>
                </c:pt>
                <c:pt idx="6">
                  <c:v>11</c:v>
                </c:pt>
                <c:pt idx="7">
                  <c:v>5</c:v>
                </c:pt>
                <c:pt idx="8">
                  <c:v>5</c:v>
                </c:pt>
                <c:pt idx="9">
                  <c:v>11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használja, ritkábban mint havonta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Munka1!$A$2:$A$11</c:f>
              <c:strCache>
                <c:ptCount val="10"/>
                <c:pt idx="0">
                  <c:v>lineáris televízió szolgáltatás</c:v>
                </c:pt>
                <c:pt idx="1">
                  <c:v>közösségi megosztó oldalak (streaming)</c:v>
                </c:pt>
                <c:pt idx="2">
                  <c:v>DVD, Blue-Ray disc</c:v>
                </c:pt>
                <c:pt idx="3">
                  <c:v>fájlcserélő oldalak</c:v>
                </c:pt>
                <c:pt idx="4">
                  <c:v>catch up TV</c:v>
                </c:pt>
                <c:pt idx="5">
                  <c:v>VoD</c:v>
                </c:pt>
                <c:pt idx="6">
                  <c:v>webcasting/simulcasting</c:v>
                </c:pt>
                <c:pt idx="7">
                  <c:v>Mobil TV</c:v>
                </c:pt>
                <c:pt idx="8">
                  <c:v>OTT</c:v>
                </c:pt>
                <c:pt idx="9">
                  <c:v>mozi</c:v>
                </c:pt>
              </c:strCache>
            </c:strRef>
          </c:cat>
          <c:val>
            <c:numRef>
              <c:f>Munka1!$E$2:$E$11</c:f>
              <c:numCache>
                <c:formatCode>0</c:formatCode>
                <c:ptCount val="10"/>
                <c:pt idx="0">
                  <c:v>3</c:v>
                </c:pt>
                <c:pt idx="1">
                  <c:v>8</c:v>
                </c:pt>
                <c:pt idx="2">
                  <c:v>20</c:v>
                </c:pt>
                <c:pt idx="3">
                  <c:v>12</c:v>
                </c:pt>
                <c:pt idx="4">
                  <c:v>33</c:v>
                </c:pt>
                <c:pt idx="5">
                  <c:v>12</c:v>
                </c:pt>
                <c:pt idx="6">
                  <c:v>18</c:v>
                </c:pt>
                <c:pt idx="7">
                  <c:v>6</c:v>
                </c:pt>
                <c:pt idx="8">
                  <c:v>3</c:v>
                </c:pt>
                <c:pt idx="9">
                  <c:v>64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nem használja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Munka1!$A$2:$A$11</c:f>
              <c:strCache>
                <c:ptCount val="10"/>
                <c:pt idx="0">
                  <c:v>lineáris televízió szolgáltatás</c:v>
                </c:pt>
                <c:pt idx="1">
                  <c:v>közösségi megosztó oldalak (streaming)</c:v>
                </c:pt>
                <c:pt idx="2">
                  <c:v>DVD, Blue-Ray disc</c:v>
                </c:pt>
                <c:pt idx="3">
                  <c:v>fájlcserélő oldalak</c:v>
                </c:pt>
                <c:pt idx="4">
                  <c:v>catch up TV</c:v>
                </c:pt>
                <c:pt idx="5">
                  <c:v>VoD</c:v>
                </c:pt>
                <c:pt idx="6">
                  <c:v>webcasting/simulcasting</c:v>
                </c:pt>
                <c:pt idx="7">
                  <c:v>Mobil TV</c:v>
                </c:pt>
                <c:pt idx="8">
                  <c:v>OTT</c:v>
                </c:pt>
                <c:pt idx="9">
                  <c:v>mozi</c:v>
                </c:pt>
              </c:strCache>
            </c:strRef>
          </c:cat>
          <c:val>
            <c:numRef>
              <c:f>Munka1!$F$2:$F$11</c:f>
              <c:numCache>
                <c:formatCode>0</c:formatCode>
                <c:ptCount val="10"/>
                <c:pt idx="0">
                  <c:v>2</c:v>
                </c:pt>
                <c:pt idx="1">
                  <c:v>24</c:v>
                </c:pt>
                <c:pt idx="2">
                  <c:v>4</c:v>
                </c:pt>
                <c:pt idx="3">
                  <c:v>46</c:v>
                </c:pt>
                <c:pt idx="4">
                  <c:v>29</c:v>
                </c:pt>
                <c:pt idx="5">
                  <c:v>66</c:v>
                </c:pt>
                <c:pt idx="6">
                  <c:v>59</c:v>
                </c:pt>
                <c:pt idx="7">
                  <c:v>84</c:v>
                </c:pt>
                <c:pt idx="8">
                  <c:v>86</c:v>
                </c:pt>
                <c:pt idx="9">
                  <c:v>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49495808"/>
        <c:axId val="150238720"/>
      </c:barChart>
      <c:catAx>
        <c:axId val="1494958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50238720"/>
        <c:crosses val="autoZero"/>
        <c:auto val="0"/>
        <c:lblAlgn val="ctr"/>
        <c:lblOffset val="50"/>
        <c:noMultiLvlLbl val="0"/>
      </c:catAx>
      <c:valAx>
        <c:axId val="15023872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49495808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0247516193919735E-3"/>
          <c:y val="0.83973927752415711"/>
          <c:w val="0.99797524838060803"/>
          <c:h val="0.16026072247584291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36344169644236"/>
          <c:y val="1.6105684024526373E-2"/>
          <c:w val="0.71038186617257582"/>
          <c:h val="0.86900562635897594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094FA3"/>
              </a:solidFill>
            </c:spPr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0.12065801408091724"/>
                  <c:y val="3.43478951984942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1501634227021267E-2"/>
                  <c:y val="-1.437803207051068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Munka1!$A$2:$A$5</c:f>
              <c:strCache>
                <c:ptCount val="4"/>
                <c:pt idx="0">
                  <c:v>Rendszeresen</c:v>
                </c:pt>
                <c:pt idx="1">
                  <c:v>Elvétve</c:v>
                </c:pt>
                <c:pt idx="2">
                  <c:v>Nem szokta</c:v>
                </c:pt>
                <c:pt idx="3">
                  <c:v>NT/NV</c:v>
                </c:pt>
              </c:strCache>
            </c:strRef>
          </c:cat>
          <c:val>
            <c:numRef>
              <c:f>Munka1!$B$2:$B$5</c:f>
              <c:numCache>
                <c:formatCode>###0</c:formatCode>
                <c:ptCount val="4"/>
                <c:pt idx="0">
                  <c:v>10.047573015533697</c:v>
                </c:pt>
                <c:pt idx="1">
                  <c:v>30.606742010872843</c:v>
                </c:pt>
                <c:pt idx="2">
                  <c:v>57.533956115884045</c:v>
                </c:pt>
                <c:pt idx="3">
                  <c:v>1.8117288577096065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2.2928007999111218E-2"/>
          <c:y val="0.76082915390353456"/>
          <c:w val="0.87012397368034378"/>
          <c:h val="0.215402984324493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1.9386279484428871E-2"/>
          <c:w val="0.94666509276747024"/>
          <c:h val="0.901087147724327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Munka1!$A$2:$A$9</c:f>
              <c:strCache>
                <c:ptCount val="8"/>
                <c:pt idx="0">
                  <c:v>Enni</c:v>
                </c:pt>
                <c:pt idx="1">
                  <c:v>Interneten böngészni</c:v>
                </c:pt>
                <c:pt idx="2">
                  <c:v>Beszélgetni</c:v>
                </c:pt>
                <c:pt idx="3">
                  <c:v>Közösségi oldalakat látogatni</c:v>
                </c:pt>
                <c:pt idx="4">
                  <c:v>Más mozgóképes tartalmakat interneten nézni</c:v>
                </c:pt>
                <c:pt idx="5">
                  <c:v>Számítógépes játékokat játszani</c:v>
                </c:pt>
                <c:pt idx="6">
                  <c:v>Olvasni, tanulni</c:v>
                </c:pt>
                <c:pt idx="7">
                  <c:v>Hosszabban telefonálni</c:v>
                </c:pt>
              </c:strCache>
            </c:strRef>
          </c:cat>
          <c:val>
            <c:numRef>
              <c:f>Munka1!$B$2:$B$9</c:f>
              <c:numCache>
                <c:formatCode>0%</c:formatCode>
                <c:ptCount val="8"/>
                <c:pt idx="0">
                  <c:v>0.64524088884232</c:v>
                </c:pt>
                <c:pt idx="1">
                  <c:v>0.53117164085195745</c:v>
                </c:pt>
                <c:pt idx="2">
                  <c:v>0.48294994543275366</c:v>
                </c:pt>
                <c:pt idx="3">
                  <c:v>0.42080514442588135</c:v>
                </c:pt>
                <c:pt idx="4">
                  <c:v>0.23970580527009344</c:v>
                </c:pt>
                <c:pt idx="5">
                  <c:v>0.22356511594474884</c:v>
                </c:pt>
                <c:pt idx="6">
                  <c:v>0.17258866930778427</c:v>
                </c:pt>
                <c:pt idx="7">
                  <c:v>9.3954249130395642E-2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axId val="121803520"/>
        <c:axId val="121805056"/>
      </c:barChart>
      <c:catAx>
        <c:axId val="12180352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 rot="0"/>
          <a:lstStyle/>
          <a:p>
            <a:pPr>
              <a:defRPr sz="1100" b="0"/>
            </a:pPr>
            <a:endParaRPr lang="hu-HU"/>
          </a:p>
        </c:txPr>
        <c:crossAx val="121805056"/>
        <c:crosses val="autoZero"/>
        <c:auto val="1"/>
        <c:lblAlgn val="ctr"/>
        <c:lblOffset val="100"/>
        <c:noMultiLvlLbl val="0"/>
      </c:catAx>
      <c:valAx>
        <c:axId val="121805056"/>
        <c:scaling>
          <c:orientation val="minMax"/>
          <c:max val="0.8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="0"/>
            </a:pPr>
            <a:endParaRPr lang="hu-HU"/>
          </a:p>
        </c:txPr>
        <c:crossAx val="121803520"/>
        <c:crosses val="max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318209858558729"/>
          <c:y val="1.6638612481212778E-2"/>
          <c:w val="0.49245082350493685"/>
          <c:h val="0.76080345795852311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nagyon fontos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Legyen olyan szélessávú internet elérés az otthonomban, ami akár filmek jó minőségben és szakadozás nélküli megnézését is lehetővé teszi interneten letöltés nélkül</c:v>
                </c:pt>
                <c:pt idx="1">
                  <c:v>Legyen olyan lehetőségem, hogy én dönthessem el, mikor akarok valamit megnézni; ne kelljen a tévécsatornák programjához alkalmazkodnom</c:v>
                </c:pt>
                <c:pt idx="2">
                  <c:v>Sok tévécsatorna legyen elérhető az otthonomban </c:v>
                </c:pt>
                <c:pt idx="3">
                  <c:v>Az internetet a tévékészüléken is el tudjam érni, hogy az interneten levő filmeket, sorozatokat, műsorokat közvetlenül a tévén tudjam nézni </c:v>
                </c:pt>
                <c:pt idx="4">
                  <c:v>Legyen olyan lehetőségem, hogy a távirányító segítségével filmeket, sorozatokat kölcsönözzek egy virtuális videotékából, amit a tévén azonnal meg is nézhetek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39</c:v>
                </c:pt>
                <c:pt idx="1">
                  <c:v>26</c:v>
                </c:pt>
                <c:pt idx="2">
                  <c:v>16</c:v>
                </c:pt>
                <c:pt idx="3">
                  <c:v>14</c:v>
                </c:pt>
                <c:pt idx="4">
                  <c:v>8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eléggé fontos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Legyen olyan szélessávú internet elérés az otthonomban, ami akár filmek jó minőségben és szakadozás nélküli megnézését is lehetővé teszi interneten letöltés nélkül</c:v>
                </c:pt>
                <c:pt idx="1">
                  <c:v>Legyen olyan lehetőségem, hogy én dönthessem el, mikor akarok valamit megnézni; ne kelljen a tévécsatornák programjához alkalmazkodnom</c:v>
                </c:pt>
                <c:pt idx="2">
                  <c:v>Sok tévécsatorna legyen elérhető az otthonomban </c:v>
                </c:pt>
                <c:pt idx="3">
                  <c:v>Az internetet a tévékészüléken is el tudjam érni, hogy az interneten levő filmeket, sorozatokat, műsorokat közvetlenül a tévén tudjam nézni </c:v>
                </c:pt>
                <c:pt idx="4">
                  <c:v>Legyen olyan lehetőségem, hogy a távirányító segítségével filmeket, sorozatokat kölcsönözzek egy virtuális videotékából, amit a tévén azonnal meg is nézhetek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35</c:v>
                </c:pt>
                <c:pt idx="1">
                  <c:v>32</c:v>
                </c:pt>
                <c:pt idx="2">
                  <c:v>30</c:v>
                </c:pt>
                <c:pt idx="3">
                  <c:v>18</c:v>
                </c:pt>
                <c:pt idx="4">
                  <c:v>17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közepesen fontos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2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Legyen olyan szélessávú internet elérés az otthonomban, ami akár filmek jó minőségben és szakadozás nélküli megnézését is lehetővé teszi interneten letöltés nélkül</c:v>
                </c:pt>
                <c:pt idx="1">
                  <c:v>Legyen olyan lehetőségem, hogy én dönthessem el, mikor akarok valamit megnézni; ne kelljen a tévécsatornák programjához alkalmazkodnom</c:v>
                </c:pt>
                <c:pt idx="2">
                  <c:v>Sok tévécsatorna legyen elérhető az otthonomban </c:v>
                </c:pt>
                <c:pt idx="3">
                  <c:v>Az internetet a tévékészüléken is el tudjam érni, hogy az interneten levő filmeket, sorozatokat, műsorokat közvetlenül a tévén tudjam nézni </c:v>
                </c:pt>
                <c:pt idx="4">
                  <c:v>Legyen olyan lehetőségem, hogy a távirányító segítségével filmeket, sorozatokat kölcsönözzek egy virtuális videotékából, amit a tévén azonnal meg is nézhetek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14</c:v>
                </c:pt>
                <c:pt idx="1">
                  <c:v>24</c:v>
                </c:pt>
                <c:pt idx="2">
                  <c:v>30</c:v>
                </c:pt>
                <c:pt idx="3">
                  <c:v>20</c:v>
                </c:pt>
                <c:pt idx="4">
                  <c:v>27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nem különösebben fontos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Legyen olyan szélessávú internet elérés az otthonomban, ami akár filmek jó minőségben és szakadozás nélküli megnézését is lehetővé teszi interneten letöltés nélkül</c:v>
                </c:pt>
                <c:pt idx="1">
                  <c:v>Legyen olyan lehetőségem, hogy én dönthessem el, mikor akarok valamit megnézni; ne kelljen a tévécsatornák programjához alkalmazkodnom</c:v>
                </c:pt>
                <c:pt idx="2">
                  <c:v>Sok tévécsatorna legyen elérhető az otthonomban </c:v>
                </c:pt>
                <c:pt idx="3">
                  <c:v>Az internetet a tévékészüléken is el tudjam érni, hogy az interneten levő filmeket, sorozatokat, műsorokat közvetlenül a tévén tudjam nézni </c:v>
                </c:pt>
                <c:pt idx="4">
                  <c:v>Legyen olyan lehetőségem, hogy a távirányító segítségével filmeket, sorozatokat kölcsönözzek egy virtuális videotékából, amit a tévén azonnal meg is nézhetek</c:v>
                </c:pt>
              </c:strCache>
            </c:strRef>
          </c:cat>
          <c:val>
            <c:numRef>
              <c:f>Munka1!$E$2:$E$6</c:f>
              <c:numCache>
                <c:formatCode>0</c:formatCode>
                <c:ptCount val="5"/>
                <c:pt idx="0">
                  <c:v>7</c:v>
                </c:pt>
                <c:pt idx="1">
                  <c:v>11</c:v>
                </c:pt>
                <c:pt idx="2">
                  <c:v>13</c:v>
                </c:pt>
                <c:pt idx="3">
                  <c:v>27</c:v>
                </c:pt>
                <c:pt idx="4">
                  <c:v>27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egyáltalán nem fontos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lang="hu-HU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Legyen olyan szélessávú internet elérés az otthonomban, ami akár filmek jó minőségben és szakadozás nélküli megnézését is lehetővé teszi interneten letöltés nélkül</c:v>
                </c:pt>
                <c:pt idx="1">
                  <c:v>Legyen olyan lehetőségem, hogy én dönthessem el, mikor akarok valamit megnézni; ne kelljen a tévécsatornák programjához alkalmazkodnom</c:v>
                </c:pt>
                <c:pt idx="2">
                  <c:v>Sok tévécsatorna legyen elérhető az otthonomban </c:v>
                </c:pt>
                <c:pt idx="3">
                  <c:v>Az internetet a tévékészüléken is el tudjam érni, hogy az interneten levő filmeket, sorozatokat, műsorokat közvetlenül a tévén tudjam nézni </c:v>
                </c:pt>
                <c:pt idx="4">
                  <c:v>Legyen olyan lehetőségem, hogy a távirányító segítségével filmeket, sorozatokat kölcsönözzek egy virtuális videotékából, amit a tévén azonnal meg is nézhetek</c:v>
                </c:pt>
              </c:strCache>
            </c:strRef>
          </c:cat>
          <c:val>
            <c:numRef>
              <c:f>Munka1!$F$2:$F$6</c:f>
              <c:numCache>
                <c:formatCode>0</c:formatCode>
                <c:ptCount val="5"/>
                <c:pt idx="0">
                  <c:v>3</c:v>
                </c:pt>
                <c:pt idx="1">
                  <c:v>4</c:v>
                </c:pt>
                <c:pt idx="2">
                  <c:v>8</c:v>
                </c:pt>
                <c:pt idx="3">
                  <c:v>17</c:v>
                </c:pt>
                <c:pt idx="4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75803776"/>
        <c:axId val="175817856"/>
      </c:barChart>
      <c:catAx>
        <c:axId val="17580377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175817856"/>
        <c:crosses val="autoZero"/>
        <c:auto val="0"/>
        <c:lblAlgn val="ctr"/>
        <c:lblOffset val="50"/>
        <c:noMultiLvlLbl val="0"/>
      </c:catAx>
      <c:valAx>
        <c:axId val="175817856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hu-HU"/>
          </a:p>
        </c:txPr>
        <c:crossAx val="17580377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2281398337917057"/>
          <c:y val="0.83973927752415711"/>
          <c:w val="0.87120205571642606"/>
          <c:h val="9.5452843115677088E-2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7935213894571371"/>
          <c:y val="5.0674681370685898E-2"/>
          <c:w val="0.4841879128811335"/>
          <c:h val="0.75622080002806702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nagyon fontos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Munka1!$A$2:$A$10</c:f>
              <c:strCache>
                <c:ptCount val="9"/>
                <c:pt idx="0">
                  <c:v>ne kelljen külön fizetni a műsorért</c:v>
                </c:pt>
                <c:pt idx="1">
                  <c:v>ne legyen reklám a megnézni kívánt műsorban</c:v>
                </c:pt>
                <c:pt idx="2">
                  <c:v>ne kelljen átkábelezni a lakást</c:v>
                </c:pt>
                <c:pt idx="3">
                  <c:v>legalább normál kép- és hangminőségű legyen</c:v>
                </c:pt>
                <c:pt idx="4">
                  <c:v>akkor nézhessem a műsort, amikor én akarom</c:v>
                </c:pt>
                <c:pt idx="5">
                  <c:v>egyszerű elérés, ne kelljen keresgélni, letöltésre várni</c:v>
                </c:pt>
                <c:pt idx="6">
                  <c:v>ne kelljen eszközöket összedugdosni</c:v>
                </c:pt>
                <c:pt idx="7">
                  <c:v>ne legyen reklám a megnézni kívánt műsor előtt és után sem</c:v>
                </c:pt>
                <c:pt idx="8">
                  <c:v>kiváló legyen a kép- és hangminőség</c:v>
                </c:pt>
              </c:strCache>
            </c:strRef>
          </c:cat>
          <c:val>
            <c:numRef>
              <c:f>Munka1!$B$2:$B$10</c:f>
              <c:numCache>
                <c:formatCode>0</c:formatCode>
                <c:ptCount val="9"/>
                <c:pt idx="0">
                  <c:v>60</c:v>
                </c:pt>
                <c:pt idx="1">
                  <c:v>53</c:v>
                </c:pt>
                <c:pt idx="2">
                  <c:v>47</c:v>
                </c:pt>
                <c:pt idx="3">
                  <c:v>43</c:v>
                </c:pt>
                <c:pt idx="4">
                  <c:v>38</c:v>
                </c:pt>
                <c:pt idx="5">
                  <c:v>36</c:v>
                </c:pt>
                <c:pt idx="6">
                  <c:v>26</c:v>
                </c:pt>
                <c:pt idx="7">
                  <c:v>24</c:v>
                </c:pt>
                <c:pt idx="8">
                  <c:v>20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eléggé fontos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Munka1!$A$2:$A$10</c:f>
              <c:strCache>
                <c:ptCount val="9"/>
                <c:pt idx="0">
                  <c:v>ne kelljen külön fizetni a műsorért</c:v>
                </c:pt>
                <c:pt idx="1">
                  <c:v>ne legyen reklám a megnézni kívánt műsorban</c:v>
                </c:pt>
                <c:pt idx="2">
                  <c:v>ne kelljen átkábelezni a lakást</c:v>
                </c:pt>
                <c:pt idx="3">
                  <c:v>legalább normál kép- és hangminőségű legyen</c:v>
                </c:pt>
                <c:pt idx="4">
                  <c:v>akkor nézhessem a műsort, amikor én akarom</c:v>
                </c:pt>
                <c:pt idx="5">
                  <c:v>egyszerű elérés, ne kelljen keresgélni, letöltésre várni</c:v>
                </c:pt>
                <c:pt idx="6">
                  <c:v>ne kelljen eszközöket összedugdosni</c:v>
                </c:pt>
                <c:pt idx="7">
                  <c:v>ne legyen reklám a megnézni kívánt műsor előtt és után sem</c:v>
                </c:pt>
                <c:pt idx="8">
                  <c:v>kiváló legyen a kép- és hangminőség</c:v>
                </c:pt>
              </c:strCache>
            </c:strRef>
          </c:cat>
          <c:val>
            <c:numRef>
              <c:f>Munka1!$C$2:$C$10</c:f>
              <c:numCache>
                <c:formatCode>0</c:formatCode>
                <c:ptCount val="9"/>
                <c:pt idx="0">
                  <c:v>27</c:v>
                </c:pt>
                <c:pt idx="1">
                  <c:v>28</c:v>
                </c:pt>
                <c:pt idx="2">
                  <c:v>32</c:v>
                </c:pt>
                <c:pt idx="3">
                  <c:v>40</c:v>
                </c:pt>
                <c:pt idx="4">
                  <c:v>33</c:v>
                </c:pt>
                <c:pt idx="5">
                  <c:v>43</c:v>
                </c:pt>
                <c:pt idx="6">
                  <c:v>35</c:v>
                </c:pt>
                <c:pt idx="7">
                  <c:v>27</c:v>
                </c:pt>
                <c:pt idx="8">
                  <c:v>31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közepesen fontos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Munka1!$A$2:$A$10</c:f>
              <c:strCache>
                <c:ptCount val="9"/>
                <c:pt idx="0">
                  <c:v>ne kelljen külön fizetni a műsorért</c:v>
                </c:pt>
                <c:pt idx="1">
                  <c:v>ne legyen reklám a megnézni kívánt műsorban</c:v>
                </c:pt>
                <c:pt idx="2">
                  <c:v>ne kelljen átkábelezni a lakást</c:v>
                </c:pt>
                <c:pt idx="3">
                  <c:v>legalább normál kép- és hangminőségű legyen</c:v>
                </c:pt>
                <c:pt idx="4">
                  <c:v>akkor nézhessem a műsort, amikor én akarom</c:v>
                </c:pt>
                <c:pt idx="5">
                  <c:v>egyszerű elérés, ne kelljen keresgélni, letöltésre várni</c:v>
                </c:pt>
                <c:pt idx="6">
                  <c:v>ne kelljen eszközöket összedugdosni</c:v>
                </c:pt>
                <c:pt idx="7">
                  <c:v>ne legyen reklám a megnézni kívánt műsor előtt és után sem</c:v>
                </c:pt>
                <c:pt idx="8">
                  <c:v>kiváló legyen a kép- és hangminőség</c:v>
                </c:pt>
              </c:strCache>
            </c:strRef>
          </c:cat>
          <c:val>
            <c:numRef>
              <c:f>Munka1!$D$2:$D$10</c:f>
              <c:numCache>
                <c:formatCode>0</c:formatCode>
                <c:ptCount val="9"/>
                <c:pt idx="0">
                  <c:v>7</c:v>
                </c:pt>
                <c:pt idx="1">
                  <c:v>10</c:v>
                </c:pt>
                <c:pt idx="2">
                  <c:v>9</c:v>
                </c:pt>
                <c:pt idx="3">
                  <c:v>11</c:v>
                </c:pt>
                <c:pt idx="4">
                  <c:v>19</c:v>
                </c:pt>
                <c:pt idx="5">
                  <c:v>14</c:v>
                </c:pt>
                <c:pt idx="6">
                  <c:v>20</c:v>
                </c:pt>
                <c:pt idx="7">
                  <c:v>23</c:v>
                </c:pt>
                <c:pt idx="8">
                  <c:v>30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nem különösebben fontos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Munka1!$A$2:$A$10</c:f>
              <c:strCache>
                <c:ptCount val="9"/>
                <c:pt idx="0">
                  <c:v>ne kelljen külön fizetni a műsorért</c:v>
                </c:pt>
                <c:pt idx="1">
                  <c:v>ne legyen reklám a megnézni kívánt műsorban</c:v>
                </c:pt>
                <c:pt idx="2">
                  <c:v>ne kelljen átkábelezni a lakást</c:v>
                </c:pt>
                <c:pt idx="3">
                  <c:v>legalább normál kép- és hangminőségű legyen</c:v>
                </c:pt>
                <c:pt idx="4">
                  <c:v>akkor nézhessem a műsort, amikor én akarom</c:v>
                </c:pt>
                <c:pt idx="5">
                  <c:v>egyszerű elérés, ne kelljen keresgélni, letöltésre várni</c:v>
                </c:pt>
                <c:pt idx="6">
                  <c:v>ne kelljen eszközöket összedugdosni</c:v>
                </c:pt>
                <c:pt idx="7">
                  <c:v>ne legyen reklám a megnézni kívánt műsor előtt és után sem</c:v>
                </c:pt>
                <c:pt idx="8">
                  <c:v>kiváló legyen a kép- és hangminőség</c:v>
                </c:pt>
              </c:strCache>
            </c:strRef>
          </c:cat>
          <c:val>
            <c:numRef>
              <c:f>Munka1!$E$2:$E$10</c:f>
              <c:numCache>
                <c:formatCode>0</c:formatCode>
                <c:ptCount val="9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2</c:v>
                </c:pt>
                <c:pt idx="4">
                  <c:v>6</c:v>
                </c:pt>
                <c:pt idx="5">
                  <c:v>3</c:v>
                </c:pt>
                <c:pt idx="6">
                  <c:v>11</c:v>
                </c:pt>
                <c:pt idx="7">
                  <c:v>16</c:v>
                </c:pt>
                <c:pt idx="8">
                  <c:v>12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egyáltalán nem fontos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3"/>
              <c:delete val="1"/>
            </c:dLbl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Munka1!$A$2:$A$10</c:f>
              <c:strCache>
                <c:ptCount val="9"/>
                <c:pt idx="0">
                  <c:v>ne kelljen külön fizetni a műsorért</c:v>
                </c:pt>
                <c:pt idx="1">
                  <c:v>ne legyen reklám a megnézni kívánt műsorban</c:v>
                </c:pt>
                <c:pt idx="2">
                  <c:v>ne kelljen átkábelezni a lakást</c:v>
                </c:pt>
                <c:pt idx="3">
                  <c:v>legalább normál kép- és hangminőségű legyen</c:v>
                </c:pt>
                <c:pt idx="4">
                  <c:v>akkor nézhessem a műsort, amikor én akarom</c:v>
                </c:pt>
                <c:pt idx="5">
                  <c:v>egyszerű elérés, ne kelljen keresgélni, letöltésre várni</c:v>
                </c:pt>
                <c:pt idx="6">
                  <c:v>ne kelljen eszközöket összedugdosni</c:v>
                </c:pt>
                <c:pt idx="7">
                  <c:v>ne legyen reklám a megnézni kívánt műsor előtt és után sem</c:v>
                </c:pt>
                <c:pt idx="8">
                  <c:v>kiváló legyen a kép- és hangminőség</c:v>
                </c:pt>
              </c:strCache>
            </c:strRef>
          </c:cat>
          <c:val>
            <c:numRef>
              <c:f>Munka1!$F$2:$F$10</c:f>
              <c:numCache>
                <c:formatCode>0</c:formatCode>
                <c:ptCount val="9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4</c:v>
                </c:pt>
                <c:pt idx="7">
                  <c:v>7</c:v>
                </c:pt>
                <c:pt idx="8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overlap val="100"/>
        <c:axId val="175859968"/>
        <c:axId val="175869952"/>
      </c:barChart>
      <c:catAx>
        <c:axId val="17585996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175869952"/>
        <c:crosses val="autoZero"/>
        <c:auto val="0"/>
        <c:lblAlgn val="ctr"/>
        <c:lblOffset val="50"/>
        <c:noMultiLvlLbl val="0"/>
      </c:catAx>
      <c:valAx>
        <c:axId val="175869952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5859968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8.2786543644493671E-2"/>
          <c:y val="0.87621063546545508"/>
          <c:w val="0.87120205571642606"/>
          <c:h val="0.10567100731497668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9.9750668729115574E-2"/>
          <c:w val="0.94666509276747024"/>
          <c:h val="0.56855366140349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rgbClr val="149C82"/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normál minőség</c:v>
                </c:pt>
                <c:pt idx="1">
                  <c:v>HD minőség</c:v>
                </c:pt>
                <c:pt idx="2">
                  <c:v>Ne kelljen kábelezni</c:v>
                </c:pt>
                <c:pt idx="3">
                  <c:v>Ne legyenk reklámok</c:v>
                </c:pt>
              </c:strCache>
            </c:strRef>
          </c:cat>
          <c:val>
            <c:numRef>
              <c:f>Munka1!$B$2:$B$5</c:f>
              <c:numCache>
                <c:formatCode>0%</c:formatCode>
                <c:ptCount val="4"/>
                <c:pt idx="0">
                  <c:v>0.43</c:v>
                </c:pt>
                <c:pt idx="1">
                  <c:v>0.2</c:v>
                </c:pt>
                <c:pt idx="2">
                  <c:v>0.47</c:v>
                </c:pt>
                <c:pt idx="3">
                  <c:v>0.51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74608384"/>
        <c:axId val="174609920"/>
      </c:barChart>
      <c:catAx>
        <c:axId val="17460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000" b="0"/>
            </a:pPr>
            <a:endParaRPr lang="hu-HU"/>
          </a:p>
        </c:txPr>
        <c:crossAx val="174609920"/>
        <c:crosses val="autoZero"/>
        <c:auto val="1"/>
        <c:lblAlgn val="ctr"/>
        <c:lblOffset val="100"/>
        <c:tickLblSkip val="1"/>
        <c:noMultiLvlLbl val="0"/>
      </c:catAx>
      <c:valAx>
        <c:axId val="174609920"/>
        <c:scaling>
          <c:orientation val="minMax"/>
          <c:max val="0.60000000000000009"/>
        </c:scaling>
        <c:delete val="0"/>
        <c:axPos val="l"/>
        <c:numFmt formatCode="0%" sourceLinked="0"/>
        <c:majorTickMark val="out"/>
        <c:minorTickMark val="none"/>
        <c:tickLblPos val="nextTo"/>
        <c:crossAx val="174608384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0.23475821884926246"/>
          <c:w val="0.94666509276747024"/>
          <c:h val="0.532341064981355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normál minőség</c:v>
                </c:pt>
                <c:pt idx="1">
                  <c:v>HD minőség</c:v>
                </c:pt>
                <c:pt idx="2">
                  <c:v>Ne kelljen kábelezni</c:v>
                </c:pt>
                <c:pt idx="3">
                  <c:v>Ne legyenk reklámok</c:v>
                </c:pt>
              </c:strCache>
            </c:strRef>
          </c:cat>
          <c:val>
            <c:numRef>
              <c:f>Munka1!$B$2:$B$5</c:f>
              <c:numCache>
                <c:formatCode>0%</c:formatCode>
                <c:ptCount val="4"/>
                <c:pt idx="0">
                  <c:v>0.6</c:v>
                </c:pt>
                <c:pt idx="1">
                  <c:v>0.52</c:v>
                </c:pt>
                <c:pt idx="2">
                  <c:v>0.45</c:v>
                </c:pt>
                <c:pt idx="3">
                  <c:v>0.48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74663552"/>
        <c:axId val="174665088"/>
      </c:barChart>
      <c:catAx>
        <c:axId val="174663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000" b="0"/>
            </a:pPr>
            <a:endParaRPr lang="hu-HU"/>
          </a:p>
        </c:txPr>
        <c:crossAx val="174665088"/>
        <c:crosses val="autoZero"/>
        <c:auto val="1"/>
        <c:lblAlgn val="ctr"/>
        <c:lblOffset val="100"/>
        <c:tickLblSkip val="1"/>
        <c:noMultiLvlLbl val="0"/>
      </c:catAx>
      <c:valAx>
        <c:axId val="174665088"/>
        <c:scaling>
          <c:orientation val="minMax"/>
          <c:max val="0.60000000000000009"/>
        </c:scaling>
        <c:delete val="0"/>
        <c:axPos val="l"/>
        <c:numFmt formatCode="0%" sourceLinked="0"/>
        <c:majorTickMark val="out"/>
        <c:minorTickMark val="none"/>
        <c:tickLblPos val="nextTo"/>
        <c:crossAx val="174663552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258118389579654E-2"/>
          <c:y val="2.0647011443172981E-2"/>
          <c:w val="0.85999850232428676"/>
          <c:h val="0.70971344093080568"/>
        </c:manualLayout>
      </c:layout>
      <c:barChart>
        <c:barDir val="col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reklámokkal, ingyenesen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Összes válaszadó</c:v>
                </c:pt>
                <c:pt idx="1">
                  <c:v>18-25 éves</c:v>
                </c:pt>
                <c:pt idx="2">
                  <c:v>26-29 éves</c:v>
                </c:pt>
                <c:pt idx="3">
                  <c:v>30-39 éves</c:v>
                </c:pt>
                <c:pt idx="4">
                  <c:v>40-49 éves</c:v>
                </c:pt>
                <c:pt idx="5">
                  <c:v>50-59 éves</c:v>
                </c:pt>
              </c:strCache>
            </c:strRef>
          </c:cat>
          <c:val>
            <c:numRef>
              <c:f>Munka1!$B$2:$B$7</c:f>
              <c:numCache>
                <c:formatCode>###0%</c:formatCode>
                <c:ptCount val="6"/>
                <c:pt idx="0">
                  <c:v>0.65418077805769426</c:v>
                </c:pt>
                <c:pt idx="1">
                  <c:v>0.7452347807166535</c:v>
                </c:pt>
                <c:pt idx="2">
                  <c:v>0.5932569834033482</c:v>
                </c:pt>
                <c:pt idx="3">
                  <c:v>0.64427263496652731</c:v>
                </c:pt>
                <c:pt idx="4">
                  <c:v>0.65625724507271022</c:v>
                </c:pt>
                <c:pt idx="5">
                  <c:v>0.68724679586838944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reklámok nélkül, 200-300 Ft-os díjért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Összes válaszadó</c:v>
                </c:pt>
                <c:pt idx="1">
                  <c:v>18-25 éves</c:v>
                </c:pt>
                <c:pt idx="2">
                  <c:v>26-29 éves</c:v>
                </c:pt>
                <c:pt idx="3">
                  <c:v>30-39 éves</c:v>
                </c:pt>
                <c:pt idx="4">
                  <c:v>40-49 éves</c:v>
                </c:pt>
                <c:pt idx="5">
                  <c:v>50-59 éves</c:v>
                </c:pt>
              </c:strCache>
            </c:strRef>
          </c:cat>
          <c:val>
            <c:numRef>
              <c:f>Munka1!$C$2:$C$7</c:f>
              <c:numCache>
                <c:formatCode>###0%</c:formatCode>
                <c:ptCount val="6"/>
                <c:pt idx="0">
                  <c:v>0.21566542917217696</c:v>
                </c:pt>
                <c:pt idx="1">
                  <c:v>0.13602605689621869</c:v>
                </c:pt>
                <c:pt idx="2">
                  <c:v>0.23321513947763647</c:v>
                </c:pt>
                <c:pt idx="3">
                  <c:v>0.24501028275422926</c:v>
                </c:pt>
                <c:pt idx="4">
                  <c:v>0.2323751798058929</c:v>
                </c:pt>
                <c:pt idx="5">
                  <c:v>0.17417266791192978</c:v>
                </c:pt>
              </c:numCache>
            </c:numRef>
          </c:val>
        </c:ser>
        <c:ser>
          <c:idx val="0"/>
          <c:order val="2"/>
          <c:tx>
            <c:strRef>
              <c:f>Munka1!$D$1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Összes válaszadó</c:v>
                </c:pt>
                <c:pt idx="1">
                  <c:v>18-25 éves</c:v>
                </c:pt>
                <c:pt idx="2">
                  <c:v>26-29 éves</c:v>
                </c:pt>
                <c:pt idx="3">
                  <c:v>30-39 éves</c:v>
                </c:pt>
                <c:pt idx="4">
                  <c:v>40-49 éves</c:v>
                </c:pt>
                <c:pt idx="5">
                  <c:v>50-59 éves</c:v>
                </c:pt>
              </c:strCache>
            </c:strRef>
          </c:cat>
          <c:val>
            <c:numRef>
              <c:f>Munka1!$D$2:$D$7</c:f>
              <c:numCache>
                <c:formatCode>###0%</c:formatCode>
                <c:ptCount val="6"/>
                <c:pt idx="0">
                  <c:v>0.13015379277012876</c:v>
                </c:pt>
                <c:pt idx="1">
                  <c:v>0.11873916238712785</c:v>
                </c:pt>
                <c:pt idx="2">
                  <c:v>0.17352787711901524</c:v>
                </c:pt>
                <c:pt idx="3">
                  <c:v>0.11071708227924347</c:v>
                </c:pt>
                <c:pt idx="4">
                  <c:v>0.11136757512139699</c:v>
                </c:pt>
                <c:pt idx="5">
                  <c:v>0.13858053621968075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74727168"/>
        <c:axId val="174728704"/>
      </c:barChart>
      <c:catAx>
        <c:axId val="174727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74728704"/>
        <c:crosses val="autoZero"/>
        <c:auto val="0"/>
        <c:lblAlgn val="ctr"/>
        <c:lblOffset val="50"/>
        <c:noMultiLvlLbl val="0"/>
      </c:catAx>
      <c:valAx>
        <c:axId val="174728704"/>
        <c:scaling>
          <c:orientation val="minMax"/>
          <c:max val="1"/>
          <c:min val="0"/>
        </c:scaling>
        <c:delete val="1"/>
        <c:axPos val="r"/>
        <c:numFmt formatCode="0%" sourceLinked="0"/>
        <c:majorTickMark val="none"/>
        <c:minorTickMark val="none"/>
        <c:tickLblPos val="none"/>
        <c:crossAx val="174727168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1364011767589625"/>
          <c:y val="0.89993613345573875"/>
          <c:w val="0.85404873273037829"/>
          <c:h val="8.8634159050435077E-2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9.9750668729115574E-2"/>
          <c:w val="0.94666509276747024"/>
          <c:h val="0.568553661403496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rgbClr val="149C82"/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Munka1!$A$2:$A$9</c:f>
              <c:strCache>
                <c:ptCount val="8"/>
                <c:pt idx="0">
                  <c:v>közösségi videó-megosztó</c:v>
                </c:pt>
                <c:pt idx="1">
                  <c:v>fájlcserélő</c:v>
                </c:pt>
                <c:pt idx="2">
                  <c:v>catch up TV</c:v>
                </c:pt>
                <c:pt idx="3">
                  <c:v>VoD</c:v>
                </c:pt>
                <c:pt idx="4">
                  <c:v>Indavideo</c:v>
                </c:pt>
                <c:pt idx="5">
                  <c:v>MobilTV</c:v>
                </c:pt>
                <c:pt idx="6">
                  <c:v>Videa</c:v>
                </c:pt>
                <c:pt idx="7">
                  <c:v>Apple iTunes</c:v>
                </c:pt>
              </c:strCache>
            </c:strRef>
          </c:cat>
          <c:val>
            <c:numRef>
              <c:f>Munka1!$B$2:$B$9</c:f>
              <c:numCache>
                <c:formatCode>0%</c:formatCode>
                <c:ptCount val="8"/>
                <c:pt idx="0">
                  <c:v>0.43032857785519224</c:v>
                </c:pt>
                <c:pt idx="1">
                  <c:v>0.19063874723010915</c:v>
                </c:pt>
                <c:pt idx="2">
                  <c:v>0.17023820404654505</c:v>
                </c:pt>
                <c:pt idx="3">
                  <c:v>8.4748206409922713E-2</c:v>
                </c:pt>
                <c:pt idx="4">
                  <c:v>2.4439006320666805E-2</c:v>
                </c:pt>
                <c:pt idx="5">
                  <c:v>8.6870776084107884E-3</c:v>
                </c:pt>
                <c:pt idx="6">
                  <c:v>6.4904227133039619E-3</c:v>
                </c:pt>
                <c:pt idx="7">
                  <c:v>1.7498977687441736E-3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21578240"/>
        <c:axId val="121853056"/>
      </c:barChart>
      <c:catAx>
        <c:axId val="121578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000" b="0"/>
            </a:pPr>
            <a:endParaRPr lang="hu-HU"/>
          </a:p>
        </c:txPr>
        <c:crossAx val="121853056"/>
        <c:crosses val="autoZero"/>
        <c:auto val="1"/>
        <c:lblAlgn val="ctr"/>
        <c:lblOffset val="100"/>
        <c:tickLblSkip val="1"/>
        <c:noMultiLvlLbl val="0"/>
      </c:catAx>
      <c:valAx>
        <c:axId val="121853056"/>
        <c:scaling>
          <c:orientation val="minMax"/>
          <c:max val="0.60000000000000009"/>
        </c:scaling>
        <c:delete val="0"/>
        <c:axPos val="l"/>
        <c:numFmt formatCode="0%" sourceLinked="0"/>
        <c:majorTickMark val="out"/>
        <c:minorTickMark val="none"/>
        <c:tickLblPos val="nextTo"/>
        <c:crossAx val="121578240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1.9386279484428871E-2"/>
          <c:w val="0.94666509276747024"/>
          <c:h val="0.6629886031181719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kevesebb mint 10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Munka1!$B$2:$B$4</c:f>
              <c:numCache>
                <c:formatCode>0</c:formatCode>
                <c:ptCount val="3"/>
                <c:pt idx="0">
                  <c:v>0.4</c:v>
                </c:pt>
                <c:pt idx="1">
                  <c:v>1.3</c:v>
                </c:pt>
                <c:pt idx="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 10-29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Munka1!$C$2:$C$4</c:f>
              <c:numCache>
                <c:formatCode>0</c:formatCode>
                <c:ptCount val="3"/>
                <c:pt idx="0">
                  <c:v>9.6</c:v>
                </c:pt>
                <c:pt idx="1">
                  <c:v>16.7</c:v>
                </c:pt>
                <c:pt idx="2">
                  <c:v>12.8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 30-49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Munka1!$D$2:$D$4</c:f>
              <c:numCache>
                <c:formatCode>0</c:formatCode>
                <c:ptCount val="3"/>
                <c:pt idx="0">
                  <c:v>30.5</c:v>
                </c:pt>
                <c:pt idx="1">
                  <c:v>38</c:v>
                </c:pt>
                <c:pt idx="2">
                  <c:v>33.900000000000006</c:v>
                </c:pt>
              </c:numCache>
            </c:numRef>
          </c:val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 50-69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Munka1!$E$2:$E$4</c:f>
              <c:numCache>
                <c:formatCode>0</c:formatCode>
                <c:ptCount val="3"/>
                <c:pt idx="0">
                  <c:v>27.3</c:v>
                </c:pt>
                <c:pt idx="1">
                  <c:v>38.800000000000004</c:v>
                </c:pt>
                <c:pt idx="2">
                  <c:v>32.5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70 vagy több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Munka1!$F$2:$F$4</c:f>
              <c:numCache>
                <c:formatCode>0</c:formatCode>
                <c:ptCount val="3"/>
                <c:pt idx="0">
                  <c:v>28.199999999999996</c:v>
                </c:pt>
                <c:pt idx="1">
                  <c:v>2</c:v>
                </c:pt>
                <c:pt idx="2">
                  <c:v>16.3</c:v>
                </c:pt>
              </c:numCache>
            </c:numRef>
          </c:val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digitális előfizetés</c:v>
                </c:pt>
                <c:pt idx="1">
                  <c:v>analóg előfizetés</c:v>
                </c:pt>
                <c:pt idx="2">
                  <c:v>összesen</c:v>
                </c:pt>
              </c:strCache>
            </c:strRef>
          </c:cat>
          <c:val>
            <c:numRef>
              <c:f>Munka1!$G$2:$G$4</c:f>
              <c:numCache>
                <c:formatCode>0</c:formatCode>
                <c:ptCount val="3"/>
                <c:pt idx="0">
                  <c:v>4</c:v>
                </c:pt>
                <c:pt idx="1">
                  <c:v>3.2</c:v>
                </c:pt>
                <c:pt idx="2">
                  <c:v>3.6999999999999997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03456768"/>
        <c:axId val="103458304"/>
      </c:barChart>
      <c:catAx>
        <c:axId val="1034567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 rot="0"/>
          <a:lstStyle/>
          <a:p>
            <a:pPr>
              <a:defRPr b="0"/>
            </a:pPr>
            <a:endParaRPr lang="hu-HU"/>
          </a:p>
        </c:txPr>
        <c:crossAx val="103458304"/>
        <c:crosses val="autoZero"/>
        <c:auto val="1"/>
        <c:lblAlgn val="ctr"/>
        <c:lblOffset val="100"/>
        <c:noMultiLvlLbl val="0"/>
      </c:catAx>
      <c:valAx>
        <c:axId val="103458304"/>
        <c:scaling>
          <c:orientation val="minMax"/>
          <c:max val="1"/>
        </c:scaling>
        <c:delete val="0"/>
        <c:axPos val="t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="0"/>
            </a:pPr>
            <a:endParaRPr lang="hu-HU"/>
          </a:p>
        </c:txPr>
        <c:crossAx val="103456768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8.9999632657303305E-2"/>
          <c:y val="0.73877902455282751"/>
          <c:w val="0.902496048826116"/>
          <c:h val="0.18321148077564031"/>
        </c:manualLayout>
      </c:layout>
      <c:overlay val="0"/>
      <c:txPr>
        <a:bodyPr/>
        <a:lstStyle/>
        <a:p>
          <a:pPr>
            <a:defRPr sz="1100" b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1.9386279484428871E-2"/>
          <c:w val="0.94666509276747024"/>
          <c:h val="0.733536210002167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Munka1!$A$2:$A$9</c:f>
              <c:strCache>
                <c:ptCount val="8"/>
                <c:pt idx="0">
                  <c:v>közösségi videó-megosztó</c:v>
                </c:pt>
                <c:pt idx="1">
                  <c:v>fájlcserélő</c:v>
                </c:pt>
                <c:pt idx="2">
                  <c:v>catch up TV</c:v>
                </c:pt>
                <c:pt idx="3">
                  <c:v>VoD</c:v>
                </c:pt>
                <c:pt idx="4">
                  <c:v>Orange TV</c:v>
                </c:pt>
                <c:pt idx="5">
                  <c:v>Ojo</c:v>
                </c:pt>
                <c:pt idx="6">
                  <c:v>Jazztelia</c:v>
                </c:pt>
                <c:pt idx="7">
                  <c:v>Filmotech.com</c:v>
                </c:pt>
              </c:strCache>
            </c:strRef>
          </c:cat>
          <c:val>
            <c:numRef>
              <c:f>Munka1!$B$2:$B$9</c:f>
              <c:numCache>
                <c:formatCode>0%</c:formatCode>
                <c:ptCount val="8"/>
                <c:pt idx="0">
                  <c:v>0.39</c:v>
                </c:pt>
                <c:pt idx="1">
                  <c:v>0.42</c:v>
                </c:pt>
                <c:pt idx="2">
                  <c:v>0.11</c:v>
                </c:pt>
                <c:pt idx="3">
                  <c:v>0.12</c:v>
                </c:pt>
                <c:pt idx="4">
                  <c:v>7.4999999999999997E-2</c:v>
                </c:pt>
                <c:pt idx="5">
                  <c:v>2.5831553511738582E-2</c:v>
                </c:pt>
                <c:pt idx="6">
                  <c:v>0.02</c:v>
                </c:pt>
                <c:pt idx="7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23262848"/>
        <c:axId val="127684608"/>
      </c:barChart>
      <c:catAx>
        <c:axId val="123262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000" b="0"/>
            </a:pPr>
            <a:endParaRPr lang="hu-HU"/>
          </a:p>
        </c:txPr>
        <c:crossAx val="127684608"/>
        <c:crosses val="autoZero"/>
        <c:auto val="1"/>
        <c:lblAlgn val="ctr"/>
        <c:lblOffset val="100"/>
        <c:tickLblSkip val="1"/>
        <c:noMultiLvlLbl val="0"/>
      </c:catAx>
      <c:valAx>
        <c:axId val="127684608"/>
        <c:scaling>
          <c:orientation val="minMax"/>
          <c:max val="0.60000000000000009"/>
        </c:scaling>
        <c:delete val="0"/>
        <c:axPos val="l"/>
        <c:numFmt formatCode="0%" sourceLinked="0"/>
        <c:majorTickMark val="out"/>
        <c:minorTickMark val="none"/>
        <c:tickLblPos val="nextTo"/>
        <c:crossAx val="123262848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1.9386279484428871E-2"/>
          <c:w val="0.94666509276747024"/>
          <c:h val="0.733536210002167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9"/>
              <c:layout>
                <c:manualLayout>
                  <c:x val="-4.4839650584963253E-3"/>
                  <c:y val="0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hu-H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Munka1!$A$2:$A$9</c:f>
              <c:strCache>
                <c:ptCount val="8"/>
                <c:pt idx="0">
                  <c:v>közösségi videó-megosztó</c:v>
                </c:pt>
                <c:pt idx="1">
                  <c:v>fájlcserélő</c:v>
                </c:pt>
                <c:pt idx="2">
                  <c:v>catch up TV</c:v>
                </c:pt>
                <c:pt idx="3">
                  <c:v>VoD</c:v>
                </c:pt>
                <c:pt idx="4">
                  <c:v>Hulu</c:v>
                </c:pt>
                <c:pt idx="5">
                  <c:v>Netflix</c:v>
                </c:pt>
                <c:pt idx="6">
                  <c:v>Apple iTunes</c:v>
                </c:pt>
                <c:pt idx="7">
                  <c:v>Amazon
Instant Video</c:v>
                </c:pt>
              </c:strCache>
            </c:strRef>
          </c:cat>
          <c:val>
            <c:numRef>
              <c:f>Munka1!$B$2:$B$9</c:f>
              <c:numCache>
                <c:formatCode>0%</c:formatCode>
                <c:ptCount val="8"/>
                <c:pt idx="0">
                  <c:v>0.1</c:v>
                </c:pt>
                <c:pt idx="1">
                  <c:v>0.15</c:v>
                </c:pt>
                <c:pt idx="2">
                  <c:v>0.42</c:v>
                </c:pt>
                <c:pt idx="3">
                  <c:v>0.26</c:v>
                </c:pt>
                <c:pt idx="4">
                  <c:v>0.53</c:v>
                </c:pt>
                <c:pt idx="5">
                  <c:v>0.52</c:v>
                </c:pt>
                <c:pt idx="6">
                  <c:v>0.21</c:v>
                </c:pt>
                <c:pt idx="7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0"/>
        <c:axId val="127862656"/>
        <c:axId val="138819840"/>
      </c:barChart>
      <c:catAx>
        <c:axId val="127862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000" b="0"/>
            </a:pPr>
            <a:endParaRPr lang="hu-HU"/>
          </a:p>
        </c:txPr>
        <c:crossAx val="138819840"/>
        <c:crosses val="autoZero"/>
        <c:auto val="1"/>
        <c:lblAlgn val="ctr"/>
        <c:lblOffset val="100"/>
        <c:tickLblSkip val="1"/>
        <c:noMultiLvlLbl val="0"/>
      </c:catAx>
      <c:valAx>
        <c:axId val="138819840"/>
        <c:scaling>
          <c:orientation val="minMax"/>
          <c:max val="0.60000000000000009"/>
        </c:scaling>
        <c:delete val="0"/>
        <c:axPos val="l"/>
        <c:numFmt formatCode="0%" sourceLinked="0"/>
        <c:majorTickMark val="out"/>
        <c:minorTickMark val="none"/>
        <c:tickLblPos val="nextTo"/>
        <c:crossAx val="127862656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3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2181036488608188E-2"/>
          <c:y val="0.21076884044527314"/>
          <c:w val="0.60512912172592215"/>
          <c:h val="0.73882822300368112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explosion val="19"/>
            <c:spPr>
              <a:solidFill>
                <a:schemeClr val="accent3"/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Munka1!$A$2:$A$4</c:f>
              <c:strCache>
                <c:ptCount val="3"/>
                <c:pt idx="0">
                  <c:v>szokott</c:v>
                </c:pt>
                <c:pt idx="1">
                  <c:v>nem szokott</c:v>
                </c:pt>
                <c:pt idx="2">
                  <c:v>NT/NV</c:v>
                </c:pt>
              </c:strCache>
            </c:strRef>
          </c:cat>
          <c:val>
            <c:numRef>
              <c:f>Munka1!$B$2:$B$4</c:f>
              <c:numCache>
                <c:formatCode>###0</c:formatCode>
                <c:ptCount val="3"/>
                <c:pt idx="0">
                  <c:v>71.069343640002884</c:v>
                </c:pt>
                <c:pt idx="1">
                  <c:v>28.062902738265532</c:v>
                </c:pt>
                <c:pt idx="2" formatCode="####">
                  <c:v>0.86775362173180326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2783694893439513E-2"/>
          <c:y val="9.7126428893073616E-2"/>
          <c:w val="0.83473551379683564"/>
          <c:h val="0.143113573338516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8732169855522"/>
          <c:y val="1.6638612481212778E-2"/>
          <c:w val="0.67976267744129792"/>
          <c:h val="0.971843003412969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Élő adásokat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</c:dPt>
          <c:dLbls>
            <c:numFmt formatCode="0%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Munka1!$A$2:$A$3</c:f>
              <c:strCache>
                <c:ptCount val="2"/>
                <c:pt idx="0">
                  <c:v>Számítógép képernyőjén keresztül</c:v>
                </c:pt>
                <c:pt idx="1">
                  <c:v>Sámítógéppel öszekötött televiziókészüléken keresztül</c:v>
                </c:pt>
              </c:strCache>
            </c:strRef>
          </c:cat>
          <c:val>
            <c:numRef>
              <c:f>Munka1!$B$2:$B$3</c:f>
              <c:numCache>
                <c:formatCode>0%</c:formatCode>
                <c:ptCount val="2"/>
                <c:pt idx="0">
                  <c:v>0.34</c:v>
                </c:pt>
                <c:pt idx="1">
                  <c:v>0.1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Korábbi adásokat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Munka1!$A$2:$A$3</c:f>
              <c:strCache>
                <c:ptCount val="2"/>
                <c:pt idx="0">
                  <c:v>Számítógép képernyőjén keresztül</c:v>
                </c:pt>
                <c:pt idx="1">
                  <c:v>Sámítógéppel öszekötött televiziókészüléken keresztül</c:v>
                </c:pt>
              </c:strCache>
            </c:strRef>
          </c:cat>
          <c:val>
            <c:numRef>
              <c:f>Munka1!$C$2:$C$3</c:f>
              <c:numCache>
                <c:formatCode>0%</c:formatCode>
                <c:ptCount val="2"/>
                <c:pt idx="0">
                  <c:v>0.89</c:v>
                </c:pt>
                <c:pt idx="1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2"/>
        <c:overlap val="-35"/>
        <c:axId val="178515328"/>
        <c:axId val="178619520"/>
      </c:barChart>
      <c:catAx>
        <c:axId val="1785153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/>
            </a:pPr>
            <a:endParaRPr lang="hu-HU"/>
          </a:p>
        </c:txPr>
        <c:crossAx val="178619520"/>
        <c:crosses val="autoZero"/>
        <c:auto val="1"/>
        <c:lblAlgn val="ctr"/>
        <c:lblOffset val="50"/>
        <c:noMultiLvlLbl val="0"/>
      </c:catAx>
      <c:valAx>
        <c:axId val="178619520"/>
        <c:scaling>
          <c:orientation val="minMax"/>
          <c:max val="1"/>
          <c:min val="0"/>
        </c:scaling>
        <c:delete val="1"/>
        <c:axPos val="t"/>
        <c:numFmt formatCode="#,##0" sourceLinked="0"/>
        <c:majorTickMark val="out"/>
        <c:minorTickMark val="none"/>
        <c:tickLblPos val="nextTo"/>
        <c:crossAx val="178515328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56699875227538821"/>
          <c:y val="0.58990734525906185"/>
          <c:w val="0.41312287765127548"/>
          <c:h val="0.21813607074936434"/>
        </c:manualLayout>
      </c:layout>
      <c:overlay val="1"/>
      <c:txPr>
        <a:bodyPr/>
        <a:lstStyle/>
        <a:p>
          <a:pPr>
            <a:defRPr b="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5406474193094E-2"/>
          <c:y val="0.14431537047979584"/>
          <c:w val="0.57141240293109186"/>
          <c:h val="0.557817055511905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Igen</c:v>
                </c:pt>
              </c:strCache>
            </c:strRef>
          </c:tx>
          <c:spPr>
            <a:solidFill>
              <a:srgbClr val="752505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Ugyanazokat, amiket a "rendes" TV-n</c:v>
                </c:pt>
                <c:pt idx="1">
                  <c:v>Olyanokat, amiker a "rendes" tévén nem szokott</c:v>
                </c:pt>
                <c:pt idx="2">
                  <c:v>Olyanokat, amiket a rendes TV-n nem is tudna</c:v>
                </c:pt>
              </c:strCache>
            </c:strRef>
          </c:cat>
          <c:val>
            <c:numRef>
              <c:f>Munka1!$B$2:$B$4</c:f>
              <c:numCache>
                <c:formatCode>###0%</c:formatCode>
                <c:ptCount val="3"/>
                <c:pt idx="0">
                  <c:v>0.47986936217063869</c:v>
                </c:pt>
                <c:pt idx="1">
                  <c:v>0.20040942540671594</c:v>
                </c:pt>
                <c:pt idx="2">
                  <c:v>0.35564096803588796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9049216"/>
        <c:axId val="179050752"/>
      </c:barChart>
      <c:catAx>
        <c:axId val="179049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9050752"/>
        <c:crosses val="autoZero"/>
        <c:auto val="1"/>
        <c:lblAlgn val="ctr"/>
        <c:lblOffset val="100"/>
        <c:noMultiLvlLbl val="0"/>
      </c:catAx>
      <c:valAx>
        <c:axId val="179050752"/>
        <c:scaling>
          <c:orientation val="minMax"/>
        </c:scaling>
        <c:delete val="0"/>
        <c:axPos val="l"/>
        <c:numFmt formatCode="###0%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9049216"/>
        <c:crosses val="autoZero"/>
        <c:crossBetween val="between"/>
        <c:maj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582341251356736"/>
          <c:y val="1.6638612481212778E-2"/>
          <c:w val="0.43895413081456708"/>
          <c:h val="0.971843003412969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</c:dPt>
          <c:dLbls>
            <c:numFmt formatCode="0%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Kielégítő a jelenlegi kínálat</c:v>
                </c:pt>
                <c:pt idx="1">
                  <c:v>Lassú az internetkapcsolat</c:v>
                </c:pt>
                <c:pt idx="2">
                  <c:v>Eddig nem gondolt rá</c:v>
                </c:pt>
                <c:pt idx="3">
                  <c:v>Mínőségi problémák</c:v>
                </c:pt>
                <c:pt idx="4">
                  <c:v>Bonyolult</c:v>
                </c:pt>
                <c:pt idx="5">
                  <c:v>Információ hiány</c:v>
                </c:pt>
              </c:strCache>
            </c:strRef>
          </c:cat>
          <c:val>
            <c:numRef>
              <c:f>Munka1!$B$2:$B$7</c:f>
              <c:numCache>
                <c:formatCode>0%</c:formatCode>
                <c:ptCount val="6"/>
                <c:pt idx="0">
                  <c:v>0.61</c:v>
                </c:pt>
                <c:pt idx="1">
                  <c:v>0.20668344398132849</c:v>
                </c:pt>
                <c:pt idx="2">
                  <c:v>0.20963667349185258</c:v>
                </c:pt>
                <c:pt idx="3">
                  <c:v>0.16554239704414556</c:v>
                </c:pt>
                <c:pt idx="4">
                  <c:v>5.0626356345366899E-2</c:v>
                </c:pt>
                <c:pt idx="5">
                  <c:v>4.4691497715372994E-2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2"/>
        <c:overlap val="-35"/>
        <c:axId val="178944256"/>
        <c:axId val="178950144"/>
      </c:barChart>
      <c:catAx>
        <c:axId val="1789442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0"/>
            </a:pPr>
            <a:endParaRPr lang="hu-HU"/>
          </a:p>
        </c:txPr>
        <c:crossAx val="178950144"/>
        <c:crosses val="autoZero"/>
        <c:auto val="1"/>
        <c:lblAlgn val="ctr"/>
        <c:lblOffset val="50"/>
        <c:noMultiLvlLbl val="0"/>
      </c:catAx>
      <c:valAx>
        <c:axId val="178950144"/>
        <c:scaling>
          <c:orientation val="minMax"/>
          <c:max val="1"/>
          <c:min val="0"/>
        </c:scaling>
        <c:delete val="1"/>
        <c:axPos val="t"/>
        <c:numFmt formatCode="#,##0" sourceLinked="0"/>
        <c:majorTickMark val="out"/>
        <c:minorTickMark val="none"/>
        <c:tickLblPos val="nextTo"/>
        <c:crossAx val="17894425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2181036488608188E-2"/>
          <c:y val="0.10655149591746813"/>
          <c:w val="0.69202140345184171"/>
          <c:h val="0.84304560269302609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</c:dPt>
          <c:dPt>
            <c:idx val="1"/>
            <c:bubble3D val="0"/>
            <c:explosion val="19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4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Munka1!$A$2:$A$4</c:f>
              <c:strCache>
                <c:ptCount val="3"/>
                <c:pt idx="0">
                  <c:v>szokott</c:v>
                </c:pt>
                <c:pt idx="1">
                  <c:v>nem szokott</c:v>
                </c:pt>
                <c:pt idx="2">
                  <c:v>NT/NV</c:v>
                </c:pt>
              </c:strCache>
            </c:strRef>
          </c:cat>
          <c:val>
            <c:numRef>
              <c:f>Munka1!$B$2:$B$4</c:f>
              <c:numCache>
                <c:formatCode>###0</c:formatCode>
                <c:ptCount val="3"/>
                <c:pt idx="0">
                  <c:v>71.069343640002884</c:v>
                </c:pt>
                <c:pt idx="1">
                  <c:v>28.062902738265532</c:v>
                </c:pt>
                <c:pt idx="2" formatCode="####">
                  <c:v>0.86775362173180326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5770311189651907E-3"/>
          <c:y val="4.1980045099104801E-2"/>
          <c:w val="0.79611741109914325"/>
          <c:h val="0.143113573338516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5866887876473634E-2"/>
          <c:w val="0.7374297594439263"/>
          <c:h val="0.9061551559582606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8724523138885589"/>
          <c:y val="9.8958131014218922E-2"/>
          <c:w val="0.49103180879061992"/>
          <c:h val="0.60237612631860271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3"/>
            <c:bubble3D val="0"/>
            <c:spPr>
              <a:solidFill>
                <a:srgbClr val="7030A0"/>
              </a:solidFill>
            </c:spPr>
          </c:dPt>
          <c:dPt>
            <c:idx val="4"/>
            <c:bubble3D val="0"/>
            <c:spPr>
              <a:solidFill>
                <a:srgbClr val="094FA3"/>
              </a:solidFill>
            </c:spPr>
          </c:dPt>
          <c:dPt>
            <c:idx val="5"/>
            <c:bubble3D val="0"/>
            <c:spPr>
              <a:solidFill>
                <a:srgbClr val="094FA3"/>
              </a:solidFill>
            </c:spPr>
          </c:dPt>
          <c:dPt>
            <c:idx val="6"/>
            <c:bubble3D val="0"/>
            <c:spPr>
              <a:solidFill>
                <a:schemeClr val="tx1"/>
              </a:solidFill>
            </c:spPr>
          </c:dPt>
          <c:dLbls>
            <c:dLbl>
              <c:idx val="2"/>
              <c:spPr/>
              <c:txPr>
                <a:bodyPr/>
                <a:lstStyle/>
                <a:p>
                  <a:pPr algn="ctr" rtl="0">
                    <a:defRPr lang="hu-HU" sz="13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3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Munka1!$A$2:$A$6</c:f>
              <c:strCache>
                <c:ptCount val="5"/>
                <c:pt idx="0">
                  <c:v>Kisfogyasztók: Kevés mozgókép tartalmat fogyasztók</c:v>
                </c:pt>
                <c:pt idx="1">
                  <c:v>Lineáris: Elsősorban lineáris tartalmakat fogyasztók</c:v>
                </c:pt>
                <c:pt idx="2">
                  <c:v>Internetezők: IP alapú on-demand és nem-lineáris internetes tartalmakat az átlagnál nagyobb arányban fogyasztók</c:v>
                </c:pt>
                <c:pt idx="3">
                  <c:v>VoD használók</c:v>
                </c:pt>
                <c:pt idx="4">
                  <c:v>Mindenevők: Lineáris, nemlineáris, valamint on-demand tartalmakat is az átlagosnál nagyobb intenzítással fogyasztók</c:v>
                </c:pt>
              </c:strCache>
            </c:strRef>
          </c:cat>
          <c:val>
            <c:numRef>
              <c:f>Munka1!$B$2:$B$6</c:f>
              <c:numCache>
                <c:formatCode>0%</c:formatCode>
                <c:ptCount val="5"/>
                <c:pt idx="0">
                  <c:v>0.20293308537505916</c:v>
                </c:pt>
                <c:pt idx="1">
                  <c:v>0.45</c:v>
                </c:pt>
                <c:pt idx="2">
                  <c:v>0.17998656398346746</c:v>
                </c:pt>
                <c:pt idx="3">
                  <c:v>0.06</c:v>
                </c:pt>
                <c:pt idx="4">
                  <c:v>0.10386396700612628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2606087652258996E-2"/>
          <c:y val="6.8934427630485143E-2"/>
          <c:w val="0.42104927183627588"/>
          <c:h val="0.672005107376095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39508155590684"/>
          <c:y val="1.6638612481212778E-2"/>
          <c:w val="0.76978882290875594"/>
          <c:h val="0.74389705464717548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nem szokott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VoD használók</c:v>
                </c:pt>
                <c:pt idx="4">
                  <c:v>Mindenevők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54</c:v>
                </c:pt>
                <c:pt idx="1">
                  <c:v>37</c:v>
                </c:pt>
                <c:pt idx="2">
                  <c:v>13</c:v>
                </c:pt>
                <c:pt idx="3">
                  <c:v>21</c:v>
                </c:pt>
                <c:pt idx="4">
                  <c:v>9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ritkábban, mint havonta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VoD használók</c:v>
                </c:pt>
                <c:pt idx="4">
                  <c:v>Mindenevők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7</c:v>
                </c:pt>
                <c:pt idx="1">
                  <c:v>16</c:v>
                </c:pt>
                <c:pt idx="2">
                  <c:v>6</c:v>
                </c:pt>
                <c:pt idx="3">
                  <c:v>3</c:v>
                </c:pt>
                <c:pt idx="4">
                  <c:v>9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havonta legalább egyszer, de nem minden héten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VoD használók</c:v>
                </c:pt>
                <c:pt idx="4">
                  <c:v>Mindenevők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16</c:v>
                </c:pt>
                <c:pt idx="1">
                  <c:v>21</c:v>
                </c:pt>
                <c:pt idx="2">
                  <c:v>13</c:v>
                </c:pt>
                <c:pt idx="3">
                  <c:v>5</c:v>
                </c:pt>
                <c:pt idx="4">
                  <c:v>14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hetente legalább egyszer, de nem minden nep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VoD használók</c:v>
                </c:pt>
                <c:pt idx="4">
                  <c:v>Mindenevők</c:v>
                </c:pt>
              </c:strCache>
            </c:strRef>
          </c:cat>
          <c:val>
            <c:numRef>
              <c:f>Munka1!$E$2:$E$6</c:f>
              <c:numCache>
                <c:formatCode>0</c:formatCode>
                <c:ptCount val="5"/>
                <c:pt idx="0">
                  <c:v>15</c:v>
                </c:pt>
                <c:pt idx="1">
                  <c:v>21</c:v>
                </c:pt>
                <c:pt idx="2">
                  <c:v>44</c:v>
                </c:pt>
                <c:pt idx="3">
                  <c:v>54</c:v>
                </c:pt>
                <c:pt idx="4">
                  <c:v>39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minden nap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VoD használók</c:v>
                </c:pt>
                <c:pt idx="4">
                  <c:v>Mindenevők</c:v>
                </c:pt>
              </c:strCache>
            </c:strRef>
          </c:cat>
          <c:val>
            <c:numRef>
              <c:f>Munka1!$F$2:$F$6</c:f>
              <c:numCache>
                <c:formatCode>0</c:formatCode>
                <c:ptCount val="5"/>
                <c:pt idx="0">
                  <c:v>7</c:v>
                </c:pt>
                <c:pt idx="1">
                  <c:v>5</c:v>
                </c:pt>
                <c:pt idx="2">
                  <c:v>24</c:v>
                </c:pt>
                <c:pt idx="3">
                  <c:v>16</c:v>
                </c:pt>
                <c:pt idx="4">
                  <c:v>29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82045696"/>
        <c:axId val="180683520"/>
      </c:barChart>
      <c:catAx>
        <c:axId val="18204569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hu-HU"/>
          </a:p>
        </c:txPr>
        <c:crossAx val="180683520"/>
        <c:crosses val="autoZero"/>
        <c:auto val="0"/>
        <c:lblAlgn val="ctr"/>
        <c:lblOffset val="50"/>
        <c:noMultiLvlLbl val="0"/>
      </c:catAx>
      <c:valAx>
        <c:axId val="18068352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8204569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4959415877577773E-2"/>
          <c:y val="0.84428826186214423"/>
          <c:w val="0.85908460712017187"/>
          <c:h val="0.15262821354784201"/>
        </c:manualLayout>
      </c:layout>
      <c:overlay val="0"/>
      <c:txPr>
        <a:bodyPr/>
        <a:lstStyle/>
        <a:p>
          <a:pPr>
            <a:defRPr sz="11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36344169644236"/>
          <c:y val="1.6105684024526373E-2"/>
          <c:w val="0.71038186617257582"/>
          <c:h val="0.86900562635897594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752505"/>
              </a:solidFill>
            </c:spPr>
          </c:dPt>
          <c:dPt>
            <c:idx val="3"/>
            <c:bubble3D val="0"/>
            <c:spPr>
              <a:solidFill>
                <a:srgbClr val="7F7F7F"/>
              </a:solidFill>
            </c:spPr>
          </c:dPt>
          <c:dPt>
            <c:idx val="4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Munka1!$A$2:$A$5</c:f>
              <c:strCache>
                <c:ptCount val="4"/>
                <c:pt idx="0">
                  <c:v>van, használják internetre kapcsolódva</c:v>
                </c:pt>
                <c:pt idx="1">
                  <c:v>van, nem használják internetre kapcsolódva</c:v>
                </c:pt>
                <c:pt idx="2">
                  <c:v>nincs</c:v>
                </c:pt>
                <c:pt idx="3">
                  <c:v>NT/NV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2.892265457459603E-2</c:v>
                </c:pt>
                <c:pt idx="1">
                  <c:v>4.277822906441351E-2</c:v>
                </c:pt>
                <c:pt idx="2">
                  <c:v>0.90146719045487456</c:v>
                </c:pt>
                <c:pt idx="3">
                  <c:v>2.6832031751661923E-2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11111265414953894"/>
          <c:y val="0.76082915390353456"/>
          <c:w val="0.87012397368034378"/>
          <c:h val="0.215402984324493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323053559020749E-2"/>
          <c:y val="0.18117134719297232"/>
          <c:w val="0.94667694644097922"/>
          <c:h val="0.531180162425694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Oszlop1</c:v>
                </c:pt>
              </c:strCache>
            </c:strRef>
          </c:tx>
          <c:spPr>
            <a:solidFill>
              <a:srgbClr val="CC0000"/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/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Munka1!$A$2:$A$16</c:f>
              <c:strCache>
                <c:ptCount val="15"/>
                <c:pt idx="0">
                  <c:v>Kisfogyasztók</c:v>
                </c:pt>
                <c:pt idx="1">
                  <c:v>Lineáris</c:v>
                </c:pt>
                <c:pt idx="2">
                  <c:v>Internetezők</c:v>
                </c:pt>
                <c:pt idx="3">
                  <c:v>Mindenevők</c:v>
                </c:pt>
                <c:pt idx="4">
                  <c:v>VoD használók</c:v>
                </c:pt>
                <c:pt idx="5">
                  <c:v>Kisfogyasztók</c:v>
                </c:pt>
                <c:pt idx="6">
                  <c:v>Lineáris</c:v>
                </c:pt>
                <c:pt idx="7">
                  <c:v>Internetezők</c:v>
                </c:pt>
                <c:pt idx="8">
                  <c:v>Mindenevők</c:v>
                </c:pt>
                <c:pt idx="9">
                  <c:v>VoD használók</c:v>
                </c:pt>
                <c:pt idx="10">
                  <c:v>Kisfogyasztók</c:v>
                </c:pt>
                <c:pt idx="11">
                  <c:v>Lineáris</c:v>
                </c:pt>
                <c:pt idx="12">
                  <c:v>Internetezők</c:v>
                </c:pt>
                <c:pt idx="13">
                  <c:v>Mindenevők</c:v>
                </c:pt>
                <c:pt idx="14">
                  <c:v>VoD használók</c:v>
                </c:pt>
              </c:strCache>
            </c:strRef>
          </c:cat>
          <c:val>
            <c:numRef>
              <c:f>Munka1!$B$2:$B$16</c:f>
              <c:numCache>
                <c:formatCode>0</c:formatCode>
                <c:ptCount val="15"/>
                <c:pt idx="0">
                  <c:v>33</c:v>
                </c:pt>
                <c:pt idx="1">
                  <c:v>46</c:v>
                </c:pt>
                <c:pt idx="2">
                  <c:v>54</c:v>
                </c:pt>
                <c:pt idx="3">
                  <c:v>74</c:v>
                </c:pt>
                <c:pt idx="4">
                  <c:v>50</c:v>
                </c:pt>
                <c:pt idx="5">
                  <c:v>14</c:v>
                </c:pt>
                <c:pt idx="6">
                  <c:v>21</c:v>
                </c:pt>
                <c:pt idx="7">
                  <c:v>29</c:v>
                </c:pt>
                <c:pt idx="8">
                  <c:v>28</c:v>
                </c:pt>
                <c:pt idx="9">
                  <c:v>18</c:v>
                </c:pt>
                <c:pt idx="10">
                  <c:v>28</c:v>
                </c:pt>
                <c:pt idx="11">
                  <c:v>33</c:v>
                </c:pt>
                <c:pt idx="12">
                  <c:v>44</c:v>
                </c:pt>
                <c:pt idx="13">
                  <c:v>43</c:v>
                </c:pt>
                <c:pt idx="14">
                  <c:v>56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7863296"/>
        <c:axId val="178090752"/>
      </c:barChart>
      <c:catAx>
        <c:axId val="177863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hu-HU"/>
          </a:p>
        </c:txPr>
        <c:crossAx val="178090752"/>
        <c:crosses val="autoZero"/>
        <c:auto val="1"/>
        <c:lblAlgn val="ctr"/>
        <c:lblOffset val="100"/>
        <c:noMultiLvlLbl val="0"/>
      </c:catAx>
      <c:valAx>
        <c:axId val="178090752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7863296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9677570351920829"/>
          <c:y val="1.6638612481212778E-2"/>
          <c:w val="0.59317316635995998"/>
          <c:h val="0.6180283319490073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átlag alatti IP alapú on-demnd használat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17.307692307692307</c:v>
                </c:pt>
                <c:pt idx="1">
                  <c:v>29.559748427672957</c:v>
                </c:pt>
                <c:pt idx="2">
                  <c:v>28.275862068965516</c:v>
                </c:pt>
                <c:pt idx="3">
                  <c:v>36.206896551724135</c:v>
                </c:pt>
                <c:pt idx="4">
                  <c:v>37.662337662337663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átlagos IP alapú on-demnd használat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33.653846153846153</c:v>
                </c:pt>
                <c:pt idx="1">
                  <c:v>39.622641509433961</c:v>
                </c:pt>
                <c:pt idx="2">
                  <c:v>39.310344827586206</c:v>
                </c:pt>
                <c:pt idx="3">
                  <c:v>31.03448275862069</c:v>
                </c:pt>
                <c:pt idx="4">
                  <c:v>32.467532467532465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átlag feletti IP alapú on-demnd használat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 baseline="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49.038461538461533</c:v>
                </c:pt>
                <c:pt idx="1">
                  <c:v>30.817610062893081</c:v>
                </c:pt>
                <c:pt idx="2">
                  <c:v>32.41379310344827</c:v>
                </c:pt>
                <c:pt idx="3">
                  <c:v>32.758620689655174</c:v>
                </c:pt>
                <c:pt idx="4">
                  <c:v>29.870129870129869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57622656"/>
        <c:axId val="157624576"/>
      </c:barChart>
      <c:catAx>
        <c:axId val="15762265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157624576"/>
        <c:crosses val="autoZero"/>
        <c:auto val="0"/>
        <c:lblAlgn val="ctr"/>
        <c:lblOffset val="50"/>
        <c:noMultiLvlLbl val="0"/>
      </c:catAx>
      <c:valAx>
        <c:axId val="157624576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hu-HU"/>
          </a:p>
        </c:txPr>
        <c:crossAx val="15762265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9.9154851878679923E-2"/>
          <c:y val="0.71442216296954664"/>
          <c:w val="0.85641925877869807"/>
          <c:h val="0.11036802789108092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9677570351920829"/>
          <c:y val="1.6638612481212778E-2"/>
          <c:w val="0.59317316635995998"/>
          <c:h val="0.6180283319490073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nem ismeri a VoD-ot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37</c:v>
                </c:pt>
                <c:pt idx="1">
                  <c:v>39</c:v>
                </c:pt>
                <c:pt idx="2">
                  <c:v>35</c:v>
                </c:pt>
                <c:pt idx="3">
                  <c:v>16</c:v>
                </c:pt>
                <c:pt idx="4">
                  <c:v>18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ismeri, de nem használ VoD-ot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32</c:v>
                </c:pt>
                <c:pt idx="1">
                  <c:v>29</c:v>
                </c:pt>
                <c:pt idx="2">
                  <c:v>29</c:v>
                </c:pt>
                <c:pt idx="3">
                  <c:v>44</c:v>
                </c:pt>
                <c:pt idx="4">
                  <c:v>36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használ VoD-ot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200" b="1" baseline="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18-24 éves</c:v>
                </c:pt>
                <c:pt idx="1">
                  <c:v>25-29 éves</c:v>
                </c:pt>
                <c:pt idx="2">
                  <c:v>30-39 éves</c:v>
                </c:pt>
                <c:pt idx="3">
                  <c:v>40-49 éves</c:v>
                </c:pt>
                <c:pt idx="4">
                  <c:v>50-59 éves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31</c:v>
                </c:pt>
                <c:pt idx="1">
                  <c:v>32</c:v>
                </c:pt>
                <c:pt idx="2">
                  <c:v>36</c:v>
                </c:pt>
                <c:pt idx="3">
                  <c:v>40</c:v>
                </c:pt>
                <c:pt idx="4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219145728"/>
        <c:axId val="222339072"/>
      </c:barChart>
      <c:catAx>
        <c:axId val="21914572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222339072"/>
        <c:crosses val="autoZero"/>
        <c:auto val="0"/>
        <c:lblAlgn val="ctr"/>
        <c:lblOffset val="50"/>
        <c:noMultiLvlLbl val="0"/>
      </c:catAx>
      <c:valAx>
        <c:axId val="222339072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hu-HU"/>
          </a:p>
        </c:txPr>
        <c:crossAx val="219145728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0528979008608479"/>
          <c:y val="0.71442216296954664"/>
          <c:w val="0.85641925877869807"/>
          <c:h val="0.11036802789108092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66162738117198"/>
          <c:y val="1.6638612481212778E-2"/>
          <c:w val="0.46552227708349087"/>
          <c:h val="0.80870493400734134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Teljes mértékben igaz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Munka1!$A$2:$A$8</c:f>
              <c:strCache>
                <c:ptCount val="7"/>
                <c:pt idx="0">
                  <c:v>Ha információra van szükségem, először az interneten keresem</c:v>
                </c:pt>
                <c:pt idx="1">
                  <c:v>Kifejezetten érdekel a technológiai fejlődés, az új eszközök és lehetőségek</c:v>
                </c:pt>
                <c:pt idx="2">
                  <c:v>Szerintem a technikai fejlődés számtalan új lehetőségeket teremt, ezért szeretek új eszközöket venni és újfajta szolgáltatásokat kipróbálni</c:v>
                </c:pt>
                <c:pt idx="3">
                  <c:v>Az a véleményem, hogy a mai okostelefonok tele vannak felesleges, semmire sem jó funkciókkal</c:v>
                </c:pt>
                <c:pt idx="4">
                  <c:v>Szerintem túl gyorsan változik manapság minden, az embernek nehezére esik követni.</c:v>
                </c:pt>
                <c:pt idx="5">
                  <c:v>Az egyre újabb technikai eszközök megjelenését inkább üzleti fogásnak, mint valódi újításnak tartom</c:v>
                </c:pt>
                <c:pt idx="6">
                  <c:v>Szeretnek az elsők között lenni, akik kipróbálnak valamilyen újdonságot</c:v>
                </c:pt>
              </c:strCache>
            </c:strRef>
          </c:cat>
          <c:val>
            <c:numRef>
              <c:f>Munka1!$B$2:$B$8</c:f>
              <c:numCache>
                <c:formatCode>0</c:formatCode>
                <c:ptCount val="7"/>
                <c:pt idx="0">
                  <c:v>56</c:v>
                </c:pt>
                <c:pt idx="1">
                  <c:v>26</c:v>
                </c:pt>
                <c:pt idx="2">
                  <c:v>20</c:v>
                </c:pt>
                <c:pt idx="3">
                  <c:v>20</c:v>
                </c:pt>
                <c:pt idx="4">
                  <c:v>19</c:v>
                </c:pt>
                <c:pt idx="5">
                  <c:v>13</c:v>
                </c:pt>
                <c:pt idx="6">
                  <c:v>12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Inkább igaz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Munka1!$A$2:$A$8</c:f>
              <c:strCache>
                <c:ptCount val="7"/>
                <c:pt idx="0">
                  <c:v>Ha információra van szükségem, először az interneten keresem</c:v>
                </c:pt>
                <c:pt idx="1">
                  <c:v>Kifejezetten érdekel a technológiai fejlődés, az új eszközök és lehetőségek</c:v>
                </c:pt>
                <c:pt idx="2">
                  <c:v>Szerintem a technikai fejlődés számtalan új lehetőségeket teremt, ezért szeretek új eszközöket venni és újfajta szolgáltatásokat kipróbálni</c:v>
                </c:pt>
                <c:pt idx="3">
                  <c:v>Az a véleményem, hogy a mai okostelefonok tele vannak felesleges, semmire sem jó funkciókkal</c:v>
                </c:pt>
                <c:pt idx="4">
                  <c:v>Szerintem túl gyorsan változik manapság minden, az embernek nehezére esik követni.</c:v>
                </c:pt>
                <c:pt idx="5">
                  <c:v>Az egyre újabb technikai eszközök megjelenését inkább üzleti fogásnak, mint valódi újításnak tartom</c:v>
                </c:pt>
                <c:pt idx="6">
                  <c:v>Szeretnek az elsők között lenni, akik kipróbálnak valamilyen újdonságot</c:v>
                </c:pt>
              </c:strCache>
            </c:strRef>
          </c:cat>
          <c:val>
            <c:numRef>
              <c:f>Munka1!$C$2:$C$8</c:f>
              <c:numCache>
                <c:formatCode>0</c:formatCode>
                <c:ptCount val="7"/>
                <c:pt idx="0">
                  <c:v>37</c:v>
                </c:pt>
                <c:pt idx="1">
                  <c:v>39</c:v>
                </c:pt>
                <c:pt idx="2">
                  <c:v>35</c:v>
                </c:pt>
                <c:pt idx="3">
                  <c:v>31</c:v>
                </c:pt>
                <c:pt idx="4">
                  <c:v>31</c:v>
                </c:pt>
                <c:pt idx="5">
                  <c:v>33</c:v>
                </c:pt>
                <c:pt idx="6">
                  <c:v>31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Inkább nem igaz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Munka1!$A$2:$A$8</c:f>
              <c:strCache>
                <c:ptCount val="7"/>
                <c:pt idx="0">
                  <c:v>Ha információra van szükségem, először az interneten keresem</c:v>
                </c:pt>
                <c:pt idx="1">
                  <c:v>Kifejezetten érdekel a technológiai fejlődés, az új eszközök és lehetőségek</c:v>
                </c:pt>
                <c:pt idx="2">
                  <c:v>Szerintem a technikai fejlődés számtalan új lehetőségeket teremt, ezért szeretek új eszközöket venni és újfajta szolgáltatásokat kipróbálni</c:v>
                </c:pt>
                <c:pt idx="3">
                  <c:v>Az a véleményem, hogy a mai okostelefonok tele vannak felesleges, semmire sem jó funkciókkal</c:v>
                </c:pt>
                <c:pt idx="4">
                  <c:v>Szerintem túl gyorsan változik manapság minden, az embernek nehezére esik követni.</c:v>
                </c:pt>
                <c:pt idx="5">
                  <c:v>Az egyre újabb technikai eszközök megjelenését inkább üzleti fogásnak, mint valódi újításnak tartom</c:v>
                </c:pt>
                <c:pt idx="6">
                  <c:v>Szeretnek az elsők között lenni, akik kipróbálnak valamilyen újdonságot</c:v>
                </c:pt>
              </c:strCache>
            </c:strRef>
          </c:cat>
          <c:val>
            <c:numRef>
              <c:f>Munka1!$D$2:$D$8</c:f>
              <c:numCache>
                <c:formatCode>0</c:formatCode>
                <c:ptCount val="7"/>
                <c:pt idx="0">
                  <c:v>5</c:v>
                </c:pt>
                <c:pt idx="1">
                  <c:v>24</c:v>
                </c:pt>
                <c:pt idx="2">
                  <c:v>34</c:v>
                </c:pt>
                <c:pt idx="3">
                  <c:v>26</c:v>
                </c:pt>
                <c:pt idx="4">
                  <c:v>29</c:v>
                </c:pt>
                <c:pt idx="5">
                  <c:v>35</c:v>
                </c:pt>
                <c:pt idx="6">
                  <c:v>34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Egyáltalán nem igaz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elete val="1"/>
            </c:dLbl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Munka1!$A$2:$A$8</c:f>
              <c:strCache>
                <c:ptCount val="7"/>
                <c:pt idx="0">
                  <c:v>Ha információra van szükségem, először az interneten keresem</c:v>
                </c:pt>
                <c:pt idx="1">
                  <c:v>Kifejezetten érdekel a technológiai fejlődés, az új eszközök és lehetőségek</c:v>
                </c:pt>
                <c:pt idx="2">
                  <c:v>Szerintem a technikai fejlődés számtalan új lehetőségeket teremt, ezért szeretek új eszközöket venni és újfajta szolgáltatásokat kipróbálni</c:v>
                </c:pt>
                <c:pt idx="3">
                  <c:v>Az a véleményem, hogy a mai okostelefonok tele vannak felesleges, semmire sem jó funkciókkal</c:v>
                </c:pt>
                <c:pt idx="4">
                  <c:v>Szerintem túl gyorsan változik manapság minden, az embernek nehezére esik követni.</c:v>
                </c:pt>
                <c:pt idx="5">
                  <c:v>Az egyre újabb technikai eszközök megjelenését inkább üzleti fogásnak, mint valódi újításnak tartom</c:v>
                </c:pt>
                <c:pt idx="6">
                  <c:v>Szeretnek az elsők között lenni, akik kipróbálnak valamilyen újdonságot</c:v>
                </c:pt>
              </c:strCache>
            </c:strRef>
          </c:cat>
          <c:val>
            <c:numRef>
              <c:f>Munka1!$E$2:$E$8</c:f>
              <c:numCache>
                <c:formatCode>0</c:formatCode>
                <c:ptCount val="7"/>
                <c:pt idx="0">
                  <c:v>0</c:v>
                </c:pt>
                <c:pt idx="1">
                  <c:v>9</c:v>
                </c:pt>
                <c:pt idx="2">
                  <c:v>8</c:v>
                </c:pt>
                <c:pt idx="3">
                  <c:v>15</c:v>
                </c:pt>
                <c:pt idx="4">
                  <c:v>17</c:v>
                </c:pt>
                <c:pt idx="5">
                  <c:v>13</c:v>
                </c:pt>
                <c:pt idx="6">
                  <c:v>19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Munka1!$A$2:$A$8</c:f>
              <c:strCache>
                <c:ptCount val="7"/>
                <c:pt idx="0">
                  <c:v>Ha információra van szükségem, először az interneten keresem</c:v>
                </c:pt>
                <c:pt idx="1">
                  <c:v>Kifejezetten érdekel a technológiai fejlődés, az új eszközök és lehetőségek</c:v>
                </c:pt>
                <c:pt idx="2">
                  <c:v>Szerintem a technikai fejlődés számtalan új lehetőségeket teremt, ezért szeretek új eszközöket venni és újfajta szolgáltatásokat kipróbálni</c:v>
                </c:pt>
                <c:pt idx="3">
                  <c:v>Az a véleményem, hogy a mai okostelefonok tele vannak felesleges, semmire sem jó funkciókkal</c:v>
                </c:pt>
                <c:pt idx="4">
                  <c:v>Szerintem túl gyorsan változik manapság minden, az embernek nehezére esik követni.</c:v>
                </c:pt>
                <c:pt idx="5">
                  <c:v>Az egyre újabb technikai eszközök megjelenését inkább üzleti fogásnak, mint valódi újításnak tartom</c:v>
                </c:pt>
                <c:pt idx="6">
                  <c:v>Szeretnek az elsők között lenni, akik kipróbálnak valamilyen újdonságot</c:v>
                </c:pt>
              </c:strCache>
            </c:strRef>
          </c:cat>
          <c:val>
            <c:numRef>
              <c:f>Munka1!$F$2:$F$8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5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3046912"/>
        <c:axId val="183048448"/>
      </c:barChart>
      <c:catAx>
        <c:axId val="18304691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183048448"/>
        <c:crosses val="autoZero"/>
        <c:auto val="0"/>
        <c:lblAlgn val="ctr"/>
        <c:lblOffset val="50"/>
        <c:noMultiLvlLbl val="0"/>
      </c:catAx>
      <c:valAx>
        <c:axId val="183048448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83046912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2281398337917057"/>
          <c:y val="0.83128607586848324"/>
          <c:w val="0.87120205571642606"/>
          <c:h val="0.14898978693494452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805697515090915"/>
          <c:y val="6.9700357367699889E-2"/>
          <c:w val="0.4749670175536051"/>
          <c:h val="0.89796527237714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58B45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Munka1!$A$2:$A$23</c:f>
              <c:strCache>
                <c:ptCount val="22"/>
                <c:pt idx="0">
                  <c:v>Férfi</c:v>
                </c:pt>
                <c:pt idx="1">
                  <c:v>Nő</c:v>
                </c:pt>
                <c:pt idx="2">
                  <c:v> </c:v>
                </c:pt>
                <c:pt idx="3">
                  <c:v>18-24 éves</c:v>
                </c:pt>
                <c:pt idx="4">
                  <c:v>25-29 éves</c:v>
                </c:pt>
                <c:pt idx="5">
                  <c:v>30-39 éves</c:v>
                </c:pt>
                <c:pt idx="6">
                  <c:v>40-49 éves</c:v>
                </c:pt>
                <c:pt idx="7">
                  <c:v>50-59 éves</c:v>
                </c:pt>
                <c:pt idx="8">
                  <c:v> </c:v>
                </c:pt>
                <c:pt idx="9">
                  <c:v>nincs érettségi</c:v>
                </c:pt>
                <c:pt idx="10">
                  <c:v>érettségizettek</c:v>
                </c:pt>
                <c:pt idx="11">
                  <c:v>diplomások</c:v>
                </c:pt>
                <c:pt idx="12">
                  <c:v> </c:v>
                </c:pt>
                <c:pt idx="13">
                  <c:v>Budapest</c:v>
                </c:pt>
                <c:pt idx="14">
                  <c:v>megyeszékhely</c:v>
                </c:pt>
                <c:pt idx="15">
                  <c:v>egyéb város</c:v>
                </c:pt>
                <c:pt idx="16">
                  <c:v>község</c:v>
                </c:pt>
                <c:pt idx="17">
                  <c:v> </c:v>
                </c:pt>
                <c:pt idx="18">
                  <c:v>50 ezer Ft alatt</c:v>
                </c:pt>
                <c:pt idx="19">
                  <c:v>51-100 ezer Ft között</c:v>
                </c:pt>
                <c:pt idx="20">
                  <c:v>101-200 ezer Ft között</c:v>
                </c:pt>
                <c:pt idx="21">
                  <c:v>201 ezer Ft felett</c:v>
                </c:pt>
              </c:strCache>
            </c:strRef>
          </c:cat>
          <c:val>
            <c:numRef>
              <c:f>Munka1!$B$2:$B$23</c:f>
              <c:numCache>
                <c:formatCode>General</c:formatCode>
                <c:ptCount val="22"/>
                <c:pt idx="0">
                  <c:v>59</c:v>
                </c:pt>
                <c:pt idx="1">
                  <c:v>42</c:v>
                </c:pt>
                <c:pt idx="3">
                  <c:v>58</c:v>
                </c:pt>
                <c:pt idx="4">
                  <c:v>58</c:v>
                </c:pt>
                <c:pt idx="5">
                  <c:v>47</c:v>
                </c:pt>
                <c:pt idx="6">
                  <c:v>48</c:v>
                </c:pt>
                <c:pt idx="7">
                  <c:v>41</c:v>
                </c:pt>
                <c:pt idx="9">
                  <c:v>49</c:v>
                </c:pt>
                <c:pt idx="10">
                  <c:v>51</c:v>
                </c:pt>
                <c:pt idx="11">
                  <c:v>50</c:v>
                </c:pt>
                <c:pt idx="13">
                  <c:v>50</c:v>
                </c:pt>
                <c:pt idx="14">
                  <c:v>51</c:v>
                </c:pt>
                <c:pt idx="15">
                  <c:v>52</c:v>
                </c:pt>
                <c:pt idx="16">
                  <c:v>49</c:v>
                </c:pt>
                <c:pt idx="18">
                  <c:v>53</c:v>
                </c:pt>
                <c:pt idx="19">
                  <c:v>48</c:v>
                </c:pt>
                <c:pt idx="20">
                  <c:v>50</c:v>
                </c:pt>
                <c:pt idx="21">
                  <c:v>54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overlap val="2"/>
        <c:axId val="121205888"/>
        <c:axId val="121207424"/>
      </c:barChart>
      <c:catAx>
        <c:axId val="12120588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21207424"/>
        <c:crosses val="autoZero"/>
        <c:auto val="1"/>
        <c:lblAlgn val="ctr"/>
        <c:lblOffset val="100"/>
        <c:noMultiLvlLbl val="0"/>
      </c:catAx>
      <c:valAx>
        <c:axId val="121207424"/>
        <c:scaling>
          <c:orientation val="minMax"/>
          <c:max val="60"/>
          <c:min val="40"/>
        </c:scaling>
        <c:delete val="0"/>
        <c:axPos val="t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21205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  <c:userShapes r:id="rId2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567638839595081"/>
          <c:y val="1.6638612481212778E-2"/>
          <c:w val="0.51750751606871204"/>
          <c:h val="0.75040829413664889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Teljes mértékben egyetért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Amíg ilyen drága a jó filmekhez való legális hozzáférés, valójában nem találok semmi kivetnivalót az illegális letöltésben </c:v>
                </c:pt>
                <c:pt idx="1">
                  <c:v>Izgalmasnak, érdekesnek tartom a torrent oldalakról való letöltést</c:v>
                </c:pt>
                <c:pt idx="2">
                  <c:v>Az illegális internetes letöltés egyértelműen bűncselekmény ezért szigorúan büntetni kell </c:v>
                </c:pt>
                <c:pt idx="3">
                  <c:v>Unalmasnak tartom, hogy hosszan keresgéljek interneten filmek, sorozatok után, amikor tévét is nézhetek </c:v>
                </c:pt>
                <c:pt idx="4">
                  <c:v>Az internetes letöltést rendkívül időpazarlónak érzem. Nem éri meg a rá fordított időt. 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20</c:v>
                </c:pt>
                <c:pt idx="1">
                  <c:v>11</c:v>
                </c:pt>
                <c:pt idx="2">
                  <c:v>8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Nagyobbrészt egyetért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Amíg ilyen drága a jó filmekhez való legális hozzáférés, valójában nem találok semmi kivetnivalót az illegális letöltésben </c:v>
                </c:pt>
                <c:pt idx="1">
                  <c:v>Izgalmasnak, érdekesnek tartom a torrent oldalakról való letöltést</c:v>
                </c:pt>
                <c:pt idx="2">
                  <c:v>Az illegális internetes letöltés egyértelműen bűncselekmény ezért szigorúan büntetni kell </c:v>
                </c:pt>
                <c:pt idx="3">
                  <c:v>Unalmasnak tartom, hogy hosszan keresgéljek interneten filmek, sorozatok után, amikor tévét is nézhetek </c:v>
                </c:pt>
                <c:pt idx="4">
                  <c:v>Az internetes letöltést rendkívül időpazarlónak érzem. Nem éri meg a rá fordított időt. 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38</c:v>
                </c:pt>
                <c:pt idx="1">
                  <c:v>29</c:v>
                </c:pt>
                <c:pt idx="2">
                  <c:v>23</c:v>
                </c:pt>
                <c:pt idx="3">
                  <c:v>29</c:v>
                </c:pt>
                <c:pt idx="4">
                  <c:v>17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Inkább nem ért egyet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Amíg ilyen drága a jó filmekhez való legális hozzáférés, valójában nem találok semmi kivetnivalót az illegális letöltésben </c:v>
                </c:pt>
                <c:pt idx="1">
                  <c:v>Izgalmasnak, érdekesnek tartom a torrent oldalakról való letöltést</c:v>
                </c:pt>
                <c:pt idx="2">
                  <c:v>Az illegális internetes letöltés egyértelműen bűncselekmény ezért szigorúan büntetni kell </c:v>
                </c:pt>
                <c:pt idx="3">
                  <c:v>Unalmasnak tartom, hogy hosszan keresgéljek interneten filmek, sorozatok után, amikor tévét is nézhetek </c:v>
                </c:pt>
                <c:pt idx="4">
                  <c:v>Az internetes letöltést rendkívül időpazarlónak érzem. Nem éri meg a rá fordított időt. 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17</c:v>
                </c:pt>
                <c:pt idx="1">
                  <c:v>24</c:v>
                </c:pt>
                <c:pt idx="2">
                  <c:v>30</c:v>
                </c:pt>
                <c:pt idx="3">
                  <c:v>25</c:v>
                </c:pt>
                <c:pt idx="4">
                  <c:v>26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Egyáltalán nem ért egyet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Amíg ilyen drága a jó filmekhez való legális hozzáférés, valójában nem találok semmi kivetnivalót az illegális letöltésben </c:v>
                </c:pt>
                <c:pt idx="1">
                  <c:v>Izgalmasnak, érdekesnek tartom a torrent oldalakról való letöltést</c:v>
                </c:pt>
                <c:pt idx="2">
                  <c:v>Az illegális internetes letöltés egyértelműen bűncselekmény ezért szigorúan büntetni kell </c:v>
                </c:pt>
                <c:pt idx="3">
                  <c:v>Unalmasnak tartom, hogy hosszan keresgéljek interneten filmek, sorozatok után, amikor tévét is nézhetek </c:v>
                </c:pt>
                <c:pt idx="4">
                  <c:v>Az internetes letöltést rendkívül időpazarlónak érzem. Nem éri meg a rá fordított időt. </c:v>
                </c:pt>
              </c:strCache>
            </c:strRef>
          </c:cat>
          <c:val>
            <c:numRef>
              <c:f>Munka1!$E$2:$E$6</c:f>
              <c:numCache>
                <c:formatCode>0</c:formatCode>
                <c:ptCount val="5"/>
                <c:pt idx="0">
                  <c:v>11</c:v>
                </c:pt>
                <c:pt idx="1">
                  <c:v>21</c:v>
                </c:pt>
                <c:pt idx="2">
                  <c:v>29</c:v>
                </c:pt>
                <c:pt idx="3">
                  <c:v>32</c:v>
                </c:pt>
                <c:pt idx="4">
                  <c:v>44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Amíg ilyen drága a jó filmekhez való legális hozzáférés, valójában nem találok semmi kivetnivalót az illegális letöltésben </c:v>
                </c:pt>
                <c:pt idx="1">
                  <c:v>Izgalmasnak, érdekesnek tartom a torrent oldalakról való letöltést</c:v>
                </c:pt>
                <c:pt idx="2">
                  <c:v>Az illegális internetes letöltés egyértelműen bűncselekmény ezért szigorúan büntetni kell </c:v>
                </c:pt>
                <c:pt idx="3">
                  <c:v>Unalmasnak tartom, hogy hosszan keresgéljek interneten filmek, sorozatok után, amikor tévét is nézhetek </c:v>
                </c:pt>
                <c:pt idx="4">
                  <c:v>Az internetes letöltést rendkívül időpazarlónak érzem. Nem éri meg a rá fordított időt. </c:v>
                </c:pt>
              </c:strCache>
            </c:strRef>
          </c:cat>
          <c:val>
            <c:numRef>
              <c:f>Munka1!$F$2:$F$6</c:f>
              <c:numCache>
                <c:formatCode>0</c:formatCode>
                <c:ptCount val="5"/>
                <c:pt idx="0">
                  <c:v>12</c:v>
                </c:pt>
                <c:pt idx="1">
                  <c:v>13</c:v>
                </c:pt>
                <c:pt idx="2">
                  <c:v>8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2263680"/>
        <c:axId val="212265216"/>
      </c:barChart>
      <c:catAx>
        <c:axId val="2122636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hu-HU"/>
          </a:p>
        </c:txPr>
        <c:crossAx val="212265216"/>
        <c:crosses val="autoZero"/>
        <c:auto val="0"/>
        <c:lblAlgn val="ctr"/>
        <c:lblOffset val="50"/>
        <c:noMultiLvlLbl val="0"/>
      </c:catAx>
      <c:valAx>
        <c:axId val="212265216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212263680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2281398337917057"/>
          <c:y val="0.83128607586848324"/>
          <c:w val="0.80689422027197988"/>
          <c:h val="0.10096094581990965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02827463615152"/>
          <c:y val="6.9700357367699889E-2"/>
          <c:w val="0.4749670175536051"/>
          <c:h val="0.89796527237714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58B45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Munka1!$A$2:$A$23</c:f>
              <c:strCache>
                <c:ptCount val="22"/>
                <c:pt idx="0">
                  <c:v>Férfi</c:v>
                </c:pt>
                <c:pt idx="1">
                  <c:v>Nő</c:v>
                </c:pt>
                <c:pt idx="2">
                  <c:v> </c:v>
                </c:pt>
                <c:pt idx="3">
                  <c:v>18-24 éves</c:v>
                </c:pt>
                <c:pt idx="4">
                  <c:v>25-29 éves</c:v>
                </c:pt>
                <c:pt idx="5">
                  <c:v>30-39 éves</c:v>
                </c:pt>
                <c:pt idx="6">
                  <c:v>40-49 éves</c:v>
                </c:pt>
                <c:pt idx="7">
                  <c:v>50-59 éves</c:v>
                </c:pt>
                <c:pt idx="8">
                  <c:v> </c:v>
                </c:pt>
                <c:pt idx="9">
                  <c:v>nincs érettségi</c:v>
                </c:pt>
                <c:pt idx="10">
                  <c:v>érettségizettek</c:v>
                </c:pt>
                <c:pt idx="11">
                  <c:v>diplomások</c:v>
                </c:pt>
                <c:pt idx="12">
                  <c:v> </c:v>
                </c:pt>
                <c:pt idx="13">
                  <c:v>Budapest</c:v>
                </c:pt>
                <c:pt idx="14">
                  <c:v>megyeszékhely</c:v>
                </c:pt>
                <c:pt idx="15">
                  <c:v>egyéb város</c:v>
                </c:pt>
                <c:pt idx="16">
                  <c:v>község</c:v>
                </c:pt>
                <c:pt idx="17">
                  <c:v> </c:v>
                </c:pt>
                <c:pt idx="18">
                  <c:v>50 ezer Ft alatt</c:v>
                </c:pt>
                <c:pt idx="19">
                  <c:v>51-100 ezer Ft között</c:v>
                </c:pt>
                <c:pt idx="20">
                  <c:v>101-200 ezer Ft között</c:v>
                </c:pt>
                <c:pt idx="21">
                  <c:v>201 ezer Ft felett</c:v>
                </c:pt>
              </c:strCache>
            </c:strRef>
          </c:cat>
          <c:val>
            <c:numRef>
              <c:f>Munka1!$B$2:$B$23</c:f>
              <c:numCache>
                <c:formatCode>0</c:formatCode>
                <c:ptCount val="22"/>
                <c:pt idx="0">
                  <c:v>52.058606632652612</c:v>
                </c:pt>
                <c:pt idx="1">
                  <c:v>48.923855156071227</c:v>
                </c:pt>
                <c:pt idx="3">
                  <c:v>58.174135024696845</c:v>
                </c:pt>
                <c:pt idx="4">
                  <c:v>58.433567963281895</c:v>
                </c:pt>
                <c:pt idx="5">
                  <c:v>45.777997430490828</c:v>
                </c:pt>
                <c:pt idx="6">
                  <c:v>46.299831378965038</c:v>
                </c:pt>
                <c:pt idx="7">
                  <c:v>45.720908957974082</c:v>
                </c:pt>
                <c:pt idx="9">
                  <c:v>48.613290305335319</c:v>
                </c:pt>
                <c:pt idx="10">
                  <c:v>50.57929730847907</c:v>
                </c:pt>
                <c:pt idx="11">
                  <c:v>50.962314658934751</c:v>
                </c:pt>
                <c:pt idx="13">
                  <c:v>52.853199289743671</c:v>
                </c:pt>
                <c:pt idx="14">
                  <c:v>52.957163149763147</c:v>
                </c:pt>
                <c:pt idx="15">
                  <c:v>45.359935719104968</c:v>
                </c:pt>
                <c:pt idx="16">
                  <c:v>43</c:v>
                </c:pt>
                <c:pt idx="18">
                  <c:v>54.219515634208378</c:v>
                </c:pt>
                <c:pt idx="19">
                  <c:v>48.027856549024996</c:v>
                </c:pt>
                <c:pt idx="20">
                  <c:v>50.759374439438282</c:v>
                </c:pt>
                <c:pt idx="21">
                  <c:v>49.679016197768817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overlap val="2"/>
        <c:axId val="184763520"/>
        <c:axId val="225278208"/>
      </c:barChart>
      <c:catAx>
        <c:axId val="18476352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225278208"/>
        <c:crosses val="autoZero"/>
        <c:auto val="1"/>
        <c:lblAlgn val="ctr"/>
        <c:lblOffset val="100"/>
        <c:noMultiLvlLbl val="0"/>
      </c:catAx>
      <c:valAx>
        <c:axId val="225278208"/>
        <c:scaling>
          <c:orientation val="minMax"/>
          <c:max val="60"/>
          <c:min val="40"/>
        </c:scaling>
        <c:delete val="0"/>
        <c:axPos val="t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84763520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  <c:userShapes r:id="rId2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7912211161681079"/>
          <c:y val="1.6638612481212778E-2"/>
          <c:w val="0.49410934284782804"/>
          <c:h val="0.81929888221554903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Teljes mértékben egyetért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Gyakran érzem úgy, hogy nem találok semmi érdekeset a tévében</c:v>
                </c:pt>
                <c:pt idx="1">
                  <c:v>Már nincs szükségem arra, hogy DVD-t vagyek, vagy kölcsönözzek; minden elérhető az interneten.</c:v>
                </c:pt>
                <c:pt idx="2">
                  <c:v>Nagyon fontos nekem, hogy akkor és úgy nézhetem meg amit szeretnék, amikor és ahogyan én akarom. Nem kell a tévéműsorhoz igazodnom.</c:v>
                </c:pt>
                <c:pt idx="3">
                  <c:v>Az internet sokkal szórakoztatóbb, mint a tévéműsorok</c:v>
                </c:pt>
                <c:pt idx="4">
                  <c:v>Az internet 10 éven belül ki fogja szorítani a hagyományos televíziót a mindennapokból</c:v>
                </c:pt>
                <c:pt idx="5">
                  <c:v>Esténként már fáradt vagyok ahhoz, hogy filmeket keresgéljek. Bőven elég, ha a futó tévéműsorok közül választhatok.  </c:v>
                </c:pt>
              </c:strCache>
            </c:strRef>
          </c:cat>
          <c:val>
            <c:numRef>
              <c:f>Munka1!$B$2:$B$7</c:f>
              <c:numCache>
                <c:formatCode>0</c:formatCode>
                <c:ptCount val="6"/>
                <c:pt idx="0">
                  <c:v>34</c:v>
                </c:pt>
                <c:pt idx="1">
                  <c:v>28</c:v>
                </c:pt>
                <c:pt idx="2">
                  <c:v>28</c:v>
                </c:pt>
                <c:pt idx="3">
                  <c:v>18</c:v>
                </c:pt>
                <c:pt idx="4">
                  <c:v>18</c:v>
                </c:pt>
                <c:pt idx="5">
                  <c:v>17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Nagyobbrészt egyetért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Gyakran érzem úgy, hogy nem találok semmi érdekeset a tévében</c:v>
                </c:pt>
                <c:pt idx="1">
                  <c:v>Már nincs szükségem arra, hogy DVD-t vagyek, vagy kölcsönözzek; minden elérhető az interneten.</c:v>
                </c:pt>
                <c:pt idx="2">
                  <c:v>Nagyon fontos nekem, hogy akkor és úgy nézhetem meg amit szeretnék, amikor és ahogyan én akarom. Nem kell a tévéműsorhoz igazodnom.</c:v>
                </c:pt>
                <c:pt idx="3">
                  <c:v>Az internet sokkal szórakoztatóbb, mint a tévéműsorok</c:v>
                </c:pt>
                <c:pt idx="4">
                  <c:v>Az internet 10 éven belül ki fogja szorítani a hagyományos televíziót a mindennapokból</c:v>
                </c:pt>
                <c:pt idx="5">
                  <c:v>Esténként már fáradt vagyok ahhoz, hogy filmeket keresgéljek. Bőven elég, ha a futó tévéműsorok közül választhatok.  </c:v>
                </c:pt>
              </c:strCache>
            </c:strRef>
          </c:cat>
          <c:val>
            <c:numRef>
              <c:f>Munka1!$C$2:$C$7</c:f>
              <c:numCache>
                <c:formatCode>0</c:formatCode>
                <c:ptCount val="6"/>
                <c:pt idx="0">
                  <c:v>44</c:v>
                </c:pt>
                <c:pt idx="1">
                  <c:v>41</c:v>
                </c:pt>
                <c:pt idx="2">
                  <c:v>38</c:v>
                </c:pt>
                <c:pt idx="3">
                  <c:v>39</c:v>
                </c:pt>
                <c:pt idx="4">
                  <c:v>34</c:v>
                </c:pt>
                <c:pt idx="5">
                  <c:v>31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Inkább nem ért egyet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Gyakran érzem úgy, hogy nem találok semmi érdekeset a tévében</c:v>
                </c:pt>
                <c:pt idx="1">
                  <c:v>Már nincs szükségem arra, hogy DVD-t vagyek, vagy kölcsönözzek; minden elérhető az interneten.</c:v>
                </c:pt>
                <c:pt idx="2">
                  <c:v>Nagyon fontos nekem, hogy akkor és úgy nézhetem meg amit szeretnék, amikor és ahogyan én akarom. Nem kell a tévéműsorhoz igazodnom.</c:v>
                </c:pt>
                <c:pt idx="3">
                  <c:v>Az internet sokkal szórakoztatóbb, mint a tévéműsorok</c:v>
                </c:pt>
                <c:pt idx="4">
                  <c:v>Az internet 10 éven belül ki fogja szorítani a hagyományos televíziót a mindennapokból</c:v>
                </c:pt>
                <c:pt idx="5">
                  <c:v>Esténként már fáradt vagyok ahhoz, hogy filmeket keresgéljek. Bőven elég, ha a futó tévéműsorok közül választhatok.  </c:v>
                </c:pt>
              </c:strCache>
            </c:strRef>
          </c:cat>
          <c:val>
            <c:numRef>
              <c:f>Munka1!$D$2:$D$7</c:f>
              <c:numCache>
                <c:formatCode>0</c:formatCode>
                <c:ptCount val="6"/>
                <c:pt idx="0">
                  <c:v>14</c:v>
                </c:pt>
                <c:pt idx="1">
                  <c:v>16</c:v>
                </c:pt>
                <c:pt idx="2">
                  <c:v>23</c:v>
                </c:pt>
                <c:pt idx="3">
                  <c:v>26</c:v>
                </c:pt>
                <c:pt idx="4">
                  <c:v>26</c:v>
                </c:pt>
                <c:pt idx="5">
                  <c:v>28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Egyáltalán nem ért egyet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Gyakran érzem úgy, hogy nem találok semmi érdekeset a tévében</c:v>
                </c:pt>
                <c:pt idx="1">
                  <c:v>Már nincs szükségem arra, hogy DVD-t vagyek, vagy kölcsönözzek; minden elérhető az interneten.</c:v>
                </c:pt>
                <c:pt idx="2">
                  <c:v>Nagyon fontos nekem, hogy akkor és úgy nézhetem meg amit szeretnék, amikor és ahogyan én akarom. Nem kell a tévéműsorhoz igazodnom.</c:v>
                </c:pt>
                <c:pt idx="3">
                  <c:v>Az internet sokkal szórakoztatóbb, mint a tévéműsorok</c:v>
                </c:pt>
                <c:pt idx="4">
                  <c:v>Az internet 10 éven belül ki fogja szorítani a hagyományos televíziót a mindennapokból</c:v>
                </c:pt>
                <c:pt idx="5">
                  <c:v>Esténként már fáradt vagyok ahhoz, hogy filmeket keresgéljek. Bőven elég, ha a futó tévéműsorok közül választhatok.  </c:v>
                </c:pt>
              </c:strCache>
            </c:strRef>
          </c:cat>
          <c:val>
            <c:numRef>
              <c:f>Munka1!$E$2:$E$7</c:f>
              <c:numCache>
                <c:formatCode>0</c:formatCode>
                <c:ptCount val="6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9</c:v>
                </c:pt>
                <c:pt idx="4">
                  <c:v>13</c:v>
                </c:pt>
                <c:pt idx="5">
                  <c:v>18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Gyakran érzem úgy, hogy nem találok semmi érdekeset a tévében</c:v>
                </c:pt>
                <c:pt idx="1">
                  <c:v>Már nincs szükségem arra, hogy DVD-t vagyek, vagy kölcsönözzek; minden elérhető az interneten.</c:v>
                </c:pt>
                <c:pt idx="2">
                  <c:v>Nagyon fontos nekem, hogy akkor és úgy nézhetem meg amit szeretnék, amikor és ahogyan én akarom. Nem kell a tévéműsorhoz igazodnom.</c:v>
                </c:pt>
                <c:pt idx="3">
                  <c:v>Az internet sokkal szórakoztatóbb, mint a tévéműsorok</c:v>
                </c:pt>
                <c:pt idx="4">
                  <c:v>Az internet 10 éven belül ki fogja szorítani a hagyományos televíziót a mindennapokból</c:v>
                </c:pt>
                <c:pt idx="5">
                  <c:v>Esténként már fáradt vagyok ahhoz, hogy filmeket keresgéljek. Bőven elég, ha a futó tévéműsorok közül választhatok.  </c:v>
                </c:pt>
              </c:strCache>
            </c:strRef>
          </c:cat>
          <c:val>
            <c:numRef>
              <c:f>Munka1!$F$2:$F$7</c:f>
              <c:numCache>
                <c:formatCode>0</c:formatCode>
                <c:ptCount val="6"/>
                <c:pt idx="0">
                  <c:v>1</c:v>
                </c:pt>
                <c:pt idx="1">
                  <c:v>6</c:v>
                </c:pt>
                <c:pt idx="2">
                  <c:v>2</c:v>
                </c:pt>
                <c:pt idx="3">
                  <c:v>6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3444992"/>
        <c:axId val="183446528"/>
      </c:barChart>
      <c:catAx>
        <c:axId val="18344499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183446528"/>
        <c:crosses val="autoZero"/>
        <c:auto val="0"/>
        <c:lblAlgn val="ctr"/>
        <c:lblOffset val="50"/>
        <c:noMultiLvlLbl val="0"/>
      </c:catAx>
      <c:valAx>
        <c:axId val="183446528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crossAx val="183444992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1058216244147147"/>
          <c:y val="0.88014347681014349"/>
          <c:w val="0.87120205571642606"/>
          <c:h val="0.11985652318985653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900"/>
      </a:pPr>
      <a:endParaRPr lang="hu-HU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7912211161681079"/>
          <c:y val="1.6638612481212778E-2"/>
          <c:w val="0.49410934284782804"/>
          <c:h val="0.81929888221554903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Teljes mértékben egyetért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Fontos számomra, hogy az engem igazán érdeklő filmeket ne csak megnézhessem, hanem meg is legyenek, hogy bármikor elővehessem őket újra.</c:v>
                </c:pt>
                <c:pt idx="1">
                  <c:v>Tulajdonképpen nincs is szükségem tévé előfizetésre, hiszen az interneten minden megvan, ami érdekel és amire szükségem van.</c:v>
                </c:pt>
                <c:pt idx="2">
                  <c:v> Annyi tévécsatorna közül lehet választani, hogy nehezen tudom megérteni, miért kell ezeken felül még az interneten is keresgélni filmeket, műsorokat. Szerintem ez telhetetlenség.</c:v>
                </c:pt>
                <c:pt idx="3">
                  <c:v>Szerintem előbb utóbb úgyis minden jó film, sorozat megjelenik valamelyik tévécsatornán, nem érdemes az interneten kutakodni utánuk</c:v>
                </c:pt>
                <c:pt idx="4">
                  <c:v>Szeretem, ha nem csak megnézhetek, de fizikailag is kézbe vehetek egy jó filmet, sorozatot, ezért ha tehetem DVD-n vagy Blue-Ray-en is megszerzem</c:v>
                </c:pt>
              </c:strCache>
            </c:strRef>
          </c:cat>
          <c:val>
            <c:numRef>
              <c:f>Munka1!$B$2:$B$6</c:f>
              <c:numCache>
                <c:formatCode>0</c:formatCode>
                <c:ptCount val="5"/>
                <c:pt idx="0">
                  <c:v>13</c:v>
                </c:pt>
                <c:pt idx="1">
                  <c:v>12</c:v>
                </c:pt>
                <c:pt idx="2">
                  <c:v>7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Nagyobbrészt egyetért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Fontos számomra, hogy az engem igazán érdeklő filmeket ne csak megnézhessem, hanem meg is legyenek, hogy bármikor elővehessem őket újra.</c:v>
                </c:pt>
                <c:pt idx="1">
                  <c:v>Tulajdonképpen nincs is szükségem tévé előfizetésre, hiszen az interneten minden megvan, ami érdekel és amire szükségem van.</c:v>
                </c:pt>
                <c:pt idx="2">
                  <c:v> Annyi tévécsatorna közül lehet választani, hogy nehezen tudom megérteni, miért kell ezeken felül még az interneten is keresgélni filmeket, műsorokat. Szerintem ez telhetetlenség.</c:v>
                </c:pt>
                <c:pt idx="3">
                  <c:v>Szerintem előbb utóbb úgyis minden jó film, sorozat megjelenik valamelyik tévécsatornán, nem érdemes az interneten kutakodni utánuk</c:v>
                </c:pt>
                <c:pt idx="4">
                  <c:v>Szeretem, ha nem csak megnézhetek, de fizikailag is kézbe vehetek egy jó filmet, sorozatot, ezért ha tehetem DVD-n vagy Blue-Ray-en is megszerzem</c:v>
                </c:pt>
              </c:strCache>
            </c:strRef>
          </c:cat>
          <c:val>
            <c:numRef>
              <c:f>Munka1!$C$2:$C$6</c:f>
              <c:numCache>
                <c:formatCode>0</c:formatCode>
                <c:ptCount val="5"/>
                <c:pt idx="0">
                  <c:v>34</c:v>
                </c:pt>
                <c:pt idx="1">
                  <c:v>14</c:v>
                </c:pt>
                <c:pt idx="2">
                  <c:v>22</c:v>
                </c:pt>
                <c:pt idx="3">
                  <c:v>27</c:v>
                </c:pt>
                <c:pt idx="4">
                  <c:v>17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Inkább nem ért egyet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Fontos számomra, hogy az engem igazán érdeklő filmeket ne csak megnézhessem, hanem meg is legyenek, hogy bármikor elővehessem őket újra.</c:v>
                </c:pt>
                <c:pt idx="1">
                  <c:v>Tulajdonképpen nincs is szükségem tévé előfizetésre, hiszen az interneten minden megvan, ami érdekel és amire szükségem van.</c:v>
                </c:pt>
                <c:pt idx="2">
                  <c:v> Annyi tévécsatorna közül lehet választani, hogy nehezen tudom megérteni, miért kell ezeken felül még az interneten is keresgélni filmeket, műsorokat. Szerintem ez telhetetlenség.</c:v>
                </c:pt>
                <c:pt idx="3">
                  <c:v>Szerintem előbb utóbb úgyis minden jó film, sorozat megjelenik valamelyik tévécsatornán, nem érdemes az interneten kutakodni utánuk</c:v>
                </c:pt>
                <c:pt idx="4">
                  <c:v>Szeretem, ha nem csak megnézhetek, de fizikailag is kézbe vehetek egy jó filmet, sorozatot, ezért ha tehetem DVD-n vagy Blue-Ray-en is megszerzem</c:v>
                </c:pt>
              </c:strCache>
            </c:strRef>
          </c:cat>
          <c:val>
            <c:numRef>
              <c:f>Munka1!$D$2:$D$6</c:f>
              <c:numCache>
                <c:formatCode>0</c:formatCode>
                <c:ptCount val="5"/>
                <c:pt idx="0">
                  <c:v>31</c:v>
                </c:pt>
                <c:pt idx="1">
                  <c:v>37</c:v>
                </c:pt>
                <c:pt idx="2">
                  <c:v>30</c:v>
                </c:pt>
                <c:pt idx="3">
                  <c:v>30</c:v>
                </c:pt>
                <c:pt idx="4">
                  <c:v>36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Egyáltalán nem ért egyet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Fontos számomra, hogy az engem igazán érdeklő filmeket ne csak megnézhessem, hanem meg is legyenek, hogy bármikor elővehessem őket újra.</c:v>
                </c:pt>
                <c:pt idx="1">
                  <c:v>Tulajdonképpen nincs is szükségem tévé előfizetésre, hiszen az interneten minden megvan, ami érdekel és amire szükségem van.</c:v>
                </c:pt>
                <c:pt idx="2">
                  <c:v> Annyi tévécsatorna közül lehet választani, hogy nehezen tudom megérteni, miért kell ezeken felül még az interneten is keresgélni filmeket, műsorokat. Szerintem ez telhetetlenség.</c:v>
                </c:pt>
                <c:pt idx="3">
                  <c:v>Szerintem előbb utóbb úgyis minden jó film, sorozat megjelenik valamelyik tévécsatornán, nem érdemes az interneten kutakodni utánuk</c:v>
                </c:pt>
                <c:pt idx="4">
                  <c:v>Szeretem, ha nem csak megnézhetek, de fizikailag is kézbe vehetek egy jó filmet, sorozatot, ezért ha tehetem DVD-n vagy Blue-Ray-en is megszerzem</c:v>
                </c:pt>
              </c:strCache>
            </c:strRef>
          </c:cat>
          <c:val>
            <c:numRef>
              <c:f>Munka1!$E$2:$E$6</c:f>
              <c:numCache>
                <c:formatCode>0</c:formatCode>
                <c:ptCount val="5"/>
                <c:pt idx="0">
                  <c:v>18</c:v>
                </c:pt>
                <c:pt idx="1">
                  <c:v>32</c:v>
                </c:pt>
                <c:pt idx="2">
                  <c:v>35</c:v>
                </c:pt>
                <c:pt idx="3">
                  <c:v>31</c:v>
                </c:pt>
                <c:pt idx="4">
                  <c:v>36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NT/NV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Munka1!$A$2:$A$6</c:f>
              <c:strCache>
                <c:ptCount val="5"/>
                <c:pt idx="0">
                  <c:v>Fontos számomra, hogy az engem igazán érdeklő filmeket ne csak megnézhessem, hanem meg is legyenek, hogy bármikor elővehessem őket újra.</c:v>
                </c:pt>
                <c:pt idx="1">
                  <c:v>Tulajdonképpen nincs is szükségem tévé előfizetésre, hiszen az interneten minden megvan, ami érdekel és amire szükségem van.</c:v>
                </c:pt>
                <c:pt idx="2">
                  <c:v> Annyi tévécsatorna közül lehet választani, hogy nehezen tudom megérteni, miért kell ezeken felül még az interneten is keresgélni filmeket, műsorokat. Szerintem ez telhetetlenség.</c:v>
                </c:pt>
                <c:pt idx="3">
                  <c:v>Szerintem előbb utóbb úgyis minden jó film, sorozat megjelenik valamelyik tévécsatornán, nem érdemes az interneten kutakodni utánuk</c:v>
                </c:pt>
                <c:pt idx="4">
                  <c:v>Szeretem, ha nem csak megnézhetek, de fizikailag is kézbe vehetek egy jó filmet, sorozatot, ezért ha tehetem DVD-n vagy Blue-Ray-en is megszerzem</c:v>
                </c:pt>
              </c:strCache>
            </c:strRef>
          </c:cat>
          <c:val>
            <c:numRef>
              <c:f>Munka1!$F$2:$F$6</c:f>
              <c:numCache>
                <c:formatCode>0</c:formatCode>
                <c:ptCount val="5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229370496"/>
        <c:axId val="230053376"/>
      </c:barChart>
      <c:catAx>
        <c:axId val="22937049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hu-HU"/>
          </a:p>
        </c:txPr>
        <c:crossAx val="230053376"/>
        <c:crosses val="autoZero"/>
        <c:auto val="0"/>
        <c:lblAlgn val="ctr"/>
        <c:lblOffset val="50"/>
        <c:noMultiLvlLbl val="0"/>
      </c:catAx>
      <c:valAx>
        <c:axId val="230053376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crossAx val="22937049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1058216244147147"/>
          <c:y val="0.88014347681014349"/>
          <c:w val="0.87120205571642606"/>
          <c:h val="0.11985652318985653"/>
        </c:manualLayout>
      </c:layout>
      <c:overlay val="0"/>
      <c:txPr>
        <a:bodyPr/>
        <a:lstStyle/>
        <a:p>
          <a:pPr>
            <a:defRPr sz="12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900"/>
      </a:pPr>
      <a:endParaRPr lang="hu-HU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02827463615152"/>
          <c:y val="6.9700357367699889E-2"/>
          <c:w val="0.69248914472466028"/>
          <c:h val="0.89796527237714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58B45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Munka1!$A$2:$A$23</c:f>
              <c:strCache>
                <c:ptCount val="22"/>
                <c:pt idx="0">
                  <c:v>Férfi</c:v>
                </c:pt>
                <c:pt idx="1">
                  <c:v>Nő</c:v>
                </c:pt>
                <c:pt idx="2">
                  <c:v> </c:v>
                </c:pt>
                <c:pt idx="3">
                  <c:v>18-24 éves</c:v>
                </c:pt>
                <c:pt idx="4">
                  <c:v>25-29 éves</c:v>
                </c:pt>
                <c:pt idx="5">
                  <c:v>30-39 éves</c:v>
                </c:pt>
                <c:pt idx="6">
                  <c:v>40-49 éves</c:v>
                </c:pt>
                <c:pt idx="7">
                  <c:v>50-59 éves</c:v>
                </c:pt>
                <c:pt idx="8">
                  <c:v> </c:v>
                </c:pt>
                <c:pt idx="9">
                  <c:v>nincs érettségi</c:v>
                </c:pt>
                <c:pt idx="10">
                  <c:v>érettségizettek</c:v>
                </c:pt>
                <c:pt idx="11">
                  <c:v>diplomások</c:v>
                </c:pt>
                <c:pt idx="12">
                  <c:v> </c:v>
                </c:pt>
                <c:pt idx="13">
                  <c:v>Budapest</c:v>
                </c:pt>
                <c:pt idx="14">
                  <c:v>megyeszékhely</c:v>
                </c:pt>
                <c:pt idx="15">
                  <c:v>egyéb város</c:v>
                </c:pt>
                <c:pt idx="16">
                  <c:v>község</c:v>
                </c:pt>
                <c:pt idx="17">
                  <c:v> </c:v>
                </c:pt>
                <c:pt idx="18">
                  <c:v>50 ezer Ft alatt</c:v>
                </c:pt>
                <c:pt idx="19">
                  <c:v>51-100 ezer Ft között</c:v>
                </c:pt>
                <c:pt idx="20">
                  <c:v>101-200 ezer Ft között</c:v>
                </c:pt>
                <c:pt idx="21">
                  <c:v>201 ezer Ft felett</c:v>
                </c:pt>
              </c:strCache>
            </c:strRef>
          </c:cat>
          <c:val>
            <c:numRef>
              <c:f>Munka1!$B$2:$B$23</c:f>
              <c:numCache>
                <c:formatCode>0</c:formatCode>
                <c:ptCount val="22"/>
                <c:pt idx="0">
                  <c:v>46.653193737521732</c:v>
                </c:pt>
                <c:pt idx="1">
                  <c:v>54.299040122410666</c:v>
                </c:pt>
                <c:pt idx="3">
                  <c:v>48.872945892226454</c:v>
                </c:pt>
                <c:pt idx="4">
                  <c:v>42.783280078188639</c:v>
                </c:pt>
                <c:pt idx="5">
                  <c:v>48.046964424251826</c:v>
                </c:pt>
                <c:pt idx="6">
                  <c:v>54.476113913457702</c:v>
                </c:pt>
                <c:pt idx="7">
                  <c:v>64.124839066952489</c:v>
                </c:pt>
                <c:pt idx="9">
                  <c:v>56.271832867595151</c:v>
                </c:pt>
                <c:pt idx="10">
                  <c:v>51.390917439407112</c:v>
                </c:pt>
                <c:pt idx="11">
                  <c:v>47.449626266564252</c:v>
                </c:pt>
                <c:pt idx="13">
                  <c:v>44.296991231238266</c:v>
                </c:pt>
                <c:pt idx="14">
                  <c:v>52.924236711421742</c:v>
                </c:pt>
                <c:pt idx="15">
                  <c:v>52.102977122951224</c:v>
                </c:pt>
                <c:pt idx="16">
                  <c:v>51.442676047912492</c:v>
                </c:pt>
                <c:pt idx="18">
                  <c:v>48.401281134262753</c:v>
                </c:pt>
                <c:pt idx="19">
                  <c:v>54.983255183938404</c:v>
                </c:pt>
                <c:pt idx="20">
                  <c:v>51.931731538757376</c:v>
                </c:pt>
                <c:pt idx="21">
                  <c:v>40.260286204058154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overlap val="2"/>
        <c:axId val="175293568"/>
        <c:axId val="175859200"/>
      </c:barChart>
      <c:catAx>
        <c:axId val="17529356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75859200"/>
        <c:crosses val="autoZero"/>
        <c:auto val="1"/>
        <c:lblAlgn val="ctr"/>
        <c:lblOffset val="100"/>
        <c:noMultiLvlLbl val="0"/>
      </c:catAx>
      <c:valAx>
        <c:axId val="175859200"/>
        <c:scaling>
          <c:orientation val="minMax"/>
          <c:max val="65"/>
          <c:min val="40"/>
        </c:scaling>
        <c:delete val="0"/>
        <c:axPos val="t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529356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36344169644236"/>
          <c:y val="1.6105684024526373E-2"/>
          <c:w val="0.71038186617257582"/>
          <c:h val="0.86900562635897594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752505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prstClr val="whit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Munka1!$A$2:$A$4</c:f>
              <c:strCache>
                <c:ptCount val="3"/>
                <c:pt idx="0">
                  <c:v>okostelefon</c:v>
                </c:pt>
                <c:pt idx="1">
                  <c:v>hagyományos mobiltelefon</c:v>
                </c:pt>
                <c:pt idx="2">
                  <c:v>nincs mobiltelefon készülék</c:v>
                </c:pt>
              </c:strCache>
            </c:strRef>
          </c:cat>
          <c:val>
            <c:numRef>
              <c:f>Munka1!$B$2:$B$4</c:f>
              <c:numCache>
                <c:formatCode>###0</c:formatCode>
                <c:ptCount val="3"/>
                <c:pt idx="0">
                  <c:v>45.394494118140443</c:v>
                </c:pt>
                <c:pt idx="1">
                  <c:v>53.777050202505158</c:v>
                </c:pt>
                <c:pt idx="2" formatCode="General">
                  <c:v>1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11111265414953894"/>
          <c:y val="0.78602476708937097"/>
          <c:w val="0.79047332554447358"/>
          <c:h val="0.190207371138656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02827463615152"/>
          <c:y val="6.9700357367699889E-2"/>
          <c:w val="0.69248914472466028"/>
          <c:h val="0.89796527237714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58B45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Munka1!$A$2:$A$23</c:f>
              <c:strCache>
                <c:ptCount val="22"/>
                <c:pt idx="0">
                  <c:v>Férfi</c:v>
                </c:pt>
                <c:pt idx="1">
                  <c:v>Nő</c:v>
                </c:pt>
                <c:pt idx="2">
                  <c:v> </c:v>
                </c:pt>
                <c:pt idx="3">
                  <c:v>18-24 éves</c:v>
                </c:pt>
                <c:pt idx="4">
                  <c:v>25-29 éves</c:v>
                </c:pt>
                <c:pt idx="5">
                  <c:v>30-39 éves</c:v>
                </c:pt>
                <c:pt idx="6">
                  <c:v>40-49 éves</c:v>
                </c:pt>
                <c:pt idx="7">
                  <c:v>50-59 éves</c:v>
                </c:pt>
                <c:pt idx="8">
                  <c:v> </c:v>
                </c:pt>
                <c:pt idx="9">
                  <c:v>nincs érettségi</c:v>
                </c:pt>
                <c:pt idx="10">
                  <c:v>érettségizettek</c:v>
                </c:pt>
                <c:pt idx="11">
                  <c:v>diplomások</c:v>
                </c:pt>
                <c:pt idx="12">
                  <c:v> </c:v>
                </c:pt>
                <c:pt idx="13">
                  <c:v>Budapest</c:v>
                </c:pt>
                <c:pt idx="14">
                  <c:v>megyeszékhely</c:v>
                </c:pt>
                <c:pt idx="15">
                  <c:v>egyéb város</c:v>
                </c:pt>
                <c:pt idx="16">
                  <c:v>község</c:v>
                </c:pt>
                <c:pt idx="17">
                  <c:v> </c:v>
                </c:pt>
                <c:pt idx="18">
                  <c:v>50 ezer Ft alatt</c:v>
                </c:pt>
                <c:pt idx="19">
                  <c:v>51-100 ezer Ft között</c:v>
                </c:pt>
                <c:pt idx="20">
                  <c:v>101-200 ezer Ft között</c:v>
                </c:pt>
                <c:pt idx="21">
                  <c:v>201 ezer Ft felett</c:v>
                </c:pt>
              </c:strCache>
            </c:strRef>
          </c:cat>
          <c:val>
            <c:numRef>
              <c:f>Munka1!$B$2:$B$23</c:f>
              <c:numCache>
                <c:formatCode>0</c:formatCode>
                <c:ptCount val="22"/>
                <c:pt idx="0">
                  <c:v>54.265262355108611</c:v>
                </c:pt>
                <c:pt idx="1">
                  <c:v>46.776463186031833</c:v>
                </c:pt>
                <c:pt idx="3">
                  <c:v>58.273922635884645</c:v>
                </c:pt>
                <c:pt idx="4">
                  <c:v>61.605553154487495</c:v>
                </c:pt>
                <c:pt idx="5">
                  <c:v>47.060440097428895</c:v>
                </c:pt>
                <c:pt idx="6">
                  <c:v>43.967929827565115</c:v>
                </c:pt>
                <c:pt idx="7">
                  <c:v>41.47728999944438</c:v>
                </c:pt>
                <c:pt idx="9">
                  <c:v>46.570578063954692</c:v>
                </c:pt>
                <c:pt idx="10">
                  <c:v>49.120278900275665</c:v>
                </c:pt>
                <c:pt idx="11">
                  <c:v>53.578164277407453</c:v>
                </c:pt>
                <c:pt idx="13">
                  <c:v>58.179482769326313</c:v>
                </c:pt>
                <c:pt idx="14">
                  <c:v>47.978083722357873</c:v>
                </c:pt>
                <c:pt idx="15">
                  <c:v>47.005908072879649</c:v>
                </c:pt>
                <c:pt idx="16">
                  <c:v>50.843051322232895</c:v>
                </c:pt>
                <c:pt idx="18">
                  <c:v>53.262805048614808</c:v>
                </c:pt>
                <c:pt idx="19">
                  <c:v>45.903280326203586</c:v>
                </c:pt>
                <c:pt idx="20">
                  <c:v>50.706091971513338</c:v>
                </c:pt>
                <c:pt idx="21">
                  <c:v>55.500615474312205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overlap val="2"/>
        <c:axId val="177345280"/>
        <c:axId val="177346816"/>
      </c:barChart>
      <c:catAx>
        <c:axId val="1773452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77346816"/>
        <c:crosses val="autoZero"/>
        <c:auto val="1"/>
        <c:lblAlgn val="ctr"/>
        <c:lblOffset val="100"/>
        <c:noMultiLvlLbl val="0"/>
      </c:catAx>
      <c:valAx>
        <c:axId val="177346816"/>
        <c:scaling>
          <c:orientation val="minMax"/>
          <c:max val="65"/>
          <c:min val="40"/>
        </c:scaling>
        <c:delete val="0"/>
        <c:axPos val="t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77345280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  <c:userShapes r:id="rId2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02827463615152"/>
          <c:y val="6.9700357367699889E-2"/>
          <c:w val="0.69248914472466028"/>
          <c:h val="0.89796527237714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Sorozat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58B45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5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1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</c:spPr>
          </c:dPt>
          <c:dLbls>
            <c:dLbl>
              <c:idx val="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Munka1!$A$2:$A$23</c:f>
              <c:strCache>
                <c:ptCount val="22"/>
                <c:pt idx="0">
                  <c:v>Férfi</c:v>
                </c:pt>
                <c:pt idx="1">
                  <c:v>Nő</c:v>
                </c:pt>
                <c:pt idx="2">
                  <c:v> </c:v>
                </c:pt>
                <c:pt idx="3">
                  <c:v>18-24 éves</c:v>
                </c:pt>
                <c:pt idx="4">
                  <c:v>25-29 éves</c:v>
                </c:pt>
                <c:pt idx="5">
                  <c:v>30-39 éves</c:v>
                </c:pt>
                <c:pt idx="6">
                  <c:v>40-49 éves</c:v>
                </c:pt>
                <c:pt idx="7">
                  <c:v>50-59 éves</c:v>
                </c:pt>
                <c:pt idx="8">
                  <c:v> </c:v>
                </c:pt>
                <c:pt idx="9">
                  <c:v>nincs érettségi</c:v>
                </c:pt>
                <c:pt idx="10">
                  <c:v>érettségizettek</c:v>
                </c:pt>
                <c:pt idx="11">
                  <c:v>diplomások</c:v>
                </c:pt>
                <c:pt idx="12">
                  <c:v> </c:v>
                </c:pt>
                <c:pt idx="13">
                  <c:v>Budapest</c:v>
                </c:pt>
                <c:pt idx="14">
                  <c:v>megyeszékhely</c:v>
                </c:pt>
                <c:pt idx="15">
                  <c:v>egyéb város</c:v>
                </c:pt>
                <c:pt idx="16">
                  <c:v>község</c:v>
                </c:pt>
                <c:pt idx="17">
                  <c:v> </c:v>
                </c:pt>
                <c:pt idx="18">
                  <c:v>50 ezer Ft alatt</c:v>
                </c:pt>
                <c:pt idx="19">
                  <c:v>51-100 ezer Ft között</c:v>
                </c:pt>
                <c:pt idx="20">
                  <c:v>101-200 ezer Ft között</c:v>
                </c:pt>
                <c:pt idx="21">
                  <c:v>201 ezer Ft felett</c:v>
                </c:pt>
              </c:strCache>
            </c:strRef>
          </c:cat>
          <c:val>
            <c:numRef>
              <c:f>Munka1!$B$2:$B$23</c:f>
              <c:numCache>
                <c:formatCode>0</c:formatCode>
                <c:ptCount val="22"/>
                <c:pt idx="0">
                  <c:v>52</c:v>
                </c:pt>
                <c:pt idx="1">
                  <c:v>49</c:v>
                </c:pt>
                <c:pt idx="3">
                  <c:v>50</c:v>
                </c:pt>
                <c:pt idx="4">
                  <c:v>53</c:v>
                </c:pt>
                <c:pt idx="5">
                  <c:v>52</c:v>
                </c:pt>
                <c:pt idx="6">
                  <c:v>48</c:v>
                </c:pt>
                <c:pt idx="7">
                  <c:v>46</c:v>
                </c:pt>
                <c:pt idx="9">
                  <c:v>51</c:v>
                </c:pt>
                <c:pt idx="10">
                  <c:v>50</c:v>
                </c:pt>
                <c:pt idx="11">
                  <c:v>51</c:v>
                </c:pt>
                <c:pt idx="13">
                  <c:v>50</c:v>
                </c:pt>
                <c:pt idx="14">
                  <c:v>50</c:v>
                </c:pt>
                <c:pt idx="15">
                  <c:v>51</c:v>
                </c:pt>
                <c:pt idx="16">
                  <c:v>51</c:v>
                </c:pt>
                <c:pt idx="18">
                  <c:v>48</c:v>
                </c:pt>
                <c:pt idx="19">
                  <c:v>49</c:v>
                </c:pt>
                <c:pt idx="20">
                  <c:v>52</c:v>
                </c:pt>
                <c:pt idx="21">
                  <c:v>54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overlap val="2"/>
        <c:axId val="183628160"/>
        <c:axId val="183629696"/>
      </c:barChart>
      <c:catAx>
        <c:axId val="18362816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83629696"/>
        <c:crosses val="autoZero"/>
        <c:auto val="1"/>
        <c:lblAlgn val="ctr"/>
        <c:lblOffset val="100"/>
        <c:noMultiLvlLbl val="0"/>
      </c:catAx>
      <c:valAx>
        <c:axId val="183629696"/>
        <c:scaling>
          <c:orientation val="minMax"/>
          <c:max val="60"/>
          <c:min val="40"/>
        </c:scaling>
        <c:delete val="0"/>
        <c:axPos val="t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83628160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  <c:userShapes r:id="rId2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421150217669559E-2"/>
          <c:y val="5.7603901630011736E-2"/>
          <c:w val="0.52808418112273237"/>
          <c:h val="0.64537641740150797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bg1">
                  <a:lumMod val="95000"/>
                </a:schemeClr>
              </a:solidFill>
            </c:spPr>
          </c:dPt>
          <c:dPt>
            <c:idx val="4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spPr/>
              <c:txPr>
                <a:bodyPr/>
                <a:lstStyle/>
                <a:p>
                  <a:pPr algn="ctr" rtl="0">
                    <a:defRPr lang="hu-HU" sz="13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300" b="1">
                      <a:solidFill>
                        <a:schemeClr val="tx1"/>
                      </a:solidFill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3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Munka1!$A$2:$A$5</c:f>
              <c:strCache>
                <c:ptCount val="4"/>
                <c:pt idx="0">
                  <c:v>az új típusú műsor- és tartalomszolgáltatásra is pontosan ugyanolyan szigorú hatósági szabályozásnak kell vonatkoznia, mint a hagyományos sajtóra és médiára </c:v>
                </c:pt>
                <c:pt idx="1">
                  <c:v>az új típusú műsor- és tartalomszolgáltatást is szabályozni kell ugyan, de nem olyan szigorúan, mint a hagyományos sajtót és médiát </c:v>
                </c:pt>
                <c:pt idx="2">
                  <c:v>az új típusú műsor- és tartalomszolgáltatás területén nincs szükség hatósági szabályozásra, elégséges a szolgáltatók önkéntes önszabályozása</c:v>
                </c:pt>
                <c:pt idx="3">
                  <c:v>NT/NV</c:v>
                </c:pt>
              </c:strCache>
            </c:strRef>
          </c:cat>
          <c:val>
            <c:numRef>
              <c:f>Munka1!$B$2:$B$5</c:f>
              <c:numCache>
                <c:formatCode>###0</c:formatCode>
                <c:ptCount val="4"/>
                <c:pt idx="0">
                  <c:v>32.576759831465317</c:v>
                </c:pt>
                <c:pt idx="1">
                  <c:v>24.479038586086155</c:v>
                </c:pt>
                <c:pt idx="2">
                  <c:v>20.128591917533537</c:v>
                </c:pt>
                <c:pt idx="3">
                  <c:v>22.815609664915108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45464042744088"/>
          <c:y val="9.9163282911017392E-2"/>
          <c:w val="0.41512089226313792"/>
          <c:h val="0.6787995364399985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36344169644236"/>
          <c:y val="1.6105684024526373E-2"/>
          <c:w val="0.62133525629339736"/>
          <c:h val="0.76072350882644379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752505"/>
              </a:solidFill>
            </c:spPr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3"/>
            <c:bubble3D val="0"/>
            <c:spPr>
              <a:solidFill>
                <a:srgbClr val="7F7F7F"/>
              </a:solidFill>
            </c:spPr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0.12065801408091724"/>
                  <c:y val="3.4347895198494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993208381742895E-2"/>
                  <c:y val="6.3105453761031605E-2"/>
                </c:manualLayout>
              </c:layout>
              <c:spPr/>
              <c:txPr>
                <a:bodyPr/>
                <a:lstStyle/>
                <a:p>
                  <a:pPr algn="ctr" rtl="0">
                    <a:defRPr lang="hu-HU"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9.0906341947668903E-2"/>
                  <c:y val="6.96073452156109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Munka1!$A$2:$A$4</c:f>
              <c:strCache>
                <c:ptCount val="3"/>
                <c:pt idx="0">
                  <c:v>van</c:v>
                </c:pt>
                <c:pt idx="1">
                  <c:v>nincs</c:v>
                </c:pt>
                <c:pt idx="2">
                  <c:v>NT/NV</c:v>
                </c:pt>
              </c:strCache>
            </c:strRef>
          </c:cat>
          <c:val>
            <c:numRef>
              <c:f>Munka1!$B$2:$B$4</c:f>
              <c:numCache>
                <c:formatCode>###0</c:formatCode>
                <c:ptCount val="3"/>
                <c:pt idx="0">
                  <c:v>9</c:v>
                </c:pt>
                <c:pt idx="1">
                  <c:v>86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76082915390353456"/>
          <c:w val="1"/>
          <c:h val="0.215402984324493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71572766573036"/>
          <c:y val="1.6638607657846347E-2"/>
          <c:w val="0.72746551854493335"/>
          <c:h val="0.76080345795852311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szinte minden nap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TV</c:v>
                </c:pt>
                <c:pt idx="1">
                  <c:v>PC</c:v>
                </c:pt>
                <c:pt idx="2">
                  <c:v>okostelefon</c:v>
                </c:pt>
                <c:pt idx="3">
                  <c:v>egyéb eszköz (tablet, iPod Touch)</c:v>
                </c:pt>
              </c:strCache>
            </c:strRef>
          </c:cat>
          <c:val>
            <c:numRef>
              <c:f>Munka1!$B$2:$B$5</c:f>
              <c:numCache>
                <c:formatCode>0</c:formatCode>
                <c:ptCount val="4"/>
                <c:pt idx="0">
                  <c:v>63</c:v>
                </c:pt>
                <c:pt idx="1">
                  <c:v>15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legalább hetente, de nem minden nap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TV</c:v>
                </c:pt>
                <c:pt idx="1">
                  <c:v>PC</c:v>
                </c:pt>
                <c:pt idx="2">
                  <c:v>okostelefon</c:v>
                </c:pt>
                <c:pt idx="3">
                  <c:v>egyéb eszköz (tablet, iPod Touch)</c:v>
                </c:pt>
              </c:strCache>
            </c:strRef>
          </c:cat>
          <c:val>
            <c:numRef>
              <c:f>Munka1!$C$2:$C$5</c:f>
              <c:numCache>
                <c:formatCode>0</c:formatCode>
                <c:ptCount val="4"/>
                <c:pt idx="0">
                  <c:v>21</c:v>
                </c:pt>
                <c:pt idx="1">
                  <c:v>33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legalább havonta, de nem minden héten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 baseline="0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TV</c:v>
                </c:pt>
                <c:pt idx="1">
                  <c:v>PC</c:v>
                </c:pt>
                <c:pt idx="2">
                  <c:v>okostelefon</c:v>
                </c:pt>
                <c:pt idx="3">
                  <c:v>egyéb eszköz (tablet, iPod Touch)</c:v>
                </c:pt>
              </c:strCache>
            </c:strRef>
          </c:cat>
          <c:val>
            <c:numRef>
              <c:f>Munka1!$D$2:$D$5</c:f>
              <c:numCache>
                <c:formatCode>0</c:formatCode>
                <c:ptCount val="4"/>
                <c:pt idx="0">
                  <c:v>5</c:v>
                </c:pt>
                <c:pt idx="1">
                  <c:v>21</c:v>
                </c:pt>
                <c:pt idx="2">
                  <c:v>8</c:v>
                </c:pt>
                <c:pt idx="3">
                  <c:v>6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ritkábban, mint havonta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TV</c:v>
                </c:pt>
                <c:pt idx="1">
                  <c:v>PC</c:v>
                </c:pt>
                <c:pt idx="2">
                  <c:v>okostelefon</c:v>
                </c:pt>
                <c:pt idx="3">
                  <c:v>egyéb eszköz (tablet, iPod Touch)</c:v>
                </c:pt>
              </c:strCache>
            </c:strRef>
          </c:cat>
          <c:val>
            <c:numRef>
              <c:f>Munka1!$E$2:$E$5</c:f>
              <c:numCache>
                <c:formatCode>0</c:formatCode>
                <c:ptCount val="4"/>
                <c:pt idx="0">
                  <c:v>5</c:v>
                </c:pt>
                <c:pt idx="1">
                  <c:v>20</c:v>
                </c:pt>
                <c:pt idx="2">
                  <c:v>15</c:v>
                </c:pt>
                <c:pt idx="3">
                  <c:v>11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soha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 algn="ctr">
                  <a:defRPr lang="hu-HU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TV</c:v>
                </c:pt>
                <c:pt idx="1">
                  <c:v>PC</c:v>
                </c:pt>
                <c:pt idx="2">
                  <c:v>okostelefon</c:v>
                </c:pt>
                <c:pt idx="3">
                  <c:v>egyéb eszköz (tablet, iPod Touch)</c:v>
                </c:pt>
              </c:strCache>
            </c:strRef>
          </c:cat>
          <c:val>
            <c:numRef>
              <c:f>Munka1!$F$2:$F$5</c:f>
              <c:numCache>
                <c:formatCode>0</c:formatCode>
                <c:ptCount val="4"/>
                <c:pt idx="0">
                  <c:v>3</c:v>
                </c:pt>
                <c:pt idx="1">
                  <c:v>8</c:v>
                </c:pt>
                <c:pt idx="2">
                  <c:v>70</c:v>
                </c:pt>
                <c:pt idx="3">
                  <c:v>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50354176"/>
        <c:axId val="150372352"/>
      </c:barChart>
      <c:catAx>
        <c:axId val="1503541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150372352"/>
        <c:crosses val="autoZero"/>
        <c:auto val="0"/>
        <c:lblAlgn val="ctr"/>
        <c:lblOffset val="50"/>
        <c:noMultiLvlLbl val="0"/>
      </c:catAx>
      <c:valAx>
        <c:axId val="150372352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50354176"/>
        <c:crosses val="max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0140829673819715"/>
          <c:y val="0.83379314881564248"/>
          <c:w val="0.828390682434479"/>
          <c:h val="0.16026072247584291"/>
        </c:manualLayout>
      </c:layout>
      <c:overlay val="0"/>
      <c:txPr>
        <a:bodyPr/>
        <a:lstStyle/>
        <a:p>
          <a:pPr>
            <a:defRPr sz="14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39508155590684"/>
          <c:y val="1.6638612481212778E-2"/>
          <c:w val="0.76978882290875594"/>
          <c:h val="0.74389705464717548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Munka1!$B$1</c:f>
              <c:strCache>
                <c:ptCount val="1"/>
                <c:pt idx="0">
                  <c:v>181- perc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5"/>
              <c:delete val="1"/>
            </c:dLbl>
            <c:numFmt formatCode="General" sourceLinked="0"/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Munka1!$B$2:$B$4</c:f>
              <c:numCache>
                <c:formatCode>General</c:formatCode>
                <c:ptCount val="3"/>
                <c:pt idx="0">
                  <c:v>23</c:v>
                </c:pt>
                <c:pt idx="1">
                  <c:v>14</c:v>
                </c:pt>
                <c:pt idx="2">
                  <c:v>3</c:v>
                </c:pt>
              </c:numCache>
            </c:numRef>
          </c:val>
        </c:ser>
        <c:ser>
          <c:idx val="3"/>
          <c:order val="1"/>
          <c:tx>
            <c:strRef>
              <c:f>Munka1!$C$1</c:f>
              <c:strCache>
                <c:ptCount val="1"/>
                <c:pt idx="0">
                  <c:v>121- 180 perc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Munka1!$C$2:$C$4</c:f>
              <c:numCache>
                <c:formatCode>General</c:formatCode>
                <c:ptCount val="3"/>
                <c:pt idx="0">
                  <c:v>9</c:v>
                </c:pt>
                <c:pt idx="1">
                  <c:v>16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61- 120 perc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Munka1!$D$2:$D$4</c:f>
              <c:numCache>
                <c:formatCode>General</c:formatCode>
                <c:ptCount val="3"/>
                <c:pt idx="0">
                  <c:v>28</c:v>
                </c:pt>
                <c:pt idx="1">
                  <c:v>31</c:v>
                </c:pt>
                <c:pt idx="2">
                  <c:v>13</c:v>
                </c:pt>
              </c:numCache>
            </c:numRef>
          </c:val>
        </c:ser>
        <c:ser>
          <c:idx val="0"/>
          <c:order val="3"/>
          <c:tx>
            <c:strRef>
              <c:f>Munka1!$E$1</c:f>
              <c:strCache>
                <c:ptCount val="1"/>
                <c:pt idx="0">
                  <c:v>31-60 perc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Munka1!$E$2:$E$4</c:f>
              <c:numCache>
                <c:formatCode>General</c:formatCode>
                <c:ptCount val="3"/>
                <c:pt idx="0">
                  <c:v>25</c:v>
                </c:pt>
                <c:pt idx="1">
                  <c:v>16</c:v>
                </c:pt>
                <c:pt idx="2">
                  <c:v>31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0-30 perc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Munka1!$F$2:$F$4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11</c:v>
                </c:pt>
              </c:numCache>
            </c:numRef>
          </c:val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semennyit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Munka1!$A$2:$A$4</c:f>
              <c:strCache>
                <c:ptCount val="3"/>
                <c:pt idx="0">
                  <c:v>Internetezéssel</c:v>
                </c:pt>
                <c:pt idx="1">
                  <c:v>TV nézéssel</c:v>
                </c:pt>
                <c:pt idx="2">
                  <c:v>internetről letöltött tartalom nézésével vagy streaming videózással</c:v>
                </c:pt>
              </c:strCache>
            </c:strRef>
          </c:cat>
          <c:val>
            <c:numRef>
              <c:f>Munka1!$G$2:$G$4</c:f>
              <c:numCache>
                <c:formatCode>General</c:formatCode>
                <c:ptCount val="3"/>
                <c:pt idx="0">
                  <c:v>3</c:v>
                </c:pt>
                <c:pt idx="1">
                  <c:v>11</c:v>
                </c:pt>
                <c:pt idx="2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50578304"/>
        <c:axId val="150579840"/>
      </c:barChart>
      <c:catAx>
        <c:axId val="15057830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hu-HU"/>
          </a:p>
        </c:txPr>
        <c:crossAx val="150579840"/>
        <c:crosses val="autoZero"/>
        <c:auto val="0"/>
        <c:lblAlgn val="ctr"/>
        <c:lblOffset val="50"/>
        <c:noMultiLvlLbl val="0"/>
      </c:catAx>
      <c:valAx>
        <c:axId val="1505798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hu-HU"/>
          </a:p>
        </c:txPr>
        <c:crossAx val="150578304"/>
        <c:crosses val="max"/>
        <c:crossBetween val="between"/>
        <c:majorUnit val="0.2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8843505408728232E-2"/>
          <c:y val="0.83128607586848324"/>
          <c:w val="0.94922702191338992"/>
          <c:h val="0.11671638019262787"/>
        </c:manualLayout>
      </c:layout>
      <c:overlay val="0"/>
      <c:txPr>
        <a:bodyPr/>
        <a:lstStyle/>
        <a:p>
          <a:pPr>
            <a:defRPr sz="1100"/>
          </a:pPr>
          <a:endParaRPr lang="hu-H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78557184794907E-2"/>
          <c:y val="1.9386279484428871E-2"/>
          <c:w val="0.94666509276747024"/>
          <c:h val="0.901087147724327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Oszlop2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Munka1!$A$2:$A$7</c:f>
              <c:strCache>
                <c:ptCount val="6"/>
                <c:pt idx="0">
                  <c:v>otthon</c:v>
                </c:pt>
                <c:pt idx="1">
                  <c:v>munkahelyen</c:v>
                </c:pt>
                <c:pt idx="2">
                  <c:v>nyilvános helyen</c:v>
                </c:pt>
                <c:pt idx="3">
                  <c:v>szabadban</c:v>
                </c:pt>
                <c:pt idx="4">
                  <c:v>közlekedési eszközön</c:v>
                </c:pt>
                <c:pt idx="5">
                  <c:v>iskolában</c:v>
                </c:pt>
              </c:strCache>
            </c:strRef>
          </c:cat>
          <c:val>
            <c:numRef>
              <c:f>Munka1!$B$2:$B$7</c:f>
              <c:numCache>
                <c:formatCode>0%</c:formatCode>
                <c:ptCount val="6"/>
                <c:pt idx="0">
                  <c:v>0.9897958731417158</c:v>
                </c:pt>
                <c:pt idx="1">
                  <c:v>0.50428859449738883</c:v>
                </c:pt>
                <c:pt idx="2">
                  <c:v>0.21684694964190643</c:v>
                </c:pt>
                <c:pt idx="3">
                  <c:v>0.2169455766683337</c:v>
                </c:pt>
                <c:pt idx="4">
                  <c:v>0.22220665555489078</c:v>
                </c:pt>
                <c:pt idx="5">
                  <c:v>0.12121772328782786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150744064"/>
        <c:axId val="150755200"/>
      </c:barChart>
      <c:catAx>
        <c:axId val="15074406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 rot="0"/>
          <a:lstStyle/>
          <a:p>
            <a:pPr>
              <a:defRPr/>
            </a:pPr>
            <a:endParaRPr lang="hu-HU"/>
          </a:p>
        </c:txPr>
        <c:crossAx val="150755200"/>
        <c:crosses val="autoZero"/>
        <c:auto val="1"/>
        <c:lblAlgn val="ctr"/>
        <c:lblOffset val="100"/>
        <c:noMultiLvlLbl val="0"/>
      </c:catAx>
      <c:valAx>
        <c:axId val="150755200"/>
        <c:scaling>
          <c:orientation val="minMax"/>
          <c:max val="1"/>
        </c:scaling>
        <c:delete val="0"/>
        <c:axPos val="b"/>
        <c:numFmt formatCode="0%" sourceLinked="0"/>
        <c:majorTickMark val="out"/>
        <c:minorTickMark val="none"/>
        <c:tickLblPos val="nextTo"/>
        <c:crossAx val="150744064"/>
        <c:crosses val="max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100" b="1"/>
      </a:pPr>
      <a:endParaRPr lang="hu-H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0.70383</cdr:x>
      <cdr:y>0.19024</cdr:y>
    </cdr:from>
    <cdr:to>
      <cdr:x>0.814</cdr:x>
      <cdr:y>0.33137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5980428" y="424689"/>
          <a:ext cx="936104" cy="315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hu-HU" sz="1200" b="1" dirty="0" smtClean="0"/>
            <a:t>OTT</a:t>
          </a:r>
          <a:endParaRPr lang="hu-HU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0.44544</cdr:x>
      <cdr:y>0.02499</cdr:y>
    </cdr:from>
    <cdr:to>
      <cdr:x>0.44544</cdr:x>
      <cdr:y>1</cdr:y>
    </cdr:to>
    <cdr:cxnSp macro="">
      <cdr:nvCxnSpPr>
        <cdr:cNvPr id="10" name="Egyenes összekötő 9"/>
        <cdr:cNvCxnSpPr/>
      </cdr:nvCxnSpPr>
      <cdr:spPr>
        <a:xfrm xmlns:a="http://schemas.openxmlformats.org/drawingml/2006/main">
          <a:off x="3848995" y="107969"/>
          <a:ext cx="0" cy="42125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0.49537</cdr:x>
      <cdr:y>0.02499</cdr:y>
    </cdr:from>
    <cdr:to>
      <cdr:x>0.49537</cdr:x>
      <cdr:y>1</cdr:y>
    </cdr:to>
    <cdr:cxnSp macro="">
      <cdr:nvCxnSpPr>
        <cdr:cNvPr id="10" name="Egyenes összekötő 9"/>
        <cdr:cNvCxnSpPr/>
      </cdr:nvCxnSpPr>
      <cdr:spPr>
        <a:xfrm xmlns:a="http://schemas.openxmlformats.org/drawingml/2006/main">
          <a:off x="4280450" y="107969"/>
          <a:ext cx="0" cy="42125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0.89662</cdr:x>
      <cdr:y>0.36667</cdr:y>
    </cdr:from>
    <cdr:to>
      <cdr:x>0.98868</cdr:x>
      <cdr:y>0.42366</cdr:y>
    </cdr:to>
    <cdr:sp macro="" textlink="">
      <cdr:nvSpPr>
        <cdr:cNvPr id="3" name="Szövegdoboz 1"/>
        <cdr:cNvSpPr txBox="1"/>
      </cdr:nvSpPr>
      <cdr:spPr>
        <a:xfrm xmlns:a="http://schemas.openxmlformats.org/drawingml/2006/main">
          <a:off x="7747698" y="1584176"/>
          <a:ext cx="795411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hu-H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000" b="1" dirty="0" smtClean="0"/>
            <a:t>faktorsúly</a:t>
          </a:r>
          <a:endParaRPr lang="hu-HU" sz="10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0.53333</cdr:x>
      <cdr:y>0.02499</cdr:y>
    </cdr:from>
    <cdr:to>
      <cdr:x>0.53333</cdr:x>
      <cdr:y>1</cdr:y>
    </cdr:to>
    <cdr:cxnSp macro="">
      <cdr:nvCxnSpPr>
        <cdr:cNvPr id="10" name="Egyenes összekötő 9"/>
        <cdr:cNvCxnSpPr/>
      </cdr:nvCxnSpPr>
      <cdr:spPr>
        <a:xfrm xmlns:a="http://schemas.openxmlformats.org/drawingml/2006/main">
          <a:off x="4608512" y="107952"/>
          <a:ext cx="0" cy="42125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0.5333</cdr:x>
      <cdr:y>0.02499</cdr:y>
    </cdr:from>
    <cdr:to>
      <cdr:x>0.5333</cdr:x>
      <cdr:y>1</cdr:y>
    </cdr:to>
    <cdr:cxnSp macro="">
      <cdr:nvCxnSpPr>
        <cdr:cNvPr id="10" name="Egyenes összekötő 9"/>
        <cdr:cNvCxnSpPr/>
      </cdr:nvCxnSpPr>
      <cdr:spPr>
        <a:xfrm xmlns:a="http://schemas.openxmlformats.org/drawingml/2006/main">
          <a:off x="3456155" y="107969"/>
          <a:ext cx="0" cy="42125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0.60335</cdr:x>
      <cdr:y>0.02499</cdr:y>
    </cdr:from>
    <cdr:to>
      <cdr:x>0.60335</cdr:x>
      <cdr:y>1</cdr:y>
    </cdr:to>
    <cdr:cxnSp macro="">
      <cdr:nvCxnSpPr>
        <cdr:cNvPr id="10" name="Egyenes összekötő 9"/>
        <cdr:cNvCxnSpPr/>
      </cdr:nvCxnSpPr>
      <cdr:spPr>
        <a:xfrm xmlns:a="http://schemas.openxmlformats.org/drawingml/2006/main">
          <a:off x="3736375" y="107969"/>
          <a:ext cx="0" cy="42125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2916F-F51E-42A7-B6A5-ACF54AA2B521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F97D-6040-4C93-88B7-04C54648552A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5089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55234-A2DF-40E3-9993-D72AFD2025BD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B8A09-6FA3-4C1C-9742-1CC3DA4A2FB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966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F3902289-EB1B-4B51-96FB-0F165AD08166}" type="slidenum">
              <a:rPr lang="en-GB" sz="1200" i="0"/>
              <a:pPr eaLnBrk="1" hangingPunct="1"/>
              <a:t>1</a:t>
            </a:fld>
            <a:endParaRPr lang="en-GB" sz="1200" i="0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20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22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23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28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31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2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39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40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41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4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7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15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16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ahoma" pitchFamily="-1" charset="0"/>
                <a:ea typeface="ＭＳ Ｐゴシック" pitchFamily="-1" charset="-128"/>
              </a:defRPr>
            </a:lvl9pPr>
          </a:lstStyle>
          <a:p>
            <a:pPr eaLnBrk="1" hangingPunct="1"/>
            <a:fld id="{43940BF8-9753-4A47-BD58-9A1F1421DE2A}" type="slidenum">
              <a:rPr lang="en-GB" sz="1200" i="0"/>
              <a:pPr eaLnBrk="1" hangingPunct="1"/>
              <a:t>18</a:t>
            </a:fld>
            <a:endParaRPr lang="en-GB" sz="1200" i="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dirty="0" smtClean="0">
              <a:latin typeface="Tahoma" pitchFamily="-1" charset="0"/>
              <a:ea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B8A09-6FA3-4C1C-9742-1CC3DA4A2FBB}" type="slidenum">
              <a:rPr lang="hu-HU" smtClean="0"/>
              <a:t>19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3064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561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47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760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199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215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951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145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567117" y="6586686"/>
            <a:ext cx="586408" cy="288032"/>
          </a:xfrm>
        </p:spPr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4118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81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549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609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meme.5net.h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5076056" y="484842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8FA9C-E15C-48DD-A2BA-EDCD3C821A46}" type="datetimeFigureOut">
              <a:rPr lang="hu-HU" smtClean="0"/>
              <a:t>2012.11.29.</a:t>
            </a:fld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04856-7358-4B73-B64E-47C7E349390B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51520" y="260350"/>
            <a:ext cx="8640960" cy="6337300"/>
          </a:xfrm>
          <a:prstGeom prst="rect">
            <a:avLst/>
          </a:prstGeom>
          <a:noFill/>
          <a:ln w="41275">
            <a:solidFill>
              <a:srgbClr val="094FA3">
                <a:alpha val="81000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pic>
        <p:nvPicPr>
          <p:cNvPr id="9" name="Picture 46" descr="Ariosz_LOGO_22_Closer_Tran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56070"/>
            <a:ext cx="1934690" cy="31862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ép 9" descr="Címlap">
            <a:hlinkClick r:id="rId14" tooltip="Címlap"/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6360926"/>
            <a:ext cx="1944215" cy="4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1" name="Dia számának helye 5"/>
          <p:cNvSpPr txBox="1">
            <a:spLocks/>
          </p:cNvSpPr>
          <p:nvPr/>
        </p:nvSpPr>
        <p:spPr>
          <a:xfrm>
            <a:off x="8596858" y="6589094"/>
            <a:ext cx="602704" cy="249856"/>
          </a:xfrm>
          <a:prstGeom prst="rect">
            <a:avLst/>
          </a:prstGeom>
        </p:spPr>
        <p:txBody>
          <a:bodyPr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4A04856-7358-4B73-B64E-47C7E349390B}" type="slidenum">
              <a:rPr lang="hu-HU" sz="1200" smtClean="0"/>
              <a:pPr algn="r"/>
              <a:t>‹#›</a:t>
            </a:fld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368218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1800" b="1" kern="1200">
          <a:solidFill>
            <a:schemeClr val="accent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83569" y="1988840"/>
            <a:ext cx="7777162" cy="2692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sz="3100" dirty="0" smtClean="0"/>
              <a:t>On-demand médiaszolgáltatások </a:t>
            </a:r>
            <a:r>
              <a:rPr lang="hu-HU" sz="3100" dirty="0" smtClean="0"/>
              <a:t>kutatása</a:t>
            </a:r>
          </a:p>
          <a:p>
            <a:endParaRPr lang="hu-HU" sz="3100" dirty="0" smtClean="0"/>
          </a:p>
          <a:p>
            <a:r>
              <a:rPr lang="hu-HU" sz="2400" dirty="0" smtClean="0">
                <a:solidFill>
                  <a:srgbClr val="073763"/>
                </a:solidFill>
                <a:ea typeface="ＭＳ Ｐゴシック" pitchFamily="-1" charset="-128"/>
              </a:rPr>
              <a:t>Survey kutatás az o</a:t>
            </a:r>
            <a:r>
              <a:rPr lang="hu-HU" sz="2400" dirty="0" smtClean="0"/>
              <a:t>n-demand médiafogyasztásról </a:t>
            </a:r>
            <a:r>
              <a:rPr lang="hu-HU" sz="2400" dirty="0"/>
              <a:t/>
            </a:r>
            <a:br>
              <a:rPr lang="hu-HU" sz="2400" dirty="0"/>
            </a:br>
            <a:r>
              <a:rPr lang="hu-HU" sz="2400" dirty="0"/>
              <a:t>a 18-59 éves internetezők </a:t>
            </a:r>
            <a:r>
              <a:rPr lang="hu-HU" sz="2400" dirty="0" smtClean="0"/>
              <a:t>körében</a:t>
            </a:r>
            <a:r>
              <a:rPr lang="hu-HU" sz="3100" dirty="0" smtClean="0"/>
              <a:t/>
            </a:r>
            <a:br>
              <a:rPr lang="hu-HU" sz="3100" dirty="0" smtClean="0"/>
            </a:br>
            <a:r>
              <a:rPr lang="hu-HU" sz="2400" dirty="0">
                <a:solidFill>
                  <a:srgbClr val="073763"/>
                </a:solidFill>
                <a:ea typeface="ＭＳ Ｐゴシック" pitchFamily="-1" charset="-128"/>
              </a:rPr>
              <a:t>2012. </a:t>
            </a:r>
            <a:r>
              <a:rPr lang="hu-HU" sz="2400" dirty="0" smtClean="0">
                <a:solidFill>
                  <a:srgbClr val="073763"/>
                </a:solidFill>
                <a:ea typeface="ＭＳ Ｐゴシック" pitchFamily="-1" charset="-128"/>
              </a:rPr>
              <a:t>október-november</a:t>
            </a:r>
            <a:endParaRPr lang="hu-HU" sz="2400" dirty="0">
              <a:solidFill>
                <a:srgbClr val="073763"/>
              </a:solidFill>
              <a:ea typeface="ＭＳ Ｐゴシック" pitchFamily="-1" charset="-128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5926" y="5157192"/>
            <a:ext cx="325467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u-HU" sz="2000" dirty="0">
                <a:solidFill>
                  <a:schemeClr val="accent2"/>
                </a:solidFill>
              </a:rPr>
              <a:t>Megbízó: 	</a:t>
            </a:r>
            <a:r>
              <a:rPr lang="hu-HU" sz="2000" dirty="0" smtClean="0">
                <a:solidFill>
                  <a:schemeClr val="accent2"/>
                </a:solidFill>
              </a:rPr>
              <a:t>MEME</a:t>
            </a:r>
            <a:endParaRPr lang="hu-HU" sz="2000" dirty="0">
              <a:solidFill>
                <a:schemeClr val="accent2"/>
              </a:solidFill>
            </a:endParaRPr>
          </a:p>
          <a:p>
            <a:r>
              <a:rPr lang="hu-HU" sz="2000" dirty="0">
                <a:solidFill>
                  <a:schemeClr val="accent2"/>
                </a:solidFill>
              </a:rPr>
              <a:t>Készítette:	</a:t>
            </a:r>
            <a:r>
              <a:rPr lang="hu-HU" sz="2000" dirty="0" smtClean="0">
                <a:solidFill>
                  <a:schemeClr val="accent2"/>
                </a:solidFill>
              </a:rPr>
              <a:t>Ariosz </a:t>
            </a:r>
            <a:r>
              <a:rPr lang="hu-HU" sz="2000" dirty="0">
                <a:solidFill>
                  <a:schemeClr val="accent2"/>
                </a:solidFill>
              </a:rPr>
              <a:t>Kft.</a:t>
            </a:r>
          </a:p>
          <a:p>
            <a:endParaRPr lang="hu-HU" sz="2000" dirty="0">
              <a:solidFill>
                <a:schemeClr val="accent2"/>
              </a:solidFill>
            </a:endParaRPr>
          </a:p>
        </p:txBody>
      </p:sp>
      <p:pic>
        <p:nvPicPr>
          <p:cNvPr id="10" name="Picture 1" descr="Ariosz_logo_offici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546" y="1268760"/>
            <a:ext cx="37861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146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Az i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nternethasználat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helyszínei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691680" y="836712"/>
            <a:ext cx="590465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hu-HU" sz="1400" b="1" dirty="0" smtClean="0"/>
              <a:t>Hol használ </a:t>
            </a:r>
            <a:r>
              <a:rPr lang="hu-HU" sz="1400" b="1" dirty="0" smtClean="0"/>
              <a:t>internetet? – több válasz is lehetséges volt</a:t>
            </a:r>
            <a:endParaRPr lang="hu-HU" sz="1400" b="1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44489" y="5013176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</a:t>
            </a:r>
            <a:r>
              <a:rPr lang="hu-HU" sz="1500" dirty="0" smtClean="0"/>
              <a:t>mintasokaságban gyakorlatilag mindenki internetezik otthon (online kutatás keretében ez nem okozhat különösebb meglepetést).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Felük munkahelyén is internetezik, 12%-uk pedig iskolában.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Ami figyelmet érdemel, hogy közel negyedük mozgás közben, szabadban, közlekedési eszközön is internetezik. </a:t>
            </a:r>
            <a:endParaRPr lang="hu-HU" sz="1500" dirty="0" smtClean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69820080"/>
              </p:ext>
            </p:extLst>
          </p:nvPr>
        </p:nvGraphicFramePr>
        <p:xfrm>
          <a:off x="1979712" y="1162202"/>
          <a:ext cx="48965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168017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188640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Filmekhez, sorozatokhoz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hagyományos módokon való hozzájutás</a:t>
            </a:r>
            <a:endParaRPr lang="hu-HU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5571042" y="745540"/>
            <a:ext cx="2889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</a:t>
            </a:r>
            <a:r>
              <a:rPr lang="hu-HU" sz="1400" b="1" dirty="0" smtClean="0"/>
              <a:t>hányszor vásárolt boltban képhordozót</a:t>
            </a:r>
            <a:endParaRPr lang="hu-HU" sz="1400" b="1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355197092"/>
              </p:ext>
            </p:extLst>
          </p:nvPr>
        </p:nvGraphicFramePr>
        <p:xfrm>
          <a:off x="323528" y="1340768"/>
          <a:ext cx="5472608" cy="301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06070699"/>
              </p:ext>
            </p:extLst>
          </p:nvPr>
        </p:nvGraphicFramePr>
        <p:xfrm>
          <a:off x="4860032" y="1395876"/>
          <a:ext cx="3930711" cy="1961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Szövegdoboz 13"/>
          <p:cNvSpPr txBox="1"/>
          <p:nvPr/>
        </p:nvSpPr>
        <p:spPr>
          <a:xfrm>
            <a:off x="251520" y="692696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Az elmúlt 3 hónapban hányszor kölcsönzött videofilm </a:t>
            </a:r>
            <a:r>
              <a:rPr lang="hu-HU" sz="1400" b="1" dirty="0" smtClean="0"/>
              <a:t>kölcsönzőből vagy könyvtárból</a:t>
            </a:r>
            <a:endParaRPr lang="hu-HU" sz="1400" b="1" dirty="0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21542" y="5513457"/>
            <a:ext cx="8476555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>
                <a:cs typeface="Arial" pitchFamily="34" charset="0"/>
              </a:rPr>
              <a:t>A </a:t>
            </a:r>
            <a:r>
              <a:rPr lang="hu-HU" sz="1500" dirty="0" smtClean="0">
                <a:cs typeface="Arial" pitchFamily="34" charset="0"/>
              </a:rPr>
              <a:t>filmekhez, sorozatokhoz való hozzájutás leggyakoribb „hagyományos” módja a baráttól, ismerőstől fizikai adathordozón (DVD, </a:t>
            </a:r>
            <a:r>
              <a:rPr lang="hu-HU" sz="1500" dirty="0" smtClean="0">
                <a:cs typeface="Arial" pitchFamily="34" charset="0"/>
              </a:rPr>
              <a:t>Blue</a:t>
            </a:r>
            <a:r>
              <a:rPr lang="hu-HU" sz="1500" dirty="0" smtClean="0">
                <a:cs typeface="Arial" pitchFamily="34" charset="0"/>
              </a:rPr>
              <a:t> Ray, </a:t>
            </a:r>
            <a:r>
              <a:rPr lang="hu-HU" sz="1500" dirty="0" smtClean="0">
                <a:cs typeface="Arial" pitchFamily="34" charset="0"/>
              </a:rPr>
              <a:t>flashdrive</a:t>
            </a:r>
            <a:r>
              <a:rPr lang="hu-HU" sz="1500" dirty="0" smtClean="0">
                <a:cs typeface="Arial" pitchFamily="34" charset="0"/>
              </a:rPr>
              <a:t>) való </a:t>
            </a:r>
            <a:r>
              <a:rPr lang="hu-HU" sz="1500" dirty="0" smtClean="0">
                <a:cs typeface="Arial" pitchFamily="34" charset="0"/>
              </a:rPr>
              <a:t>kölcsönvétel.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A vizsgált sokaság kétötöde jutott ilyen módon filmhez, sorozathoz az elmúlt 3 hónapban.</a:t>
            </a:r>
            <a:endParaRPr lang="hu-HU" sz="1500" dirty="0" smtClean="0">
              <a:cs typeface="Arial" pitchFamily="34" charset="0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79512" y="304979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hányszor </a:t>
            </a:r>
            <a:r>
              <a:rPr lang="hu-HU" sz="1400" b="1" dirty="0" smtClean="0"/>
              <a:t>kapott baráttól</a:t>
            </a:r>
            <a:r>
              <a:rPr lang="hu-HU" sz="1400" b="1" dirty="0" smtClean="0"/>
              <a:t>, ismerőstől, fizikai adattározón</a:t>
            </a:r>
            <a:endParaRPr lang="hu-HU" sz="1400" b="1" dirty="0"/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3069958224"/>
              </p:ext>
            </p:extLst>
          </p:nvPr>
        </p:nvGraphicFramePr>
        <p:xfrm>
          <a:off x="-219628" y="3429000"/>
          <a:ext cx="5493236" cy="1825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503115933"/>
              </p:ext>
            </p:extLst>
          </p:nvPr>
        </p:nvGraphicFramePr>
        <p:xfrm>
          <a:off x="5534705" y="3458102"/>
          <a:ext cx="3357775" cy="1843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Szövegdoboz 23"/>
          <p:cNvSpPr txBox="1"/>
          <p:nvPr/>
        </p:nvSpPr>
        <p:spPr>
          <a:xfrm>
            <a:off x="4716016" y="306992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hányszor kapott </a:t>
            </a:r>
            <a:r>
              <a:rPr lang="hu-HU" sz="1400" b="1" dirty="0" smtClean="0"/>
              <a:t>ismerőstől </a:t>
            </a:r>
            <a:r>
              <a:rPr lang="hu-HU" sz="1400" b="1" dirty="0" smtClean="0"/>
              <a:t>elektronikus másolat formában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39254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Filmekhez, sorozatokhoz való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on-demand hozzájutás: VoD</a:t>
            </a:r>
            <a:endParaRPr lang="hu-HU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1187624" y="836712"/>
            <a:ext cx="69847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hányszor </a:t>
            </a:r>
            <a:r>
              <a:rPr lang="hu-HU" sz="1400" b="1" dirty="0" smtClean="0"/>
              <a:t>kölcsönzött filmet, sorozatot a tévékészülékhez kapcsolt set-</a:t>
            </a:r>
            <a:r>
              <a:rPr lang="hu-HU" sz="1400" b="1" dirty="0" smtClean="0"/>
              <a:t>top </a:t>
            </a:r>
            <a:r>
              <a:rPr lang="hu-HU" sz="1400" b="1" dirty="0" smtClean="0"/>
              <a:t>boxon</a:t>
            </a:r>
            <a:r>
              <a:rPr lang="hu-HU" sz="1400" b="1" dirty="0" smtClean="0"/>
              <a:t> keresztül </a:t>
            </a:r>
            <a:r>
              <a:rPr lang="hu-HU" sz="1400" b="1" dirty="0" smtClean="0"/>
              <a:t>a tévészolgáltató vagy valamely tévétársaság  videotékájából </a:t>
            </a:r>
            <a:endParaRPr lang="hu-HU" sz="1400" b="1" dirty="0"/>
          </a:p>
        </p:txBody>
      </p:sp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2463100397"/>
              </p:ext>
            </p:extLst>
          </p:nvPr>
        </p:nvGraphicFramePr>
        <p:xfrm>
          <a:off x="323528" y="1502723"/>
          <a:ext cx="4752528" cy="3606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0" name="Egyenes összekötő 19"/>
          <p:cNvCxnSpPr/>
          <p:nvPr/>
        </p:nvCxnSpPr>
        <p:spPr>
          <a:xfrm flipH="1">
            <a:off x="4703835" y="2132856"/>
            <a:ext cx="11643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679802473"/>
              </p:ext>
            </p:extLst>
          </p:nvPr>
        </p:nvGraphicFramePr>
        <p:xfrm>
          <a:off x="5724128" y="2276872"/>
          <a:ext cx="3278744" cy="2078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21542" y="4725144"/>
            <a:ext cx="8476555" cy="162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>
                <a:cs typeface="Arial" pitchFamily="34" charset="0"/>
              </a:rPr>
              <a:t>A </a:t>
            </a:r>
            <a:r>
              <a:rPr lang="hu-HU" sz="1500" dirty="0" smtClean="0">
                <a:cs typeface="Arial" pitchFamily="34" charset="0"/>
              </a:rPr>
              <a:t>vizsgált minta 15%-a mondta azt, hogy kölcsönzött mozgóképes tartalmakat set-top </a:t>
            </a:r>
            <a:r>
              <a:rPr lang="hu-HU" sz="1500" dirty="0" smtClean="0">
                <a:cs typeface="Arial" pitchFamily="34" charset="0"/>
              </a:rPr>
              <a:t>boxon</a:t>
            </a:r>
            <a:r>
              <a:rPr lang="hu-HU" sz="1500" dirty="0" smtClean="0">
                <a:cs typeface="Arial" pitchFamily="34" charset="0"/>
              </a:rPr>
              <a:t> keresztül elérhető videotékából (VoD). 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Miután csak 9% mondta azt, hogy neki interaktív set-top </a:t>
            </a:r>
            <a:r>
              <a:rPr lang="hu-HU" sz="1500" dirty="0" smtClean="0">
                <a:cs typeface="Arial" pitchFamily="34" charset="0"/>
              </a:rPr>
              <a:t>boxa</a:t>
            </a:r>
            <a:r>
              <a:rPr lang="hu-HU" sz="1500" dirty="0" smtClean="0">
                <a:cs typeface="Arial" pitchFamily="34" charset="0"/>
              </a:rPr>
              <a:t> van, ez arra utal, hogy vagy a set-top box tulajdonságaival, vagy a VoD jelentésével nincsen tisztában a megkérdezettek egy része. 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Akik ilyet tettek (kicsit több mint félmillióan lehetnek), azok háromnegyede azt mondja, hogy  fizetett is már </a:t>
            </a:r>
            <a:r>
              <a:rPr lang="hu-HU" sz="1500" dirty="0" smtClean="0">
                <a:cs typeface="Arial" pitchFamily="34" charset="0"/>
              </a:rPr>
              <a:t>VoD-os</a:t>
            </a:r>
            <a:r>
              <a:rPr lang="hu-HU" sz="1500" dirty="0" smtClean="0">
                <a:cs typeface="Arial" pitchFamily="34" charset="0"/>
              </a:rPr>
              <a:t> tartalomért .</a:t>
            </a:r>
            <a:endParaRPr lang="hu-HU" sz="1500" dirty="0" smtClean="0">
              <a:cs typeface="Arial" pitchFamily="34" charset="0"/>
            </a:endParaRPr>
          </a:p>
        </p:txBody>
      </p:sp>
      <p:cxnSp>
        <p:nvCxnSpPr>
          <p:cNvPr id="16" name="Egyenes összekötő 15"/>
          <p:cNvCxnSpPr/>
          <p:nvPr/>
        </p:nvCxnSpPr>
        <p:spPr>
          <a:xfrm flipH="1">
            <a:off x="4711745" y="4103979"/>
            <a:ext cx="115639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93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2334683364"/>
              </p:ext>
            </p:extLst>
          </p:nvPr>
        </p:nvGraphicFramePr>
        <p:xfrm>
          <a:off x="179512" y="2107168"/>
          <a:ext cx="5328592" cy="1897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4" name="Egyenes összekötő 23"/>
          <p:cNvCxnSpPr/>
          <p:nvPr/>
        </p:nvCxnSpPr>
        <p:spPr>
          <a:xfrm flipH="1" flipV="1">
            <a:off x="2843808" y="3861048"/>
            <a:ext cx="313234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2003358220"/>
              </p:ext>
            </p:extLst>
          </p:nvPr>
        </p:nvGraphicFramePr>
        <p:xfrm>
          <a:off x="5712924" y="2242278"/>
          <a:ext cx="3060840" cy="1762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21542" y="4581128"/>
            <a:ext cx="8476555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4625" indent="-174625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A vizsgált populáció  mintegy kétharmada (kb. 2.300 ezer ember) töltött le az elmúlt 3 hónapban mozgóképes tartalmakat az internetről.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Több mint egynegyedük (mintegy 910 ezer ember) 10-nél több alkalommal tett ilyesmit az elmúlt 3 hónapban.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Mozgóképes tartalmak internetes letöltésért azonban csak a 68%-nyi letöltő 8%-a (185 ezer ember) fizetett legalább egyszer az elmúlt 3 hónapban.</a:t>
            </a:r>
            <a:endParaRPr lang="hu-HU" sz="1500" dirty="0" smtClean="0">
              <a:cs typeface="Arial" pitchFamily="34" charset="0"/>
            </a:endParaRPr>
          </a:p>
        </p:txBody>
      </p:sp>
      <p:cxnSp>
        <p:nvCxnSpPr>
          <p:cNvPr id="18" name="Egyenes összekötő 17"/>
          <p:cNvCxnSpPr/>
          <p:nvPr/>
        </p:nvCxnSpPr>
        <p:spPr>
          <a:xfrm flipH="1">
            <a:off x="2843808" y="1988840"/>
            <a:ext cx="3132348" cy="2979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Filmekhez, sorozatokhoz való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on-demand hozzájutás: </a:t>
            </a:r>
          </a:p>
          <a:p>
            <a:pPr algn="ctr" eaLnBrk="1" hangingPunct="1">
              <a:lnSpc>
                <a:spcPct val="100000"/>
              </a:lnSpc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internetes letöltés</a:t>
            </a:r>
            <a:endParaRPr lang="hu-HU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187624" y="110616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hányszor </a:t>
            </a:r>
            <a:r>
              <a:rPr lang="hu-HU" sz="1400" b="1" dirty="0" smtClean="0"/>
              <a:t>töltött le az internetről filmet, sorozatot, tévéműsort vagy más mozgóképes tartalmat?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394360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069682688"/>
              </p:ext>
            </p:extLst>
          </p:nvPr>
        </p:nvGraphicFramePr>
        <p:xfrm>
          <a:off x="251520" y="548680"/>
          <a:ext cx="7385244" cy="4130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Egyenes összekötő 10"/>
          <p:cNvCxnSpPr/>
          <p:nvPr/>
        </p:nvCxnSpPr>
        <p:spPr>
          <a:xfrm flipH="1">
            <a:off x="3131840" y="1988840"/>
            <a:ext cx="3092160" cy="490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zövegdoboz 21"/>
          <p:cNvSpPr txBox="1"/>
          <p:nvPr/>
        </p:nvSpPr>
        <p:spPr>
          <a:xfrm>
            <a:off x="1115616" y="1052736"/>
            <a:ext cx="6912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Az elmúlt 3 hónapban hányszor </a:t>
            </a:r>
            <a:r>
              <a:rPr lang="hu-HU" sz="1400" b="1" dirty="0" smtClean="0"/>
              <a:t>nézett meg az interneten filmet</a:t>
            </a:r>
            <a:r>
              <a:rPr lang="hu-HU" sz="1400" b="1" dirty="0"/>
              <a:t>, sorozatot, tévéműsort vagy más mozgóképes </a:t>
            </a:r>
            <a:r>
              <a:rPr lang="hu-HU" sz="1400" b="1" dirty="0" smtClean="0"/>
              <a:t>tartalmat, anélkül, hogy letöltötte volna?</a:t>
            </a:r>
            <a:endParaRPr lang="hu-HU" sz="1400" b="1" dirty="0"/>
          </a:p>
        </p:txBody>
      </p:sp>
      <p:cxnSp>
        <p:nvCxnSpPr>
          <p:cNvPr id="21" name="Egyenes összekötő 20"/>
          <p:cNvCxnSpPr/>
          <p:nvPr/>
        </p:nvCxnSpPr>
        <p:spPr>
          <a:xfrm>
            <a:off x="3491880" y="4135610"/>
            <a:ext cx="273212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3209322207"/>
              </p:ext>
            </p:extLst>
          </p:nvPr>
        </p:nvGraphicFramePr>
        <p:xfrm>
          <a:off x="6294628" y="2070553"/>
          <a:ext cx="2503469" cy="2078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21542" y="5013176"/>
            <a:ext cx="8476555" cy="961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>
                <a:cs typeface="Arial" pitchFamily="34" charset="0"/>
              </a:rPr>
              <a:t>A </a:t>
            </a:r>
            <a:r>
              <a:rPr lang="hu-HU" sz="1500" dirty="0" smtClean="0">
                <a:cs typeface="Arial" pitchFamily="34" charset="0"/>
              </a:rPr>
              <a:t>megkérdezettek 72%-a fogyasztott professzionális mozgóképes tartalmakat internetes streaming videó formájában az elmúlt 3 hónapban (hozzávetőleg 2.440 ezer ember).</a:t>
            </a:r>
          </a:p>
          <a:p>
            <a:pPr marL="174625" indent="-174625" eaLnBrk="1" hangingPunct="1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hu-HU" sz="1500" dirty="0" smtClean="0">
                <a:cs typeface="Arial" pitchFamily="34" charset="0"/>
              </a:rPr>
              <a:t>Azonban ilyesmiért csak a streaming videózók 3%-a (alig 70 ezer felhasználó) fizetett az elmúlt 3 hónapban legalább egyszer. </a:t>
            </a:r>
            <a:endParaRPr lang="hu-HU" sz="1500" dirty="0" smtClean="0">
              <a:cs typeface="Arial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Filmekhez, sorozatokhoz való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on-demand hozzájutás: </a:t>
            </a:r>
          </a:p>
          <a:p>
            <a:pPr algn="ctr" eaLnBrk="1" hangingPunct="1">
              <a:lnSpc>
                <a:spcPct val="100000"/>
              </a:lnSpc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Streaming video</a:t>
            </a:r>
            <a:endParaRPr lang="hu-HU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5660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30390917"/>
              </p:ext>
            </p:extLst>
          </p:nvPr>
        </p:nvGraphicFramePr>
        <p:xfrm>
          <a:off x="442260" y="794040"/>
          <a:ext cx="8306204" cy="450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260648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Nem-hagyományos </a:t>
            </a:r>
            <a:r>
              <a:rPr lang="hu-HU" dirty="0" smtClean="0">
                <a:solidFill>
                  <a:srgbClr val="003366"/>
                </a:solidFill>
              </a:rPr>
              <a:t>mozgóképfogyasztás gyakorisága az internetezők körében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20938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összes kattintó </a:t>
            </a: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=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845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44489" y="5327193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ezen az oldalon szereplő adatok a „kattintókra” vonatkoznak, azaz reprezentálják a 18-59 éves internetezőket. 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internetezők 40%-a még csak nem is hallott a catch up TV lehetőségekről vagy a </a:t>
            </a:r>
            <a:r>
              <a:rPr lang="hu-HU" sz="1500" dirty="0" smtClean="0"/>
              <a:t>VoD-ról</a:t>
            </a:r>
            <a:r>
              <a:rPr lang="hu-HU" sz="1500" dirty="0" smtClean="0"/>
              <a:t> háromnegyedük pedig nem tudott az OTT megoldásokról. </a:t>
            </a:r>
            <a:endParaRPr lang="hu-HU" sz="1500" dirty="0" smtClean="0"/>
          </a:p>
        </p:txBody>
      </p:sp>
      <p:sp>
        <p:nvSpPr>
          <p:cNvPr id="9" name="Téglalap 8"/>
          <p:cNvSpPr/>
          <p:nvPr/>
        </p:nvSpPr>
        <p:spPr>
          <a:xfrm>
            <a:off x="1324362" y="3881596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0" name="Téglalap 9"/>
          <p:cNvSpPr/>
          <p:nvPr/>
        </p:nvSpPr>
        <p:spPr>
          <a:xfrm>
            <a:off x="1321366" y="1608162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321366" y="2173952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63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5418139"/>
              </p:ext>
            </p:extLst>
          </p:nvPr>
        </p:nvGraphicFramePr>
        <p:xfrm>
          <a:off x="429379" y="764704"/>
          <a:ext cx="830620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126370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Még azok körében is, akik legalább egy on-demand megoldást ismertek (ők alkotják a kutatás mintasokaságát), a lineáris tévézés jelenti a mozgóképfogyasztás döntően túlsúlyos mozzanatát.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35% (1.186 ezer ember) catch up TV-zik, 19% (mintegy 644 ezren) </a:t>
            </a:r>
            <a:r>
              <a:rPr lang="hu-HU" sz="1500" dirty="0" smtClean="0"/>
              <a:t>VoD-ozik</a:t>
            </a:r>
            <a:r>
              <a:rPr lang="hu-HU" sz="1500" dirty="0" smtClean="0"/>
              <a:t>, és 8% </a:t>
            </a:r>
            <a:br>
              <a:rPr lang="hu-HU" sz="1500" dirty="0" smtClean="0"/>
            </a:br>
            <a:r>
              <a:rPr lang="hu-HU" sz="1500" dirty="0" smtClean="0"/>
              <a:t>(270 ezren) használ OTT megoldásokat legalább havi gyakorisággal.</a:t>
            </a:r>
            <a:endParaRPr lang="hu-HU" sz="1500" dirty="0" smtClean="0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789484" y="224704"/>
            <a:ext cx="7382916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>
                <a:solidFill>
                  <a:srgbClr val="003366"/>
                </a:solidFill>
              </a:rPr>
              <a:t>Mozgóképfogyasztás </a:t>
            </a:r>
            <a:r>
              <a:rPr lang="hu-HU" dirty="0" smtClean="0">
                <a:solidFill>
                  <a:srgbClr val="003366"/>
                </a:solidFill>
              </a:rPr>
              <a:t>gyakorisága a megkérdezettek körében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1324362" y="3552468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3" name="Téglalap 12"/>
          <p:cNvSpPr/>
          <p:nvPr/>
        </p:nvSpPr>
        <p:spPr>
          <a:xfrm>
            <a:off x="1321366" y="2215138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1321366" y="2554630"/>
            <a:ext cx="1910308" cy="216024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706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93540" y="260648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>
                <a:solidFill>
                  <a:srgbClr val="003366"/>
                </a:solidFill>
              </a:rPr>
              <a:t>M</a:t>
            </a:r>
            <a:r>
              <a:rPr lang="hu-HU" dirty="0" smtClean="0">
                <a:solidFill>
                  <a:srgbClr val="003366"/>
                </a:solidFill>
              </a:rPr>
              <a:t>ultiscreening</a:t>
            </a:r>
            <a:r>
              <a:rPr lang="hu-HU" dirty="0" smtClean="0">
                <a:solidFill>
                  <a:srgbClr val="003366"/>
                </a:solidFill>
              </a:rPr>
              <a:t> és a szociális média szerepe a tévézésben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80180050"/>
              </p:ext>
            </p:extLst>
          </p:nvPr>
        </p:nvGraphicFramePr>
        <p:xfrm>
          <a:off x="4673586" y="1548966"/>
          <a:ext cx="446449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436096" y="98072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A </a:t>
            </a:r>
            <a:r>
              <a:rPr lang="hu-HU" sz="1400" b="1" dirty="0" smtClean="0"/>
              <a:t>tévében látottak </a:t>
            </a:r>
            <a:r>
              <a:rPr lang="hu-HU" sz="1400" b="1" dirty="0" smtClean="0"/>
              <a:t>online </a:t>
            </a:r>
            <a:r>
              <a:rPr lang="hu-HU" sz="1400" b="1" dirty="0" smtClean="0"/>
              <a:t>megvitatása másokkal</a:t>
            </a:r>
            <a:endParaRPr lang="hu-HU" sz="1400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58568702"/>
              </p:ext>
            </p:extLst>
          </p:nvPr>
        </p:nvGraphicFramePr>
        <p:xfrm>
          <a:off x="333770" y="1503948"/>
          <a:ext cx="4824536" cy="350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4489" y="5062825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</a:t>
            </a:r>
            <a:r>
              <a:rPr lang="hu-HU" sz="1500" dirty="0" smtClean="0"/>
              <a:t>célcsoport 53%-a szokott tévézés közben interneten böngészni, 42%-uk közösségi oldalakat is látogat tévézés közben, 24% pedig más mozgóképes tartalmakat is megnéz az interneten, miközben a tévé is működik közben.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szociális internetes média csatornáin a megkérdezettek 41%-a meg szokta vitatni a tévében látottakat; ezen belül 10%-uk ezt rendszeresen megteszi.</a:t>
            </a:r>
            <a:endParaRPr lang="hu-HU" sz="1500" dirty="0" smtClean="0"/>
          </a:p>
        </p:txBody>
      </p:sp>
      <p:sp>
        <p:nvSpPr>
          <p:cNvPr id="9" name="Szövegdoboz 8"/>
          <p:cNvSpPr txBox="1"/>
          <p:nvPr/>
        </p:nvSpPr>
        <p:spPr>
          <a:xfrm>
            <a:off x="940551" y="98072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 TV nézéssel párhuzamosan folytatott tevékenységek</a:t>
            </a:r>
          </a:p>
        </p:txBody>
      </p:sp>
    </p:spTree>
    <p:extLst>
      <p:ext uri="{BB962C8B-B14F-4D97-AF65-F5344CB8AC3E}">
        <p14:creationId xmlns:p14="http://schemas.microsoft.com/office/powerpoint/2010/main" val="342393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2924944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kutatás módszertana és körülményei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2. 	Médiafogyasztással összefüggő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	Médiafogyasztási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szokások</a:t>
            </a:r>
            <a:endParaRPr lang="hu-HU" sz="1800" dirty="0" smtClean="0">
              <a:solidFill>
                <a:schemeClr val="bg1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4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.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	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Szempontok az eszközválasztásban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5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jelene: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o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n-demand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szolgáltatások igénybevétele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6.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297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91465043"/>
              </p:ext>
            </p:extLst>
          </p:nvPr>
        </p:nvGraphicFramePr>
        <p:xfrm>
          <a:off x="442260" y="794040"/>
          <a:ext cx="8306204" cy="450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157192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</a:t>
            </a:r>
            <a:r>
              <a:rPr lang="hu-HU" sz="1500" dirty="0" smtClean="0"/>
              <a:t>célcsoport számára a szélessávú internet hozzáférés messze a legfontosabb.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Ehhez képest az on-demand lehetőségek csak másodlagos fontosságúnak bizonyultak.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Internetezésre is alkalmas smart TV-re csak a megkérdezettek egyharmada vágyik, </a:t>
            </a:r>
            <a:r>
              <a:rPr lang="hu-HU" sz="1500" dirty="0" smtClean="0"/>
              <a:t>VoD-ozási</a:t>
            </a:r>
            <a:r>
              <a:rPr lang="hu-HU" sz="1500" dirty="0" smtClean="0"/>
              <a:t> lehetőségre pedig csak egynegyedük.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Sok hagyományos lineáris tévécsatorna elérési lehetőséget ellenben már 46% szeretne.</a:t>
            </a:r>
            <a:endParaRPr lang="hu-HU" sz="1500" dirty="0" smtClean="0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224704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Mennyire fontosak Önnek </a:t>
            </a:r>
            <a:r>
              <a:rPr lang="hu-HU" dirty="0" smtClean="0">
                <a:solidFill>
                  <a:srgbClr val="003366"/>
                </a:solidFill>
              </a:rPr>
              <a:t>ezek a szempontok: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1935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1433324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A kutatás módszertana és körülményei</a:t>
            </a:r>
            <a:endParaRPr lang="hu-HU" sz="1800" dirty="0">
              <a:solidFill>
                <a:schemeClr val="bg1"/>
              </a:solidFill>
              <a:ea typeface="ＭＳ Ｐゴシック" pitchFamily="-1" charset="-128"/>
            </a:endParaRP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2. 	Médiafogyasztással összefüggő 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3.	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Médiafogyasztási szokások 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4.	Szempontok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az eszközválasztásban</a:t>
            </a:r>
            <a:endParaRPr lang="hu-HU" sz="1800" dirty="0" smtClean="0">
              <a:solidFill>
                <a:srgbClr val="094FA3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5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jelene: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on-demand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szolgáltatások igénybevétele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6.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588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10633242"/>
              </p:ext>
            </p:extLst>
          </p:nvPr>
        </p:nvGraphicFramePr>
        <p:xfrm>
          <a:off x="429379" y="980728"/>
          <a:ext cx="8247077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013176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</a:t>
            </a:r>
            <a:r>
              <a:rPr lang="hu-HU" sz="1500" dirty="0" smtClean="0"/>
              <a:t>magyar piacon nem szokatlan módon a legfontosabb szempont az, hogy ne kelljen fizetni a tartalomért.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második legfontosabb az, hogy ne legyen megszakító reklám a mozgóképes tartalomban: ezt 81% fontosnak tekinti a választás során. Azt azonban, hogy a tartalom előtt vagy után se legyen reklám, már csak 51% tartja fontosnak.</a:t>
            </a:r>
            <a:endParaRPr lang="hu-HU" sz="1500" dirty="0" smtClean="0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344489" y="404664"/>
            <a:ext cx="8331967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Amikor arról dönt hogy milyen eszköz segítségével néz meg egy professzionális mozgóképes tartalmat, mennyire fontosak Önnek ezek a szempontok?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14686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42725698"/>
              </p:ext>
            </p:extLst>
          </p:nvPr>
        </p:nvGraphicFramePr>
        <p:xfrm>
          <a:off x="323528" y="1179908"/>
          <a:ext cx="5400600" cy="256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Eszközök „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fícsöreivel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” kapcsolatos preferenciák nemzetközi összevetésben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75180108"/>
              </p:ext>
            </p:extLst>
          </p:nvPr>
        </p:nvGraphicFramePr>
        <p:xfrm>
          <a:off x="323528" y="3268140"/>
          <a:ext cx="5400600" cy="3041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ekerekített téglalap 5"/>
          <p:cNvSpPr/>
          <p:nvPr/>
        </p:nvSpPr>
        <p:spPr>
          <a:xfrm>
            <a:off x="1691680" y="1016672"/>
            <a:ext cx="2771368" cy="396104"/>
          </a:xfrm>
          <a:prstGeom prst="roundRect">
            <a:avLst/>
          </a:prstGeom>
          <a:solidFill>
            <a:srgbClr val="14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/>
              <a:t>m</a:t>
            </a:r>
            <a:r>
              <a:rPr lang="hu-HU" sz="1400" b="1" dirty="0" smtClean="0"/>
              <a:t>agyarországi vizsgálat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1746156" y="3340148"/>
            <a:ext cx="2662416" cy="39610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Nemzetközi </a:t>
            </a:r>
            <a:r>
              <a:rPr lang="hu-HU" sz="1400" b="1" dirty="0" smtClean="0"/>
              <a:t>vizsgálat*</a:t>
            </a:r>
            <a:endParaRPr lang="hu-HU" sz="1400" b="1" dirty="0"/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868143" y="1196752"/>
            <a:ext cx="295232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</a:t>
            </a:r>
            <a:r>
              <a:rPr lang="hu-HU" sz="1500" dirty="0" smtClean="0"/>
              <a:t>magyarországi adatokat összevetve a rendelkezésre álló nemzetközi eredményekkel* azt látjuk, hogy a kép és hangminőség a magyar médiafogyasztóknak a többi piac elvárás-szintjéhez képest kevésbé fontos.</a:t>
            </a:r>
            <a:endParaRPr lang="hu-HU" sz="1500" dirty="0" smtClean="0"/>
          </a:p>
        </p:txBody>
      </p:sp>
      <p:sp>
        <p:nvSpPr>
          <p:cNvPr id="4" name="Téglalap 3"/>
          <p:cNvSpPr/>
          <p:nvPr/>
        </p:nvSpPr>
        <p:spPr>
          <a:xfrm>
            <a:off x="6228184" y="3417402"/>
            <a:ext cx="25922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100" dirty="0" smtClean="0"/>
              <a:t>* Ericsson </a:t>
            </a:r>
            <a:r>
              <a:rPr lang="hu-HU" sz="1100" dirty="0"/>
              <a:t>ConsumerLab</a:t>
            </a:r>
            <a:r>
              <a:rPr lang="hu-HU" sz="1100" dirty="0"/>
              <a:t> </a:t>
            </a:r>
            <a:r>
              <a:rPr lang="hu-HU" sz="1100" dirty="0" smtClean="0"/>
              <a:t/>
            </a:r>
            <a:br>
              <a:rPr lang="hu-HU" sz="1100" dirty="0" smtClean="0"/>
            </a:br>
            <a:r>
              <a:rPr lang="hu-HU" sz="1100" dirty="0" smtClean="0"/>
              <a:t>   TV </a:t>
            </a:r>
            <a:r>
              <a:rPr lang="hu-HU" sz="1100" dirty="0"/>
              <a:t>Video </a:t>
            </a:r>
            <a:r>
              <a:rPr lang="hu-HU" sz="1100" dirty="0"/>
              <a:t>Consumer</a:t>
            </a:r>
            <a:r>
              <a:rPr lang="hu-HU" sz="1100" dirty="0"/>
              <a:t> </a:t>
            </a:r>
            <a:r>
              <a:rPr lang="hu-HU" sz="1100" dirty="0"/>
              <a:t>Trends</a:t>
            </a:r>
            <a:r>
              <a:rPr lang="hu-HU" sz="1100" dirty="0"/>
              <a:t> 2011 </a:t>
            </a:r>
            <a:endParaRPr lang="hu-HU" sz="1100" dirty="0"/>
          </a:p>
        </p:txBody>
      </p:sp>
    </p:spTree>
    <p:extLst>
      <p:ext uri="{BB962C8B-B14F-4D97-AF65-F5344CB8AC3E}">
        <p14:creationId xmlns:p14="http://schemas.microsoft.com/office/powerpoint/2010/main" val="212762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16636623"/>
              </p:ext>
            </p:extLst>
          </p:nvPr>
        </p:nvGraphicFramePr>
        <p:xfrm>
          <a:off x="449378" y="1808760"/>
          <a:ext cx="830620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332656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Reklámokkal ingyenesen vs. reklámok nélkül de fizetősen - korcsoportok szerint - 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403648" y="890136"/>
            <a:ext cx="67687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i="1" dirty="0"/>
              <a:t>Amennyiben Ön szabadon választhatna, hogy ugyanazt az Önt érdeklő filmet, sorozatot vagy tévéműsort reklámokkal együtt, de ingyenesen, vagy reklámok nélkül, de mondjuk filmenként 200-300 Ft díjért nézze meg, mit választana?</a:t>
            </a: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3" name="Lekerekített téglalap 2"/>
          <p:cNvSpPr/>
          <p:nvPr/>
        </p:nvSpPr>
        <p:spPr>
          <a:xfrm>
            <a:off x="861492" y="1712036"/>
            <a:ext cx="1262236" cy="29411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44489" y="5062825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</a:t>
            </a:r>
            <a:r>
              <a:rPr lang="hu-HU" sz="1500" dirty="0" smtClean="0"/>
              <a:t>megkérdezettek mintegy kétharmada hajlandó elviselni a reklámokat, ha „cserébe” ingyenesen juthat a tartalmakhoz. Csak kevesebb mint egynegyedük lenne hajlandó akár csak minimális összeget is (200-300 forintot) fizetni egy tartalom reklámmentességért cserébe.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ingyenesség iránti igény valamivel erősebb a 25 év alattiak körében.</a:t>
            </a:r>
            <a:r>
              <a:rPr lang="hu-HU" sz="1500" dirty="0" smtClean="0"/>
              <a:t>  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298269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3408452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kutatás módszertana és körülményei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2. 	Médiafogyasztással összefüggő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	Médiafogyasztási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szokások</a:t>
            </a:r>
            <a:endParaRPr lang="hu-HU" sz="1800" dirty="0" smtClean="0">
              <a:solidFill>
                <a:schemeClr val="bg1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4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.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	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Szempontok az eszközválasztásban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5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.      A 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piac jelene: 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o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n-demand 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szolgáltatások igénybevétele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6.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54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12662852"/>
              </p:ext>
            </p:extLst>
          </p:nvPr>
        </p:nvGraphicFramePr>
        <p:xfrm>
          <a:off x="316000" y="646019"/>
          <a:ext cx="8496944" cy="223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224704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Milyen nem-lineáris médiafogyasztási megoldást használt legutoljára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88008416"/>
              </p:ext>
            </p:extLst>
          </p:nvPr>
        </p:nvGraphicFramePr>
        <p:xfrm>
          <a:off x="323528" y="2564904"/>
          <a:ext cx="8496944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77896803"/>
              </p:ext>
            </p:extLst>
          </p:nvPr>
        </p:nvGraphicFramePr>
        <p:xfrm>
          <a:off x="323528" y="4525964"/>
          <a:ext cx="8496944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Lekerekített téglalap 5"/>
          <p:cNvSpPr/>
          <p:nvPr/>
        </p:nvSpPr>
        <p:spPr>
          <a:xfrm>
            <a:off x="3637776" y="872656"/>
            <a:ext cx="1582296" cy="396104"/>
          </a:xfrm>
          <a:prstGeom prst="roundRect">
            <a:avLst/>
          </a:prstGeom>
          <a:solidFill>
            <a:srgbClr val="14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Magyarország</a:t>
            </a:r>
            <a:endParaRPr lang="hu-HU" sz="1400" b="1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2989704" y="2708920"/>
            <a:ext cx="1582296" cy="39610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Spanyolország</a:t>
            </a:r>
            <a:endParaRPr lang="hu-HU" sz="1400" b="1" dirty="0"/>
          </a:p>
        </p:txBody>
      </p:sp>
      <p:sp>
        <p:nvSpPr>
          <p:cNvPr id="11" name="Lekerekített téglalap 10"/>
          <p:cNvSpPr/>
          <p:nvPr/>
        </p:nvSpPr>
        <p:spPr>
          <a:xfrm>
            <a:off x="1259632" y="4659856"/>
            <a:ext cx="1582296" cy="39610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USA</a:t>
            </a:r>
            <a:endParaRPr lang="hu-HU" sz="1400" b="1" dirty="0"/>
          </a:p>
        </p:txBody>
      </p:sp>
      <p:sp>
        <p:nvSpPr>
          <p:cNvPr id="5" name="Bal oldali kapcsos zárójel 4"/>
          <p:cNvSpPr/>
          <p:nvPr/>
        </p:nvSpPr>
        <p:spPr>
          <a:xfrm rot="5400000">
            <a:off x="6588224" y="-414442"/>
            <a:ext cx="360040" cy="3960440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2"/>
              </a:solidFill>
            </a:endParaRPr>
          </a:p>
        </p:txBody>
      </p:sp>
      <p:cxnSp>
        <p:nvCxnSpPr>
          <p:cNvPr id="15" name="Egyenes összekötő 14"/>
          <p:cNvCxnSpPr/>
          <p:nvPr/>
        </p:nvCxnSpPr>
        <p:spPr>
          <a:xfrm>
            <a:off x="4788024" y="1745798"/>
            <a:ext cx="0" cy="434749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8748464" y="1700808"/>
            <a:ext cx="0" cy="434749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1619672" y="793709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788025" y="2420888"/>
            <a:ext cx="403244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400" dirty="0" smtClean="0"/>
              <a:t>Amíg az USA-ban az OTT megoldások, addig Spanyolországban és hazánkban a közösségi videó-megosztó oldalak és a fájlcserélők jelentik a nem-lineáris médiafogyasztás legjelentősebb csatornáit. </a:t>
            </a:r>
            <a:endParaRPr lang="hu-HU" sz="1400" dirty="0" smtClean="0"/>
          </a:p>
        </p:txBody>
      </p:sp>
    </p:spTree>
    <p:extLst>
      <p:ext uri="{BB962C8B-B14F-4D97-AF65-F5344CB8AC3E}">
        <p14:creationId xmlns:p14="http://schemas.microsoft.com/office/powerpoint/2010/main" val="17488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2000" y="252000"/>
            <a:ext cx="8640000" cy="540000"/>
          </a:xfrm>
          <a:prstGeom prst="rect">
            <a:avLst/>
          </a:prstGeom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dirty="0">
                <a:solidFill>
                  <a:srgbClr val="003366"/>
                </a:solidFill>
              </a:rPr>
              <a:t>Tévéműsorok interneten keresztül történő megtekintése</a:t>
            </a: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11651535"/>
              </p:ext>
            </p:extLst>
          </p:nvPr>
        </p:nvGraphicFramePr>
        <p:xfrm>
          <a:off x="272046" y="855919"/>
          <a:ext cx="4322078" cy="2756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252000" y="792000"/>
            <a:ext cx="49455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Tévéműsorok interneten keresztül történő megtekintése</a:t>
            </a:r>
            <a:endParaRPr lang="hu-HU" sz="1400" b="1" dirty="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722730653"/>
              </p:ext>
            </p:extLst>
          </p:nvPr>
        </p:nvGraphicFramePr>
        <p:xfrm>
          <a:off x="4117577" y="1270221"/>
          <a:ext cx="4680520" cy="194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4011772453"/>
              </p:ext>
            </p:extLst>
          </p:nvPr>
        </p:nvGraphicFramePr>
        <p:xfrm>
          <a:off x="321542" y="3428998"/>
          <a:ext cx="8570458" cy="246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Szövegdoboz 20"/>
          <p:cNvSpPr txBox="1"/>
          <p:nvPr/>
        </p:nvSpPr>
        <p:spPr>
          <a:xfrm>
            <a:off x="5652120" y="791999"/>
            <a:ext cx="2914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Milyen technológia segítségével</a:t>
            </a:r>
            <a:endParaRPr lang="hu-HU" sz="14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51720" y="3428998"/>
            <a:ext cx="3892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Milyen műsorokat néz  interneten </a:t>
            </a:r>
            <a:r>
              <a:rPr lang="hu-HU" sz="1400" b="1" dirty="0" smtClean="0"/>
              <a:t>keresztül </a:t>
            </a:r>
            <a:br>
              <a:rPr lang="hu-HU" sz="1400" b="1" dirty="0" smtClean="0"/>
            </a:br>
            <a:r>
              <a:rPr lang="hu-HU" sz="1400" b="1" dirty="0" smtClean="0"/>
              <a:t>(többet is választhatott)</a:t>
            </a:r>
            <a:endParaRPr lang="hu-HU" sz="1400" b="1" dirty="0"/>
          </a:p>
        </p:txBody>
      </p:sp>
      <p:sp>
        <p:nvSpPr>
          <p:cNvPr id="18" name="Jobbra nyíl 17"/>
          <p:cNvSpPr/>
          <p:nvPr/>
        </p:nvSpPr>
        <p:spPr>
          <a:xfrm>
            <a:off x="3131840" y="2073821"/>
            <a:ext cx="792088" cy="36004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44489" y="5755322"/>
            <a:ext cx="847598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</a:t>
            </a:r>
            <a:r>
              <a:rPr lang="hu-HU" sz="1500" dirty="0" smtClean="0"/>
              <a:t>megkérdezettek 71%-a (mintegy 2.400 ezer ember) szokott interneten tévéműsorokat nézni. Túlnyomó többségük korábbi adásokat tekint meg ilyen módon. 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084168" y="3717032"/>
            <a:ext cx="281669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</a:t>
            </a:r>
            <a:r>
              <a:rPr lang="hu-HU" sz="1500" dirty="0" smtClean="0"/>
              <a:t>tévéműsorokat interneten nézők csaknem fele olyan műsorokat néz neten, melyeket a tévéjén  is szokott. Több mint harmaduk pedig olyan műsorokat, melyeket a tévéjén nem is tudna, 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236304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4"/>
          <p:cNvSpPr txBox="1">
            <a:spLocks noGrp="1" noChangeArrowheads="1"/>
          </p:cNvSpPr>
          <p:nvPr/>
        </p:nvSpPr>
        <p:spPr bwMode="auto">
          <a:xfrm>
            <a:off x="9274175" y="6656388"/>
            <a:ext cx="6223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fld id="{80EEC6B5-AC56-4EEC-AFC8-EF8A2F5F3518}" type="slidenum">
              <a:rPr lang="en-GB" sz="1200">
                <a:solidFill>
                  <a:schemeClr val="bg1"/>
                </a:solidFill>
                <a:ea typeface="MS PGothic"/>
                <a:cs typeface="MS PGothic"/>
              </a:rPr>
              <a:pPr algn="r">
                <a:lnSpc>
                  <a:spcPct val="100000"/>
                </a:lnSpc>
                <a:spcBef>
                  <a:spcPct val="0"/>
                </a:spcBef>
              </a:pPr>
              <a:t>26</a:t>
            </a:fld>
            <a:endParaRPr lang="en-GB" sz="1200" dirty="0">
              <a:solidFill>
                <a:schemeClr val="bg1"/>
              </a:solidFill>
              <a:ea typeface="MS PGothic"/>
              <a:cs typeface="MS PGothic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2000" y="252000"/>
            <a:ext cx="8640000" cy="540000"/>
          </a:xfrm>
          <a:prstGeom prst="rect">
            <a:avLst/>
          </a:prstGeom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dirty="0">
                <a:solidFill>
                  <a:srgbClr val="003366"/>
                </a:solidFill>
              </a:rPr>
              <a:t>Tévéműsorok interneten keresztül történő megtekintése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943602039"/>
              </p:ext>
            </p:extLst>
          </p:nvPr>
        </p:nvGraphicFramePr>
        <p:xfrm>
          <a:off x="3635897" y="1340187"/>
          <a:ext cx="5239814" cy="3024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Szövegdoboz 20"/>
          <p:cNvSpPr txBox="1"/>
          <p:nvPr/>
        </p:nvSpPr>
        <p:spPr>
          <a:xfrm>
            <a:off x="4941950" y="863919"/>
            <a:ext cx="3874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Miért nem néznek TV műsorokat interneten keresztül</a:t>
            </a:r>
            <a:endParaRPr lang="hu-HU" sz="1400" b="1" dirty="0"/>
          </a:p>
        </p:txBody>
      </p:sp>
      <p:sp>
        <p:nvSpPr>
          <p:cNvPr id="4" name="Jobbra nyíl 3"/>
          <p:cNvSpPr/>
          <p:nvPr/>
        </p:nvSpPr>
        <p:spPr>
          <a:xfrm>
            <a:off x="3547294" y="2955429"/>
            <a:ext cx="1041449" cy="504056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29362316"/>
              </p:ext>
            </p:extLst>
          </p:nvPr>
        </p:nvGraphicFramePr>
        <p:xfrm>
          <a:off x="321542" y="1731293"/>
          <a:ext cx="4092424" cy="2993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zövegdoboz 12"/>
          <p:cNvSpPr txBox="1"/>
          <p:nvPr/>
        </p:nvSpPr>
        <p:spPr>
          <a:xfrm>
            <a:off x="321543" y="1063476"/>
            <a:ext cx="3530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Tévéműsorok interneten keresztül történő megtekintése</a:t>
            </a:r>
            <a:endParaRPr lang="hu-HU" sz="1400" b="1" dirty="0"/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44489" y="5085184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Azok 61%-a, akik nem szoktak interneten tévéműsorokat nézni azt nevezik meg okként, hogy kielégítőnek találják a rendelkezésükre álló lineáris tévécsatorna kínálatot.  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21%-uk azt nevezi meg indokként, hogy ehhez nem elégséges az internetkapcsolat sávszélessége, további 21% pedig még nem is gondolt arra, hogy ilyen lehetősége is lenne.</a:t>
            </a:r>
          </a:p>
        </p:txBody>
      </p:sp>
    </p:spTree>
    <p:extLst>
      <p:ext uri="{BB962C8B-B14F-4D97-AF65-F5344CB8AC3E}">
        <p14:creationId xmlns:p14="http://schemas.microsoft.com/office/powerpoint/2010/main" val="18676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055155323"/>
              </p:ext>
            </p:extLst>
          </p:nvPr>
        </p:nvGraphicFramePr>
        <p:xfrm>
          <a:off x="323528" y="3645024"/>
          <a:ext cx="3312367" cy="1630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293540" y="332656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Professzionális mozgóképes </a:t>
            </a:r>
            <a:r>
              <a:rPr lang="hu-HU" dirty="0">
                <a:solidFill>
                  <a:srgbClr val="003366"/>
                </a:solidFill>
              </a:rPr>
              <a:t>tartalmak </a:t>
            </a:r>
            <a:r>
              <a:rPr lang="hu-HU" dirty="0" smtClean="0">
                <a:solidFill>
                  <a:srgbClr val="003366"/>
                </a:solidFill>
              </a:rPr>
              <a:t>fogyasztására jellemzően </a:t>
            </a:r>
            <a:r>
              <a:rPr lang="hu-HU" dirty="0">
                <a:solidFill>
                  <a:srgbClr val="003366"/>
                </a:solidFill>
              </a:rPr>
              <a:t>használt </a:t>
            </a:r>
            <a:r>
              <a:rPr lang="hu-HU" dirty="0" smtClean="0">
                <a:solidFill>
                  <a:srgbClr val="003366"/>
                </a:solidFill>
              </a:rPr>
              <a:t>médiafogyasztási </a:t>
            </a:r>
            <a:r>
              <a:rPr lang="hu-HU" dirty="0" smtClean="0">
                <a:solidFill>
                  <a:srgbClr val="003366"/>
                </a:solidFill>
              </a:rPr>
              <a:t>csatornák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230865333"/>
              </p:ext>
            </p:extLst>
          </p:nvPr>
        </p:nvGraphicFramePr>
        <p:xfrm>
          <a:off x="249184" y="692696"/>
          <a:ext cx="8568952" cy="514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4489" y="4653136"/>
            <a:ext cx="8475984" cy="1554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professzionális mozgóképes tartalmak fogyasztására jellemző szokások alapján öt csoportot képeztünk.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legtöbben még ebben a speciális mintában is azok voltak, akik elsősorban lineáris médiát fogyasztanak. Ők a minta csaknem felét (45%-át tették ki.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on-demand megoldásokra fogékonyabb csoportok együttesen a minta 35%-át tették ki </a:t>
            </a:r>
            <a:br>
              <a:rPr lang="hu-HU" sz="1500" dirty="0" smtClean="0"/>
            </a:br>
            <a:r>
              <a:rPr lang="hu-HU" sz="1500" dirty="0" smtClean="0"/>
              <a:t>(ez mintegy 1.185 ezer embert jelent).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39792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65761000"/>
              </p:ext>
            </p:extLst>
          </p:nvPr>
        </p:nvGraphicFramePr>
        <p:xfrm>
          <a:off x="442260" y="794040"/>
          <a:ext cx="8306204" cy="4219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062825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</a:t>
            </a:r>
            <a:r>
              <a:rPr lang="hu-HU" sz="1500" dirty="0" smtClean="0"/>
              <a:t>catch up TV használat értelemszerűen elsősorban az „Internetező” és a „Mindenevő”  csoportot jellemzi.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Azok, akiket magas lineáris médiafogyasztás jellemez, valamivel nagyobb arányban vesznek igénybe catch up TV megoldásokat is, mint azok, akik kifejezetten kevés médiatartalmat fogyasztanak lineárisan is. </a:t>
            </a:r>
            <a:endParaRPr lang="hu-HU" sz="1500" dirty="0" smtClean="0"/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327101" y="224704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Szokott-e Ön televíziós műsorokat interneten nézni?</a:t>
            </a:r>
            <a:endParaRPr lang="hu-HU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64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9939161"/>
              </p:ext>
            </p:extLst>
          </p:nvPr>
        </p:nvGraphicFramePr>
        <p:xfrm>
          <a:off x="318749" y="620688"/>
          <a:ext cx="8496944" cy="496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Egyenes összekötő 6"/>
          <p:cNvCxnSpPr/>
          <p:nvPr/>
        </p:nvCxnSpPr>
        <p:spPr>
          <a:xfrm>
            <a:off x="3491880" y="1016792"/>
            <a:ext cx="0" cy="3168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>
            <a:off x="6124972" y="1016792"/>
            <a:ext cx="0" cy="3168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899592" y="93984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Ugyanazokat, mint </a:t>
            </a:r>
            <a:r>
              <a:rPr lang="hu-HU" sz="1200" b="1" dirty="0" smtClean="0"/>
              <a:t>amiket a „rendes” TV-n is</a:t>
            </a:r>
            <a:endParaRPr lang="hu-HU" sz="1200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707904" y="939847"/>
            <a:ext cx="2019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Olyanokat, amiket a „rendes” TV-n is tudna, de mégsem ott szokta nézni</a:t>
            </a:r>
            <a:endParaRPr lang="hu-HU" sz="1200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236518" y="939846"/>
            <a:ext cx="2307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Olyanokat, amiket a „rendes” TV-n nem </a:t>
            </a:r>
            <a:r>
              <a:rPr lang="hu-HU" sz="1200" b="1" dirty="0" smtClean="0"/>
              <a:t>nézhetőek</a:t>
            </a:r>
            <a:endParaRPr lang="hu-HU" sz="1200" b="1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44489" y="5445224"/>
            <a:ext cx="847598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</a:t>
            </a:r>
            <a:r>
              <a:rPr lang="hu-HU" sz="1500" dirty="0" smtClean="0"/>
              <a:t>Mindenevők elsősorban olyan tartalmakat fogyasztanak on-demand, amelyeket a lineáris TV-n is szoktak fogyasztani.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</a:t>
            </a:r>
            <a:r>
              <a:rPr lang="hu-HU" sz="1500" dirty="0" smtClean="0"/>
              <a:t>VoD-ozók</a:t>
            </a:r>
            <a:r>
              <a:rPr lang="hu-HU" sz="1500" dirty="0" smtClean="0"/>
              <a:t> ellenben olyanokat, melyekhez a lineáris TV-n nem juthatnának hozzá. </a:t>
            </a:r>
            <a:endParaRPr lang="hu-HU" sz="1500" dirty="0" smtClean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327101" y="260648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Milyen </a:t>
            </a:r>
            <a:r>
              <a:rPr lang="hu-HU" dirty="0" smtClean="0">
                <a:solidFill>
                  <a:srgbClr val="003366"/>
                </a:solidFill>
              </a:rPr>
              <a:t>vizuális tartalmakat vesz igénybe on-demand?</a:t>
            </a:r>
            <a:endParaRPr lang="hu-HU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u-HU" sz="2000" dirty="0" smtClean="0">
                <a:ea typeface="ＭＳ Ｐゴシック" pitchFamily="-1" charset="-128"/>
              </a:rPr>
              <a:t>A kutatás módszertana és körülményei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376664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 reprezentált alapsokaság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Internetező 18-59 éves magyarországi lakosok, akik ismerik az on-demand szolgáltatások valamelyikét. Ez nagyságrendileg N=3.390.000 embert jelent.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kutatásunk eredményei csak erre a sokaságra értelmezhetőek és nem terjeszthetőek ki a teljes magyar felnőtt népességre.</a:t>
            </a:r>
          </a:p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Az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alkalmazott módszer</a:t>
            </a: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Online önkitöltős kérdőív </a:t>
            </a:r>
          </a:p>
          <a:p>
            <a:pPr marL="0" indent="0" eaLnBrk="1" hangingPunct="1">
              <a:lnSpc>
                <a:spcPts val="1700"/>
              </a:lnSpc>
              <a:spcBef>
                <a:spcPts val="600"/>
              </a:spcBef>
              <a:buNone/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Mintanagyság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és mintaösszetétel</a:t>
            </a: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A kiinduló minta a nemek aránya, az életkori csoportok és a településtípus szerint arányosan került kiválasztásra a magyar internetezők közül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.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845-en kezdték el kitölteni a kérdőívet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(„kattintók”).</a:t>
            </a:r>
            <a:endParaRPr lang="hu-HU" sz="1600" dirty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Közülük azokkal készült el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a teljes </a:t>
            </a: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interjú akik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ismertek legalább egyet az </a:t>
            </a:r>
            <a:r>
              <a:rPr lang="hu-HU" sz="1600" dirty="0">
                <a:solidFill>
                  <a:srgbClr val="094FA3"/>
                </a:solidFill>
                <a:ea typeface="ＭＳ Ｐゴシック" pitchFamily="-1" charset="-128"/>
              </a:rPr>
              <a:t>on-demand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médiaszolgáltatások közül. </a:t>
            </a:r>
            <a:endParaRPr lang="hu-HU" sz="1600" dirty="0">
              <a:solidFill>
                <a:srgbClr val="094FA3"/>
              </a:solidFill>
              <a:ea typeface="ＭＳ Ｐゴシック" pitchFamily="-1" charset="-128"/>
            </a:endParaRP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Mintanagyság </a:t>
            </a:r>
            <a:r>
              <a:rPr lang="hu-HU" sz="1600" b="1" dirty="0">
                <a:solidFill>
                  <a:srgbClr val="094FA3"/>
                </a:solidFill>
                <a:ea typeface="ＭＳ Ｐゴシック" pitchFamily="-1" charset="-128"/>
              </a:rPr>
              <a:t>n=662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fő </a:t>
            </a: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(a sikeres, befejezett interjúk száma) </a:t>
            </a:r>
          </a:p>
          <a:p>
            <a:pPr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Ezen kiválasztási eljárás következtében a minta nem tükrözi a magyar internetező sokaság teljességét, csak azokat, akik ismerték az on-demand lehetőségek legalább egyikét. </a:t>
            </a:r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A </a:t>
            </a:r>
            <a:r>
              <a:rPr lang="hu-HU" sz="1600" b="1" dirty="0" smtClean="0">
                <a:solidFill>
                  <a:srgbClr val="094FA3"/>
                </a:solidFill>
                <a:ea typeface="ＭＳ Ｐゴシック" pitchFamily="-1" charset="-128"/>
              </a:rPr>
              <a:t>megkérdezések időpontja</a:t>
            </a:r>
            <a:endParaRPr lang="hu-HU" sz="1600" b="1" dirty="0">
              <a:solidFill>
                <a:srgbClr val="094FA3"/>
              </a:solidFill>
              <a:ea typeface="ＭＳ Ｐゴシック" pitchFamily="-1" charset="-128"/>
            </a:endParaRPr>
          </a:p>
          <a:p>
            <a:pPr eaLnBrk="1" hangingPunct="1">
              <a:lnSpc>
                <a:spcPts val="1700"/>
              </a:lnSpc>
              <a:spcBef>
                <a:spcPts val="600"/>
              </a:spcBef>
            </a:pPr>
            <a:r>
              <a:rPr lang="hu-HU" sz="1600" dirty="0" smtClean="0">
                <a:solidFill>
                  <a:srgbClr val="094FA3"/>
                </a:solidFill>
                <a:ea typeface="ＭＳ Ｐゴシック" pitchFamily="-1" charset="-128"/>
              </a:rPr>
              <a:t>2012 október 18 – november 07 között </a:t>
            </a:r>
          </a:p>
        </p:txBody>
      </p:sp>
    </p:spTree>
    <p:extLst>
      <p:ext uri="{BB962C8B-B14F-4D97-AF65-F5344CB8AC3E}">
        <p14:creationId xmlns:p14="http://schemas.microsoft.com/office/powerpoint/2010/main" val="2301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15958389"/>
              </p:ext>
            </p:extLst>
          </p:nvPr>
        </p:nvGraphicFramePr>
        <p:xfrm>
          <a:off x="251520" y="764704"/>
          <a:ext cx="428214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4653136"/>
            <a:ext cx="8475984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Jelentős különbség van az IP alapú on-demand használók (catch up, OTT) és a </a:t>
            </a:r>
            <a:r>
              <a:rPr lang="hu-HU" sz="1500" dirty="0" smtClean="0"/>
              <a:t>VoD-ozók</a:t>
            </a:r>
            <a:r>
              <a:rPr lang="hu-HU" sz="1500" dirty="0" smtClean="0"/>
              <a:t> demográfiai jellegzetességei között.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 IP alapú on-demand használat a fiatalabb korcsoportokra, különösen a 25 év alattiakra lényegesen nagyobb mértékben jellemző.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Ezzel szemben a VoD a 40 évnél idősebb korosztályok sajátja. Ennek oka, hogy a </a:t>
            </a:r>
            <a:r>
              <a:rPr lang="hu-HU" sz="1500" dirty="0" smtClean="0"/>
              <a:t>VoD-hoz</a:t>
            </a:r>
            <a:r>
              <a:rPr lang="hu-HU" sz="1500" dirty="0" smtClean="0"/>
              <a:t>  egy viszonylag költséges digitális tévé előfizetés szükséges, továbbá a </a:t>
            </a:r>
            <a:r>
              <a:rPr lang="hu-HU" sz="1500" dirty="0" smtClean="0"/>
              <a:t>VoD-os</a:t>
            </a:r>
            <a:r>
              <a:rPr lang="hu-HU" sz="1500" dirty="0" smtClean="0"/>
              <a:t> tartalmakért is jellemzően fizetni kell. </a:t>
            </a: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93540" y="296712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>
                <a:solidFill>
                  <a:srgbClr val="003366"/>
                </a:solidFill>
              </a:rPr>
              <a:t>Az IP alapú </a:t>
            </a:r>
            <a:r>
              <a:rPr lang="hu-HU" dirty="0" smtClean="0">
                <a:solidFill>
                  <a:srgbClr val="003366"/>
                </a:solidFill>
              </a:rPr>
              <a:t>on-demand használat és a VoD használat korcsoportok szerint</a:t>
            </a:r>
            <a:endParaRPr lang="en-US" dirty="0">
              <a:solidFill>
                <a:srgbClr val="003366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07971826"/>
              </p:ext>
            </p:extLst>
          </p:nvPr>
        </p:nvGraphicFramePr>
        <p:xfrm>
          <a:off x="4582481" y="764704"/>
          <a:ext cx="4253333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zövegdoboz 10"/>
          <p:cNvSpPr txBox="1"/>
          <p:nvPr/>
        </p:nvSpPr>
        <p:spPr>
          <a:xfrm>
            <a:off x="1444744" y="672951"/>
            <a:ext cx="1563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IP on-demand</a:t>
            </a:r>
            <a:endParaRPr lang="hu-HU" sz="1400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796136" y="676156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VoD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53211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3913986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kutatás módszertana és körülményei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2. 	Médiafogyasztással összefüggő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3.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	Médiafogyasztási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szokások</a:t>
            </a:r>
            <a:endParaRPr lang="hu-HU" sz="1800" dirty="0" smtClean="0">
              <a:solidFill>
                <a:schemeClr val="bg1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4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.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	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Szempontok az eszközválasztásban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5.     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jelene: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on-demand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szolgáltatások 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igénybevétele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6.      A </a:t>
            </a: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190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8787165"/>
              </p:ext>
            </p:extLst>
          </p:nvPr>
        </p:nvGraphicFramePr>
        <p:xfrm>
          <a:off x="442260" y="794040"/>
          <a:ext cx="8306204" cy="450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179258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vizsgált </a:t>
            </a:r>
            <a:r>
              <a:rPr lang="hu-HU" sz="1500" dirty="0" smtClean="0"/>
              <a:t>célcsoport 95%-a azonosul azzal a kijelentéssel, hogy számára az internet jelenti az elsődleges információ forrást. 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Ugyanakkor a megkérdezettek fele azonosul azzal a kijelentéssel is, </a:t>
            </a:r>
            <a:r>
              <a:rPr lang="hu-HU" sz="1500" dirty="0"/>
              <a:t>hogy </a:t>
            </a:r>
            <a:r>
              <a:rPr lang="hu-HU" sz="1500" dirty="0" smtClean="0"/>
              <a:t>„túl </a:t>
            </a:r>
            <a:r>
              <a:rPr lang="hu-HU" sz="1500" dirty="0"/>
              <a:t>gyorsan változik manapság minden, az embernek nehezére esik </a:t>
            </a:r>
            <a:r>
              <a:rPr lang="hu-HU" sz="1500" dirty="0" smtClean="0"/>
              <a:t>követni”. </a:t>
            </a:r>
            <a:endParaRPr lang="hu-HU" sz="1500" dirty="0" smtClean="0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115616" y="296712"/>
            <a:ext cx="6950868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Innovativitás, </a:t>
            </a:r>
            <a:r>
              <a:rPr lang="hu-HU" dirty="0" smtClean="0">
                <a:solidFill>
                  <a:srgbClr val="003366"/>
                </a:solidFill>
              </a:rPr>
              <a:t>technikai </a:t>
            </a:r>
            <a:r>
              <a:rPr lang="hu-HU" dirty="0" smtClean="0">
                <a:solidFill>
                  <a:srgbClr val="003366"/>
                </a:solidFill>
              </a:rPr>
              <a:t>újdonságok </a:t>
            </a:r>
            <a:r>
              <a:rPr lang="hu-HU" dirty="0">
                <a:solidFill>
                  <a:srgbClr val="003366"/>
                </a:solidFill>
              </a:rPr>
              <a:t>iránti </a:t>
            </a:r>
            <a:r>
              <a:rPr lang="hu-HU" dirty="0" smtClean="0">
                <a:solidFill>
                  <a:srgbClr val="003366"/>
                </a:solidFill>
              </a:rPr>
              <a:t>nyitottság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81132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115616" y="260648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Az technológiai innovativitást mérő attitűd (főkomponens)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04222893"/>
              </p:ext>
            </p:extLst>
          </p:nvPr>
        </p:nvGraphicFramePr>
        <p:xfrm>
          <a:off x="251520" y="764704"/>
          <a:ext cx="864096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973836"/>
              </p:ext>
            </p:extLst>
          </p:nvPr>
        </p:nvGraphicFramePr>
        <p:xfrm>
          <a:off x="5292080" y="2143130"/>
          <a:ext cx="3259212" cy="298323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788194"/>
                <a:gridCol w="471018"/>
              </a:tblGrid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Szeretem az elsők között kipróbálni az újdonságokat.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0,77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Szerintem a technikai fejlődés új lehetőségeket teremt, ezért szeretek újfajta szolgáltatásokat kipróbálni.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0,83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Kifejezetten érdekel a technológiai fejlődés, az új eszközök és lehetőségek.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0,77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Az egyre újabb technikai eszközök megjelenését inkább üzleti fogásnak, mint valódi újításnak tartom.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-0,41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Az a véleményem, hogy a mai okostelefonok tele vannak felesleges funkciókkal.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-0,53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  <a:tr h="2480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 Szerintem túl gyorsan változik manapság minden, az embernek nehezére esik követni.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-0,62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4489" y="5255185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innovatív attitűd sokkal inkább jellemzi a férfiakat, mint a nőket, továbbá a 30 év alattiakat, mint az ennél idősebbeket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(Az internet, mint információforrás primátusa annyira általános egyetértéssel találkozott, </a:t>
            </a:r>
            <a:br>
              <a:rPr lang="hu-HU" sz="1500" dirty="0" smtClean="0"/>
            </a:br>
            <a:r>
              <a:rPr lang="hu-HU" sz="1500" dirty="0" smtClean="0"/>
              <a:t>hogy – mivel nem differenciált – kimaradt a főkomponensből.)</a:t>
            </a:r>
            <a:endParaRPr lang="hu-HU" sz="1500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7891319" y="1916832"/>
            <a:ext cx="7954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dirty="0" smtClean="0"/>
              <a:t>faktorsúly</a:t>
            </a:r>
            <a:endParaRPr lang="hu-HU" sz="1000" b="1" dirty="0"/>
          </a:p>
        </p:txBody>
      </p:sp>
    </p:spTree>
    <p:extLst>
      <p:ext uri="{BB962C8B-B14F-4D97-AF65-F5344CB8AC3E}">
        <p14:creationId xmlns:p14="http://schemas.microsoft.com/office/powerpoint/2010/main" val="3483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81947746"/>
              </p:ext>
            </p:extLst>
          </p:nvPr>
        </p:nvGraphicFramePr>
        <p:xfrm>
          <a:off x="442260" y="794039"/>
          <a:ext cx="8306204" cy="4507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224704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>
                <a:solidFill>
                  <a:srgbClr val="003366"/>
                </a:solidFill>
              </a:rPr>
              <a:t>Az </a:t>
            </a:r>
            <a:r>
              <a:rPr lang="hu-HU" dirty="0" smtClean="0">
                <a:solidFill>
                  <a:srgbClr val="003366"/>
                </a:solidFill>
              </a:rPr>
              <a:t>internetes letöltésekkel kapcsolatos attitűdök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44489" y="5229200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megkérdezettek 58%-a </a:t>
            </a:r>
            <a:r>
              <a:rPr lang="hu-HU" sz="1500" dirty="0" smtClean="0"/>
              <a:t>egyetértett azzal, hogy „valójában nem találok semmi kivetnivalót az illegális letöltésben” és csak 28% vitatta ennek a kijelentésnek az igazságát.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Azzal, hogy az illegális letöltést büntetni kell, csak 31% értett egyet, 59% viszont nem azonosult ezzel az állásponttal.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230592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33712" y="219462"/>
            <a:ext cx="8331967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/>
              <a:t>Az illegális letöltésekkel kapcsolatos elfogadó attitűd (főkomponens)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84845968"/>
              </p:ext>
            </p:extLst>
          </p:nvPr>
        </p:nvGraphicFramePr>
        <p:xfrm>
          <a:off x="251520" y="764703"/>
          <a:ext cx="8640960" cy="425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09023"/>
              </p:ext>
            </p:extLst>
          </p:nvPr>
        </p:nvGraphicFramePr>
        <p:xfrm>
          <a:off x="5724128" y="2564904"/>
          <a:ext cx="2952328" cy="18002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76264"/>
                <a:gridCol w="576064"/>
              </a:tblGrid>
              <a:tr h="4526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Az illegális internetes letöltést szigorúan büntetni kell.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-0,70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>
                    <a:solidFill>
                      <a:srgbClr val="FFFF00"/>
                    </a:solidFill>
                  </a:tcPr>
                </a:tc>
              </a:tr>
              <a:tr h="45261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Izgalmasnak, érdekesnek tartom a torrent oldalakról való letöltést.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0,66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>
                    <a:solidFill>
                      <a:srgbClr val="FFFF00"/>
                    </a:solidFill>
                  </a:tcPr>
                </a:tc>
              </a:tr>
              <a:tr h="89498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>
                          <a:effectLst/>
                        </a:rPr>
                        <a:t>Amíg ilyen drága a jó filmekhez való legális hozzáférés, nem találok semmi kivetnivalót az illegális letöltésben.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0,87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67" marR="8467" marT="8467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44489" y="5085184"/>
            <a:ext cx="8475984" cy="1284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illegális letöltésekkel kapcsolatos elfogadó vagy éppen támogató attitűd sokkal inkább jellemzi a 30 év alattiakat, mint az ennél idősebbeket; továbbá a nagyobb településeken élőket, mint a kitelepüléseken lakókat. 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kifejezetten kisjövedelműek elfogadóbb beállítódása abból fakad, hogy ez a csoport zömében jellemzően ösztöndíjból élő diákokból áll.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93917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4519386"/>
              </p:ext>
            </p:extLst>
          </p:nvPr>
        </p:nvGraphicFramePr>
        <p:xfrm>
          <a:off x="442260" y="794040"/>
          <a:ext cx="8306204" cy="446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219462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Médiafogyasztással kapcsolatos attitűdök - 1. </a:t>
            </a:r>
            <a:endParaRPr lang="hu-HU" dirty="0">
              <a:solidFill>
                <a:srgbClr val="003366"/>
              </a:solidFill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4489" y="5255185"/>
            <a:ext cx="8475984" cy="105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megkérdezettek 78%-a egyetértett azzal, hogy gyakran érzi úgy, hogy nem talál semmi érdekeset a tévében.</a:t>
            </a:r>
          </a:p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E</a:t>
            </a:r>
            <a:r>
              <a:rPr lang="hu-HU" sz="1500" dirty="0" smtClean="0"/>
              <a:t>llenben 48%-uk azzal is azonosult, hogy bőven elég neki, ha esténként a futó tévéműsorok közül választhat.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13374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99919666"/>
              </p:ext>
            </p:extLst>
          </p:nvPr>
        </p:nvGraphicFramePr>
        <p:xfrm>
          <a:off x="442260" y="794039"/>
          <a:ext cx="8306204" cy="446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4489" y="5373216"/>
            <a:ext cx="847598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vizsgált célcsoport 26% (mintegy 880 ezer ember) úgy gondolta, hogy „tulajdonképpen nincs is szükségem tévé előfizetésre, hiszen az interneten minden megvan, ami érdekel”; 32% ellenben egyáltalán nem azonosult ezzel a kijelentéssel. </a:t>
            </a:r>
            <a:endParaRPr lang="hu-HU" sz="1500" dirty="0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293540" y="219462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Médiafogyasztással kapcsolatos attitűdök - 2. </a:t>
            </a:r>
            <a:endParaRPr lang="hu-HU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84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310043" y="224704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Médiafogyasztással kapcsolatos attitűdök faktorelemzése</a:t>
            </a:r>
            <a:endParaRPr lang="hu-HU" dirty="0">
              <a:solidFill>
                <a:srgbClr val="003366"/>
              </a:solidFill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94998"/>
              </p:ext>
            </p:extLst>
          </p:nvPr>
        </p:nvGraphicFramePr>
        <p:xfrm>
          <a:off x="457200" y="879253"/>
          <a:ext cx="8229599" cy="50700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482952"/>
                <a:gridCol w="915549"/>
                <a:gridCol w="812643"/>
                <a:gridCol w="1018455"/>
              </a:tblGrid>
              <a:tr h="454526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Lineáris </a:t>
                      </a:r>
                      <a:br>
                        <a:rPr lang="hu-HU" sz="1200" b="1" u="none" strike="noStrike" dirty="0" smtClean="0">
                          <a:effectLst/>
                        </a:rPr>
                      </a:br>
                      <a:r>
                        <a:rPr lang="hu-HU" sz="1200" b="1" u="none" strike="noStrike" dirty="0" smtClean="0">
                          <a:effectLst/>
                        </a:rPr>
                        <a:t>TV attitűd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Online attitűd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1" u="none" strike="noStrike" dirty="0" smtClean="0">
                          <a:effectLst/>
                        </a:rPr>
                        <a:t>Fizikai adathordozó attitűd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ctr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Ma </a:t>
                      </a:r>
                      <a:r>
                        <a:rPr lang="hu-HU" sz="1200" u="none" strike="noStrike" dirty="0">
                          <a:effectLst/>
                        </a:rPr>
                        <a:t>már annyi tévécsatorna közül lehet választani, hogy nem értem, miért kell még az interneten is keresgélni filmeket, műsorokat.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-0,13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0,01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Unalmasnak </a:t>
                      </a:r>
                      <a:r>
                        <a:rPr lang="hu-HU" sz="1200" u="none" strike="noStrike" dirty="0">
                          <a:effectLst/>
                        </a:rPr>
                        <a:t>tartom, hogy hosszan keresgéljek </a:t>
                      </a:r>
                      <a:r>
                        <a:rPr lang="hu-HU" sz="1200" u="none" strike="noStrike" dirty="0" smtClean="0">
                          <a:effectLst/>
                        </a:rPr>
                        <a:t>mozgóképes tartalmakat </a:t>
                      </a:r>
                      <a:r>
                        <a:rPr lang="hu-HU" sz="1200" u="none" strike="noStrike" dirty="0">
                          <a:effectLst/>
                        </a:rPr>
                        <a:t>az interneten, amikor tévét is nézhetek.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0,73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-0,17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Szerintem előbb-utóbb </a:t>
                      </a:r>
                      <a:r>
                        <a:rPr lang="hu-HU" sz="1200" u="none" strike="noStrike" dirty="0">
                          <a:effectLst/>
                        </a:rPr>
                        <a:t>minden jó film megjelenik valamelyik tévécsatornán, nem érdemes az interneten kutakodni utánuk.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2069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Az </a:t>
                      </a:r>
                      <a:r>
                        <a:rPr lang="hu-HU" sz="1200" u="none" strike="noStrike" dirty="0">
                          <a:effectLst/>
                        </a:rPr>
                        <a:t>internetes letöltés nem éri meg a rá fordított időt.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-0,02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0,10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Esténként </a:t>
                      </a:r>
                      <a:r>
                        <a:rPr lang="hu-HU" sz="1200" u="none" strike="noStrike" dirty="0">
                          <a:effectLst/>
                        </a:rPr>
                        <a:t>már fáradt vagyok az interneten vagy egy menürendszerben keresgélni. Elég, ha az éppen futó tévéműsorok közül választhatok.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0,65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-0,21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-0,10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2069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Az </a:t>
                      </a:r>
                      <a:r>
                        <a:rPr lang="hu-HU" sz="1200" u="none" strike="noStrike" dirty="0">
                          <a:effectLst/>
                        </a:rPr>
                        <a:t>internet sokkal szórakoztatóbb, mint a tévéműsorok.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-0,26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0,71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0,01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Az </a:t>
                      </a:r>
                      <a:r>
                        <a:rPr lang="hu-HU" sz="1200" u="none" strike="noStrike" dirty="0">
                          <a:effectLst/>
                        </a:rPr>
                        <a:t>internet 10 éven belül ki fogja szorítani a hagyományos tévét a mindennapokból.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0,62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-0,02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Nincs </a:t>
                      </a:r>
                      <a:r>
                        <a:rPr lang="hu-HU" sz="1200" u="none" strike="noStrike" dirty="0">
                          <a:effectLst/>
                        </a:rPr>
                        <a:t>is szükségem tévé előfizetésre, hiszen az interneten minden megvan, ami érdekel.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-0,10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0,51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0,22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2069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Gyakran </a:t>
                      </a:r>
                      <a:r>
                        <a:rPr lang="hu-HU" sz="1200" u="none" strike="noStrike" dirty="0">
                          <a:effectLst/>
                        </a:rPr>
                        <a:t>érzem úgy, hogy nem találok semmi érdekeset a tévében.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-0,17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0,47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0,07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Már </a:t>
                      </a:r>
                      <a:r>
                        <a:rPr lang="hu-HU" sz="1200" u="none" strike="noStrike" dirty="0">
                          <a:effectLst/>
                        </a:rPr>
                        <a:t>nincs szükségem arra, hogy </a:t>
                      </a:r>
                      <a:r>
                        <a:rPr lang="hu-HU" sz="1200" u="none" strike="noStrike" dirty="0" smtClean="0">
                          <a:effectLst/>
                        </a:rPr>
                        <a:t>DVD-t </a:t>
                      </a:r>
                      <a:r>
                        <a:rPr lang="hu-HU" sz="1200" u="none" strike="noStrike" dirty="0">
                          <a:effectLst/>
                        </a:rPr>
                        <a:t>vegyek vagy kölcsönözzek. Minden elérhető az interneten.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-0,20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0,39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-0,26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Fontos </a:t>
                      </a:r>
                      <a:r>
                        <a:rPr lang="hu-HU" sz="1200" u="none" strike="noStrike" dirty="0">
                          <a:effectLst/>
                        </a:rPr>
                        <a:t>számomra, hogy az engem érdeklő filmeket ne csak megnézhessem, hanem bármikor elővehessem őket újra.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-0,11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0,15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0,58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7D7D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Szeretem</a:t>
                      </a:r>
                      <a:r>
                        <a:rPr lang="hu-HU" sz="1200" u="none" strike="noStrike" dirty="0">
                          <a:effectLst/>
                        </a:rPr>
                        <a:t>, ha nem csak megnézhetek, de fizikailag is kézbe vehetek egy jó filmet, ezért ha tehetem </a:t>
                      </a:r>
                      <a:r>
                        <a:rPr lang="hu-HU" sz="1200" u="none" strike="noStrike" dirty="0" smtClean="0">
                          <a:effectLst/>
                        </a:rPr>
                        <a:t>DVD-n </a:t>
                      </a:r>
                      <a:r>
                        <a:rPr lang="hu-HU" sz="1200" u="none" strike="noStrike" dirty="0">
                          <a:effectLst/>
                        </a:rPr>
                        <a:t>is megszerzem.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0,19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u="none" strike="noStrike" dirty="0">
                          <a:effectLst/>
                        </a:rPr>
                        <a:t>-0,04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0,84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7D7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12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64449321"/>
              </p:ext>
            </p:extLst>
          </p:nvPr>
        </p:nvGraphicFramePr>
        <p:xfrm>
          <a:off x="251520" y="764704"/>
          <a:ext cx="561662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4489" y="5517232"/>
            <a:ext cx="847598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 lineáris tévézéssel kapcsolatos pozitív attitűd az átlagnál magasabb arányban jellemzi a nőket, a 40 évnél idősebbeket, és az alacsonyabb iskolai végzettségűeket, valamint a vidékieket.</a:t>
            </a:r>
            <a:endParaRPr lang="hu-HU" sz="1500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33712" y="219462"/>
            <a:ext cx="8331967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/>
              <a:t>A lineáris tévézéssel kapcsolatos pozitív attitűd (PAF főfaktor)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465120"/>
              </p:ext>
            </p:extLst>
          </p:nvPr>
        </p:nvGraphicFramePr>
        <p:xfrm>
          <a:off x="5796136" y="1109074"/>
          <a:ext cx="2880320" cy="397611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04256"/>
                <a:gridCol w="576064"/>
              </a:tblGrid>
              <a:tr h="454526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1" u="none" strike="noStrike" dirty="0" smtClean="0">
                          <a:effectLst/>
                        </a:rPr>
                        <a:t>Lineáris </a:t>
                      </a:r>
                      <a:br>
                        <a:rPr lang="hu-HU" sz="1000" b="1" u="none" strike="noStrike" dirty="0" smtClean="0">
                          <a:effectLst/>
                        </a:rPr>
                      </a:br>
                      <a:r>
                        <a:rPr lang="hu-HU" sz="1000" b="1" u="none" strike="noStrike" dirty="0" smtClean="0">
                          <a:effectLst/>
                        </a:rPr>
                        <a:t>TV attitűd</a:t>
                      </a:r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ctr"/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Ma </a:t>
                      </a:r>
                      <a:r>
                        <a:rPr lang="hu-HU" sz="1200" u="none" strike="noStrike" dirty="0">
                          <a:effectLst/>
                        </a:rPr>
                        <a:t>már annyi tévécsatorna közül lehet választani, hogy nem értem, miért kell még az interneten is keresgélni filmeket, műsorokat.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Unalmasnak </a:t>
                      </a:r>
                      <a:r>
                        <a:rPr lang="hu-HU" sz="1200" u="none" strike="noStrike" dirty="0">
                          <a:effectLst/>
                        </a:rPr>
                        <a:t>tartom, hogy hosszan keresgéljek </a:t>
                      </a:r>
                      <a:r>
                        <a:rPr lang="hu-HU" sz="1200" u="none" strike="noStrike" dirty="0" smtClean="0">
                          <a:effectLst/>
                        </a:rPr>
                        <a:t>mozgóképes tartalmakat </a:t>
                      </a:r>
                      <a:r>
                        <a:rPr lang="hu-HU" sz="1200" u="none" strike="noStrike" dirty="0">
                          <a:effectLst/>
                        </a:rPr>
                        <a:t>az interneten, amikor tévét is nézhetek.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0,73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Szerintem előbb-utóbb </a:t>
                      </a:r>
                      <a:r>
                        <a:rPr lang="hu-HU" sz="1200" u="none" strike="noStrike" dirty="0">
                          <a:effectLst/>
                        </a:rPr>
                        <a:t>minden jó film megjelenik valamelyik tévécsatornán, nem érdemes az interneten kutakodni utánuk.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2069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Az </a:t>
                      </a:r>
                      <a:r>
                        <a:rPr lang="hu-HU" sz="1200" u="none" strike="noStrike" dirty="0">
                          <a:effectLst/>
                        </a:rPr>
                        <a:t>internetes letöltés nem éri meg a rá fordított időt.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0,70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Esténként </a:t>
                      </a:r>
                      <a:r>
                        <a:rPr lang="hu-HU" sz="1200" u="none" strike="noStrike" dirty="0">
                          <a:effectLst/>
                        </a:rPr>
                        <a:t>már fáradt vagyok az interneten vagy egy menürendszerben keresgélni. Elég, ha az éppen futó tévéműsorok közül választhatok.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0,65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9" name="Szövegdoboz 1"/>
          <p:cNvSpPr txBox="1"/>
          <p:nvPr/>
        </p:nvSpPr>
        <p:spPr>
          <a:xfrm>
            <a:off x="7994506" y="908720"/>
            <a:ext cx="795411" cy="242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" b="1" dirty="0" smtClean="0"/>
              <a:t>faktorsúly</a:t>
            </a:r>
            <a:endParaRPr lang="hu-HU" sz="1000" b="1" dirty="0"/>
          </a:p>
        </p:txBody>
      </p:sp>
    </p:spTree>
    <p:extLst>
      <p:ext uri="{BB962C8B-B14F-4D97-AF65-F5344CB8AC3E}">
        <p14:creationId xmlns:p14="http://schemas.microsoft.com/office/powerpoint/2010/main" val="99403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1938948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kutatás módszertana és körülményei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2. 	Médiafogyasztással összefüggő 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3.	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Médiafogyasztási szokások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4.	Szempontok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eszközválasztásban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5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jelene: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on-demand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szolgáltatások igénybevétele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6.      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69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39146897"/>
              </p:ext>
            </p:extLst>
          </p:nvPr>
        </p:nvGraphicFramePr>
        <p:xfrm>
          <a:off x="251520" y="764704"/>
          <a:ext cx="64807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895050"/>
              </p:ext>
            </p:extLst>
          </p:nvPr>
        </p:nvGraphicFramePr>
        <p:xfrm>
          <a:off x="5724128" y="2132856"/>
          <a:ext cx="2880321" cy="290194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232248"/>
                <a:gridCol w="648073"/>
              </a:tblGrid>
              <a:tr h="22069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000" b="1" u="none" strike="noStrike" dirty="0" smtClean="0">
                          <a:effectLst/>
                        </a:rPr>
                        <a:t>Online attitűd</a:t>
                      </a:r>
                      <a:endParaRPr lang="hu-H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ctr">
                    <a:solidFill>
                      <a:srgbClr val="92D05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Az </a:t>
                      </a:r>
                      <a:r>
                        <a:rPr lang="hu-HU" sz="1200" u="none" strike="noStrike" dirty="0">
                          <a:effectLst/>
                        </a:rPr>
                        <a:t>internet 10 éven belül ki fogja szorítani a hagyományos tévét a mindennapokból.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0,62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Nincs </a:t>
                      </a:r>
                      <a:r>
                        <a:rPr lang="hu-HU" sz="1200" u="none" strike="noStrike" dirty="0">
                          <a:effectLst/>
                        </a:rPr>
                        <a:t>is szükségem tévé előfizetésre, hiszen az interneten minden megvan, ami érdekel.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0,51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22069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Gyakran </a:t>
                      </a:r>
                      <a:r>
                        <a:rPr lang="hu-HU" sz="1200" u="none" strike="noStrike" dirty="0">
                          <a:effectLst/>
                        </a:rPr>
                        <a:t>érzem úgy, hogy nem találok semmi érdekeset a tévében.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0,47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42799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u="none" strike="noStrike" dirty="0" smtClean="0">
                          <a:effectLst/>
                        </a:rPr>
                        <a:t>Már </a:t>
                      </a:r>
                      <a:r>
                        <a:rPr lang="hu-HU" sz="1200" u="none" strike="noStrike" dirty="0">
                          <a:effectLst/>
                        </a:rPr>
                        <a:t>nincs szükségem arra, hogy </a:t>
                      </a:r>
                      <a:r>
                        <a:rPr lang="hu-HU" sz="1200" u="none" strike="noStrike" dirty="0" smtClean="0">
                          <a:effectLst/>
                        </a:rPr>
                        <a:t>DVD-t </a:t>
                      </a:r>
                      <a:r>
                        <a:rPr lang="hu-HU" sz="1200" u="none" strike="noStrike" dirty="0">
                          <a:effectLst/>
                        </a:rPr>
                        <a:t>vegyek vagy kölcsönözzek. Minden elérhető az interneten.</a:t>
                      </a: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65" marR="7365" marT="736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u-HU" sz="1200" b="1" u="none" strike="noStrike" dirty="0">
                          <a:effectLst/>
                        </a:rPr>
                        <a:t>0,39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33712" y="219462"/>
            <a:ext cx="8331967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/>
              <a:t>Az online médiafogyasztással kapcsolatos pozitív attitűd (PAF főfaktor)</a:t>
            </a:r>
            <a:endParaRPr lang="hu-HU" dirty="0">
              <a:solidFill>
                <a:srgbClr val="003366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44489" y="5452482"/>
            <a:ext cx="8475984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  <a:spcBef>
                <a:spcPts val="300"/>
              </a:spcBef>
            </a:pPr>
            <a:r>
              <a:rPr lang="hu-HU" sz="1500" dirty="0" smtClean="0"/>
              <a:t>Az online médiafogyasztással kapcsolatos pozitív attitűd az átlagnál nagyobb mértékben jellemzi a férfiakat, a 30 évnél fiatalabbakat, a diplomásokat, a fővárosiakat és a </a:t>
            </a:r>
            <a:r>
              <a:rPr lang="hu-HU" sz="1500" dirty="0" smtClean="0"/>
              <a:t>magasabb jövedelműeket.</a:t>
            </a:r>
            <a:endParaRPr lang="hu-HU" sz="1500" dirty="0" smtClean="0"/>
          </a:p>
        </p:txBody>
      </p:sp>
      <p:sp>
        <p:nvSpPr>
          <p:cNvPr id="11" name="Szövegdoboz 1"/>
          <p:cNvSpPr txBox="1"/>
          <p:nvPr/>
        </p:nvSpPr>
        <p:spPr>
          <a:xfrm>
            <a:off x="7870268" y="1916832"/>
            <a:ext cx="795411" cy="242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" b="1" dirty="0" smtClean="0"/>
              <a:t>faktorsúly</a:t>
            </a:r>
            <a:endParaRPr lang="hu-HU" sz="1000" b="1" dirty="0"/>
          </a:p>
        </p:txBody>
      </p:sp>
    </p:spTree>
    <p:extLst>
      <p:ext uri="{BB962C8B-B14F-4D97-AF65-F5344CB8AC3E}">
        <p14:creationId xmlns:p14="http://schemas.microsoft.com/office/powerpoint/2010/main" val="381433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44489" y="5167466"/>
            <a:ext cx="847598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 on-demand iránti fogékonyság erőteljesebb a férfiak, a 25-39 évesek, valamint az átlagosnál magasabb jövedelműek körében.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Ellenben az átlagosnál kevésbé jellemzi a nőket, a 40 évnél idősebbeket , továbbá az alacsony jövedelműeket.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Iskolai végzettség és településtípus szerint nem lehetett lényeges eltéréseket kimutatni.</a:t>
            </a:r>
            <a:endParaRPr lang="hu-HU" sz="1500" dirty="0" smtClean="0"/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286005" y="214430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On-demand </a:t>
            </a:r>
            <a:r>
              <a:rPr lang="hu-HU" dirty="0">
                <a:solidFill>
                  <a:srgbClr val="003366"/>
                </a:solidFill>
              </a:rPr>
              <a:t>iránti fogékonyságot mérő </a:t>
            </a:r>
            <a:r>
              <a:rPr lang="hu-HU" dirty="0" smtClean="0">
                <a:solidFill>
                  <a:srgbClr val="003366"/>
                </a:solidFill>
              </a:rPr>
              <a:t>főkomponens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88047882"/>
              </p:ext>
            </p:extLst>
          </p:nvPr>
        </p:nvGraphicFramePr>
        <p:xfrm>
          <a:off x="344488" y="764704"/>
          <a:ext cx="6099719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001134"/>
              </p:ext>
            </p:extLst>
          </p:nvPr>
        </p:nvGraphicFramePr>
        <p:xfrm>
          <a:off x="5097460" y="1278944"/>
          <a:ext cx="3651004" cy="37365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002932"/>
                <a:gridCol w="648072"/>
              </a:tblGrid>
              <a:tr h="227642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 smtClean="0">
                          <a:effectLst/>
                        </a:rPr>
                        <a:t>Fontos, hogy az internetet a tévékészüléken is el tudjam érni, hogy az interneten levő filmeket, sorozatokat, műsorokat közvetlenül a tévén tudjam nézni 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0,69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4817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 smtClean="0">
                          <a:effectLst/>
                        </a:rPr>
                        <a:t>Fontos, hogy az engem érdeklő dolgokat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akkor nézhessem meg, amikor én akarom.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Ne kelljen alkalmazkodnom ahhoz, hogy a tévécsatornák mit mikor vetítenek.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0,69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4817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 smtClean="0">
                          <a:effectLst/>
                        </a:rPr>
                        <a:t>Legyen olyan szélessávú internet elérés az otthonomban, ami akár filmek jó minőségben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és szakadozás nélküli megnézését is lehetővé teszi interneten letöltés nélkül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0,64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27642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 smtClean="0">
                          <a:effectLst/>
                        </a:rPr>
                        <a:t>Legyen olyan lehetőségem, hogy én dönthessem el, mikor akarok valamit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megnézni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0,85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27642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 smtClean="0">
                          <a:effectLst/>
                        </a:rPr>
                        <a:t>Legyen olyan lehetőségem, hogy a távirányító segítségével filmeket, sorozatokat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kölcsönözzek egy virtuális videotékából, </a:t>
                      </a:r>
                      <a:br>
                        <a:rPr lang="hu-HU" sz="1100" u="none" strike="noStrike" dirty="0" smtClean="0">
                          <a:effectLst/>
                        </a:rPr>
                      </a:br>
                      <a:r>
                        <a:rPr lang="hu-HU" sz="1100" u="none" strike="noStrike" dirty="0" smtClean="0">
                          <a:effectLst/>
                        </a:rPr>
                        <a:t>amit a tévén azonnal meg is nézhetek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0,64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27642">
                <a:tc>
                  <a:txBody>
                    <a:bodyPr/>
                    <a:lstStyle/>
                    <a:p>
                      <a:pPr algn="l" fontAlgn="t"/>
                      <a:r>
                        <a:rPr lang="hu-HU" sz="1100" u="none" strike="noStrike" dirty="0">
                          <a:effectLst/>
                        </a:rPr>
                        <a:t>Nagyon fontos nekem, hogy akkor és úgy nézhetem meg amit szeretnék, amikor és ahogyan én akarom.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hu-HU" sz="1100" b="1" u="none" strike="noStrike" dirty="0" smtClean="0">
                          <a:effectLst/>
                        </a:rPr>
                        <a:t>0,62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79" marR="8079" marT="8079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zövegdoboz 1"/>
          <p:cNvSpPr txBox="1"/>
          <p:nvPr/>
        </p:nvSpPr>
        <p:spPr>
          <a:xfrm>
            <a:off x="8025061" y="1052736"/>
            <a:ext cx="795411" cy="242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" b="1" dirty="0" smtClean="0"/>
              <a:t>faktorsúly</a:t>
            </a:r>
            <a:endParaRPr lang="hu-HU" sz="1000" b="1" dirty="0"/>
          </a:p>
        </p:txBody>
      </p:sp>
    </p:spTree>
    <p:extLst>
      <p:ext uri="{BB962C8B-B14F-4D97-AF65-F5344CB8AC3E}">
        <p14:creationId xmlns:p14="http://schemas.microsoft.com/office/powerpoint/2010/main" val="309646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93540" y="332656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A lekérhető médiaszolgáltatásokra vonatkozó </a:t>
            </a:r>
            <a:r>
              <a:rPr lang="hu-HU" dirty="0" smtClean="0">
                <a:solidFill>
                  <a:srgbClr val="003366"/>
                </a:solidFill>
              </a:rPr>
              <a:t>jogi  szabályozással kapcsolatos elvárások</a:t>
            </a:r>
            <a:endParaRPr lang="hu-HU" dirty="0">
              <a:solidFill>
                <a:srgbClr val="003366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34547515"/>
              </p:ext>
            </p:extLst>
          </p:nvPr>
        </p:nvGraphicFramePr>
        <p:xfrm>
          <a:off x="251520" y="872656"/>
          <a:ext cx="8568952" cy="550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4489" y="4759984"/>
            <a:ext cx="847598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megkérdezettek harmada szerint az új típusú műsor- és tartalomszolgáltatásra is pontosan ugyanolyan szabályoknak kell vonatkozniuk, mint a hagyományos sajtóra és médiára.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populáció negyede szerint az új típusú </a:t>
            </a:r>
            <a:r>
              <a:rPr lang="hu-HU" sz="1500" dirty="0"/>
              <a:t>műsor- </a:t>
            </a:r>
            <a:r>
              <a:rPr lang="hu-HU" sz="1500" dirty="0" smtClean="0"/>
              <a:t>és </a:t>
            </a:r>
            <a:r>
              <a:rPr lang="hu-HU" sz="1500" dirty="0"/>
              <a:t>tartalomszolgáltatást is szabályozni kell ugyan, de nem olyan szigorúan, mint a hagyományos </a:t>
            </a:r>
            <a:r>
              <a:rPr lang="hu-HU" sz="1500" dirty="0" smtClean="0"/>
              <a:t>médiát, további 20% szerint pedig ezen a területen elégséges a szolgáltatók önkéntes önszabályozása is.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megkérdezettek 23%-a nem vállalkozott arra, hogy ezt a kérdést megítélje. 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16274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2237012" y="2276872"/>
            <a:ext cx="4664075" cy="815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u-HU" sz="2400" dirty="0" smtClean="0"/>
              <a:t>Köszönjük a figyelmet</a:t>
            </a:r>
            <a:r>
              <a:rPr lang="en-US" sz="2400" dirty="0" smtClean="0"/>
              <a:t>!</a:t>
            </a:r>
            <a:endParaRPr lang="en-GB" sz="2400" dirty="0" smtClean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88505" y="4077072"/>
            <a:ext cx="38877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266700" indent="-266700" defTabSz="731838" eaLnBrk="0" hangingPunct="0">
              <a:lnSpc>
                <a:spcPct val="125000"/>
              </a:lnSpc>
              <a:spcBef>
                <a:spcPct val="2500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en-AU" sz="2000" b="1" dirty="0">
                <a:solidFill>
                  <a:schemeClr val="accent2"/>
                </a:solidFill>
                <a:ea typeface="MS PGothic"/>
                <a:cs typeface="MS PGothic"/>
              </a:rPr>
              <a:t>   </a:t>
            </a:r>
            <a:r>
              <a:rPr lang="hu-HU" sz="2000" b="1" dirty="0">
                <a:solidFill>
                  <a:schemeClr val="accent2"/>
                </a:solidFill>
                <a:ea typeface="MS PGothic"/>
                <a:cs typeface="MS PGothic"/>
              </a:rPr>
              <a:t>K</a:t>
            </a:r>
            <a:r>
              <a:rPr lang="en-AU" sz="2000" b="1" dirty="0">
                <a:solidFill>
                  <a:schemeClr val="accent2"/>
                </a:solidFill>
                <a:ea typeface="MS PGothic"/>
                <a:cs typeface="MS PGothic"/>
              </a:rPr>
              <a:t>onta</a:t>
            </a:r>
            <a:r>
              <a:rPr lang="hu-HU" sz="2000" b="1" dirty="0">
                <a:solidFill>
                  <a:schemeClr val="accent2"/>
                </a:solidFill>
                <a:ea typeface="MS PGothic"/>
                <a:cs typeface="MS PGothic"/>
              </a:rPr>
              <a:t>k</a:t>
            </a:r>
            <a:r>
              <a:rPr lang="en-AU" sz="2000" b="1" dirty="0">
                <a:solidFill>
                  <a:schemeClr val="accent2"/>
                </a:solidFill>
                <a:ea typeface="MS PGothic"/>
                <a:cs typeface="MS PGothic"/>
              </a:rPr>
              <a:t>t: </a:t>
            </a:r>
          </a:p>
          <a:p>
            <a:pPr marL="179388" lvl="1" defTabSz="731838" eaLnBrk="0" hangingPunct="0">
              <a:lnSpc>
                <a:spcPct val="100000"/>
              </a:lnSpc>
              <a:spcBef>
                <a:spcPct val="7000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Fischer György</a:t>
            </a:r>
            <a: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  <a:t/>
            </a:r>
            <a:b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</a:br>
            <a:r>
              <a:rPr lang="en-AU" sz="2000" dirty="0">
                <a:solidFill>
                  <a:schemeClr val="accent2"/>
                </a:solidFill>
                <a:ea typeface="MS PGothic"/>
                <a:cs typeface="MS PGothic"/>
              </a:rPr>
              <a:t>+36 20 </a:t>
            </a: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967 52 07</a:t>
            </a:r>
            <a:endParaRPr lang="en-AU" sz="2000" dirty="0">
              <a:solidFill>
                <a:schemeClr val="accent2"/>
              </a:solidFill>
              <a:ea typeface="MS PGothic"/>
              <a:cs typeface="MS PGothic"/>
            </a:endParaRPr>
          </a:p>
          <a:p>
            <a:pPr marL="179388" lvl="1" defTabSz="731838" eaLnBrk="0" hangingPunct="0">
              <a:lnSpc>
                <a:spcPct val="100000"/>
              </a:lnSpc>
              <a:spcBef>
                <a:spcPct val="0"/>
              </a:spcBef>
              <a:buClr>
                <a:schemeClr val="bg1"/>
              </a:buClr>
              <a:buSzPct val="120000"/>
              <a:tabLst>
                <a:tab pos="1795463" algn="l"/>
              </a:tabLst>
            </a:pPr>
            <a:r>
              <a:rPr lang="hu-HU" sz="2000" dirty="0">
                <a:solidFill>
                  <a:schemeClr val="accent2"/>
                </a:solidFill>
                <a:ea typeface="MS PGothic"/>
                <a:cs typeface="MS PGothic"/>
              </a:rPr>
              <a:t>fischer@ariosz.hu</a:t>
            </a:r>
            <a:endParaRPr lang="en-AU" sz="2000" dirty="0">
              <a:solidFill>
                <a:schemeClr val="accent2"/>
              </a:solidFill>
              <a:ea typeface="MS PGothic"/>
              <a:cs typeface="MS PGothic"/>
            </a:endParaRPr>
          </a:p>
        </p:txBody>
      </p:sp>
      <p:pic>
        <p:nvPicPr>
          <p:cNvPr id="4" name="Picture 1" descr="Ariosz_logo_offici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880" y="1376363"/>
            <a:ext cx="37861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23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Tévé előfizetéssel való rendelkezés és annak jellemzői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77095537"/>
              </p:ext>
            </p:extLst>
          </p:nvPr>
        </p:nvGraphicFramePr>
        <p:xfrm>
          <a:off x="0" y="862784"/>
          <a:ext cx="4111121" cy="242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929170" y="888975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Tévé előfizetés</a:t>
            </a:r>
            <a:endParaRPr lang="hu-HU" sz="1400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5004048" y="1124744"/>
            <a:ext cx="3527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Hány csatornát tartalmaz a csomag?</a:t>
            </a:r>
            <a:endParaRPr lang="hu-HU" sz="14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57663580"/>
              </p:ext>
            </p:extLst>
          </p:nvPr>
        </p:nvGraphicFramePr>
        <p:xfrm>
          <a:off x="395536" y="3068960"/>
          <a:ext cx="3876452" cy="2258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430600" y="3193231"/>
            <a:ext cx="2701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Az előfizetés technológiája</a:t>
            </a:r>
            <a:endParaRPr lang="hu-HU" sz="1400" b="1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28989542"/>
              </p:ext>
            </p:extLst>
          </p:nvPr>
        </p:nvGraphicFramePr>
        <p:xfrm>
          <a:off x="4355977" y="1531640"/>
          <a:ext cx="446449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44488" y="5085183"/>
            <a:ext cx="8619999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alapsokaság 11%-ának háztartásában nincs fizetős tévé. Azaz vagy antennával tévéznek, vagy nincs tévéjük.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 előfizetések 55%-a kábeles (ezen belül 30% digitális), negyede műholdas, 13%-a pedig IPTV. 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 analóg előfizetéseknél a csatornaszám jellemzően 30 és 70 között van, a </a:t>
            </a:r>
            <a:r>
              <a:rPr lang="hu-HU" sz="1500" dirty="0" smtClean="0"/>
              <a:t>digitálisoknál</a:t>
            </a:r>
            <a:r>
              <a:rPr lang="hu-HU" sz="1500" dirty="0" smtClean="0"/>
              <a:t> ellenben az előfizetések több mint negyede 70 feletti csatornaszámmal bír.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2" name="Lefelé nyíl 1"/>
          <p:cNvSpPr/>
          <p:nvPr/>
        </p:nvSpPr>
        <p:spPr>
          <a:xfrm rot="16200000">
            <a:off x="3408371" y="1597875"/>
            <a:ext cx="484632" cy="112254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407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755576" y="198914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Okos eszközökkel való rendelkezés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237400" y="885958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Smart TV</a:t>
            </a:r>
            <a:endParaRPr lang="hu-HU" sz="1400" b="1" dirty="0"/>
          </a:p>
        </p:txBody>
      </p:sp>
      <p:sp>
        <p:nvSpPr>
          <p:cNvPr id="9" name="Szövegdoboz 8"/>
          <p:cNvSpPr txBox="1"/>
          <p:nvPr/>
        </p:nvSpPr>
        <p:spPr>
          <a:xfrm>
            <a:off x="5268953" y="872656"/>
            <a:ext cx="2701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Okostelefon</a:t>
            </a:r>
            <a:endParaRPr lang="hu-HU" sz="1400" b="1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722646875"/>
              </p:ext>
            </p:extLst>
          </p:nvPr>
        </p:nvGraphicFramePr>
        <p:xfrm>
          <a:off x="0" y="934382"/>
          <a:ext cx="446449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926447736"/>
              </p:ext>
            </p:extLst>
          </p:nvPr>
        </p:nvGraphicFramePr>
        <p:xfrm>
          <a:off x="4283968" y="836712"/>
          <a:ext cx="446449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63418151"/>
              </p:ext>
            </p:extLst>
          </p:nvPr>
        </p:nvGraphicFramePr>
        <p:xfrm>
          <a:off x="827584" y="4096817"/>
          <a:ext cx="4248472" cy="2252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zövegdoboz 9"/>
          <p:cNvSpPr txBox="1"/>
          <p:nvPr/>
        </p:nvSpPr>
        <p:spPr>
          <a:xfrm>
            <a:off x="872342" y="3789040"/>
            <a:ext cx="3910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Interaktív set-top box</a:t>
            </a:r>
            <a:endParaRPr lang="hu-HU" sz="1400" b="1" dirty="0"/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932040" y="3933056"/>
            <a:ext cx="3816424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alapsokaság 7%-ának van Smart </a:t>
            </a:r>
            <a:r>
              <a:rPr lang="hu-HU" sz="1500" dirty="0" smtClean="0"/>
              <a:t>TV-je (ez kb. 240.000 smart TV-t jelent), </a:t>
            </a:r>
            <a:r>
              <a:rPr lang="hu-HU" sz="1500" dirty="0" smtClean="0"/>
              <a:t>de csak kevesebb, mint felük (3%) használja internethez kapcsolódva.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Ellenben ebben a körben meglehetősen sokan, 45%-nyian rendelkeznek okostelefonnal.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Interaktív </a:t>
            </a:r>
            <a:r>
              <a:rPr lang="hu-HU" sz="1500" dirty="0" smtClean="0"/>
              <a:t>set</a:t>
            </a:r>
            <a:r>
              <a:rPr lang="hu-HU" sz="1500" dirty="0"/>
              <a:t>-</a:t>
            </a:r>
            <a:r>
              <a:rPr lang="hu-HU" sz="1500" dirty="0" smtClean="0"/>
              <a:t>top </a:t>
            </a:r>
            <a:r>
              <a:rPr lang="hu-HU" sz="1500" dirty="0" smtClean="0"/>
              <a:t>box a vizsgált minta háztartásainak </a:t>
            </a:r>
            <a:r>
              <a:rPr lang="hu-HU" sz="1500" dirty="0" smtClean="0"/>
              <a:t>9%-</a:t>
            </a:r>
            <a:r>
              <a:rPr lang="hu-HU" sz="1500" dirty="0" smtClean="0"/>
              <a:t>ában </a:t>
            </a:r>
            <a:r>
              <a:rPr lang="hu-HU" sz="1500" dirty="0" smtClean="0"/>
              <a:t>volt</a:t>
            </a:r>
            <a:r>
              <a:rPr lang="hu-HU" sz="1500" dirty="0"/>
              <a:t> (</a:t>
            </a:r>
            <a:r>
              <a:rPr lang="hu-HU" sz="1500" dirty="0" smtClean="0"/>
              <a:t>ez mintegy 300.000 set-top </a:t>
            </a:r>
            <a:r>
              <a:rPr lang="hu-HU" sz="1500" dirty="0" smtClean="0"/>
              <a:t>boxot</a:t>
            </a:r>
            <a:r>
              <a:rPr lang="hu-HU" sz="1500" dirty="0" smtClean="0"/>
              <a:t> jelent).</a:t>
            </a: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3346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54124" y="2431162"/>
            <a:ext cx="7696200" cy="533400"/>
          </a:xfrm>
          <a:prstGeom prst="rect">
            <a:avLst/>
          </a:prstGeom>
          <a:solidFill>
            <a:srgbClr val="0272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hu-HU" dirty="0"/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43024" y="1412776"/>
            <a:ext cx="7607300" cy="3905250"/>
          </a:xfrm>
          <a:noFill/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60000"/>
              </a:lnSpc>
              <a:buFontTx/>
              <a:buAutoNum type="arabicPeriod"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kutatás módszertana és körülményei</a:t>
            </a:r>
          </a:p>
          <a:p>
            <a:pPr marL="533400" indent="-533400" eaLnBrk="1" hangingPunct="1">
              <a:lnSpc>
                <a:spcPct val="160000"/>
              </a:lnSpc>
              <a:buFontTx/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2. 	Médiafogyasztással összefüggő eszköz-ellátottság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chemeClr val="bg1"/>
                </a:solidFill>
                <a:ea typeface="ＭＳ Ｐゴシック" pitchFamily="-1" charset="-128"/>
              </a:rPr>
              <a:t>3.	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Médiafogyasztási szokások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4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.	Szempontok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az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eszközválasztásban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4.</a:t>
            </a:r>
            <a:r>
              <a:rPr lang="hu-HU" sz="1800" dirty="0" smtClean="0">
                <a:solidFill>
                  <a:schemeClr val="bg1"/>
                </a:solidFill>
                <a:ea typeface="ＭＳ Ｐゴシック" pitchFamily="-1" charset="-128"/>
              </a:rPr>
              <a:t>	</a:t>
            </a:r>
            <a:endParaRPr lang="hu-HU" sz="1800" dirty="0" smtClean="0">
              <a:solidFill>
                <a:schemeClr val="bg1"/>
              </a:solidFill>
              <a:ea typeface="ＭＳ Ｐゴシック" pitchFamily="-1" charset="-128"/>
            </a:endParaRP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5.	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jelene: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on-demand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szolgáltatások 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igénybevétele</a:t>
            </a:r>
          </a:p>
          <a:p>
            <a:pPr marL="533400" indent="-533400">
              <a:lnSpc>
                <a:spcPct val="160000"/>
              </a:lnSpc>
              <a:buNone/>
            </a:pP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6.	</a:t>
            </a:r>
            <a:r>
              <a:rPr lang="hu-HU" sz="1800" dirty="0" smtClean="0">
                <a:solidFill>
                  <a:srgbClr val="094FA3"/>
                </a:solidFill>
                <a:ea typeface="ＭＳ Ｐゴシック" pitchFamily="-1" charset="-128"/>
              </a:rPr>
              <a:t>A </a:t>
            </a:r>
            <a:r>
              <a:rPr lang="hu-HU" sz="1800" dirty="0">
                <a:solidFill>
                  <a:srgbClr val="094FA3"/>
                </a:solidFill>
                <a:ea typeface="ＭＳ Ｐゴシック" pitchFamily="-1" charset="-128"/>
              </a:rPr>
              <a:t>piac jövője: a fogyasztói attitűdök vizsgálata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hu-HU" sz="2000" dirty="0" smtClean="0">
                <a:ea typeface="ＭＳ Ｐゴシック" pitchFamily="-1" charset="-128"/>
              </a:rPr>
              <a:t>Tartalom</a:t>
            </a:r>
            <a:endParaRPr lang="en-GB" sz="2000" dirty="0" smtClean="0">
              <a:ea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15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23852" y="4846801"/>
            <a:ext cx="856862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mozgókép-fogyasztást </a:t>
            </a:r>
            <a:r>
              <a:rPr lang="hu-HU" sz="1500" dirty="0" smtClean="0"/>
              <a:t>még ebben a több szempontból leszűrt és </a:t>
            </a:r>
            <a:r>
              <a:rPr lang="hu-HU" sz="1500" dirty="0" smtClean="0"/>
              <a:t>szelektált, a magyar társadalom átlagánál jóval magasabb „digitális tudatosságú” </a:t>
            </a:r>
            <a:r>
              <a:rPr lang="hu-HU" sz="1500" dirty="0" smtClean="0"/>
              <a:t>közegben is alapvetően a TV </a:t>
            </a:r>
            <a:r>
              <a:rPr lang="hu-HU" sz="1500" dirty="0" smtClean="0"/>
              <a:t>uralja. Jelenleg: 63%-uk tévézik szinte minden nap. Az egyáltalán nem tévézők aránya csak 3%.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mozgókép nézés </a:t>
            </a:r>
            <a:r>
              <a:rPr lang="hu-HU" sz="1500" dirty="0"/>
              <a:t>PC-n napi </a:t>
            </a:r>
            <a:r>
              <a:rPr lang="hu-HU" sz="1500" dirty="0" smtClean="0"/>
              <a:t>rendszerességgel csak </a:t>
            </a:r>
            <a:r>
              <a:rPr lang="hu-HU" sz="1500" dirty="0" smtClean="0"/>
              <a:t>15%-ot jellemez.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Okostelefonon</a:t>
            </a:r>
            <a:r>
              <a:rPr lang="hu-HU" sz="1500" dirty="0" smtClean="0"/>
              <a:t> vagy </a:t>
            </a:r>
            <a:r>
              <a:rPr lang="hu-HU" sz="1500" dirty="0" smtClean="0"/>
              <a:t>tableten</a:t>
            </a:r>
            <a:r>
              <a:rPr lang="hu-HU" sz="1500" dirty="0" smtClean="0"/>
              <a:t> pedig mindössze 1-1% néz napi rendszerességgel mozgóképes tartalmakat , 70% pedig egyáltalán nem használ ilyesmire </a:t>
            </a:r>
            <a:r>
              <a:rPr lang="hu-HU" sz="1500" dirty="0" smtClean="0"/>
              <a:t>okostelefont</a:t>
            </a:r>
            <a:r>
              <a:rPr lang="hu-HU" sz="1500" dirty="0" smtClean="0"/>
              <a:t>.</a:t>
            </a:r>
            <a:endParaRPr lang="hu-HU" sz="1500" dirty="0" smtClean="0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1293540" y="332656"/>
            <a:ext cx="6480240" cy="540000"/>
          </a:xfrm>
          <a:prstGeom prst="rect">
            <a:avLst/>
          </a:prstGeom>
          <a:noFill/>
        </p:spPr>
        <p:txBody>
          <a:bodyPr vert="horz" lIns="7200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1800" b="1" kern="12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spcBef>
                <a:spcPct val="50000"/>
              </a:spcBef>
            </a:pPr>
            <a:r>
              <a:rPr lang="hu-HU" dirty="0" smtClean="0">
                <a:solidFill>
                  <a:srgbClr val="003366"/>
                </a:solidFill>
              </a:rPr>
              <a:t>Milyen eszközön milyen gyakran néznek </a:t>
            </a:r>
            <a:r>
              <a:rPr lang="hu-HU" u="sng" dirty="0" smtClean="0">
                <a:solidFill>
                  <a:srgbClr val="003366"/>
                </a:solidFill>
              </a:rPr>
              <a:t>professzionális</a:t>
            </a:r>
            <a:r>
              <a:rPr lang="hu-HU" dirty="0" smtClean="0">
                <a:solidFill>
                  <a:srgbClr val="003366"/>
                </a:solidFill>
              </a:rPr>
              <a:t> mozgóképes tartalmakat</a:t>
            </a:r>
            <a:endParaRPr lang="en-US" dirty="0">
              <a:solidFill>
                <a:srgbClr val="003366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283752934"/>
              </p:ext>
            </p:extLst>
          </p:nvPr>
        </p:nvGraphicFramePr>
        <p:xfrm>
          <a:off x="429379" y="885551"/>
          <a:ext cx="8306204" cy="3911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3361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27584" y="332656"/>
            <a:ext cx="7704376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</a:pP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Egy átlagos hétköznap mennyi időt </a:t>
            </a:r>
            <a:r>
              <a:rPr lang="hu-HU" b="1" dirty="0" smtClean="0">
                <a:solidFill>
                  <a:srgbClr val="003366"/>
                </a:solidFill>
                <a:ea typeface="MS PGothic"/>
                <a:cs typeface="MS PGothic"/>
              </a:rPr>
              <a:t>tölt…?</a:t>
            </a:r>
            <a:endParaRPr lang="en-US" b="1" dirty="0">
              <a:solidFill>
                <a:srgbClr val="003366"/>
              </a:solidFill>
              <a:ea typeface="MS PGothic"/>
              <a:cs typeface="MS PGothic"/>
            </a:endParaRPr>
          </a:p>
        </p:txBody>
      </p:sp>
      <p:sp>
        <p:nvSpPr>
          <p:cNvPr id="14" name="Text Box 25"/>
          <p:cNvSpPr txBox="1">
            <a:spLocks noChangeArrowheads="1"/>
          </p:cNvSpPr>
          <p:nvPr/>
        </p:nvSpPr>
        <p:spPr bwMode="auto">
          <a:xfrm>
            <a:off x="3131840" y="6571477"/>
            <a:ext cx="18101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hu-HU" sz="1200" i="1" dirty="0">
                <a:latin typeface="Arial" pitchFamily="34" charset="0"/>
                <a:ea typeface="MS PGothic"/>
                <a:cs typeface="MS PGothic"/>
              </a:rPr>
              <a:t>Bázis: </a:t>
            </a:r>
            <a:r>
              <a:rPr lang="hu-HU" sz="1200" i="1" dirty="0" smtClean="0">
                <a:latin typeface="Arial" pitchFamily="34" charset="0"/>
                <a:ea typeface="MS PGothic"/>
                <a:cs typeface="MS PGothic"/>
              </a:rPr>
              <a:t>teljes minta= 662</a:t>
            </a:r>
            <a:endParaRPr lang="en-US" sz="1200" i="1" dirty="0">
              <a:latin typeface="Arial" pitchFamily="34" charset="0"/>
              <a:ea typeface="MS PGothic"/>
              <a:cs typeface="MS PGothic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988371988"/>
              </p:ext>
            </p:extLst>
          </p:nvPr>
        </p:nvGraphicFramePr>
        <p:xfrm>
          <a:off x="395536" y="896997"/>
          <a:ext cx="7128792" cy="3756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853" y="4437112"/>
            <a:ext cx="847598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hu-HU"/>
            </a:defPPr>
            <a:lvl1pPr marL="265113" indent="-2651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 vizsgált </a:t>
            </a:r>
            <a:r>
              <a:rPr lang="hu-HU" sz="1500" dirty="0" smtClean="0"/>
              <a:t>közegben az internetezés már több időt vesz  el a hétköznapi tevékenységekből, mint a tévézés. (A teljes népességben ez még nincsen így.)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Azonban – mint láttuk – ez nem mozgókép fogyasztást jelent: a mintasokaság egyharmada (32%-a) napi két óránál többet internetezik, de csak 4%-uk néz napi két órányi internetről származó, vagy interneten elérhető mozgóképes tartalmat.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dirty="0" smtClean="0"/>
              <a:t>Közel kétötödük (39%) pedig soha nem néz mozgóképes internetes tartalmat. </a:t>
            </a:r>
          </a:p>
          <a:p>
            <a:pPr marL="174625" indent="-174625">
              <a:lnSpc>
                <a:spcPct val="100000"/>
              </a:lnSpc>
            </a:pPr>
            <a:r>
              <a:rPr lang="hu-HU" sz="1500" b="1" dirty="0" smtClean="0"/>
              <a:t>Az internetezés és a mozgókép fogyasztás tehát a szokásszerűség szintjén jelenleg még meglehetősen elválik egymástól. </a:t>
            </a:r>
            <a:endParaRPr lang="hu-HU" sz="1500" b="1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7308304" y="1268760"/>
            <a:ext cx="151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Átlag: 138 perc,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7308304" y="2204864"/>
            <a:ext cx="14571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Átlag: 119 perc</a:t>
            </a:r>
            <a:endParaRPr lang="hu-HU" sz="1400" b="1" dirty="0"/>
          </a:p>
        </p:txBody>
      </p:sp>
      <p:sp>
        <p:nvSpPr>
          <p:cNvPr id="8" name="Szövegdoboz 7"/>
          <p:cNvSpPr txBox="1"/>
          <p:nvPr/>
        </p:nvSpPr>
        <p:spPr>
          <a:xfrm>
            <a:off x="7308304" y="3140968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Átlag: 42 perc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407839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Egyéni 5. sém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73763"/>
      </a:accent2>
      <a:accent3>
        <a:srgbClr val="FFC000"/>
      </a:accent3>
      <a:accent4>
        <a:srgbClr val="68B1F4"/>
      </a:accent4>
      <a:accent5>
        <a:srgbClr val="F49100"/>
      </a:accent5>
      <a:accent6>
        <a:srgbClr val="FFD965"/>
      </a:accent6>
      <a:hlink>
        <a:srgbClr val="F49100"/>
      </a:hlink>
      <a:folHlink>
        <a:srgbClr val="85DFD0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30831</TotalTime>
  <Words>3495</Words>
  <Application>Microsoft Office PowerPoint</Application>
  <PresentationFormat>Diavetítés a képernyőre (4:3 oldalarány)</PresentationFormat>
  <Paragraphs>476</Paragraphs>
  <Slides>43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43</vt:i4>
      </vt:variant>
    </vt:vector>
  </HeadingPairs>
  <TitlesOfParts>
    <vt:vector size="44" baseType="lpstr">
      <vt:lpstr>Office-téma</vt:lpstr>
      <vt:lpstr>PowerPoint bemutató</vt:lpstr>
      <vt:lpstr>Tartalom</vt:lpstr>
      <vt:lpstr>A kutatás módszertana és körülményei</vt:lpstr>
      <vt:lpstr>Tartalom</vt:lpstr>
      <vt:lpstr>PowerPoint bemutató</vt:lpstr>
      <vt:lpstr>PowerPoint bemutató</vt:lpstr>
      <vt:lpstr>Tartalom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Tartalom</vt:lpstr>
      <vt:lpstr>PowerPoint bemutató</vt:lpstr>
      <vt:lpstr>PowerPoint bemutató</vt:lpstr>
      <vt:lpstr>PowerPoint bemutató</vt:lpstr>
      <vt:lpstr>PowerPoint bemutató</vt:lpstr>
      <vt:lpstr>Tartalom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Tartalom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LENOVO CUSTOMER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Farkas Adam</dc:creator>
  <cp:lastModifiedBy>Fischer György</cp:lastModifiedBy>
  <cp:revision>949</cp:revision>
  <cp:lastPrinted>2012-11-29T18:20:25Z</cp:lastPrinted>
  <dcterms:created xsi:type="dcterms:W3CDTF">2011-11-07T11:42:59Z</dcterms:created>
  <dcterms:modified xsi:type="dcterms:W3CDTF">2012-11-29T19:24:01Z</dcterms:modified>
</cp:coreProperties>
</file>