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9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56" r:id="rId5"/>
    <p:sldId id="259" r:id="rId6"/>
    <p:sldId id="304" r:id="rId7"/>
    <p:sldId id="363" r:id="rId8"/>
    <p:sldId id="364" r:id="rId9"/>
    <p:sldId id="365" r:id="rId10"/>
    <p:sldId id="280" r:id="rId11"/>
    <p:sldId id="289" r:id="rId12"/>
    <p:sldId id="290" r:id="rId13"/>
    <p:sldId id="285" r:id="rId14"/>
    <p:sldId id="291" r:id="rId15"/>
    <p:sldId id="286" r:id="rId16"/>
    <p:sldId id="288" r:id="rId17"/>
    <p:sldId id="338" r:id="rId18"/>
    <p:sldId id="369" r:id="rId19"/>
    <p:sldId id="366" r:id="rId20"/>
    <p:sldId id="370" r:id="rId21"/>
    <p:sldId id="367" r:id="rId22"/>
    <p:sldId id="371" r:id="rId23"/>
    <p:sldId id="372" r:id="rId24"/>
    <p:sldId id="368" r:id="rId25"/>
    <p:sldId id="373" r:id="rId26"/>
    <p:sldId id="335" r:id="rId27"/>
    <p:sldId id="336" r:id="rId28"/>
    <p:sldId id="339" r:id="rId29"/>
    <p:sldId id="340" r:id="rId30"/>
    <p:sldId id="342" r:id="rId31"/>
    <p:sldId id="343" r:id="rId32"/>
    <p:sldId id="345" r:id="rId33"/>
    <p:sldId id="346" r:id="rId34"/>
    <p:sldId id="347" r:id="rId35"/>
    <p:sldId id="348" r:id="rId36"/>
    <p:sldId id="349" r:id="rId37"/>
    <p:sldId id="350" r:id="rId38"/>
    <p:sldId id="357" r:id="rId39"/>
    <p:sldId id="352" r:id="rId40"/>
    <p:sldId id="353" r:id="rId41"/>
    <p:sldId id="354" r:id="rId42"/>
    <p:sldId id="260" r:id="rId43"/>
    <p:sldId id="314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60" r:id="rId53"/>
    <p:sldId id="358" r:id="rId54"/>
    <p:sldId id="359" r:id="rId55"/>
    <p:sldId id="307" r:id="rId56"/>
    <p:sldId id="310" r:id="rId57"/>
    <p:sldId id="312" r:id="rId58"/>
    <p:sldId id="313" r:id="rId59"/>
    <p:sldId id="311" r:id="rId60"/>
    <p:sldId id="361" r:id="rId61"/>
    <p:sldId id="306" r:id="rId62"/>
    <p:sldId id="272" r:id="rId63"/>
  </p:sldIdLst>
  <p:sldSz cx="9144000" cy="6858000" type="screen4x3"/>
  <p:notesSz cx="6794500" cy="99314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C115FB49-3FBE-41CF-8DFC-A938FE5134F0}">
  <a:tblStyle styleId="{C115FB49-3FBE-41CF-8DFC-A938FE5134F0}" styleName="GfK Group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mpd="sng">
              <a:solidFill>
                <a:schemeClr val="lt2"/>
              </a:solidFill>
              <a:prstDash val="dash"/>
            </a:ln>
          </a:top>
          <a:bottom>
            <a:ln w="6350" cmpd="sng">
              <a:solidFill>
                <a:schemeClr val="lt2"/>
              </a:solidFill>
              <a:prstDash val="dash"/>
            </a:ln>
          </a:bottom>
          <a:insideH>
            <a:ln w="6350" cmpd="sng">
              <a:solidFill>
                <a:schemeClr val="lt2"/>
              </a:solidFill>
              <a:prstDash val="dash"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V>
      <a:tcStyle>
        <a:tcBdr/>
        <a:fill>
          <a:solidFill>
            <a:srgbClr val="E8E7E6"/>
          </a:solidFill>
        </a:fill>
      </a:tcStyle>
    </a:band1V>
    <a:lastCol>
      <a:tcStyle>
        <a:tcBdr/>
        <a:fill>
          <a:solidFill>
            <a:srgbClr val="E8E7E6"/>
          </a:solidFill>
        </a:fill>
      </a:tcStyle>
    </a:lastCol>
    <a:firstCol>
      <a:tcStyle>
        <a:tcBdr/>
        <a:fill>
          <a:solidFill>
            <a:srgbClr val="E8E7E6"/>
          </a:solidFill>
        </a:fill>
      </a:tcStyle>
    </a:firstCol>
    <a:lastRow>
      <a:tcTxStyle b="on"/>
      <a:tcStyle>
        <a:tcBdr>
          <a:top>
            <a:ln w="9525" cmpd="sng">
              <a:solidFill>
                <a:schemeClr val="dk1"/>
              </a:solidFill>
            </a:ln>
          </a:top>
          <a:bottom>
            <a:ln w="9525" cmpd="sng">
              <a:solidFill>
                <a:schemeClr val="dk1"/>
              </a:solidFill>
            </a:ln>
          </a:bottom>
        </a:tcBdr>
      </a:tcStyle>
    </a:lastRow>
    <a:firstRow>
      <a:tcTxStyle b="on"/>
      <a:tcStyle>
        <a:tcBdr>
          <a:top>
            <a:ln>
              <a:noFill/>
            </a:ln>
          </a:top>
          <a:bottom>
            <a:ln w="952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28" autoAdjust="0"/>
  </p:normalViewPr>
  <p:slideViewPr>
    <p:cSldViewPr showGuides="1">
      <p:cViewPr>
        <p:scale>
          <a:sx n="90" d="100"/>
          <a:sy n="90" d="100"/>
        </p:scale>
        <p:origin x="-996" y="-270"/>
      </p:cViewPr>
      <p:guideLst>
        <p:guide orient="horz" pos="2069"/>
        <p:guide orient="horz" pos="572"/>
        <p:guide orient="horz" pos="1298"/>
        <p:guide orient="horz" pos="1389"/>
        <p:guide orient="horz" pos="2659"/>
        <p:guide orient="horz" pos="2750"/>
        <p:guide orient="horz" pos="3339"/>
        <p:guide orient="horz" pos="3430"/>
        <p:guide orient="horz" pos="4020"/>
        <p:guide orient="horz" pos="663"/>
        <p:guide orient="horz" pos="890"/>
        <p:guide orient="horz" pos="1979"/>
        <p:guide orient="horz" pos="4065"/>
        <p:guide orient="horz" pos="4156"/>
        <p:guide orient="horz" pos="164"/>
        <p:guide orient="horz" pos="1026"/>
        <p:guide pos="204"/>
        <p:guide pos="1020"/>
        <p:guide pos="1111"/>
        <p:guide pos="1927"/>
        <p:guide pos="2018"/>
        <p:guide pos="2835"/>
        <p:guide pos="2925"/>
        <p:guide pos="3742"/>
        <p:guide pos="3833"/>
        <p:guide pos="4649"/>
        <p:guide pos="4740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4" d="100"/>
          <a:sy n="94" d="100"/>
        </p:scale>
        <p:origin x="-3444" y="-96"/>
      </p:cViewPr>
      <p:guideLst>
        <p:guide orient="horz" pos="3128"/>
        <p:guide orient="horz" pos="5940"/>
        <p:guide pos="2140"/>
        <p:guide pos="280"/>
        <p:guide pos="40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12568743982535E-2"/>
          <c:y val="1.2137056499875894E-2"/>
          <c:w val="0.83655188752955156"/>
          <c:h val="0.921875347183646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Műsorok száma</c:v>
                </c:pt>
              </c:strCache>
            </c:strRef>
          </c:tx>
          <c:spPr>
            <a:ln w="127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DC3"/>
              </a:solidFill>
              <a:ln w="127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9.6024820925391038E-3"/>
                  <c:y val="-1.0783337281563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Lineárisan nézett műsorok</c:v>
                </c:pt>
                <c:pt idx="1">
                  <c:v>Nem lineárisan nézett műsorok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2148.2332099999994</c:v>
                </c:pt>
                <c:pt idx="1">
                  <c:v>32.286034000000001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3"/>
      </c:doughnutChart>
      <c:spPr>
        <a:noFill/>
        <a:ln w="24851">
          <a:noFill/>
        </a:ln>
      </c:spPr>
    </c:plotArea>
    <c:legend>
      <c:legendPos val="r"/>
      <c:layout>
        <c:manualLayout>
          <c:xMode val="edge"/>
          <c:yMode val="edge"/>
          <c:x val="6.9421970854063632E-3"/>
          <c:y val="0.8525230529941118"/>
          <c:w val="0.2710902253744058"/>
          <c:h val="0.14747694700588823"/>
        </c:manualLayout>
      </c:layout>
      <c:overlay val="0"/>
      <c:txPr>
        <a:bodyPr/>
        <a:lstStyle/>
        <a:p>
          <a:pPr>
            <a:defRPr sz="700">
              <a:solidFill>
                <a:schemeClr val="bg2"/>
              </a:solidFill>
            </a:defRPr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9141861751585E-2"/>
          <c:y val="2.0387807442792321E-2"/>
          <c:w val="0.65455786636535906"/>
          <c:h val="0.565189033358444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Házas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Sheet1!$B$2:$B$10</c:f>
              <c:numCache>
                <c:formatCode>####.0%</c:formatCode>
                <c:ptCount val="9"/>
                <c:pt idx="0">
                  <c:v>0.45068285280728376</c:v>
                </c:pt>
                <c:pt idx="1">
                  <c:v>0.42857142857142855</c:v>
                </c:pt>
                <c:pt idx="2">
                  <c:v>0.35807860262008728</c:v>
                </c:pt>
                <c:pt idx="3">
                  <c:v>0.55241935483870963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Egyedülálló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Sheet1!$C$2:$C$10</c:f>
              <c:numCache>
                <c:formatCode>####.0%</c:formatCode>
                <c:ptCount val="9"/>
                <c:pt idx="0">
                  <c:v>0.21244309559939303</c:v>
                </c:pt>
                <c:pt idx="1">
                  <c:v>0.23076923076923075</c:v>
                </c:pt>
                <c:pt idx="2">
                  <c:v>0.2576419213973799</c:v>
                </c:pt>
                <c:pt idx="3">
                  <c:v>0.15725806451612903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Kapcsolatban él, de nem házas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Sheet1!$D$2:$D$10</c:f>
              <c:numCache>
                <c:formatCode>####.0%</c:formatCode>
                <c:ptCount val="9"/>
                <c:pt idx="0">
                  <c:v>0.21851289833080426</c:v>
                </c:pt>
                <c:pt idx="1">
                  <c:v>0.26373626373626374</c:v>
                </c:pt>
                <c:pt idx="2">
                  <c:v>0.15720524017467249</c:v>
                </c:pt>
                <c:pt idx="3">
                  <c:v>0.24193548387096775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Elvált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effectLst/>
            </c:spPr>
            <c:txPr>
              <a:bodyPr lIns="90000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Sheet1!$E$2:$E$10</c:f>
              <c:numCache>
                <c:formatCode>####.0%</c:formatCode>
                <c:ptCount val="9"/>
                <c:pt idx="0">
                  <c:v>8.3459787556904405E-2</c:v>
                </c:pt>
                <c:pt idx="1">
                  <c:v>5.4945054945054944E-2</c:v>
                </c:pt>
                <c:pt idx="2">
                  <c:v>0.1703056768558952</c:v>
                </c:pt>
                <c:pt idx="3">
                  <c:v>2.4193548387096774E-2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Özvegy</c:v>
                </c:pt>
              </c:strCache>
            </c:strRef>
          </c:tx>
          <c:spPr>
            <a:solidFill>
              <a:srgbClr val="FFD6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Sheet1!$F$2:$F$10</c:f>
              <c:numCache>
                <c:formatCode>####.0%</c:formatCode>
                <c:ptCount val="9"/>
                <c:pt idx="0">
                  <c:v>3.490136570561457E-2</c:v>
                </c:pt>
                <c:pt idx="1">
                  <c:v>2.197802197802198E-2</c:v>
                </c:pt>
                <c:pt idx="2">
                  <c:v>5.6768558951965066E-2</c:v>
                </c:pt>
                <c:pt idx="3">
                  <c:v>2.4193548387096774E-2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Aktív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5" formatCode="####.0%">
                  <c:v>0.5835866261398176</c:v>
                </c:pt>
                <c:pt idx="6" formatCode="####.0%">
                  <c:v>0.67032967032967039</c:v>
                </c:pt>
                <c:pt idx="7" formatCode="####.0%">
                  <c:v>0.58333333333333337</c:v>
                </c:pt>
                <c:pt idx="8" formatCode="####.0%">
                  <c:v>0.52016129032258063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Nem akítv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5" formatCode="####.0%">
                  <c:v>0.41641337386018235</c:v>
                </c:pt>
                <c:pt idx="6" formatCode="####.0%">
                  <c:v>0.32967032967032961</c:v>
                </c:pt>
                <c:pt idx="7" formatCode="####.0%">
                  <c:v>0.41666666666666663</c:v>
                </c:pt>
                <c:pt idx="8" formatCode="####.0%">
                  <c:v>0.47983870967741937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067200"/>
        <c:axId val="38073088"/>
      </c:barChart>
      <c:catAx>
        <c:axId val="38067200"/>
        <c:scaling>
          <c:orientation val="minMax"/>
        </c:scaling>
        <c:delete val="0"/>
        <c:axPos val="b"/>
        <c:numFmt formatCode="s\t\a\nd\a\rd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 rot="2820000"/>
          <a:lstStyle/>
          <a:p>
            <a:pPr>
              <a:defRPr sz="1200"/>
            </a:pPr>
            <a:endParaRPr lang="hu-HU"/>
          </a:p>
        </c:txPr>
        <c:crossAx val="38073088"/>
        <c:crosses val="autoZero"/>
        <c:auto val="1"/>
        <c:lblAlgn val="ctr"/>
        <c:lblOffset val="100"/>
        <c:noMultiLvlLbl val="0"/>
      </c:catAx>
      <c:valAx>
        <c:axId val="3807308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3806720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555843131716159"/>
          <c:y val="3.8832035933676623E-2"/>
          <c:w val="0.21342949283805895"/>
          <c:h val="0.608161388473090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9141861751585E-2"/>
          <c:y val="2.0387807442792321E-2"/>
          <c:w val="0.61270435365982845"/>
          <c:h val="0.565189033358444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fős háztartás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</c:dLbl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Sheet1!$B$2:$B$10</c:f>
              <c:numCache>
                <c:formatCode>####.0%</c:formatCode>
                <c:ptCount val="9"/>
                <c:pt idx="0">
                  <c:v>0.11500728012001754</c:v>
                </c:pt>
                <c:pt idx="1">
                  <c:v>0.14408282815764825</c:v>
                </c:pt>
                <c:pt idx="2">
                  <c:v>0.21330983178220123</c:v>
                </c:pt>
                <c:pt idx="3">
                  <c:v>3.2741573631257653E-3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fős háztartás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Sheet1!$C$2:$C$10</c:f>
              <c:numCache>
                <c:formatCode>####.0%</c:formatCode>
                <c:ptCount val="9"/>
                <c:pt idx="0">
                  <c:v>0.31225963478351448</c:v>
                </c:pt>
                <c:pt idx="1">
                  <c:v>0.29114245119459808</c:v>
                </c:pt>
                <c:pt idx="2">
                  <c:v>0.31162006349131954</c:v>
                </c:pt>
                <c:pt idx="3">
                  <c:v>0.32832895631031683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fős háztartás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Sheet1!$D$2:$D$10</c:f>
              <c:numCache>
                <c:formatCode>####.0%</c:formatCode>
                <c:ptCount val="9"/>
                <c:pt idx="0">
                  <c:v>0.26075618335409545</c:v>
                </c:pt>
                <c:pt idx="1">
                  <c:v>0.24146678606320138</c:v>
                </c:pt>
                <c:pt idx="2">
                  <c:v>0.2836615609834483</c:v>
                </c:pt>
                <c:pt idx="3">
                  <c:v>0.25382912429157478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vagy több fős háztartás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effectLst/>
            </c:spPr>
            <c:txPr>
              <a:bodyPr lIns="90000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Sheet1!$E$2:$E$10</c:f>
              <c:numCache>
                <c:formatCode>####.0%</c:formatCode>
                <c:ptCount val="9"/>
                <c:pt idx="0">
                  <c:v>0.312</c:v>
                </c:pt>
                <c:pt idx="1">
                  <c:v>0.32300000000000001</c:v>
                </c:pt>
                <c:pt idx="2">
                  <c:v>0.191</c:v>
                </c:pt>
                <c:pt idx="3">
                  <c:v>0.41499999999999998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Van 15 évnél fiatalabb gyerek a háztartásban </c:v>
                </c:pt>
              </c:strCache>
            </c:strRef>
          </c:tx>
          <c:spPr>
            <a:solidFill>
              <a:srgbClr val="9B1F2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5" formatCode="0%">
                  <c:v>0.28006872852233688</c:v>
                </c:pt>
                <c:pt idx="6" formatCode="0%">
                  <c:v>0.29677419354838708</c:v>
                </c:pt>
                <c:pt idx="7" formatCode="0%">
                  <c:v>0.16201117318435754</c:v>
                </c:pt>
                <c:pt idx="8" formatCode="0%">
                  <c:v>0.35483870967741937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Nincs 15 évnél fiatalabb gyerek a háztartásban</c:v>
                </c:pt>
              </c:strCache>
            </c:strRef>
          </c:tx>
          <c:spPr>
            <a:solidFill>
              <a:srgbClr val="D27863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5" formatCode="0%">
                  <c:v>0.71993127147766312</c:v>
                </c:pt>
                <c:pt idx="6" formatCode="0%">
                  <c:v>0.70322580645161292</c:v>
                </c:pt>
                <c:pt idx="7" formatCode="####.0%">
                  <c:v>0.83798882681564246</c:v>
                </c:pt>
                <c:pt idx="8" formatCode="####.0%">
                  <c:v>0.64516129032258063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9641728"/>
        <c:axId val="69643264"/>
      </c:barChart>
      <c:catAx>
        <c:axId val="69641728"/>
        <c:scaling>
          <c:orientation val="minMax"/>
        </c:scaling>
        <c:delete val="0"/>
        <c:axPos val="b"/>
        <c:numFmt formatCode="s\t\a\nd\a\rd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 rot="2820000"/>
          <a:lstStyle/>
          <a:p>
            <a:pPr>
              <a:defRPr sz="1200"/>
            </a:pPr>
            <a:endParaRPr lang="hu-HU"/>
          </a:p>
        </c:txPr>
        <c:crossAx val="69643264"/>
        <c:crosses val="autoZero"/>
        <c:auto val="1"/>
        <c:lblAlgn val="ctr"/>
        <c:lblOffset val="100"/>
        <c:noMultiLvlLbl val="0"/>
      </c:catAx>
      <c:valAx>
        <c:axId val="69643264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6964172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9579358073514352"/>
          <c:y val="3.8832035933676623E-2"/>
          <c:w val="0.27322022527453127"/>
          <c:h val="0.608161388473090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1267022115515E-3"/>
          <c:y val="2.0387807442792321E-2"/>
          <c:w val="0.72929628191094942"/>
          <c:h val="0.62386280501393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24"/>
                <c:pt idx="0">
                  <c:v>0.30014773691159502</c:v>
                </c:pt>
                <c:pt idx="1">
                  <c:v>0.27612635109820133</c:v>
                </c:pt>
                <c:pt idx="2">
                  <c:v>0.3208973462870337</c:v>
                </c:pt>
                <c:pt idx="3">
                  <c:v>0.29867256390000052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TV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24"/>
                <c:pt idx="0">
                  <c:v>0.39287143271272285</c:v>
                </c:pt>
                <c:pt idx="1">
                  <c:v>0.35065113801648939</c:v>
                </c:pt>
                <c:pt idx="2">
                  <c:v>0.38866688631916102</c:v>
                </c:pt>
                <c:pt idx="3">
                  <c:v>0.42769051863398105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vagy több TV</c:v>
                </c:pt>
              </c:strCache>
            </c:strRef>
          </c:tx>
          <c:spPr>
            <a:solidFill>
              <a:srgbClr val="7DB4E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Sheet1!$D$2:$D$25</c:f>
              <c:numCache>
                <c:formatCode>0%</c:formatCode>
                <c:ptCount val="24"/>
                <c:pt idx="0">
                  <c:v>0.3069808303756803</c:v>
                </c:pt>
                <c:pt idx="1">
                  <c:v>0.37322251088531</c:v>
                </c:pt>
                <c:pt idx="2">
                  <c:v>0.29043576739380528</c:v>
                </c:pt>
                <c:pt idx="3">
                  <c:v>0.27363691746601793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 PC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24"/>
                <c:pt idx="5" formatCode="0%">
                  <c:v>0.58078643029054611</c:v>
                </c:pt>
                <c:pt idx="6" formatCode="0%">
                  <c:v>0.56000000000000005</c:v>
                </c:pt>
                <c:pt idx="7" formatCode="0%">
                  <c:v>0.59</c:v>
                </c:pt>
                <c:pt idx="8" formatCode="0%">
                  <c:v>0.57999999999999996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 vagy több PC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24"/>
                <c:pt idx="5" formatCode="0%">
                  <c:v>0.17</c:v>
                </c:pt>
                <c:pt idx="6" formatCode="0%">
                  <c:v>0.15</c:v>
                </c:pt>
                <c:pt idx="7" formatCode="0%">
                  <c:v>0.17</c:v>
                </c:pt>
                <c:pt idx="8" formatCode="0%">
                  <c:v>0.17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 Laptop</c:v>
                </c:pt>
              </c:strCache>
            </c:strRef>
          </c:tx>
          <c:spPr>
            <a:solidFill>
              <a:srgbClr val="D27863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Sheet1!$G$2:$G$25</c:f>
              <c:numCache>
                <c:formatCode>General</c:formatCode>
                <c:ptCount val="24"/>
                <c:pt idx="10" formatCode="0%">
                  <c:v>0.45047106040531265</c:v>
                </c:pt>
                <c:pt idx="11" formatCode="0%">
                  <c:v>0.41652170809679756</c:v>
                </c:pt>
                <c:pt idx="12" formatCode="0%">
                  <c:v>0.46453270025098886</c:v>
                </c:pt>
                <c:pt idx="13" formatCode="0%">
                  <c:v>0.46242563226171934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 vagy több laptop</c:v>
                </c:pt>
              </c:strCache>
            </c:strRef>
          </c:tx>
          <c:spPr>
            <a:solidFill>
              <a:srgbClr val="E1A693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Sheet1!$H$2:$H$25</c:f>
              <c:numCache>
                <c:formatCode>General</c:formatCode>
                <c:ptCount val="24"/>
                <c:pt idx="10" formatCode="0%">
                  <c:v>0.27</c:v>
                </c:pt>
                <c:pt idx="11" formatCode="0%">
                  <c:v>0.33</c:v>
                </c:pt>
                <c:pt idx="12" formatCode="0%">
                  <c:v>0.24</c:v>
                </c:pt>
                <c:pt idx="13" formatCode="0%">
                  <c:v>0.24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 táblagép</c:v>
                </c:pt>
              </c:strCache>
            </c:strRef>
          </c:tx>
          <c:spPr>
            <a:solidFill>
              <a:srgbClr val="F6D50F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Sheet1!$I$2:$I$25</c:f>
              <c:numCache>
                <c:formatCode>General</c:formatCode>
                <c:ptCount val="24"/>
                <c:pt idx="15" formatCode="0%">
                  <c:v>0.28530373610723714</c:v>
                </c:pt>
                <c:pt idx="16" formatCode="0%">
                  <c:v>0.19474275163092269</c:v>
                </c:pt>
                <c:pt idx="17" formatCode="0%">
                  <c:v>0.28948571678587226</c:v>
                </c:pt>
                <c:pt idx="18" formatCode="0%">
                  <c:v>0.34784762869183494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 vagy több táblagép</c:v>
                </c:pt>
              </c:strCache>
            </c:strRef>
          </c:tx>
          <c:spPr>
            <a:solidFill>
              <a:srgbClr val="FFE67F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Sheet1!$J$2:$J$25</c:f>
              <c:numCache>
                <c:formatCode>General</c:formatCode>
                <c:ptCount val="24"/>
                <c:pt idx="15" formatCode="0%">
                  <c:v>0.09</c:v>
                </c:pt>
                <c:pt idx="16" formatCode="0%">
                  <c:v>0.08</c:v>
                </c:pt>
                <c:pt idx="17" formatCode="0%">
                  <c:v>7.0000000000000007E-2</c:v>
                </c:pt>
                <c:pt idx="18" formatCode="0%">
                  <c:v>0.1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 okostelefon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Sheet1!$K$2:$K$25</c:f>
              <c:numCache>
                <c:formatCode>General</c:formatCode>
                <c:ptCount val="24"/>
                <c:pt idx="20" formatCode="0%">
                  <c:v>0.29980771565639347</c:v>
                </c:pt>
                <c:pt idx="21" formatCode="0%">
                  <c:v>0.23970287275964486</c:v>
                </c:pt>
                <c:pt idx="22" formatCode="0%">
                  <c:v>0.38709697858754755</c:v>
                </c:pt>
                <c:pt idx="23" formatCode="0%">
                  <c:v>0.26358283818498668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 vagy több okostelefon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2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  <c:pt idx="15">
                  <c:v>Minden válaszadó</c:v>
                </c:pt>
                <c:pt idx="16">
                  <c:v>Kapcsolgatók</c:v>
                </c:pt>
                <c:pt idx="17">
                  <c:v>Egyedül, tudatosan</c:v>
                </c:pt>
                <c:pt idx="18">
                  <c:v>Többen, tudatosan</c:v>
                </c:pt>
                <c:pt idx="20">
                  <c:v>Minden válaszadó</c:v>
                </c:pt>
                <c:pt idx="21">
                  <c:v>Kapcsolgatók</c:v>
                </c:pt>
                <c:pt idx="22">
                  <c:v>Egyedül, tudatosan</c:v>
                </c:pt>
                <c:pt idx="23">
                  <c:v>Többen, tudatosan</c:v>
                </c:pt>
              </c:strCache>
            </c:strRef>
          </c:cat>
          <c:val>
            <c:numRef>
              <c:f>Sheet1!$L$2:$L$25</c:f>
              <c:numCache>
                <c:formatCode>General</c:formatCode>
                <c:ptCount val="24"/>
                <c:pt idx="20" formatCode="0%">
                  <c:v>0.56000000000000005</c:v>
                </c:pt>
                <c:pt idx="21" formatCode="0%">
                  <c:v>0.61</c:v>
                </c:pt>
                <c:pt idx="22" formatCode="0%">
                  <c:v>0.45</c:v>
                </c:pt>
                <c:pt idx="23" formatCode="0%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03584128"/>
        <c:axId val="103585664"/>
      </c:barChart>
      <c:catAx>
        <c:axId val="1035841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 rot="2820000"/>
          <a:lstStyle/>
          <a:p>
            <a:pPr>
              <a:defRPr sz="1050"/>
            </a:pPr>
            <a:endParaRPr lang="hu-HU"/>
          </a:p>
        </c:txPr>
        <c:crossAx val="103585664"/>
        <c:crosses val="autoZero"/>
        <c:auto val="1"/>
        <c:lblAlgn val="ctr"/>
        <c:lblOffset val="100"/>
        <c:noMultiLvlLbl val="0"/>
      </c:catAx>
      <c:valAx>
        <c:axId val="10358566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0358412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7202676459164588"/>
          <c:y val="2.1575044270298299E-2"/>
          <c:w val="0.21650942174829044"/>
          <c:h val="0.67993556271525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125386420791533"/>
          <c:y val="2.0387708891128224E-2"/>
          <c:w val="0.36392143870797955"/>
          <c:h val="0.93794005328741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Minden válaszadó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TV musorok rögzítésére és lejátszására alkalmas eszköz</c:v>
                </c:pt>
                <c:pt idx="1">
                  <c:v>TV-hez csatlakoztatható DVD felvevo és lejátszó</c:v>
                </c:pt>
                <c:pt idx="2">
                  <c:v>Online TV-nézést lehetővé tévő TV-előfizetés</c:v>
                </c:pt>
                <c:pt idx="3">
                  <c:v>Videotár használatát lehetővé tévő TV-előfizetés</c:v>
                </c:pt>
                <c:pt idx="4">
                  <c:v>Műsorok megállítását és visszanézését lehetővé tévő TV-előfizetés</c:v>
                </c:pt>
                <c:pt idx="5">
                  <c:v>Wifi-szolgáltatás a lakásban</c:v>
                </c:pt>
                <c:pt idx="6">
                  <c:v>Szélessávú internetelőfizetés</c:v>
                </c:pt>
                <c:pt idx="7">
                  <c:v>10-nél több csatornát kínáló kábel-TV-szolgáltatás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0.46</c:v>
                </c:pt>
                <c:pt idx="1">
                  <c:v>0.67</c:v>
                </c:pt>
                <c:pt idx="2">
                  <c:v>0.10695305770871104</c:v>
                </c:pt>
                <c:pt idx="3">
                  <c:v>0.16106356072618527</c:v>
                </c:pt>
                <c:pt idx="4">
                  <c:v>0.18483139203058077</c:v>
                </c:pt>
                <c:pt idx="5">
                  <c:v>0.6873626981156129</c:v>
                </c:pt>
                <c:pt idx="6">
                  <c:v>0.74990851741758191</c:v>
                </c:pt>
                <c:pt idx="7">
                  <c:v>0.82787173504860401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Kapcsolgatók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TV musorok rögzítésére és lejátszására alkalmas eszköz</c:v>
                </c:pt>
                <c:pt idx="1">
                  <c:v>TV-hez csatlakoztatható DVD felvevo és lejátszó</c:v>
                </c:pt>
                <c:pt idx="2">
                  <c:v>Online TV-nézést lehetővé tévő TV-előfizetés</c:v>
                </c:pt>
                <c:pt idx="3">
                  <c:v>Videotár használatát lehetővé tévő TV-előfizetés</c:v>
                </c:pt>
                <c:pt idx="4">
                  <c:v>Műsorok megállítását és visszanézését lehetővé tévő TV-előfizetés</c:v>
                </c:pt>
                <c:pt idx="5">
                  <c:v>Wifi-szolgáltatás a lakásban</c:v>
                </c:pt>
                <c:pt idx="6">
                  <c:v>Szélessávú internetelőfizetés</c:v>
                </c:pt>
                <c:pt idx="7">
                  <c:v>10-nél több csatornát kínáló kábel-TV-szolgáltatás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0.49</c:v>
                </c:pt>
                <c:pt idx="1">
                  <c:v>0.65</c:v>
                </c:pt>
                <c:pt idx="2">
                  <c:v>0.11617123004366778</c:v>
                </c:pt>
                <c:pt idx="3">
                  <c:v>0.19373000616071306</c:v>
                </c:pt>
                <c:pt idx="4">
                  <c:v>0.28975802517147553</c:v>
                </c:pt>
                <c:pt idx="5">
                  <c:v>0.72040173474838154</c:v>
                </c:pt>
                <c:pt idx="6">
                  <c:v>0.73382772163220988</c:v>
                </c:pt>
                <c:pt idx="7">
                  <c:v>0.87851942502235914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Egyedül, tudatosan</c:v>
                </c:pt>
              </c:strCache>
            </c:strRef>
          </c:tx>
          <c:spPr>
            <a:solidFill>
              <a:srgbClr val="007DC3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TV musorok rögzítésére és lejátszására alkalmas eszköz</c:v>
                </c:pt>
                <c:pt idx="1">
                  <c:v>TV-hez csatlakoztatható DVD felvevo és lejátszó</c:v>
                </c:pt>
                <c:pt idx="2">
                  <c:v>Online TV-nézést lehetővé tévő TV-előfizetés</c:v>
                </c:pt>
                <c:pt idx="3">
                  <c:v>Videotár használatát lehetővé tévő TV-előfizetés</c:v>
                </c:pt>
                <c:pt idx="4">
                  <c:v>Műsorok megállítását és visszanézését lehetővé tévő TV-előfizetés</c:v>
                </c:pt>
                <c:pt idx="5">
                  <c:v>Wifi-szolgáltatás a lakásban</c:v>
                </c:pt>
                <c:pt idx="6">
                  <c:v>Szélessávú internetelőfizetés</c:v>
                </c:pt>
                <c:pt idx="7">
                  <c:v>10-nél több csatornát kínáló kábel-TV-szolgáltatás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0.45</c:v>
                </c:pt>
                <c:pt idx="1">
                  <c:v>0.69</c:v>
                </c:pt>
                <c:pt idx="2">
                  <c:v>0.10389040161673525</c:v>
                </c:pt>
                <c:pt idx="3">
                  <c:v>0.15018671857901217</c:v>
                </c:pt>
                <c:pt idx="4">
                  <c:v>0.14149265687392604</c:v>
                </c:pt>
                <c:pt idx="5">
                  <c:v>0.65667164064579442</c:v>
                </c:pt>
                <c:pt idx="6">
                  <c:v>0.77063568410920558</c:v>
                </c:pt>
                <c:pt idx="7">
                  <c:v>0.84740328379967711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Többen, tudatosan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TV musorok rögzítésére és lejátszására alkalmas eszköz</c:v>
                </c:pt>
                <c:pt idx="1">
                  <c:v>TV-hez csatlakoztatható DVD felvevo és lejátszó</c:v>
                </c:pt>
                <c:pt idx="2">
                  <c:v>Online TV-nézést lehetővé tévő TV-előfizetés</c:v>
                </c:pt>
                <c:pt idx="3">
                  <c:v>Videotár használatát lehetővé tévő TV-előfizetés</c:v>
                </c:pt>
                <c:pt idx="4">
                  <c:v>Műsorok megállítását és visszanézését lehetővé tévő TV-előfizetés</c:v>
                </c:pt>
                <c:pt idx="5">
                  <c:v>Wifi-szolgáltatás a lakásban</c:v>
                </c:pt>
                <c:pt idx="6">
                  <c:v>Szélessávú internetelőfizetés</c:v>
                </c:pt>
                <c:pt idx="7">
                  <c:v>10-nél több csatornát kínáló kábel-TV-szolgáltatás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0.31</c:v>
                </c:pt>
                <c:pt idx="1">
                  <c:v>0.67</c:v>
                </c:pt>
                <c:pt idx="2">
                  <c:v>0.1030121998488264</c:v>
                </c:pt>
                <c:pt idx="3">
                  <c:v>0.14712014294057796</c:v>
                </c:pt>
                <c:pt idx="4">
                  <c:v>0.14777203500839198</c:v>
                </c:pt>
                <c:pt idx="5">
                  <c:v>0.69137106540973858</c:v>
                </c:pt>
                <c:pt idx="6">
                  <c:v>0.74263272446232609</c:v>
                </c:pt>
                <c:pt idx="7">
                  <c:v>0.77277687335018153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6846976"/>
        <c:axId val="76848512"/>
      </c:barChart>
      <c:catAx>
        <c:axId val="768469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 rot="0"/>
          <a:lstStyle/>
          <a:p>
            <a:pPr>
              <a:defRPr sz="1000"/>
            </a:pPr>
            <a:endParaRPr lang="hu-HU"/>
          </a:p>
        </c:txPr>
        <c:crossAx val="76848512"/>
        <c:crosses val="autoZero"/>
        <c:auto val="1"/>
        <c:lblAlgn val="ctr"/>
        <c:lblOffset val="100"/>
        <c:noMultiLvlLbl val="0"/>
      </c:catAx>
      <c:valAx>
        <c:axId val="768485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7684697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0176532721800697"/>
          <c:y val="0.42884004752602678"/>
          <c:w val="0.16887625379847485"/>
          <c:h val="0.25080632274433456"/>
        </c:manualLayout>
      </c:layout>
      <c:overlay val="0"/>
      <c:txPr>
        <a:bodyPr/>
        <a:lstStyle/>
        <a:p>
          <a:pPr>
            <a:defRPr sz="11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3743790421746571"/>
          <c:y val="3.125E-2"/>
          <c:w val="0.29825336232979244"/>
          <c:h val="0.89227066929133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Többen, tudatosan TV-zők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accent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Munka1!$A$2:$A$12</c:f>
              <c:strCache>
                <c:ptCount val="11"/>
                <c:pt idx="0">
                  <c:v>Nem előre eldöntött, kapcsolgatás során talált műsorok, amin ott ragadt, aránya</c:v>
                </c:pt>
                <c:pt idx="1">
                  <c:v>Nem előre eldöntött, kapcsolgatás során talált műsorok, amik érdekelték, aránya</c:v>
                </c:pt>
                <c:pt idx="2">
                  <c:v>Nem előre eldöntött, kapcsolgatás során talált műsorok, amiket nézni szokott, aránya</c:v>
                </c:pt>
                <c:pt idx="3">
                  <c:v>Nem előre eldöntött, összes adón kapcsolgatás során talált műsorok aránya</c:v>
                </c:pt>
                <c:pt idx="4">
                  <c:v>Nem előre eldöntött, kedvenc adókon kapcsolgatás során talált műsorok aránya</c:v>
                </c:pt>
                <c:pt idx="5">
                  <c:v>Nem előre eldöntött, kapcsolgatás során talált műsorok aránya</c:v>
                </c:pt>
                <c:pt idx="6">
                  <c:v>Előre eldöntött, időnként nézett műsorok aránya</c:v>
                </c:pt>
                <c:pt idx="7">
                  <c:v>Előre eldöntött, mindig nézett műsorok aránya</c:v>
                </c:pt>
                <c:pt idx="8">
                  <c:v>Előre eldöntött módon nézett műsorok aránya</c:v>
                </c:pt>
                <c:pt idx="9">
                  <c:v>Egyedül nézett műsorok aránya</c:v>
                </c:pt>
                <c:pt idx="10">
                  <c:v>Azon műsorok aránya, amik nézésének eldöntésében részt vett</c:v>
                </c:pt>
              </c:strCache>
            </c:strRef>
          </c:cat>
          <c:val>
            <c:numRef>
              <c:f>Munka1!$B$2:$B$12</c:f>
              <c:numCache>
                <c:formatCode>0%</c:formatCode>
                <c:ptCount val="11"/>
                <c:pt idx="0">
                  <c:v>1.200600596584518E-2</c:v>
                </c:pt>
                <c:pt idx="1">
                  <c:v>1.9329136693605371E-2</c:v>
                </c:pt>
                <c:pt idx="2">
                  <c:v>1.3454287480746254E-2</c:v>
                </c:pt>
                <c:pt idx="3">
                  <c:v>1.2750904880629447E-2</c:v>
                </c:pt>
                <c:pt idx="4">
                  <c:v>3.2038525259567366E-2</c:v>
                </c:pt>
                <c:pt idx="5">
                  <c:v>4.4789430140196838E-2</c:v>
                </c:pt>
                <c:pt idx="6">
                  <c:v>0.23328572681287041</c:v>
                </c:pt>
                <c:pt idx="7">
                  <c:v>0.53385417547483183</c:v>
                </c:pt>
                <c:pt idx="8">
                  <c:v>0.81550238621915228</c:v>
                </c:pt>
                <c:pt idx="9">
                  <c:v>0.13204128557580352</c:v>
                </c:pt>
                <c:pt idx="10">
                  <c:v>0.92426390505551481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Egyedül, tudatosan TV-zők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accent2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Munka1!$A$2:$A$12</c:f>
              <c:strCache>
                <c:ptCount val="11"/>
                <c:pt idx="0">
                  <c:v>Nem előre eldöntött, kapcsolgatás során talált műsorok, amin ott ragadt, aránya</c:v>
                </c:pt>
                <c:pt idx="1">
                  <c:v>Nem előre eldöntött, kapcsolgatás során talált műsorok, amik érdekelték, aránya</c:v>
                </c:pt>
                <c:pt idx="2">
                  <c:v>Nem előre eldöntött, kapcsolgatás során talált műsorok, amiket nézni szokott, aránya</c:v>
                </c:pt>
                <c:pt idx="3">
                  <c:v>Nem előre eldöntött, összes adón kapcsolgatás során talált műsorok aránya</c:v>
                </c:pt>
                <c:pt idx="4">
                  <c:v>Nem előre eldöntött, kedvenc adókon kapcsolgatás során talált műsorok aránya</c:v>
                </c:pt>
                <c:pt idx="5">
                  <c:v>Nem előre eldöntött, kapcsolgatás során talált műsorok aránya</c:v>
                </c:pt>
                <c:pt idx="6">
                  <c:v>Előre eldöntött, időnként nézett műsorok aránya</c:v>
                </c:pt>
                <c:pt idx="7">
                  <c:v>Előre eldöntött, mindig nézett műsorok aránya</c:v>
                </c:pt>
                <c:pt idx="8">
                  <c:v>Előre eldöntött módon nézett műsorok aránya</c:v>
                </c:pt>
                <c:pt idx="9">
                  <c:v>Egyedül nézett műsorok aránya</c:v>
                </c:pt>
                <c:pt idx="10">
                  <c:v>Azon műsorok aránya, amik nézésének eldöntésében részt vett</c:v>
                </c:pt>
              </c:strCache>
            </c:strRef>
          </c:cat>
          <c:val>
            <c:numRef>
              <c:f>Munka1!$C$2:$C$12</c:f>
              <c:numCache>
                <c:formatCode>0%</c:formatCode>
                <c:ptCount val="11"/>
                <c:pt idx="0">
                  <c:v>7.7081027420998621E-3</c:v>
                </c:pt>
                <c:pt idx="1">
                  <c:v>3.4158459288844673E-2</c:v>
                </c:pt>
                <c:pt idx="2">
                  <c:v>2.5180180030413678E-2</c:v>
                </c:pt>
                <c:pt idx="3">
                  <c:v>4.3488429220414088E-3</c:v>
                </c:pt>
                <c:pt idx="4">
                  <c:v>6.2697899139316837E-2</c:v>
                </c:pt>
                <c:pt idx="5">
                  <c:v>6.7046742061358203E-2</c:v>
                </c:pt>
                <c:pt idx="6">
                  <c:v>0.2396656013550498</c:v>
                </c:pt>
                <c:pt idx="7">
                  <c:v>0.53496200553806883</c:v>
                </c:pt>
                <c:pt idx="8">
                  <c:v>0.84437242845269733</c:v>
                </c:pt>
                <c:pt idx="9">
                  <c:v>0.96505037104168456</c:v>
                </c:pt>
                <c:pt idx="10">
                  <c:v>0.99839401860173005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Kapcsolgatók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Munka1!$A$2:$A$12</c:f>
              <c:strCache>
                <c:ptCount val="11"/>
                <c:pt idx="0">
                  <c:v>Nem előre eldöntött, kapcsolgatás során talált műsorok, amin ott ragadt, aránya</c:v>
                </c:pt>
                <c:pt idx="1">
                  <c:v>Nem előre eldöntött, kapcsolgatás során talált műsorok, amik érdekelték, aránya</c:v>
                </c:pt>
                <c:pt idx="2">
                  <c:v>Nem előre eldöntött, kapcsolgatás során talált műsorok, amiket nézni szokott, aránya</c:v>
                </c:pt>
                <c:pt idx="3">
                  <c:v>Nem előre eldöntött, összes adón kapcsolgatás során talált műsorok aránya</c:v>
                </c:pt>
                <c:pt idx="4">
                  <c:v>Nem előre eldöntött, kedvenc adókon kapcsolgatás során talált műsorok aránya</c:v>
                </c:pt>
                <c:pt idx="5">
                  <c:v>Nem előre eldöntött, kapcsolgatás során talált műsorok aránya</c:v>
                </c:pt>
                <c:pt idx="6">
                  <c:v>Előre eldöntött, időnként nézett műsorok aránya</c:v>
                </c:pt>
                <c:pt idx="7">
                  <c:v>Előre eldöntött, mindig nézett műsorok aránya</c:v>
                </c:pt>
                <c:pt idx="8">
                  <c:v>Előre eldöntött módon nézett műsorok aránya</c:v>
                </c:pt>
                <c:pt idx="9">
                  <c:v>Egyedül nézett műsorok aránya</c:v>
                </c:pt>
                <c:pt idx="10">
                  <c:v>Azon műsorok aránya, amik nézésének eldöntésében részt vett</c:v>
                </c:pt>
              </c:strCache>
            </c:strRef>
          </c:cat>
          <c:val>
            <c:numRef>
              <c:f>Munka1!$D$2:$D$12</c:f>
              <c:numCache>
                <c:formatCode>0%</c:formatCode>
                <c:ptCount val="11"/>
                <c:pt idx="0">
                  <c:v>0.1016580715628861</c:v>
                </c:pt>
                <c:pt idx="1">
                  <c:v>0.40559437999021325</c:v>
                </c:pt>
                <c:pt idx="2">
                  <c:v>0.22778810825556775</c:v>
                </c:pt>
                <c:pt idx="3">
                  <c:v>0.19304922067230662</c:v>
                </c:pt>
                <c:pt idx="4">
                  <c:v>0.54199133913636055</c:v>
                </c:pt>
                <c:pt idx="5">
                  <c:v>0.73504055980866689</c:v>
                </c:pt>
                <c:pt idx="6">
                  <c:v>5.3346590057349354E-2</c:v>
                </c:pt>
                <c:pt idx="7">
                  <c:v>0.11563667384961604</c:v>
                </c:pt>
                <c:pt idx="8">
                  <c:v>0.20800493938272849</c:v>
                </c:pt>
                <c:pt idx="9">
                  <c:v>0.60675375349593286</c:v>
                </c:pt>
                <c:pt idx="10">
                  <c:v>0.98116227097436892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Minden válaszadó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Munka1!$A$2:$A$12</c:f>
              <c:strCache>
                <c:ptCount val="11"/>
                <c:pt idx="0">
                  <c:v>Nem előre eldöntött, kapcsolgatás során talált műsorok, amin ott ragadt, aránya</c:v>
                </c:pt>
                <c:pt idx="1">
                  <c:v>Nem előre eldöntött, kapcsolgatás során talált műsorok, amik érdekelték, aránya</c:v>
                </c:pt>
                <c:pt idx="2">
                  <c:v>Nem előre eldöntött, kapcsolgatás során talált műsorok, amiket nézni szokott, aránya</c:v>
                </c:pt>
                <c:pt idx="3">
                  <c:v>Nem előre eldöntött, összes adón kapcsolgatás során talált műsorok aránya</c:v>
                </c:pt>
                <c:pt idx="4">
                  <c:v>Nem előre eldöntött, kedvenc adókon kapcsolgatás során talált műsorok aránya</c:v>
                </c:pt>
                <c:pt idx="5">
                  <c:v>Nem előre eldöntött, kapcsolgatás során talált műsorok aránya</c:v>
                </c:pt>
                <c:pt idx="6">
                  <c:v>Előre eldöntött, időnként nézett műsorok aránya</c:v>
                </c:pt>
                <c:pt idx="7">
                  <c:v>Előre eldöntött, mindig nézett műsorok aránya</c:v>
                </c:pt>
                <c:pt idx="8">
                  <c:v>Előre eldöntött módon nézett műsorok aránya</c:v>
                </c:pt>
                <c:pt idx="9">
                  <c:v>Egyedül nézett műsorok aránya</c:v>
                </c:pt>
                <c:pt idx="10">
                  <c:v>Azon műsorok aránya, amik nézésének eldöntésében részt vett</c:v>
                </c:pt>
              </c:strCache>
            </c:strRef>
          </c:cat>
          <c:val>
            <c:numRef>
              <c:f>Munka1!$E$2:$E$12</c:f>
              <c:numCache>
                <c:formatCode>0%</c:formatCode>
                <c:ptCount val="11"/>
                <c:pt idx="0">
                  <c:v>3.5290376221731069E-2</c:v>
                </c:pt>
                <c:pt idx="1">
                  <c:v>0.13121141947975007</c:v>
                </c:pt>
                <c:pt idx="2">
                  <c:v>7.6748938429862135E-2</c:v>
                </c:pt>
                <c:pt idx="3">
                  <c:v>5.9661552583807023E-2</c:v>
                </c:pt>
                <c:pt idx="4">
                  <c:v>0.18358918154753667</c:v>
                </c:pt>
                <c:pt idx="5">
                  <c:v>0.24325073413134329</c:v>
                </c:pt>
                <c:pt idx="6">
                  <c:v>0.18577321745003036</c:v>
                </c:pt>
                <c:pt idx="7">
                  <c:v>0.41866779426639289</c:v>
                </c:pt>
                <c:pt idx="8">
                  <c:v>0.65763577212667845</c:v>
                </c:pt>
                <c:pt idx="9">
                  <c:v>0.55203818194659648</c:v>
                </c:pt>
                <c:pt idx="10">
                  <c:v>0.96568906237580954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24640"/>
        <c:axId val="76626176"/>
      </c:barChart>
      <c:catAx>
        <c:axId val="766246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76626176"/>
        <c:crosses val="autoZero"/>
        <c:auto val="1"/>
        <c:lblAlgn val="ctr"/>
        <c:lblOffset val="100"/>
        <c:noMultiLvlLbl val="0"/>
      </c:catAx>
      <c:valAx>
        <c:axId val="766261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7662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09235314533709"/>
          <c:y val="0.58710482283464571"/>
          <c:w val="0.21385513499793776"/>
          <c:h val="0.17891535433070865"/>
        </c:manualLayout>
      </c:layout>
      <c:overlay val="0"/>
      <c:txPr>
        <a:bodyPr/>
        <a:lstStyle/>
        <a:p>
          <a:pPr>
            <a:defRPr sz="10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2858967784526443"/>
          <c:y val="3.4375000000000003E-2"/>
          <c:w val="0.36204673453959713"/>
          <c:h val="0.894790261399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Többen, tudatosan TV-zők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accent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Munka1!$A$2:$A$21</c:f>
              <c:strCache>
                <c:ptCount val="20"/>
                <c:pt idx="0">
                  <c:v>Általában nem én döntöm el, hogy mit nézzünk aznap a TV-ben</c:v>
                </c:pt>
                <c:pt idx="2">
                  <c:v>A TV nekem csak háttérzaj, mindig csinálok mellette valami mást is</c:v>
                </c:pt>
                <c:pt idx="3">
                  <c:v>TV-nézés közben általában más médiumokat is szoktam böngészni (pl. újságot olvasni, internetezni)</c:v>
                </c:pt>
                <c:pt idx="4">
                  <c:v>Amikor csak lehet, kikapcsolom a TV-t és más szórakozási módot választok</c:v>
                </c:pt>
                <c:pt idx="5">
                  <c:v>A TV központi szerepet tölt be a szabadidom eltöltésében : </c:v>
                </c:pt>
                <c:pt idx="6">
                  <c:v>El sem tudom képzelni az életem TV nélkül : </c:v>
                </c:pt>
                <c:pt idx="8">
                  <c:v>Minden oyan TV musort, ami érdekel, meg lehet nézni interneten is</c:v>
                </c:pt>
                <c:pt idx="9">
                  <c:v>Ha csak lehet, felvételrol nézek TV musorokat</c:v>
                </c:pt>
                <c:pt idx="11">
                  <c:v>Meg szoktam nézni a musorújságot mielott eldöntöm, mit nézzek</c:v>
                </c:pt>
                <c:pt idx="12">
                  <c:v>A TV-ben bemutatott musorajánlók segítségével elore ki szoktam választani, mit nézek majd</c:v>
                </c:pt>
                <c:pt idx="13">
                  <c:v>Nem tudom elore, hogy mit nézek majd aznap a TV-ben, kapcsolgatni szoktam, és amit a legérdekesebbnek találok, azt nézem meg</c:v>
                </c:pt>
                <c:pt idx="14">
                  <c:v>Mindig tudom elore, hogy mit fogok nézni aznap a TV-ben</c:v>
                </c:pt>
                <c:pt idx="16">
                  <c:v>A napirendem része, hogy bizonyos musorokat (például híradó, sorozat) megnézzek a TV-ben</c:v>
                </c:pt>
                <c:pt idx="17">
                  <c:v>Minden nap van 1-2 TV-musor, amirol tudom, hogy meg fogom nézni</c:v>
                </c:pt>
                <c:pt idx="18">
                  <c:v>Vannak olyan musorok, amiket szeretek nézni és csak a TV-ben érheto el élvezheto minoségben</c:v>
                </c:pt>
                <c:pt idx="19">
                  <c:v>Vannak kedvenc TV musoraim, amiket igyekszem mindig megnézni</c:v>
                </c:pt>
              </c:strCache>
            </c:strRef>
          </c:cat>
          <c:val>
            <c:numRef>
              <c:f>Munka1!$B$2:$B$21</c:f>
              <c:numCache>
                <c:formatCode>General</c:formatCode>
                <c:ptCount val="20"/>
                <c:pt idx="0" formatCode="0%">
                  <c:v>0.26290599193548386</c:v>
                </c:pt>
                <c:pt idx="2" formatCode="0%">
                  <c:v>0.31819861290322554</c:v>
                </c:pt>
                <c:pt idx="3" formatCode="0%">
                  <c:v>0.44690643145161252</c:v>
                </c:pt>
                <c:pt idx="4" formatCode="0%">
                  <c:v>0.48482603629032206</c:v>
                </c:pt>
                <c:pt idx="5" formatCode="0%">
                  <c:v>0.36721575403225787</c:v>
                </c:pt>
                <c:pt idx="6" formatCode="0%">
                  <c:v>0.39179310887096741</c:v>
                </c:pt>
                <c:pt idx="8" formatCode="0%">
                  <c:v>0.52145009677419307</c:v>
                </c:pt>
                <c:pt idx="9" formatCode="0%">
                  <c:v>0.21818154838709675</c:v>
                </c:pt>
                <c:pt idx="11" formatCode="0%">
                  <c:v>0.31715295161290291</c:v>
                </c:pt>
                <c:pt idx="12" formatCode="0%">
                  <c:v>0.4263411370967739</c:v>
                </c:pt>
                <c:pt idx="13" formatCode="0%">
                  <c:v>0.50350539112903181</c:v>
                </c:pt>
                <c:pt idx="14" formatCode="0%">
                  <c:v>0.50413211290322535</c:v>
                </c:pt>
                <c:pt idx="16" formatCode="0%">
                  <c:v>0.63574702822580609</c:v>
                </c:pt>
                <c:pt idx="17" formatCode="0%">
                  <c:v>0.64495702822580625</c:v>
                </c:pt>
                <c:pt idx="18" formatCode="0%">
                  <c:v>0.62654877016128974</c:v>
                </c:pt>
                <c:pt idx="19" formatCode="0%">
                  <c:v>0.7573473548387093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Egyedül, tudatosan TV-zők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accent2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Munka1!$A$2:$A$21</c:f>
              <c:strCache>
                <c:ptCount val="20"/>
                <c:pt idx="0">
                  <c:v>Általában nem én döntöm el, hogy mit nézzünk aznap a TV-ben</c:v>
                </c:pt>
                <c:pt idx="2">
                  <c:v>A TV nekem csak háttérzaj, mindig csinálok mellette valami mást is</c:v>
                </c:pt>
                <c:pt idx="3">
                  <c:v>TV-nézés közben általában más médiumokat is szoktam böngészni (pl. újságot olvasni, internetezni)</c:v>
                </c:pt>
                <c:pt idx="4">
                  <c:v>Amikor csak lehet, kikapcsolom a TV-t és más szórakozási módot választok</c:v>
                </c:pt>
                <c:pt idx="5">
                  <c:v>A TV központi szerepet tölt be a szabadidom eltöltésében : </c:v>
                </c:pt>
                <c:pt idx="6">
                  <c:v>El sem tudom képzelni az életem TV nélkül : </c:v>
                </c:pt>
                <c:pt idx="8">
                  <c:v>Minden oyan TV musort, ami érdekel, meg lehet nézni interneten is</c:v>
                </c:pt>
                <c:pt idx="9">
                  <c:v>Ha csak lehet, felvételrol nézek TV musorokat</c:v>
                </c:pt>
                <c:pt idx="11">
                  <c:v>Meg szoktam nézni a musorújságot mielott eldöntöm, mit nézzek</c:v>
                </c:pt>
                <c:pt idx="12">
                  <c:v>A TV-ben bemutatott musorajánlók segítségével elore ki szoktam választani, mit nézek majd</c:v>
                </c:pt>
                <c:pt idx="13">
                  <c:v>Nem tudom elore, hogy mit nézek majd aznap a TV-ben, kapcsolgatni szoktam, és amit a legérdekesebbnek találok, azt nézem meg</c:v>
                </c:pt>
                <c:pt idx="14">
                  <c:v>Mindig tudom elore, hogy mit fogok nézni aznap a TV-ben</c:v>
                </c:pt>
                <c:pt idx="16">
                  <c:v>A napirendem része, hogy bizonyos musorokat (például híradó, sorozat) megnézzek a TV-ben</c:v>
                </c:pt>
                <c:pt idx="17">
                  <c:v>Minden nap van 1-2 TV-musor, amirol tudom, hogy meg fogom nézni</c:v>
                </c:pt>
                <c:pt idx="18">
                  <c:v>Vannak olyan musorok, amiket szeretek nézni és csak a TV-ben érheto el élvezheto minoségben</c:v>
                </c:pt>
                <c:pt idx="19">
                  <c:v>Vannak kedvenc TV musoraim, amiket igyekszem mindig megnézni</c:v>
                </c:pt>
              </c:strCache>
            </c:strRef>
          </c:cat>
          <c:val>
            <c:numRef>
              <c:f>Munka1!$C$2:$C$21</c:f>
              <c:numCache>
                <c:formatCode>General</c:formatCode>
                <c:ptCount val="20"/>
                <c:pt idx="0" formatCode="0%">
                  <c:v>0.16379771929824563</c:v>
                </c:pt>
                <c:pt idx="2" formatCode="0%">
                  <c:v>0.32249660087719284</c:v>
                </c:pt>
                <c:pt idx="3" formatCode="0%">
                  <c:v>0.4482736973684206</c:v>
                </c:pt>
                <c:pt idx="4" formatCode="0%">
                  <c:v>0.36579695614035063</c:v>
                </c:pt>
                <c:pt idx="5" formatCode="0%">
                  <c:v>0.44425930701754351</c:v>
                </c:pt>
                <c:pt idx="6" formatCode="0%">
                  <c:v>0.48880358771929783</c:v>
                </c:pt>
                <c:pt idx="8" formatCode="0%">
                  <c:v>0.42036791228070147</c:v>
                </c:pt>
                <c:pt idx="9" formatCode="0%">
                  <c:v>0.12407978070175445</c:v>
                </c:pt>
                <c:pt idx="11" formatCode="0%">
                  <c:v>0.40862720175438572</c:v>
                </c:pt>
                <c:pt idx="12" formatCode="0%">
                  <c:v>0.41555139035087707</c:v>
                </c:pt>
                <c:pt idx="13" formatCode="0%">
                  <c:v>0.42367899561403477</c:v>
                </c:pt>
                <c:pt idx="14" formatCode="0%">
                  <c:v>0.61073182456140263</c:v>
                </c:pt>
                <c:pt idx="16" formatCode="0%">
                  <c:v>0.7497780570175433</c:v>
                </c:pt>
                <c:pt idx="17" formatCode="0%">
                  <c:v>0.79079584649122758</c:v>
                </c:pt>
                <c:pt idx="18" formatCode="0%">
                  <c:v>0.72413221052631538</c:v>
                </c:pt>
                <c:pt idx="19" formatCode="0%">
                  <c:v>0.86214604385964866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Kapcsolgatók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Munka1!$A$2:$A$21</c:f>
              <c:strCache>
                <c:ptCount val="20"/>
                <c:pt idx="0">
                  <c:v>Általában nem én döntöm el, hogy mit nézzünk aznap a TV-ben</c:v>
                </c:pt>
                <c:pt idx="2">
                  <c:v>A TV nekem csak háttérzaj, mindig csinálok mellette valami mást is</c:v>
                </c:pt>
                <c:pt idx="3">
                  <c:v>TV-nézés közben általában más médiumokat is szoktam böngészni (pl. újságot olvasni, internetezni)</c:v>
                </c:pt>
                <c:pt idx="4">
                  <c:v>Amikor csak lehet, kikapcsolom a TV-t és más szórakozási módot választok</c:v>
                </c:pt>
                <c:pt idx="5">
                  <c:v>A TV központi szerepet tölt be a szabadidom eltöltésében : </c:v>
                </c:pt>
                <c:pt idx="6">
                  <c:v>El sem tudom képzelni az életem TV nélkül : </c:v>
                </c:pt>
                <c:pt idx="8">
                  <c:v>Minden oyan TV musort, ami érdekel, meg lehet nézni interneten is</c:v>
                </c:pt>
                <c:pt idx="9">
                  <c:v>Ha csak lehet, felvételrol nézek TV musorokat</c:v>
                </c:pt>
                <c:pt idx="11">
                  <c:v>Meg szoktam nézni a musorújságot mielott eldöntöm, mit nézzek</c:v>
                </c:pt>
                <c:pt idx="12">
                  <c:v>A TV-ben bemutatott musorajánlók segítségével elore ki szoktam választani, mit nézek majd</c:v>
                </c:pt>
                <c:pt idx="13">
                  <c:v>Nem tudom elore, hogy mit nézek majd aznap a TV-ben, kapcsolgatni szoktam, és amit a legérdekesebbnek találok, azt nézem meg</c:v>
                </c:pt>
                <c:pt idx="14">
                  <c:v>Mindig tudom elore, hogy mit fogok nézni aznap a TV-ben</c:v>
                </c:pt>
                <c:pt idx="16">
                  <c:v>A napirendem része, hogy bizonyos musorokat (például híradó, sorozat) megnézzek a TV-ben</c:v>
                </c:pt>
                <c:pt idx="17">
                  <c:v>Minden nap van 1-2 TV-musor, amirol tudom, hogy meg fogom nézni</c:v>
                </c:pt>
                <c:pt idx="18">
                  <c:v>Vannak olyan musorok, amiket szeretek nézni és csak a TV-ben érheto el élvezheto minoségben</c:v>
                </c:pt>
                <c:pt idx="19">
                  <c:v>Vannak kedvenc TV musoraim, amiket igyekszem mindig megnézni</c:v>
                </c:pt>
              </c:strCache>
            </c:strRef>
          </c:cat>
          <c:val>
            <c:numRef>
              <c:f>Munka1!$D$2:$D$21</c:f>
              <c:numCache>
                <c:formatCode>General</c:formatCode>
                <c:ptCount val="20"/>
                <c:pt idx="0" formatCode="0%">
                  <c:v>0.17290948066298348</c:v>
                </c:pt>
                <c:pt idx="2" formatCode="0%">
                  <c:v>0.43062467955801098</c:v>
                </c:pt>
                <c:pt idx="3" formatCode="0%">
                  <c:v>0.59077913812154659</c:v>
                </c:pt>
                <c:pt idx="4" formatCode="0%">
                  <c:v>0.46570128176795567</c:v>
                </c:pt>
                <c:pt idx="5" formatCode="0%">
                  <c:v>0.27216736464088392</c:v>
                </c:pt>
                <c:pt idx="6" formatCode="0%">
                  <c:v>0.36148172375690613</c:v>
                </c:pt>
                <c:pt idx="8" formatCode="0%">
                  <c:v>0.48681962983425386</c:v>
                </c:pt>
                <c:pt idx="9" formatCode="0%">
                  <c:v>0.14285922651933705</c:v>
                </c:pt>
                <c:pt idx="11" formatCode="0%">
                  <c:v>0.18508773480662988</c:v>
                </c:pt>
                <c:pt idx="12" formatCode="0%">
                  <c:v>0.30360296685082871</c:v>
                </c:pt>
                <c:pt idx="13" formatCode="0%">
                  <c:v>0.7545792375690602</c:v>
                </c:pt>
                <c:pt idx="14" formatCode="0%">
                  <c:v>0.21642116022099456</c:v>
                </c:pt>
                <c:pt idx="16" formatCode="0%">
                  <c:v>0.41851307734806609</c:v>
                </c:pt>
                <c:pt idx="17" formatCode="0%">
                  <c:v>0.46290364088397762</c:v>
                </c:pt>
                <c:pt idx="18" formatCode="0%">
                  <c:v>0.5865470110497234</c:v>
                </c:pt>
                <c:pt idx="19" formatCode="0%">
                  <c:v>0.64702591712707114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Minden válaszadó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Munka1!$A$2:$A$21</c:f>
              <c:strCache>
                <c:ptCount val="20"/>
                <c:pt idx="0">
                  <c:v>Általában nem én döntöm el, hogy mit nézzünk aznap a TV-ben</c:v>
                </c:pt>
                <c:pt idx="2">
                  <c:v>A TV nekem csak háttérzaj, mindig csinálok mellette valami mást is</c:v>
                </c:pt>
                <c:pt idx="3">
                  <c:v>TV-nézés közben általában más médiumokat is szoktam böngészni (pl. újságot olvasni, internetezni)</c:v>
                </c:pt>
                <c:pt idx="4">
                  <c:v>Amikor csak lehet, kikapcsolom a TV-t és más szórakozási módot választok</c:v>
                </c:pt>
                <c:pt idx="5">
                  <c:v>A TV központi szerepet tölt be a szabadidom eltöltésében : </c:v>
                </c:pt>
                <c:pt idx="6">
                  <c:v>El sem tudom képzelni az életem TV nélkül : </c:v>
                </c:pt>
                <c:pt idx="8">
                  <c:v>Minden oyan TV musort, ami érdekel, meg lehet nézni interneten is</c:v>
                </c:pt>
                <c:pt idx="9">
                  <c:v>Ha csak lehet, felvételrol nézek TV musorokat</c:v>
                </c:pt>
                <c:pt idx="11">
                  <c:v>Meg szoktam nézni a musorújságot mielott eldöntöm, mit nézzek</c:v>
                </c:pt>
                <c:pt idx="12">
                  <c:v>A TV-ben bemutatott musorajánlók segítségével elore ki szoktam választani, mit nézek majd</c:v>
                </c:pt>
                <c:pt idx="13">
                  <c:v>Nem tudom elore, hogy mit nézek majd aznap a TV-ben, kapcsolgatni szoktam, és amit a legérdekesebbnek találok, azt nézem meg</c:v>
                </c:pt>
                <c:pt idx="14">
                  <c:v>Mindig tudom elore, hogy mit fogok nézni aznap a TV-ben</c:v>
                </c:pt>
                <c:pt idx="16">
                  <c:v>A napirendem része, hogy bizonyos musorokat (például híradó, sorozat) megnézzek a TV-ben</c:v>
                </c:pt>
                <c:pt idx="17">
                  <c:v>Minden nap van 1-2 TV-musor, amirol tudom, hogy meg fogom nézni</c:v>
                </c:pt>
                <c:pt idx="18">
                  <c:v>Vannak olyan musorok, amiket szeretek nézni és csak a TV-ben érheto el élvezheto minoségben</c:v>
                </c:pt>
                <c:pt idx="19">
                  <c:v>Vannak kedvenc TV musoraim, amiket igyekszem mindig megnézni</c:v>
                </c:pt>
              </c:strCache>
            </c:strRef>
          </c:cat>
          <c:val>
            <c:numRef>
              <c:f>Munka1!$E$2:$E$21</c:f>
              <c:numCache>
                <c:formatCode>General</c:formatCode>
                <c:ptCount val="20"/>
                <c:pt idx="0" formatCode="0%">
                  <c:v>0.20340909118541023</c:v>
                </c:pt>
                <c:pt idx="2" formatCode="0%">
                  <c:v>0.35013001215805467</c:v>
                </c:pt>
                <c:pt idx="3" formatCode="0%">
                  <c:v>0.48627693313069864</c:v>
                </c:pt>
                <c:pt idx="4" formatCode="0%">
                  <c:v>0.43758433890577503</c:v>
                </c:pt>
                <c:pt idx="5" formatCode="0%">
                  <c:v>0.36720808814589645</c:v>
                </c:pt>
                <c:pt idx="6" formatCode="0%">
                  <c:v>0.4164743176291793</c:v>
                </c:pt>
                <c:pt idx="8" formatCode="0%">
                  <c:v>0.4761061717325224</c:v>
                </c:pt>
                <c:pt idx="9" formatCode="0%">
                  <c:v>0.16452391185410328</c:v>
                </c:pt>
                <c:pt idx="11" formatCode="0%">
                  <c:v>0.31203923100303926</c:v>
                </c:pt>
                <c:pt idx="12" formatCode="0%">
                  <c:v>0.3881921823708207</c:v>
                </c:pt>
                <c:pt idx="13" formatCode="0%">
                  <c:v>0.5441443617021271</c:v>
                </c:pt>
                <c:pt idx="14" formatCode="0%">
                  <c:v>0.46116086626139818</c:v>
                </c:pt>
                <c:pt idx="16" formatCode="0%">
                  <c:v>0.61453727507598743</c:v>
                </c:pt>
                <c:pt idx="17" formatCode="0%">
                  <c:v>0.64443215045592683</c:v>
                </c:pt>
                <c:pt idx="18" formatCode="0%">
                  <c:v>0.64840615197568352</c:v>
                </c:pt>
                <c:pt idx="19" formatCode="0%">
                  <c:v>0.76216281610942227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768000"/>
        <c:axId val="76769536"/>
      </c:barChart>
      <c:catAx>
        <c:axId val="76768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76769536"/>
        <c:crosses val="autoZero"/>
        <c:auto val="1"/>
        <c:lblAlgn val="ctr"/>
        <c:lblOffset val="100"/>
        <c:noMultiLvlLbl val="0"/>
      </c:catAx>
      <c:valAx>
        <c:axId val="7676953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76768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332281794088686"/>
          <c:y val="0.91716733854968491"/>
          <c:w val="0.72667712692776942"/>
          <c:h val="5.6067579792721409E-2"/>
        </c:manualLayout>
      </c:layout>
      <c:overlay val="0"/>
      <c:txPr>
        <a:bodyPr/>
        <a:lstStyle/>
        <a:p>
          <a:pPr>
            <a:defRPr sz="10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9813710962306"/>
          <c:y val="3.5594782397915394E-2"/>
          <c:w val="0.71766160855839001"/>
          <c:h val="0.83118390885861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Kapcsolgatók (n=182)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9.1385442793653956E-3"/>
                  <c:y val="-3.0534486067204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48214085585211E-3"/>
                  <c:y val="1.549322802516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Megszokás, preferecia</c:v>
                </c:pt>
                <c:pt idx="1">
                  <c:v>Központi szerep</c:v>
                </c:pt>
                <c:pt idx="2">
                  <c:v>Kiegészítő szerep</c:v>
                </c:pt>
              </c:strCache>
            </c:strRef>
          </c:cat>
          <c:val>
            <c:numRef>
              <c:f>Sheet1!$B$2:$D$2</c:f>
              <c:numCache>
                <c:formatCode>0.00</c:formatCode>
                <c:ptCount val="3"/>
                <c:pt idx="0">
                  <c:v>-14.120760489998448</c:v>
                </c:pt>
                <c:pt idx="1">
                  <c:v>-3.4731202639091423</c:v>
                </c:pt>
                <c:pt idx="2">
                  <c:v>5.2004478058992039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Inkább tudatos, jellemzően egyedül TV-zők (n=228)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1.6987798539914444E-4"/>
                  <c:y val="1.9636707032551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Megszokás, preferecia</c:v>
                </c:pt>
                <c:pt idx="1">
                  <c:v>Központi szerep</c:v>
                </c:pt>
                <c:pt idx="2">
                  <c:v>Kiegészítő szerep</c:v>
                </c:pt>
              </c:strCache>
            </c:strRef>
          </c:cat>
          <c:val>
            <c:numRef>
              <c:f>Sheet1!$B$3:$D$3</c:f>
              <c:numCache>
                <c:formatCode>0.00</c:formatCode>
                <c:ptCount val="3"/>
                <c:pt idx="0">
                  <c:v>10.475077363972099</c:v>
                </c:pt>
                <c:pt idx="1">
                  <c:v>5.2560230318559871</c:v>
                </c:pt>
                <c:pt idx="2">
                  <c:v>-1.6469351993329522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Inkább tudatos, jellemzően többen TV-zők (n=248)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6646993939576655E-3"/>
                  <c:y val="-2.244700083829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46993939576655E-3"/>
                  <c:y val="1.110381674763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29398787915331E-3"/>
                  <c:y val="3.5998525416367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Megszokás, preferecia</c:v>
                </c:pt>
                <c:pt idx="1">
                  <c:v>Központi szerep</c:v>
                </c:pt>
                <c:pt idx="2">
                  <c:v>Kiegészítő szerep</c:v>
                </c:pt>
              </c:strCache>
            </c:strRef>
          </c:cat>
          <c:val>
            <c:numRef>
              <c:f>Sheet1!$B$4:$D$4</c:f>
              <c:numCache>
                <c:formatCode>0.00</c:formatCode>
                <c:ptCount val="3"/>
                <c:pt idx="0">
                  <c:v>0.71707840018308588</c:v>
                </c:pt>
                <c:pt idx="1">
                  <c:v>-2.2882900400811002</c:v>
                </c:pt>
                <c:pt idx="2">
                  <c:v>-2.2976229432410822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76468992"/>
        <c:axId val="76470528"/>
      </c:barChart>
      <c:catAx>
        <c:axId val="76468992"/>
        <c:scaling>
          <c:orientation val="minMax"/>
        </c:scaling>
        <c:delete val="0"/>
        <c:axPos val="b"/>
        <c:numFmt formatCode="s\t\a\nd\a\rd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hu-HU"/>
          </a:p>
        </c:txPr>
        <c:crossAx val="76470528"/>
        <c:crosses val="autoZero"/>
        <c:auto val="1"/>
        <c:lblAlgn val="ctr"/>
        <c:lblOffset val="1000"/>
        <c:noMultiLvlLbl val="0"/>
      </c:catAx>
      <c:valAx>
        <c:axId val="76470528"/>
        <c:scaling>
          <c:orientation val="minMax"/>
          <c:max val="100"/>
          <c:min val="-1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u-HU"/>
          </a:p>
        </c:txPr>
        <c:crossAx val="76468992"/>
        <c:crosses val="autoZero"/>
        <c:crossBetween val="between"/>
        <c:majorUnit val="20"/>
      </c:valAx>
    </c:plotArea>
    <c:legend>
      <c:legendPos val="tr"/>
      <c:layout>
        <c:manualLayout>
          <c:xMode val="edge"/>
          <c:yMode val="edge"/>
          <c:x val="0.48151167812840601"/>
          <c:y val="3.2025544803559913E-3"/>
          <c:w val="0.51848832187159399"/>
          <c:h val="0.25285615271576023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69739769075946E-2"/>
          <c:y val="6.5902399733362954E-2"/>
          <c:w val="0.62615726845803465"/>
          <c:h val="0.660286625858775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RTL Klub</c:v>
                </c:pt>
              </c:strCache>
            </c:strRef>
          </c:tx>
          <c:spPr>
            <a:solidFill>
              <a:srgbClr val="9B1F23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Sheet1!$B$2:$E$2</c:f>
              <c:numCache>
                <c:formatCode>####.0%</c:formatCode>
                <c:ptCount val="4"/>
                <c:pt idx="0">
                  <c:v>0.32087691953430886</c:v>
                </c:pt>
                <c:pt idx="1">
                  <c:v>0.30003756153952005</c:v>
                </c:pt>
                <c:pt idx="2">
                  <c:v>0.45022898898421376</c:v>
                </c:pt>
                <c:pt idx="3">
                  <c:v>0.17846066740723868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TV2</c:v>
                </c:pt>
              </c:strCache>
            </c:strRef>
          </c:tx>
          <c:spPr>
            <a:solidFill>
              <a:srgbClr val="C34A3A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Sheet1!$B$3:$E$3</c:f>
              <c:numCache>
                <c:formatCode>####.0%</c:formatCode>
                <c:ptCount val="4"/>
                <c:pt idx="0">
                  <c:v>0.13537880338009986</c:v>
                </c:pt>
                <c:pt idx="1">
                  <c:v>0.14868915589043125</c:v>
                </c:pt>
                <c:pt idx="2">
                  <c:v>0.14403344023937928</c:v>
                </c:pt>
                <c:pt idx="3">
                  <c:v>0.10580946705159111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Cool</c:v>
                </c:pt>
              </c:strCache>
            </c:strRef>
          </c:tx>
          <c:spPr>
            <a:solidFill>
              <a:srgbClr val="D27863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0.131205454749933</c:v>
                </c:pt>
                <c:pt idx="1">
                  <c:v>0.13034367355996354</c:v>
                </c:pt>
                <c:pt idx="2">
                  <c:v>8.8909692505367843E-2</c:v>
                </c:pt>
                <c:pt idx="3">
                  <c:v>0.1882342111108623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Film+</c:v>
                </c:pt>
              </c:strCache>
            </c:strRef>
          </c:tx>
          <c:spPr>
            <a:solidFill>
              <a:srgbClr val="F6AF9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6.1535748133943108E-2</c:v>
                </c:pt>
                <c:pt idx="1">
                  <c:v>4.639498376028988E-2</c:v>
                </c:pt>
                <c:pt idx="2">
                  <c:v>2.8922484912204092E-2</c:v>
                </c:pt>
                <c:pt idx="3">
                  <c:v>0.12523860270834278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Viasat3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0.10144708495863203</c:v>
                </c:pt>
                <c:pt idx="1">
                  <c:v>0.10627975038495051</c:v>
                </c:pt>
                <c:pt idx="2">
                  <c:v>6.5028792956999218E-2</c:v>
                </c:pt>
                <c:pt idx="3">
                  <c:v>0.14295345220195141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Duna TV</c:v>
                </c:pt>
              </c:strCache>
            </c:strRef>
          </c:tx>
          <c:spPr>
            <a:solidFill>
              <a:srgbClr val="B4BE46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Sheet1!$B$7:$E$7</c:f>
              <c:numCache>
                <c:formatCode>####.0%</c:formatCode>
                <c:ptCount val="4"/>
                <c:pt idx="0">
                  <c:v>6.9946642030186093E-2</c:v>
                </c:pt>
                <c:pt idx="1">
                  <c:v>8.811162697968819E-2</c:v>
                </c:pt>
                <c:pt idx="2">
                  <c:v>5.6974669860938069E-2</c:v>
                </c:pt>
                <c:pt idx="3">
                  <c:v>6.2320372005546909E-2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M1</c:v>
                </c:pt>
              </c:strCache>
            </c:strRef>
          </c:tx>
          <c:spPr>
            <a:solidFill>
              <a:srgbClr val="C6CE79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Sheet1!$B$8:$E$8</c:f>
              <c:numCache>
                <c:formatCode>####.0%</c:formatCode>
                <c:ptCount val="4"/>
                <c:pt idx="0">
                  <c:v>5.3729981664862606E-2</c:v>
                </c:pt>
                <c:pt idx="1">
                  <c:v>5.7828373848925495E-2</c:v>
                </c:pt>
                <c:pt idx="2">
                  <c:v>4.96006034856128E-2</c:v>
                </c:pt>
                <c:pt idx="3">
                  <c:v>5.3597496716713995E-2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M4 Sport</c:v>
                </c:pt>
              </c:strCache>
            </c:strRef>
          </c:tx>
          <c:spPr>
            <a:solidFill>
              <a:srgbClr val="ECE6AA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Sheet1!$B$9:$E$9</c:f>
              <c:numCache>
                <c:formatCode>0%</c:formatCode>
                <c:ptCount val="4"/>
                <c:pt idx="0">
                  <c:v>2.4177182634394594E-2</c:v>
                </c:pt>
                <c:pt idx="1">
                  <c:v>1.9606211623893151E-2</c:v>
                </c:pt>
                <c:pt idx="2">
                  <c:v>2.1951128337364709E-2</c:v>
                </c:pt>
                <c:pt idx="3">
                  <c:v>3.3346487790042748E-2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Egyéb csatorna/tartalom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947683109118087E-3"/>
                  <c:y val="-1.706799602911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5366218236174E-3"/>
                  <c:y val="-1.422333002426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807538258740775E-17"/>
                  <c:y val="-1.422333002426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947683109118087E-3"/>
                  <c:y val="-1.991266203396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 tudatos</c:v>
                </c:pt>
                <c:pt idx="2">
                  <c:v>Többen tudatos</c:v>
                </c:pt>
                <c:pt idx="3">
                  <c:v>Kapcsolgatók</c:v>
                </c:pt>
              </c:strCache>
            </c:strRef>
          </c:cat>
          <c:val>
            <c:numRef>
              <c:f>Sheet1!$B$10:$E$10</c:f>
              <c:numCache>
                <c:formatCode>0%</c:formatCode>
                <c:ptCount val="4"/>
                <c:pt idx="0">
                  <c:v>0.10170218291363997</c:v>
                </c:pt>
                <c:pt idx="1">
                  <c:v>0.10270866241233806</c:v>
                </c:pt>
                <c:pt idx="2">
                  <c:v>9.4350198717920275E-2</c:v>
                </c:pt>
                <c:pt idx="3">
                  <c:v>0.11003924300771001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7224576"/>
        <c:axId val="77238656"/>
      </c:barChart>
      <c:catAx>
        <c:axId val="77224576"/>
        <c:scaling>
          <c:orientation val="minMax"/>
        </c:scaling>
        <c:delete val="0"/>
        <c:axPos val="b"/>
        <c:numFmt formatCode="s\t\a\nd\a\rd" sourceLinked="1"/>
        <c:majorTickMark val="none"/>
        <c:minorTickMark val="none"/>
        <c:tickLblPos val="nextTo"/>
        <c:txPr>
          <a:bodyPr rot="2580000"/>
          <a:lstStyle/>
          <a:p>
            <a:pPr>
              <a:defRPr sz="1200"/>
            </a:pPr>
            <a:endParaRPr lang="hu-HU"/>
          </a:p>
        </c:txPr>
        <c:crossAx val="77238656"/>
        <c:crosses val="autoZero"/>
        <c:auto val="1"/>
        <c:lblAlgn val="ctr"/>
        <c:lblOffset val="100"/>
        <c:noMultiLvlLbl val="0"/>
      </c:catAx>
      <c:valAx>
        <c:axId val="7723865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7722457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555843131716159"/>
          <c:y val="7.9650648135870208E-2"/>
          <c:w val="0.2444156868283841"/>
          <c:h val="0.70883409907859696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232524746066"/>
          <c:y val="6.5902399733362954E-2"/>
          <c:w val="0.58430375575250404"/>
          <c:h val="0.660286625858775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SOROZAT</c:v>
                </c:pt>
              </c:strCache>
            </c:strRef>
          </c:tx>
          <c:spPr>
            <a:solidFill>
              <a:srgbClr val="9B1F23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Egyedül, tudatos</c:v>
                </c:pt>
                <c:pt idx="2">
                  <c:v>Többen, tudatos</c:v>
                </c:pt>
                <c:pt idx="3">
                  <c:v>Kapcsolgatók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0.52016648551143962</c:v>
                </c:pt>
                <c:pt idx="1">
                  <c:v>0.54587231583244533</c:v>
                </c:pt>
                <c:pt idx="2">
                  <c:v>0.5071378512356437</c:v>
                </c:pt>
                <c:pt idx="3">
                  <c:v>0.50232377847716581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HÍRADÓ, IDŐJÁRÁS</c:v>
                </c:pt>
              </c:strCache>
            </c:strRef>
          </c:tx>
          <c:spPr>
            <a:solidFill>
              <a:srgbClr val="C34A3A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Egyedül, tudatos</c:v>
                </c:pt>
                <c:pt idx="2">
                  <c:v>Többen, tudatos</c:v>
                </c:pt>
                <c:pt idx="3">
                  <c:v>Kapcsolgatók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0.19766510203465287</c:v>
                </c:pt>
                <c:pt idx="1">
                  <c:v>0.20715132380638362</c:v>
                </c:pt>
                <c:pt idx="2">
                  <c:v>0.21365569854687763</c:v>
                </c:pt>
                <c:pt idx="3">
                  <c:v>0.16323050248404819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EGYÉB SZÓRAKOZTATÓ</c:v>
                </c:pt>
              </c:strCache>
            </c:strRef>
          </c:tx>
          <c:spPr>
            <a:solidFill>
              <a:srgbClr val="D27863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Egyedül, tudatos</c:v>
                </c:pt>
                <c:pt idx="2">
                  <c:v>Többen, tudatos</c:v>
                </c:pt>
                <c:pt idx="3">
                  <c:v>Kapcsolgatók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0.12471874369530772</c:v>
                </c:pt>
                <c:pt idx="1">
                  <c:v>0.11961725989006605</c:v>
                </c:pt>
                <c:pt idx="2">
                  <c:v>0.1470603075306923</c:v>
                </c:pt>
                <c:pt idx="3">
                  <c:v>0.10180572384159878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FILM</c:v>
                </c:pt>
              </c:strCache>
            </c:strRef>
          </c:tx>
          <c:spPr>
            <a:solidFill>
              <a:srgbClr val="F6AF95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Egyedül, tudatos</c:v>
                </c:pt>
                <c:pt idx="2">
                  <c:v>Többen, tudatos</c:v>
                </c:pt>
                <c:pt idx="3">
                  <c:v>Kapcsolgatók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7.5860147654072521E-2</c:v>
                </c:pt>
                <c:pt idx="1">
                  <c:v>6.1447215142483649E-2</c:v>
                </c:pt>
                <c:pt idx="2">
                  <c:v>4.1116930472622638E-2</c:v>
                </c:pt>
                <c:pt idx="3">
                  <c:v>0.14216858104108065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Összesen</c:v>
                </c:pt>
                <c:pt idx="1">
                  <c:v>Egyedül, tudatos</c:v>
                </c:pt>
                <c:pt idx="2">
                  <c:v>Többen, tudatos</c:v>
                </c:pt>
                <c:pt idx="3">
                  <c:v>Kapcsolgatók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8.1589521104527316E-2</c:v>
                </c:pt>
                <c:pt idx="1">
                  <c:v>6.5911885328621314E-2</c:v>
                </c:pt>
                <c:pt idx="2">
                  <c:v>9.1029212214163699E-2</c:v>
                </c:pt>
                <c:pt idx="3">
                  <c:v>9.0471414156106572E-2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1201408"/>
        <c:axId val="81227776"/>
      </c:barChart>
      <c:catAx>
        <c:axId val="81201408"/>
        <c:scaling>
          <c:orientation val="minMax"/>
        </c:scaling>
        <c:delete val="0"/>
        <c:axPos val="b"/>
        <c:numFmt formatCode="s\t\a\nd\a\rd" sourceLinked="1"/>
        <c:majorTickMark val="none"/>
        <c:minorTickMark val="none"/>
        <c:tickLblPos val="nextTo"/>
        <c:txPr>
          <a:bodyPr rot="2580000"/>
          <a:lstStyle/>
          <a:p>
            <a:pPr>
              <a:defRPr sz="1200"/>
            </a:pPr>
            <a:endParaRPr lang="hu-HU"/>
          </a:p>
        </c:txPr>
        <c:crossAx val="81227776"/>
        <c:crosses val="autoZero"/>
        <c:auto val="1"/>
        <c:lblAlgn val="ctr"/>
        <c:lblOffset val="100"/>
        <c:noMultiLvlLbl val="0"/>
      </c:catAx>
      <c:valAx>
        <c:axId val="8122777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8120140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555843131716159"/>
          <c:y val="7.9650648135870208E-2"/>
          <c:w val="0.24031331285383048"/>
          <c:h val="0.32688773245637698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5329845096053"/>
          <c:y val="1.2136966363718752E-2"/>
          <c:w val="0.82374824201914487"/>
          <c:h val="0.907765803799577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Műsorok száma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8"/>
            <c:bubble3D val="0"/>
            <c:spPr>
              <a:solidFill>
                <a:schemeClr val="bg2"/>
              </a:solidFill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RTL Klub</c:v>
                </c:pt>
                <c:pt idx="1">
                  <c:v>TV2</c:v>
                </c:pt>
                <c:pt idx="2">
                  <c:v>Cool</c:v>
                </c:pt>
                <c:pt idx="3">
                  <c:v>Viasat3</c:v>
                </c:pt>
                <c:pt idx="4">
                  <c:v>Duna TV</c:v>
                </c:pt>
                <c:pt idx="5">
                  <c:v>Film+</c:v>
                </c:pt>
                <c:pt idx="6">
                  <c:v>M1</c:v>
                </c:pt>
                <c:pt idx="7">
                  <c:v>M4 Sport</c:v>
                </c:pt>
                <c:pt idx="8">
                  <c:v>Egyéb csatorna vagy műsor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700</c:v>
                </c:pt>
                <c:pt idx="1">
                  <c:v>295</c:v>
                </c:pt>
                <c:pt idx="2">
                  <c:v>286</c:v>
                </c:pt>
                <c:pt idx="3">
                  <c:v>221</c:v>
                </c:pt>
                <c:pt idx="4">
                  <c:v>153</c:v>
                </c:pt>
                <c:pt idx="5">
                  <c:v>134</c:v>
                </c:pt>
                <c:pt idx="6">
                  <c:v>117</c:v>
                </c:pt>
                <c:pt idx="7">
                  <c:v>53</c:v>
                </c:pt>
                <c:pt idx="8" formatCode="0.0">
                  <c:v>222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3"/>
      </c:doughnutChart>
    </c:plotArea>
    <c:legend>
      <c:legendPos val="r"/>
      <c:layout>
        <c:manualLayout>
          <c:xMode val="edge"/>
          <c:yMode val="edge"/>
          <c:x val="0"/>
          <c:y val="0.60839573380735479"/>
          <c:w val="0.3080627681078329"/>
          <c:h val="0.39160426619264527"/>
        </c:manualLayout>
      </c:layout>
      <c:overlay val="0"/>
      <c:txPr>
        <a:bodyPr/>
        <a:lstStyle/>
        <a:p>
          <a:pPr>
            <a:defRPr sz="700">
              <a:solidFill>
                <a:schemeClr val="bg2"/>
              </a:solidFill>
            </a:defRPr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Műsorok száma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cat>
            <c:strRef>
              <c:f>Tabelle1!$A$2:$A$3</c:f>
              <c:strCache>
                <c:ptCount val="2"/>
                <c:pt idx="0">
                  <c:v>Egyedül nézték</c:v>
                </c:pt>
                <c:pt idx="1">
                  <c:v>Többen nézték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Tabelle1!$B$1:$B$2</c:f>
              <c:strCache>
                <c:ptCount val="1"/>
                <c:pt idx="0">
                  <c:v>Verkauf Műsorok száma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</c:dPt>
          <c:cat>
            <c:strRef>
              <c:f>Tabelle1!$A$3:$A$4</c:f>
              <c:strCache>
                <c:ptCount val="2"/>
                <c:pt idx="0">
                  <c:v>Részt vett a döntésben</c:v>
                </c:pt>
                <c:pt idx="1">
                  <c:v>Nem vett részt a döntésben</c:v>
                </c:pt>
              </c:strCache>
            </c:strRef>
          </c:cat>
          <c:val>
            <c:numRef>
              <c:f>Tabelle1!$B$3:$B$4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Műsorok száma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cat>
            <c:strRef>
              <c:f>Tabelle1!$A$2:$A$3</c:f>
              <c:strCache>
                <c:ptCount val="2"/>
                <c:pt idx="0">
                  <c:v>Előre eldöntötték</c:v>
                </c:pt>
                <c:pt idx="1">
                  <c:v>Nem döntötték el előre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68771687209529E-2"/>
          <c:y val="1.558681006973171E-2"/>
          <c:w val="0.7419901726549083"/>
          <c:h val="0.915695544261907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Műsorok száma</c:v>
                </c:pt>
              </c:strCache>
            </c:strRef>
          </c:tx>
          <c:spPr>
            <a:ln w="12700">
              <a:solidFill>
                <a:schemeClr val="bg1"/>
              </a:solidFill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4.5610028747486361E-2"/>
                  <c:y val="-0.146974410250712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366017248491817E-2"/>
                  <c:y val="-2.2515069140763504E-2"/>
                </c:manualLayout>
              </c:layout>
              <c:numFmt formatCode="General" sourceLinked="0"/>
              <c:spPr>
                <a:noFill/>
                <a:ln w="24851">
                  <a:noFill/>
                </a:ln>
              </c:spPr>
              <c:txPr>
                <a:bodyPr/>
                <a:lstStyle/>
                <a:p>
                  <a:pPr>
                    <a:defRPr lang="en-US" sz="1000" b="1" noProof="0">
                      <a:solidFill>
                        <a:schemeClr val="tx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3.0406685831657573E-3"/>
                  <c:y val="2.6267580664224088E-2"/>
                </c:manualLayout>
              </c:layout>
              <c:numFmt formatCode="General" sourceLinked="0"/>
              <c:spPr>
                <a:noFill/>
                <a:ln w="24851">
                  <a:noFill/>
                </a:ln>
              </c:spPr>
              <c:txPr>
                <a:bodyPr/>
                <a:lstStyle/>
                <a:p>
                  <a:pPr>
                    <a:defRPr lang="en-US" sz="1000" b="1" noProof="0">
                      <a:solidFill>
                        <a:schemeClr val="tx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"/>
                  <c:y val="-4.127762675806642E-2"/>
                </c:manualLayout>
              </c:layout>
              <c:numFmt formatCode="General" sourceLinked="0"/>
              <c:spPr>
                <a:noFill/>
                <a:ln w="24851">
                  <a:noFill/>
                </a:ln>
              </c:spPr>
              <c:txPr>
                <a:bodyPr/>
                <a:lstStyle/>
                <a:p>
                  <a:pPr>
                    <a:defRPr lang="en-US" sz="1000" b="1" noProof="0">
                      <a:solidFill>
                        <a:schemeClr val="tx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numFmt formatCode="General" sourceLinked="0"/>
            <c:spPr>
              <a:noFill/>
              <a:ln w="24851">
                <a:noFill/>
              </a:ln>
            </c:spPr>
            <c:txPr>
              <a:bodyPr/>
              <a:lstStyle/>
              <a:p>
                <a:pPr>
                  <a:defRPr lang="en-US" sz="1000" b="1" noProof="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Mindig nézett műsorok</c:v>
                </c:pt>
                <c:pt idx="1">
                  <c:v>Időről-időre nézett műsorok</c:v>
                </c:pt>
                <c:pt idx="2">
                  <c:v>Egyéb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0.63045070999518582</c:v>
                </c:pt>
                <c:pt idx="1">
                  <c:v>0.29883412110256918</c:v>
                </c:pt>
                <c:pt idx="2">
                  <c:v>7.0715168902245093E-2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4"/>
      </c:doughnutChart>
      <c:spPr>
        <a:noFill/>
        <a:ln w="24851">
          <a:noFill/>
        </a:ln>
      </c:spPr>
    </c:plotArea>
    <c:legend>
      <c:legendPos val="b"/>
      <c:layout>
        <c:manualLayout>
          <c:xMode val="edge"/>
          <c:yMode val="edge"/>
          <c:x val="0.63241237786747617"/>
          <c:y val="0.84996277035811374"/>
          <c:w val="0.34326227346719779"/>
          <c:h val="0.12376964897766221"/>
        </c:manualLayout>
      </c:layout>
      <c:overlay val="0"/>
      <c:txPr>
        <a:bodyPr/>
        <a:lstStyle/>
        <a:p>
          <a:pPr>
            <a:defRPr sz="800">
              <a:solidFill>
                <a:schemeClr val="bg2"/>
              </a:solidFill>
            </a:defRPr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6986704137727E-2"/>
          <c:y val="2.6844344640113461E-2"/>
          <c:w val="0.60120080554429789"/>
          <c:h val="0.908190521214986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Műsorok száma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007DC3"/>
              </a:solidFill>
            </c:spPr>
          </c:dPt>
          <c:dPt>
            <c:idx val="2"/>
            <c:bubble3D val="0"/>
            <c:spPr>
              <a:solidFill>
                <a:srgbClr val="389DD7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rgbClr val="B4BE46"/>
              </a:solidFill>
            </c:spPr>
          </c:dPt>
          <c:dPt>
            <c:idx val="5"/>
            <c:bubble3D val="0"/>
            <c:spPr>
              <a:solidFill>
                <a:srgbClr val="C6CE79"/>
              </a:solidFill>
            </c:spPr>
          </c:dPt>
          <c:dPt>
            <c:idx val="6"/>
            <c:bubble3D val="0"/>
            <c:spPr>
              <a:solidFill>
                <a:srgbClr val="8E8581"/>
              </a:solidFill>
            </c:spPr>
          </c:dPt>
          <c:dPt>
            <c:idx val="7"/>
            <c:bubble3D val="0"/>
            <c:spPr>
              <a:solidFill>
                <a:srgbClr val="A79D98"/>
              </a:solidFill>
            </c:spPr>
          </c:dPt>
          <c:dPt>
            <c:idx val="8"/>
            <c:bubble3D val="0"/>
            <c:spPr>
              <a:solidFill>
                <a:srgbClr val="BCB4B0"/>
              </a:solidFill>
            </c:spPr>
          </c:dPt>
          <c:dLbls>
            <c:dLbl>
              <c:idx val="0"/>
              <c:layout>
                <c:manualLayout>
                  <c:x val="-1.4904447236692011E-2"/>
                  <c:y val="-2.5195613185836477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9617788946768044E-2"/>
                  <c:y val="-0.14697441025071295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450463250562144E-3"/>
                  <c:y val="-3.44875701641616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3.0406685831657573E-3"/>
                  <c:y val="2.62675806642240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9872596315589349E-2"/>
                  <c:y val="-2.86796837388438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324819933935377E-2"/>
                  <c:y val="7.50511847889920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numFmt formatCode="General" sourceLinked="0"/>
            <c:txPr>
              <a:bodyPr/>
              <a:lstStyle/>
              <a:p>
                <a:pPr>
                  <a:defRPr sz="10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Sheet1!$A$2:$A$8</c:f>
              <c:strCache>
                <c:ptCount val="7"/>
                <c:pt idx="0">
                  <c:v>Kedvenc csatornákon kapcsolgatva, általában vagy időnként nézett</c:v>
                </c:pt>
                <c:pt idx="1">
                  <c:v>Kedvenc csatornákon kapcsolgatva, érdeklődést felkeltett</c:v>
                </c:pt>
                <c:pt idx="2">
                  <c:v>Kedvenc csatornákon kapcsolgatva, nem volt jobb</c:v>
                </c:pt>
                <c:pt idx="3">
                  <c:v>Összes csatornán kapcsolgatva, általában vagy időnként nézett</c:v>
                </c:pt>
                <c:pt idx="4">
                  <c:v>Összes csatornán kapcsolgatva, érdeklődést felkeltett</c:v>
                </c:pt>
                <c:pt idx="5">
                  <c:v>Összes csatornán kapcsolgatva, nem volt jobb</c:v>
                </c:pt>
                <c:pt idx="6">
                  <c:v>Egyéb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0.22991574244051932</c:v>
                </c:pt>
                <c:pt idx="1">
                  <c:v>0.32076372741637865</c:v>
                </c:pt>
                <c:pt idx="2">
                  <c:v>8.9475393835990069E-2</c:v>
                </c:pt>
                <c:pt idx="3">
                  <c:v>4.9150791230860538E-2</c:v>
                </c:pt>
                <c:pt idx="4">
                  <c:v>0.10418948853275121</c:v>
                </c:pt>
                <c:pt idx="5">
                  <c:v>3.718181864549313E-2</c:v>
                </c:pt>
                <c:pt idx="6">
                  <c:v>0.16932303789800712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64"/>
      </c:doughnutChart>
    </c:plotArea>
    <c:legend>
      <c:legendPos val="b"/>
      <c:layout>
        <c:manualLayout>
          <c:xMode val="edge"/>
          <c:yMode val="edge"/>
          <c:x val="0.66399703632303764"/>
          <c:y val="0.53099920114696253"/>
          <c:w val="0.29625777104578371"/>
          <c:h val="0.46900070913603592"/>
        </c:manualLayout>
      </c:layout>
      <c:overlay val="0"/>
      <c:txPr>
        <a:bodyPr/>
        <a:lstStyle/>
        <a:p>
          <a:pPr>
            <a:defRPr sz="600">
              <a:solidFill>
                <a:schemeClr val="bg2"/>
              </a:solidFill>
            </a:defRPr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9141861751585E-2"/>
          <c:y val="2.0387807442792321E-2"/>
          <c:w val="0.75769687981827383"/>
          <c:h val="0.565189033358444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0.49</c:v>
                </c:pt>
                <c:pt idx="1">
                  <c:v>0.54</c:v>
                </c:pt>
                <c:pt idx="2">
                  <c:v>0.42</c:v>
                </c:pt>
                <c:pt idx="3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0.51</c:v>
                </c:pt>
                <c:pt idx="1">
                  <c:v>0.46</c:v>
                </c:pt>
                <c:pt idx="2">
                  <c:v>0.57999999999999996</c:v>
                </c:pt>
                <c:pt idx="3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18-29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5" formatCode="0%">
                  <c:v>0.2</c:v>
                </c:pt>
                <c:pt idx="6" formatCode="0%">
                  <c:v>0.22</c:v>
                </c:pt>
                <c:pt idx="7" formatCode="0%">
                  <c:v>0.14000000000000001</c:v>
                </c:pt>
                <c:pt idx="8" formatCode="0%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30-49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effectLst/>
            </c:spPr>
            <c:txPr>
              <a:bodyPr lIns="90000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5" formatCode="0%">
                  <c:v>0.43</c:v>
                </c:pt>
                <c:pt idx="6" formatCode="0%">
                  <c:v>0.52</c:v>
                </c:pt>
                <c:pt idx="7" formatCode="0%">
                  <c:v>0.35</c:v>
                </c:pt>
                <c:pt idx="8" formatCode="0%">
                  <c:v>0.43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50-69</c:v>
                </c:pt>
              </c:strCache>
            </c:strRef>
          </c:tx>
          <c:spPr>
            <a:solidFill>
              <a:srgbClr val="FFD6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5" formatCode="0%">
                  <c:v>0.37</c:v>
                </c:pt>
                <c:pt idx="6" formatCode="0%">
                  <c:v>0.25</c:v>
                </c:pt>
                <c:pt idx="7" formatCode="0%">
                  <c:v>0.51</c:v>
                </c:pt>
                <c:pt idx="8" formatCode="0%">
                  <c:v>0.33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Alapfokú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10" formatCode="####.0%">
                  <c:v>0.39491772356912114</c:v>
                </c:pt>
                <c:pt idx="11" formatCode="####.0%">
                  <c:v>0.40998435777174863</c:v>
                </c:pt>
                <c:pt idx="12" formatCode="####.0%">
                  <c:v>0.38865220559640129</c:v>
                </c:pt>
                <c:pt idx="13" formatCode="####.0%">
                  <c:v>0.38963530935991381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Középfokú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</c:strCache>
            </c:strRef>
          </c:cat>
          <c:val>
            <c:numRef>
              <c:f>Sheet1!$H$2:$H$15</c:f>
              <c:numCache>
                <c:formatCode>General</c:formatCode>
                <c:ptCount val="14"/>
                <c:pt idx="10" formatCode="####.0%">
                  <c:v>0.38007680290705037</c:v>
                </c:pt>
                <c:pt idx="11" formatCode="####.0%">
                  <c:v>0.33172598003492459</c:v>
                </c:pt>
                <c:pt idx="12" formatCode="####.0%">
                  <c:v>0.40209175831459359</c:v>
                </c:pt>
                <c:pt idx="13" formatCode="####.0%">
                  <c:v>0.39527373552142953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Felsőfokú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  <c:pt idx="5">
                  <c:v>Minden válaszadó</c:v>
                </c:pt>
                <c:pt idx="6">
                  <c:v>Kapcsolgatók</c:v>
                </c:pt>
                <c:pt idx="7">
                  <c:v>Egyedül, tudatosan</c:v>
                </c:pt>
                <c:pt idx="8">
                  <c:v>Többen, tudatosan</c:v>
                </c:pt>
                <c:pt idx="10">
                  <c:v>Minden válaszadó</c:v>
                </c:pt>
                <c:pt idx="11">
                  <c:v>Kapcsolgatók</c:v>
                </c:pt>
                <c:pt idx="12">
                  <c:v>Egyedül, tudatosan</c:v>
                </c:pt>
                <c:pt idx="13">
                  <c:v>Többen, tudatosan</c:v>
                </c:pt>
              </c:strCache>
            </c:strRef>
          </c:cat>
          <c:val>
            <c:numRef>
              <c:f>Sheet1!$I$2:$I$15</c:f>
              <c:numCache>
                <c:formatCode>General</c:formatCode>
                <c:ptCount val="14"/>
                <c:pt idx="10" formatCode="####.0%">
                  <c:v>0.22500547352382647</c:v>
                </c:pt>
                <c:pt idx="11" formatCode="####.0%">
                  <c:v>0.25828966219332761</c:v>
                </c:pt>
                <c:pt idx="12" formatCode="####.0%">
                  <c:v>0.20925603608900512</c:v>
                </c:pt>
                <c:pt idx="13" formatCode="####.0%">
                  <c:v>0.21509095511865617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0655104"/>
        <c:axId val="100656640"/>
      </c:barChart>
      <c:catAx>
        <c:axId val="100655104"/>
        <c:scaling>
          <c:orientation val="minMax"/>
        </c:scaling>
        <c:delete val="0"/>
        <c:axPos val="b"/>
        <c:numFmt formatCode="s\t\a\nd\a\rd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 rot="2820000"/>
          <a:lstStyle/>
          <a:p>
            <a:pPr>
              <a:defRPr sz="1200"/>
            </a:pPr>
            <a:endParaRPr lang="hu-HU"/>
          </a:p>
        </c:txPr>
        <c:crossAx val="100656640"/>
        <c:crosses val="autoZero"/>
        <c:auto val="1"/>
        <c:lblAlgn val="ctr"/>
        <c:lblOffset val="100"/>
        <c:noMultiLvlLbl val="0"/>
      </c:catAx>
      <c:valAx>
        <c:axId val="10065664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0065510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5722855831361877"/>
          <c:y val="3.8832035933676623E-2"/>
          <c:w val="0.11178524769605593"/>
          <c:h val="0.532230625154225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9141861751585E-2"/>
          <c:y val="2.0387807442792321E-2"/>
          <c:w val="0.53647116980332621"/>
          <c:h val="0.820592509976443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Még a legszükségesebb dolgokra sincs elég pénzünk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</c:strCache>
            </c:strRef>
          </c:cat>
          <c:val>
            <c:numRef>
              <c:f>Sheet1!$B$2:$B$5</c:f>
              <c:numCache>
                <c:formatCode>####.0%</c:formatCode>
                <c:ptCount val="4"/>
                <c:pt idx="0">
                  <c:v>3.7936267071320182E-2</c:v>
                </c:pt>
                <c:pt idx="1">
                  <c:v>2.197802197802198E-2</c:v>
                </c:pt>
                <c:pt idx="2">
                  <c:v>6.5789473684210523E-2</c:v>
                </c:pt>
                <c:pt idx="3">
                  <c:v>2.4096385542168676E-2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Nagyon sok dolog megvásárlásáról le kell mondanunk, hogy elég pénzünk legyen a mindennapi életünk fenntartásához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</c:strCache>
            </c:strRef>
          </c:cat>
          <c:val>
            <c:numRef>
              <c:f>Sheet1!$C$2:$C$5</c:f>
              <c:numCache>
                <c:formatCode>####.0%</c:formatCode>
                <c:ptCount val="4"/>
                <c:pt idx="0">
                  <c:v>0.25189681335356601</c:v>
                </c:pt>
                <c:pt idx="1">
                  <c:v>0.2032967032967033</c:v>
                </c:pt>
                <c:pt idx="2">
                  <c:v>0.30701754385964913</c:v>
                </c:pt>
                <c:pt idx="3">
                  <c:v>0.23694779116465864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Elegendo pénzünk van a mindennapi élethez, de nem engedhetünk meg magunknak nagyobb kiadásokat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</c:strCache>
            </c:strRef>
          </c:cat>
          <c:val>
            <c:numRef>
              <c:f>Sheet1!$D$2:$D$5</c:f>
              <c:numCache>
                <c:formatCode>####.0%</c:formatCode>
                <c:ptCount val="4"/>
                <c:pt idx="0">
                  <c:v>0.40819423368740515</c:v>
                </c:pt>
                <c:pt idx="1">
                  <c:v>0.42307692307692307</c:v>
                </c:pt>
                <c:pt idx="2">
                  <c:v>0.38596491228070179</c:v>
                </c:pt>
                <c:pt idx="3">
                  <c:v>0.41767068273092373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Elegendo pénzünk van a kiadásainkra, és még megtakarítani is tudunk egy keveset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effectLst/>
            </c:spPr>
            <c:txPr>
              <a:bodyPr lIns="90000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</c:strCache>
            </c:strRef>
          </c:cat>
          <c:val>
            <c:numRef>
              <c:f>Sheet1!$E$2:$E$5</c:f>
              <c:numCache>
                <c:formatCode>####.0%</c:formatCode>
                <c:ptCount val="4"/>
                <c:pt idx="0">
                  <c:v>0.22610015174506828</c:v>
                </c:pt>
                <c:pt idx="1">
                  <c:v>0.29120879120879123</c:v>
                </c:pt>
                <c:pt idx="2">
                  <c:v>0.18421052631578949</c:v>
                </c:pt>
                <c:pt idx="3">
                  <c:v>0.21686746987951808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Jómódúak vagyunk, még a nagyobb dolgok megvásárlásához sem kell takarékoskodnunk </c:v>
                </c:pt>
              </c:strCache>
            </c:strRef>
          </c:tx>
          <c:spPr>
            <a:solidFill>
              <a:srgbClr val="FFD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390134529147982E-2"/>
                  <c:y val="3.4513983326756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90134529147982E-2"/>
                  <c:y val="3.954681571371887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884902840059738E-2"/>
                  <c:y val="-3.4513983326756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379671150971597E-2"/>
                  <c:y val="-6.9027966653513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</c:strCache>
            </c:strRef>
          </c:cat>
          <c:val>
            <c:numRef>
              <c:f>Sheet1!$F$2:$F$5</c:f>
              <c:numCache>
                <c:formatCode>####.0%</c:formatCode>
                <c:ptCount val="4"/>
                <c:pt idx="0">
                  <c:v>2.7314112291350532E-2</c:v>
                </c:pt>
                <c:pt idx="1">
                  <c:v>2.197802197802198E-2</c:v>
                </c:pt>
                <c:pt idx="2">
                  <c:v>8.771929824561403E-3</c:v>
                </c:pt>
                <c:pt idx="3">
                  <c:v>4.8192771084337352E-2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Erre a kérdésre nem szeretnék válaszolni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Minden válaszadó</c:v>
                </c:pt>
                <c:pt idx="1">
                  <c:v>Kapcsolgatók</c:v>
                </c:pt>
                <c:pt idx="2">
                  <c:v>Egyedül, tudatosan</c:v>
                </c:pt>
                <c:pt idx="3">
                  <c:v>Többen, tudatosan</c:v>
                </c:pt>
              </c:strCache>
            </c:strRef>
          </c:cat>
          <c:val>
            <c:numRef>
              <c:f>Sheet1!$G$2:$G$5</c:f>
              <c:numCache>
                <c:formatCode>####.0%</c:formatCode>
                <c:ptCount val="4"/>
                <c:pt idx="0">
                  <c:v>4.8558421851289835E-2</c:v>
                </c:pt>
                <c:pt idx="1">
                  <c:v>3.8461538461538464E-2</c:v>
                </c:pt>
                <c:pt idx="2">
                  <c:v>4.8245614035087724E-2</c:v>
                </c:pt>
                <c:pt idx="3">
                  <c:v>5.6224899598393573E-2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7941632"/>
        <c:axId val="37943168"/>
      </c:barChart>
      <c:catAx>
        <c:axId val="37941632"/>
        <c:scaling>
          <c:orientation val="minMax"/>
        </c:scaling>
        <c:delete val="0"/>
        <c:axPos val="b"/>
        <c:numFmt formatCode="s\t\a\nd\a\rd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0"/>
            </a:pPr>
            <a:endParaRPr lang="hu-HU"/>
          </a:p>
        </c:txPr>
        <c:crossAx val="37943168"/>
        <c:crosses val="autoZero"/>
        <c:auto val="1"/>
        <c:lblAlgn val="ctr"/>
        <c:lblOffset val="100"/>
        <c:noMultiLvlLbl val="0"/>
      </c:catAx>
      <c:valAx>
        <c:axId val="3794316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3794163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0880339546909401"/>
          <c:y val="1.1220849272271302E-2"/>
          <c:w val="0.34307039534856348"/>
          <c:h val="0.86107741241872904"/>
        </c:manualLayout>
      </c:layout>
      <c:overlay val="0"/>
      <c:txPr>
        <a:bodyPr/>
        <a:lstStyle/>
        <a:p>
          <a:pPr>
            <a:defRPr sz="11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840" y="9430320"/>
            <a:ext cx="518471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</a:t>
            </a:r>
            <a:fld id="{54A7AEFE-7A42-42D1-A7B4-C5D235A057D5}" type="datetime4">
              <a:rPr lang="en-US" smtClean="0"/>
              <a:t>November 11, 2015</a:t>
            </a:fld>
            <a:r>
              <a:rPr lang="en-US" dirty="0" smtClean="0"/>
              <a:t> </a:t>
            </a:r>
            <a:r>
              <a:rPr lang="en-US" dirty="0"/>
              <a:t>| Title of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922418" y="194745"/>
            <a:ext cx="432283" cy="4322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629560" y="9430320"/>
            <a:ext cx="648090" cy="28804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r"/>
            <a:fld id="{D2E2D56B-CB00-482C-A6BD-038013225DF6}" type="slidenum">
              <a:rPr lang="de-DE" sz="800">
                <a:solidFill>
                  <a:srgbClr val="928580"/>
                </a:solidFill>
              </a:rPr>
              <a:pPr algn="r"/>
              <a:t>‹#›</a:t>
            </a:fld>
            <a:endParaRPr lang="de-DE" sz="800" dirty="0">
              <a:solidFill>
                <a:srgbClr val="928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77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840" y="429070"/>
            <a:ext cx="5905160" cy="4428869"/>
          </a:xfrm>
          <a:prstGeom prst="rect">
            <a:avLst/>
          </a:prstGeom>
          <a:noFill/>
          <a:ln w="952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088" y="9427939"/>
            <a:ext cx="4969029" cy="288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</a:t>
            </a:r>
            <a:fld id="{F85E5E71-DADA-42F8-9446-E9290CD94E2D}" type="datetime4">
              <a:rPr lang="en-US" smtClean="0"/>
              <a:t>November 11, 2015</a:t>
            </a:fld>
            <a:r>
              <a:rPr lang="en-US" dirty="0" smtClean="0"/>
              <a:t> </a:t>
            </a:r>
            <a:r>
              <a:rPr lang="en-US" dirty="0"/>
              <a:t>| Title of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444840" y="5037710"/>
            <a:ext cx="5904820" cy="439261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5701570" y="9430320"/>
            <a:ext cx="648090" cy="288040"/>
          </a:xfrm>
          <a:prstGeom prst="rect">
            <a:avLst/>
          </a:prstGeom>
        </p:spPr>
        <p:txBody>
          <a:bodyPr vert="horz" lIns="0" tIns="0" rIns="0" bIns="0" rtlCol="0" anchor="b"/>
          <a:lstStyle/>
          <a:p>
            <a:pPr algn="r"/>
            <a:fld id="{D2E2D56B-CB00-482C-A6BD-038013225DF6}" type="slidenum">
              <a:rPr lang="de-DE" sz="800">
                <a:solidFill>
                  <a:srgbClr val="928580"/>
                </a:solidFill>
              </a:rPr>
              <a:pPr algn="r"/>
              <a:t>‹#›</a:t>
            </a:fld>
            <a:endParaRPr lang="de-DE" sz="800" dirty="0">
              <a:solidFill>
                <a:srgbClr val="928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300"/>
      </a:spcBef>
      <a:spcAft>
        <a:spcPts val="0"/>
      </a:spcAft>
      <a:buClrTx/>
      <a:buSzTx/>
      <a:buFontTx/>
      <a:buNone/>
      <a:tabLst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44000" marR="0" indent="-144000" algn="l" defTabSz="914400" rtl="0" eaLnBrk="1" fontAlgn="auto" latinLnBrk="0" hangingPunct="1">
      <a:lnSpc>
        <a:spcPct val="100000"/>
      </a:lnSpc>
      <a:spcBef>
        <a:spcPts val="30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88000" marR="0" indent="-144000" algn="l" defTabSz="914400" rtl="0" eaLnBrk="1" fontAlgn="auto" latinLnBrk="0" hangingPunct="1">
      <a:lnSpc>
        <a:spcPct val="100000"/>
      </a:lnSpc>
      <a:spcBef>
        <a:spcPts val="30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32000" marR="0" indent="-144000" algn="l" defTabSz="914400" rtl="0" eaLnBrk="1" fontAlgn="auto" latinLnBrk="0" hangingPunct="1">
      <a:lnSpc>
        <a:spcPct val="100000"/>
      </a:lnSpc>
      <a:spcBef>
        <a:spcPts val="30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576000" marR="0" indent="-144000" algn="l" defTabSz="914400" rtl="0" eaLnBrk="1" fontAlgn="auto" latinLnBrk="0" hangingPunct="1">
      <a:lnSpc>
        <a:spcPct val="100000"/>
      </a:lnSpc>
      <a:spcBef>
        <a:spcPts val="300"/>
      </a:spcBef>
      <a:spcAft>
        <a:spcPts val="0"/>
      </a:spcAft>
      <a:buClrTx/>
      <a:buSzTx/>
      <a:buFont typeface="Wingdings" panose="05000000000000000000" pitchFamily="2" charset="2"/>
      <a:buChar char="§"/>
      <a:tabLst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576000" indent="-144000" algn="l" defTabSz="914400" rtl="0" eaLnBrk="1" latinLnBrk="0" hangingPunct="1">
      <a:lnSpc>
        <a:spcPct val="100000"/>
      </a:lnSpc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76000" indent="-144000" algn="l" defTabSz="914400" rtl="0" eaLnBrk="1" latinLnBrk="0" hangingPunct="1">
      <a:lnSpc>
        <a:spcPct val="100000"/>
      </a:lnSpc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76225" indent="-88900" algn="l" defTabSz="9144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76000" indent="-144000" algn="l" defTabSz="914400" rtl="0" eaLnBrk="1" latinLnBrk="0" hangingPunct="1">
      <a:lnSpc>
        <a:spcPct val="100000"/>
      </a:lnSpc>
      <a:spcBef>
        <a:spcPts val="300"/>
      </a:spcBef>
      <a:spcAft>
        <a:spcPts val="0"/>
      </a:spcAft>
      <a:buFont typeface="Wingdings" panose="05000000000000000000" pitchFamily="2" charset="2"/>
      <a:buChar char="§"/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5C1752AE-036D-4F1E-BCCA-D82E05A26F2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88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5C1752AE-036D-4F1E-BCCA-D82E05A26F2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883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8102" y="0"/>
            <a:ext cx="2944812" cy="496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7" tIns="45354" rIns="90707" bIns="45354"/>
          <a:lstStyle>
            <a:lvl1pPr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36996" indent="-283460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33841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587377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40913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49445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47987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01523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5506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600" dirty="0" smtClean="0">
                <a:latin typeface="Arial Unicode MS" pitchFamily="34" charset="-128"/>
              </a:rPr>
              <a:t>13.08.2007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3517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36996" indent="-283460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33841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587377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40913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49445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47987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01523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5506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1A5E710-79E5-4771-89BF-383DD472A130}" type="slidenum">
              <a:rPr lang="en-US" sz="600" smtClean="0">
                <a:latin typeface="Arial Unicode MS" pitchFamily="34" charset="-128"/>
              </a:rPr>
              <a:pPr>
                <a:spcBef>
                  <a:spcPct val="0"/>
                </a:spcBef>
              </a:pPr>
              <a:t>53</a:t>
            </a:fld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35172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0"/>
            <a:ext cx="2944812" cy="496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7" tIns="45354" rIns="90707" bIns="45354"/>
          <a:lstStyle>
            <a:lvl1pPr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36996" indent="-283460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33841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587377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40913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49445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47987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01523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5506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600" dirty="0" err="1" smtClean="0">
                <a:latin typeface="Arial Unicode MS" pitchFamily="34" charset="-128"/>
              </a:rPr>
              <a:t>Autor</a:t>
            </a:r>
            <a:r>
              <a:rPr lang="en-US" sz="600" dirty="0" smtClean="0">
                <a:latin typeface="Arial Unicode MS" pitchFamily="34" charset="-128"/>
              </a:rPr>
              <a:t> / </a:t>
            </a:r>
            <a:r>
              <a:rPr lang="en-US" sz="600" dirty="0" err="1" smtClean="0">
                <a:latin typeface="Arial Unicode MS" pitchFamily="34" charset="-128"/>
              </a:rPr>
              <a:t>Thema</a:t>
            </a:r>
            <a:r>
              <a:rPr lang="en-US" sz="600" dirty="0" smtClean="0">
                <a:latin typeface="Arial Unicode MS" pitchFamily="34" charset="-128"/>
              </a:rPr>
              <a:t> der </a:t>
            </a:r>
            <a:r>
              <a:rPr lang="en-US" sz="600" dirty="0" err="1" smtClean="0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6537" cy="3989387"/>
          </a:xfrm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/>
              <a:t>54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17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>
                <a:solidFill>
                  <a:schemeClr val="bg2"/>
                </a:solidFill>
                <a:latin typeface="Arial" pitchFamily="34" charset="0"/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/>
              <a:t>55</a:t>
            </a:fld>
            <a:endParaRPr lang="en-US" sz="800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17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8102" y="0"/>
            <a:ext cx="2944812" cy="496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7" tIns="45354" rIns="90707" bIns="45354"/>
          <a:lstStyle>
            <a:lvl1pPr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36996" indent="-283460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33841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587377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40913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49445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47987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01523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5506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600" dirty="0" smtClean="0">
                <a:latin typeface="Arial Unicode MS" pitchFamily="34" charset="-128"/>
              </a:rPr>
              <a:t>13.08.2007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3517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36996" indent="-283460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33841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587377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40913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49445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47987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01523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5506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1A5E710-79E5-4771-89BF-383DD472A130}" type="slidenum">
              <a:rPr lang="en-US" sz="600" smtClean="0">
                <a:latin typeface="Arial Unicode MS" pitchFamily="34" charset="-128"/>
              </a:rPr>
              <a:pPr>
                <a:spcBef>
                  <a:spcPct val="0"/>
                </a:spcBef>
              </a:pPr>
              <a:t>56</a:t>
            </a:fld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35172" name="Rectangle 10"/>
          <p:cNvSpPr>
            <a:spLocks noGrp="1" noChangeArrowheads="1"/>
          </p:cNvSpPr>
          <p:nvPr>
            <p:ph type="hdr" sz="quarter"/>
          </p:nvPr>
        </p:nvSpPr>
        <p:spPr>
          <a:xfrm>
            <a:off x="2" y="0"/>
            <a:ext cx="2944812" cy="496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7" tIns="45354" rIns="90707" bIns="45354"/>
          <a:lstStyle>
            <a:lvl1pPr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1pPr>
            <a:lvl2pPr marL="736996" indent="-283460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2pPr>
            <a:lvl3pPr marL="1133841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3pPr>
            <a:lvl4pPr marL="1587377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4pPr>
            <a:lvl5pPr marL="2040913" indent="-226768" defTabSz="445663" eaLnBrk="0" hangingPunct="0">
              <a:spcBef>
                <a:spcPct val="25000"/>
              </a:spcBef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5pPr>
            <a:lvl6pPr marL="249445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6pPr>
            <a:lvl7pPr marL="2947987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7pPr>
            <a:lvl8pPr marL="3401523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8pPr>
            <a:lvl9pPr marL="3855060" indent="-226768" defTabSz="445663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ele-GroteskNor" pitchFamily="2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600" dirty="0" err="1" smtClean="0">
                <a:latin typeface="Arial Unicode MS" pitchFamily="34" charset="-128"/>
              </a:rPr>
              <a:t>Autor</a:t>
            </a:r>
            <a:r>
              <a:rPr lang="en-US" sz="600" dirty="0" smtClean="0">
                <a:latin typeface="Arial Unicode MS" pitchFamily="34" charset="-128"/>
              </a:rPr>
              <a:t> / </a:t>
            </a:r>
            <a:r>
              <a:rPr lang="en-US" sz="600" dirty="0" err="1" smtClean="0">
                <a:latin typeface="Arial Unicode MS" pitchFamily="34" charset="-128"/>
              </a:rPr>
              <a:t>Thema</a:t>
            </a:r>
            <a:r>
              <a:rPr lang="en-US" sz="600" dirty="0" smtClean="0">
                <a:latin typeface="Arial Unicode MS" pitchFamily="34" charset="-128"/>
              </a:rPr>
              <a:t> der </a:t>
            </a:r>
            <a:r>
              <a:rPr lang="en-US" sz="600" dirty="0" err="1" smtClean="0">
                <a:latin typeface="Arial Unicode MS" pitchFamily="34" charset="-128"/>
              </a:rPr>
              <a:t>Präsentation</a:t>
            </a:r>
            <a:endParaRPr lang="en-US" sz="600" dirty="0">
              <a:latin typeface="Arial Unicode MS" pitchFamily="34" charset="-128"/>
            </a:endParaRPr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6537" cy="3989387"/>
          </a:xfrm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6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548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002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700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4500" y="428625"/>
            <a:ext cx="5905500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5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hu/url?sa=i&amp;rct=j&amp;q=&amp;esrc=s&amp;source=images&amp;cd=&amp;cad=rja&amp;uact=8&amp;ved=0CAcQjRxqFQoTCOaAtuya4sgCFQu8GgodQGsBrQ&amp;url=http://www.memeinfo.hu/node/3&amp;psig=AFQjCNFBybiG1dZtcj04l5pJAlTOpkGufg&amp;ust=1446020114977476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hu/url?sa=i&amp;rct=j&amp;q=&amp;esrc=s&amp;source=images&amp;cd=&amp;cad=rja&amp;uact=8&amp;ved=0CAcQjRxqFQoTCOaAtuya4sgCFQu8GgodQGsBrQ&amp;url=http://www.memeinfo.hu/node/3&amp;psig=AFQjCNFBybiG1dZtcj04l5pJAlTOpkGufg&amp;ust=1446020114977476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hu/url?sa=i&amp;rct=j&amp;q=&amp;esrc=s&amp;source=images&amp;cd=&amp;cad=rja&amp;uact=8&amp;ved=0CAcQjRxqFQoTCOaAtuya4sgCFQu8GgodQGsBrQ&amp;url=http://www.memeinfo.hu/node/3&amp;psig=AFQjCNFBybiG1dZtcj04l5pJAlTOpkGufg&amp;ust=1446020114977476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hu/url?sa=i&amp;rct=j&amp;q=&amp;esrc=s&amp;source=images&amp;cd=&amp;cad=rja&amp;uact=8&amp;ved=0CAcQjRxqFQoTCOaAtuya4sgCFQu8GgodQGsBrQ&amp;url=http://www.memeinfo.hu/node/3&amp;psig=AFQjCNFBybiG1dZtcj04l5pJAlTOpkGufg&amp;ust=1446020114977476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hu/url?sa=i&amp;rct=j&amp;q=&amp;esrc=s&amp;source=images&amp;cd=&amp;cad=rja&amp;uact=8&amp;ved=0CAcQjRxqFQoTCOaAtuya4sgCFQu8GgodQGsBrQ&amp;url=http://www.memeinfo.hu/node/3&amp;psig=AFQjCNFBybiG1dZtcj04l5pJAlTOpkGufg&amp;ust=1446020114977476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hu/url?sa=i&amp;rct=j&amp;q=&amp;esrc=s&amp;source=images&amp;cd=&amp;cad=rja&amp;uact=8&amp;ved=0CAcQjRxqFQoTCOaAtuya4sgCFQu8GgodQGsBrQ&amp;url=http://www.memeinfo.hu/node/3&amp;psig=AFQjCNFBybiG1dZtcj04l5pJAlTOpkGufg&amp;ust=1446020114977476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hu/url?sa=i&amp;rct=j&amp;q=&amp;esrc=s&amp;source=images&amp;cd=&amp;cad=rja&amp;uact=8&amp;ved=0CAcQjRxqFQoTCOaAtuya4sgCFQu8GgodQGsBrQ&amp;url=http://www.memeinfo.hu/node/3&amp;psig=AFQjCNFBybiG1dZtcj04l5pJAlTOpkGufg&amp;ust=1446020114977476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23850" y="2204864"/>
            <a:ext cx="8496300" cy="15840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de-CH" sz="36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add title of presentation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3861208"/>
            <a:ext cx="8496300" cy="1440000"/>
          </a:xfrm>
        </p:spPr>
        <p:txBody>
          <a:bodyPr vert="horz" lIns="0" tIns="1800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CH" sz="20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Click to add subtitle of presentation</a:t>
            </a:r>
          </a:p>
        </p:txBody>
      </p:sp>
      <p:sp>
        <p:nvSpPr>
          <p:cNvPr id="7" name="Rechteck 9"/>
          <p:cNvSpPr/>
          <p:nvPr userDrawn="1"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410" y="6237390"/>
            <a:ext cx="8496740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04400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323410" y="260350"/>
            <a:ext cx="6336822" cy="648300"/>
          </a:xfrm>
        </p:spPr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3850" y="1052513"/>
            <a:ext cx="8496300" cy="2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lang="en-GB" sz="1800">
                <a:solidFill>
                  <a:schemeClr val="tx2"/>
                </a:solidFill>
                <a:latin typeface="+mn-lt"/>
                <a:cs typeface="+mn-cs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7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add subheadline</a:t>
            </a: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410" y="6453420"/>
            <a:ext cx="8496000" cy="144000"/>
          </a:xfrm>
        </p:spPr>
        <p:txBody>
          <a:bodyPr bIns="36000"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9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23850" y="1412875"/>
            <a:ext cx="2735263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203810" y="1412875"/>
            <a:ext cx="2736615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6084888" y="1412875"/>
            <a:ext cx="2735262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9" name="Picture 2" descr="http://www.memeinfo.hu/sites/memesite.hu/themes/memet/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072"/>
            <a:ext cx="1584176" cy="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0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323410" y="260350"/>
            <a:ext cx="6336822" cy="648300"/>
          </a:xfrm>
        </p:spPr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0" y="1052513"/>
            <a:ext cx="8496300" cy="2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lang="en-GB" sz="1800">
                <a:solidFill>
                  <a:schemeClr val="tx2"/>
                </a:solidFill>
                <a:latin typeface="+mn-lt"/>
                <a:cs typeface="+mn-cs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7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add subheadline</a:t>
            </a: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410" y="6453420"/>
            <a:ext cx="8496000" cy="144000"/>
          </a:xfrm>
        </p:spPr>
        <p:txBody>
          <a:bodyPr bIns="36000"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9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3851" y="1412875"/>
            <a:ext cx="2015111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2483710" y="1412875"/>
            <a:ext cx="2016280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4644010" y="1412875"/>
            <a:ext cx="2015110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6804310" y="1412875"/>
            <a:ext cx="2015110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9" name="Picture 2" descr="http://www.memeinfo.hu/sites/memesite.hu/themes/memet/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072"/>
            <a:ext cx="1584176" cy="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323410" y="260350"/>
            <a:ext cx="6336822" cy="648300"/>
          </a:xfrm>
        </p:spPr>
        <p:txBody>
          <a:bodyPr/>
          <a:lstStyle/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0" y="1052513"/>
            <a:ext cx="8496300" cy="2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lang="en-GB" sz="1800">
                <a:solidFill>
                  <a:schemeClr val="tx2"/>
                </a:solidFill>
                <a:latin typeface="+mn-lt"/>
                <a:cs typeface="+mn-cs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7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subheadline</a:t>
            </a:r>
            <a:endParaRPr lang="en-US" dirty="0" smtClean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410" y="6453420"/>
            <a:ext cx="8496000" cy="144000"/>
          </a:xfrm>
        </p:spPr>
        <p:txBody>
          <a:bodyPr bIns="36000"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9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source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3850" y="1412720"/>
            <a:ext cx="4176140" cy="244800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644010" y="1412720"/>
            <a:ext cx="4175698" cy="244800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23410" y="4005080"/>
            <a:ext cx="4176580" cy="23763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44010" y="4005080"/>
            <a:ext cx="4176580" cy="2376330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9" name="Picture 2" descr="http://www.memeinfo.hu/sites/memesite.hu/themes/memet/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072"/>
            <a:ext cx="1584176" cy="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6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053040"/>
            <a:ext cx="8496740" cy="2736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3600" noProof="0">
                <a:solidFill>
                  <a:schemeClr val="tx2"/>
                </a:solidFill>
                <a:ea typeface="+mn-ea"/>
                <a:cs typeface="Arial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</a:pPr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1053040"/>
            <a:ext cx="8496740" cy="27360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3600">
                <a:solidFill>
                  <a:schemeClr val="bg1"/>
                </a:solidFill>
                <a:ea typeface="+mn-ea"/>
                <a:cs typeface="Arial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tabLst/>
            </a:pPr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4000" y="2204864"/>
            <a:ext cx="1296144" cy="2016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4009" y="2204864"/>
            <a:ext cx="1296144" cy="2016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3573515"/>
            <a:ext cx="2736303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141467"/>
            <a:ext cx="2736304" cy="432000"/>
          </a:xfrm>
          <a:prstGeom prst="rect">
            <a:avLst/>
          </a:prstGeo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204865"/>
            <a:ext cx="2736304" cy="936602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789538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005562"/>
            <a:ext cx="2736226" cy="21501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4168" y="3573515"/>
            <a:ext cx="2736304" cy="216023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168" y="3141467"/>
            <a:ext cx="2736304" cy="432000"/>
          </a:xfrm>
          <a:prstGeom prst="rect">
            <a:avLst/>
          </a:prstGeo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168" y="2204864"/>
            <a:ext cx="2736304" cy="936603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168" y="3789538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168" y="4005562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324000" y="260350"/>
            <a:ext cx="6336000" cy="647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1052513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subheadline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5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323850" y="2205038"/>
            <a:ext cx="1295400" cy="2016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645025" y="2205038"/>
            <a:ext cx="1295400" cy="2016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763609" y="3573016"/>
            <a:ext cx="2736953" cy="216023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dirty="0" smtClean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763688" y="3140968"/>
            <a:ext cx="2736874" cy="432000"/>
          </a:xfrm>
          <a:prstGeom prst="rect">
            <a:avLst/>
          </a:prstGeo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763687" y="3789040"/>
            <a:ext cx="2736875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763767" y="4005064"/>
            <a:ext cx="2736226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168" y="3573017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4168" y="3140968"/>
            <a:ext cx="2736304" cy="432000"/>
          </a:xfrm>
          <a:prstGeom prst="rect">
            <a:avLst/>
          </a:prstGeo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084168" y="3789040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084168" y="4005064"/>
            <a:ext cx="2736304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323528" y="4365625"/>
            <a:ext cx="1295400" cy="2015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4644703" y="4365625"/>
            <a:ext cx="1295400" cy="2015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763688" y="5733733"/>
            <a:ext cx="273687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763688" y="5301209"/>
            <a:ext cx="2736304" cy="432000"/>
          </a:xfrm>
          <a:prstGeom prst="rect">
            <a:avLst/>
          </a:prstGeo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763688" y="5949236"/>
            <a:ext cx="273687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63688" y="6164739"/>
            <a:ext cx="273687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168" y="5733743"/>
            <a:ext cx="273630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084168" y="5301209"/>
            <a:ext cx="2736304" cy="432000"/>
          </a:xfrm>
          <a:prstGeom prst="rect">
            <a:avLst/>
          </a:prstGeo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84168" y="5949246"/>
            <a:ext cx="273630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084168" y="6164749"/>
            <a:ext cx="2736304" cy="215535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1052513"/>
            <a:ext cx="8496300" cy="2882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lang="en-GB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lang="de-DE" sz="18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subheadline</a:t>
            </a:r>
            <a:endParaRPr lang="en-US" dirty="0" smtClean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204865"/>
            <a:ext cx="2736304" cy="936602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088791" y="2204865"/>
            <a:ext cx="2736304" cy="936602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763688" y="4365130"/>
            <a:ext cx="2736304" cy="936602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6084286" y="4365130"/>
            <a:ext cx="2736304" cy="936602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22252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Action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12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15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323528" y="1123950"/>
            <a:ext cx="8496944" cy="547340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smtClean="0"/>
              <a:t>Click to the symbol to add a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544" y="2420888"/>
            <a:ext cx="8208912" cy="1368152"/>
          </a:xfrm>
          <a:prstGeom prst="rect">
            <a:avLst/>
          </a:prstGeom>
          <a:noFill/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3" y="3861048"/>
            <a:ext cx="8208913" cy="15121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smtClean="0"/>
              <a:t>Click to add subtitle of presentation</a:t>
            </a:r>
          </a:p>
        </p:txBody>
      </p:sp>
      <p:sp>
        <p:nvSpPr>
          <p:cNvPr id="56" name="Rechteck 55"/>
          <p:cNvSpPr/>
          <p:nvPr userDrawn="1"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0" y="6237312"/>
            <a:ext cx="8209140" cy="21602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51465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7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7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0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15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17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7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8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6453188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25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323850" y="3284538"/>
            <a:ext cx="8496300" cy="309721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smtClean="0"/>
              <a:t>Click to the symbol to add a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50" y="1052140"/>
            <a:ext cx="8496300" cy="1656000"/>
          </a:xfrm>
          <a:prstGeom prst="rect">
            <a:avLst/>
          </a:prstGeom>
          <a:noFill/>
        </p:spPr>
        <p:txBody>
          <a:bodyPr anchor="b"/>
          <a:lstStyle>
            <a:lvl1pPr>
              <a:defRPr sz="360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2782193"/>
            <a:ext cx="8496300" cy="358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lang="de-DE" sz="2000" kern="1200" baseline="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noProof="0" smtClean="0"/>
              <a:t>Click to add subtitle of presentation</a:t>
            </a:r>
          </a:p>
        </p:txBody>
      </p:sp>
      <p:sp>
        <p:nvSpPr>
          <p:cNvPr id="56" name="Rechteck 55"/>
          <p:cNvSpPr/>
          <p:nvPr userDrawn="1"/>
        </p:nvSpPr>
        <p:spPr bwMode="gray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6453188"/>
            <a:ext cx="8496300" cy="14416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noProof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415418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528" y="1412874"/>
            <a:ext cx="8496944" cy="4968453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tabLst>
                <a:tab pos="8496000" algn="r"/>
              </a:tabLst>
              <a:defRPr sz="1800">
                <a:solidFill>
                  <a:schemeClr val="tx1"/>
                </a:solidFill>
                <a:latin typeface="Arial" pitchFamily="34" charset="0"/>
              </a:defRPr>
            </a:lvl1pPr>
            <a:lvl2pPr marL="360000" inden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None/>
              <a:tabLst>
                <a:tab pos="8496000" algn="r"/>
              </a:tabLst>
              <a:defRPr sz="1800">
                <a:solidFill>
                  <a:schemeClr val="bg2"/>
                </a:solidFill>
                <a:latin typeface="Arial" pitchFamily="34" charset="0"/>
              </a:defRPr>
            </a:lvl2pPr>
            <a:lvl3pPr marL="360000" indent="0">
              <a:spcBef>
                <a:spcPts val="0"/>
              </a:spcBef>
              <a:spcAft>
                <a:spcPts val="1200"/>
              </a:spcAft>
              <a:buFontTx/>
              <a:buNone/>
              <a:tabLst>
                <a:tab pos="8496000" algn="r"/>
              </a:tabLst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36000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Bef>
                <a:spcPts val="0"/>
              </a:spcBef>
              <a:spcAft>
                <a:spcPts val="1200"/>
              </a:spcAft>
              <a:buFontTx/>
              <a:buNone/>
              <a:defRPr sz="1800" b="0">
                <a:solidFill>
                  <a:schemeClr val="bg2"/>
                </a:solidFill>
              </a:defRPr>
            </a:lvl5pPr>
            <a:lvl6pPr marL="36000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agenda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7522024" y="6597352"/>
            <a:ext cx="1298448" cy="1463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8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410" y="260350"/>
            <a:ext cx="6336822" cy="6483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</a:t>
            </a:r>
            <a:r>
              <a:rPr lang="en-US" smtClean="0"/>
              <a:t>add headline</a:t>
            </a:r>
            <a:endParaRPr lang="en-US" dirty="0"/>
          </a:p>
        </p:txBody>
      </p:sp>
      <p:pic>
        <p:nvPicPr>
          <p:cNvPr id="5" name="Picture 2" descr="http://www.memeinfo.hu/sites/memesite.hu/themes/memet/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072"/>
            <a:ext cx="1584176" cy="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5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2205038"/>
            <a:ext cx="8496299" cy="2016125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2800" dirty="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add text for divider slide</a:t>
            </a:r>
            <a:endParaRPr lang="en-US" dirty="0" smtClean="0"/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908650"/>
            <a:ext cx="216030" cy="5688790"/>
            <a:chOff x="-540710" y="908650"/>
            <a:chExt cx="432060" cy="5688790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908650"/>
            <a:ext cx="216030" cy="5688790"/>
            <a:chOff x="-540710" y="908650"/>
            <a:chExt cx="432060" cy="5688790"/>
          </a:xfrm>
        </p:grpSpPr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21328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4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2205038"/>
            <a:ext cx="8496300" cy="2016000"/>
          </a:xfrm>
          <a:prstGeom prst="rect">
            <a:avLst/>
          </a:prstGeom>
        </p:spPr>
        <p:txBody>
          <a:bodyPr lIns="324000" rIns="324000" bIns="0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add text for divider slide</a:t>
            </a:r>
            <a:endParaRPr lang="en-US" dirty="0" smtClean="0"/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908650"/>
            <a:ext cx="216030" cy="5688790"/>
            <a:chOff x="-540710" y="908650"/>
            <a:chExt cx="432060" cy="5688790"/>
          </a:xfrm>
        </p:grpSpPr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908650"/>
            <a:ext cx="216030" cy="5688790"/>
            <a:chOff x="-540710" y="908650"/>
            <a:chExt cx="432060" cy="5688790"/>
          </a:xfrm>
        </p:grpSpPr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/>
          <p:cNvGrpSpPr/>
          <p:nvPr userDrawn="1"/>
        </p:nvGrpSpPr>
        <p:grpSpPr bwMode="gray">
          <a:xfrm>
            <a:off x="323850" y="2204864"/>
            <a:ext cx="8496300" cy="2016224"/>
            <a:chOff x="0" y="2204864"/>
            <a:chExt cx="9144000" cy="2016224"/>
          </a:xfrm>
        </p:grpSpPr>
        <p:sp>
          <p:nvSpPr>
            <p:cNvPr id="64" name="Rechteck 63"/>
            <p:cNvSpPr/>
            <p:nvPr userDrawn="1"/>
          </p:nvSpPr>
          <p:spPr bwMode="gray">
            <a:xfrm>
              <a:off x="0" y="2204864"/>
              <a:ext cx="9144000" cy="72008"/>
            </a:xfrm>
            <a:prstGeom prst="rect">
              <a:avLst/>
            </a:prstGeom>
            <a:gradFill>
              <a:gsLst>
                <a:gs pos="2000">
                  <a:schemeClr val="accent6"/>
                </a:gs>
                <a:gs pos="100000">
                  <a:srgbClr val="F9B200"/>
                </a:gs>
              </a:gsLst>
              <a:lin ang="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7" name="Rechteck 66"/>
            <p:cNvSpPr/>
            <p:nvPr userDrawn="1"/>
          </p:nvSpPr>
          <p:spPr bwMode="gray">
            <a:xfrm>
              <a:off x="0" y="4149080"/>
              <a:ext cx="9144000" cy="72008"/>
            </a:xfrm>
            <a:prstGeom prst="rect">
              <a:avLst/>
            </a:prstGeom>
            <a:gradFill>
              <a:gsLst>
                <a:gs pos="2000">
                  <a:schemeClr val="accent6"/>
                </a:gs>
                <a:gs pos="100000">
                  <a:srgbClr val="F9B200"/>
                </a:gs>
              </a:gsLst>
              <a:lin ang="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55" name="Rechteck 54"/>
          <p:cNvSpPr/>
          <p:nvPr userDrawn="1"/>
        </p:nvSpPr>
        <p:spPr bwMode="gray">
          <a:xfrm>
            <a:off x="0" y="-1"/>
            <a:ext cx="9144000" cy="2060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/>
            <a:endParaRPr lang="en-US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1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50" y="1052513"/>
            <a:ext cx="8496300" cy="2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lang="en-GB" sz="1800">
                <a:solidFill>
                  <a:schemeClr val="tx2"/>
                </a:solidFill>
                <a:latin typeface="+mn-lt"/>
                <a:cs typeface="+mn-cs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7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add subheadline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410" y="6453420"/>
            <a:ext cx="8496000" cy="144000"/>
          </a:xfrm>
        </p:spPr>
        <p:txBody>
          <a:bodyPr bIns="36000"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9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pic>
        <p:nvPicPr>
          <p:cNvPr id="5" name="Picture 2" descr="http://www.memeinfo.hu/sites/memesite.hu/themes/memet/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072"/>
            <a:ext cx="1584176" cy="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4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>
          <a:xfrm>
            <a:off x="323410" y="260350"/>
            <a:ext cx="6336822" cy="648300"/>
          </a:xfrm>
        </p:spPr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850" y="1052513"/>
            <a:ext cx="8496300" cy="2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lang="en-GB" sz="1800">
                <a:solidFill>
                  <a:schemeClr val="tx2"/>
                </a:solidFill>
                <a:latin typeface="+mn-lt"/>
                <a:cs typeface="+mn-cs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7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add subheadline</a:t>
            </a:r>
            <a:endParaRPr lang="en-US" dirty="0" smtClean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410" y="6453420"/>
            <a:ext cx="8496000" cy="144000"/>
          </a:xfrm>
        </p:spPr>
        <p:txBody>
          <a:bodyPr bIns="36000"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9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23850" y="1412875"/>
            <a:ext cx="8496300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9" name="Picture 2" descr="http://www.memeinfo.hu/sites/memesite.hu/themes/memet/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072"/>
            <a:ext cx="1584176" cy="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4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323410" y="260350"/>
            <a:ext cx="6336822" cy="648300"/>
          </a:xfrm>
        </p:spPr>
        <p:txBody>
          <a:bodyPr/>
          <a:lstStyle/>
          <a:p>
            <a:r>
              <a:rPr lang="en-US" smtClean="0"/>
              <a:t>Click to add headline</a:t>
            </a:r>
            <a:endParaRPr lang="en-US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052513"/>
            <a:ext cx="8496300" cy="28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lang="de-DE" sz="1800" smtClean="0">
                <a:solidFill>
                  <a:schemeClr val="tx2"/>
                </a:solidFill>
                <a:latin typeface="+mn-lt"/>
                <a:cs typeface="+mn-cs"/>
              </a:defRPr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lang="en-GB" sz="1800">
                <a:solidFill>
                  <a:schemeClr val="tx2"/>
                </a:solidFill>
                <a:latin typeface="+mn-lt"/>
                <a:cs typeface="+mn-cs"/>
              </a:defRPr>
            </a:lvl5pPr>
            <a:lvl6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6pPr>
            <a:lvl7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7pPr>
            <a:lvl9pPr marL="0" indent="0"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add subheadline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3410" y="6453420"/>
            <a:ext cx="8496000" cy="144000"/>
          </a:xfrm>
        </p:spPr>
        <p:txBody>
          <a:bodyPr bIns="36000" anchor="b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9pPr marL="0" indent="0">
              <a:spcBef>
                <a:spcPts val="0"/>
              </a:spcBef>
              <a:buNone/>
              <a:tabLst>
                <a:tab pos="0" algn="l"/>
              </a:tabLst>
              <a:defRPr lang="en-US" sz="800" kern="1200" baseline="0" noProof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smtClean="0"/>
              <a:t>Click to add source information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23850" y="1412875"/>
            <a:ext cx="4176713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43438" y="1412875"/>
            <a:ext cx="4176712" cy="4968875"/>
          </a:xfrm>
        </p:spPr>
        <p:txBody>
          <a:bodyPr/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9" name="Picture 2" descr="http://www.memeinfo.hu/sites/memesite.hu/themes/memet/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072"/>
            <a:ext cx="1584176" cy="2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7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CT_Marker_ID_7" hidden="1"/>
          <p:cNvSpPr/>
          <p:nvPr>
            <p:custDataLst>
              <p:tags r:id="rId29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uppieren 11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74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5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6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86" name="Gruppieren 37"/>
          <p:cNvGrpSpPr/>
          <p:nvPr/>
        </p:nvGrpSpPr>
        <p:grpSpPr bwMode="gray">
          <a:xfrm>
            <a:off x="323410" y="6957490"/>
            <a:ext cx="8496740" cy="216030"/>
            <a:chOff x="323850" y="-531550"/>
            <a:chExt cx="8496740" cy="432060"/>
          </a:xfrm>
        </p:grpSpPr>
        <p:cxnSp>
          <p:nvCxnSpPr>
            <p:cNvPr id="87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8" name="Gerade Verbindung 3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" name="Gerade Verbindung 4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0" name="Gerade Verbindung 4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1" name="Gerade Verbindung 4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2" name="Gerade Verbindung 4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3" name="Gerade Verbindung 4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4" name="Gerade Verbindung 4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5" name="Gerade Verbindung 4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6" name="Gerade Verbindung 4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7" name="Gerade Verbindung 4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98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99" name="Gruppieren 57"/>
          <p:cNvGrpSpPr/>
          <p:nvPr/>
        </p:nvGrpSpPr>
        <p:grpSpPr bwMode="gray">
          <a:xfrm>
            <a:off x="9252520" y="259200"/>
            <a:ext cx="216160" cy="6338152"/>
            <a:chOff x="-540970" y="259288"/>
            <a:chExt cx="432320" cy="6338152"/>
          </a:xfrm>
        </p:grpSpPr>
        <p:cxnSp>
          <p:nvCxnSpPr>
            <p:cNvPr id="101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4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5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6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7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8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09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0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1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2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5" name="Gerade Verbindung 58"/>
            <p:cNvCxnSpPr/>
            <p:nvPr userDrawn="1"/>
          </p:nvCxnSpPr>
          <p:spPr bwMode="gray">
            <a:xfrm>
              <a:off x="-540970" y="1052824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7" name="Gerade Verbindung 58"/>
            <p:cNvCxnSpPr/>
            <p:nvPr userDrawn="1"/>
          </p:nvCxnSpPr>
          <p:spPr bwMode="gray">
            <a:xfrm>
              <a:off x="-540970" y="1412864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9" name="Gerade Verbindung 59"/>
            <p:cNvCxnSpPr/>
            <p:nvPr userDrawn="1"/>
          </p:nvCxnSpPr>
          <p:spPr bwMode="gray">
            <a:xfrm>
              <a:off x="-540710" y="259288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2" name="Gerade Verbindung 58"/>
            <p:cNvCxnSpPr/>
            <p:nvPr userDrawn="1"/>
          </p:nvCxnSpPr>
          <p:spPr bwMode="gray">
            <a:xfrm>
              <a:off x="-540970" y="1628838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13" name="Gruppieren 55"/>
          <p:cNvGrpSpPr/>
          <p:nvPr/>
        </p:nvGrpSpPr>
        <p:grpSpPr bwMode="gray">
          <a:xfrm>
            <a:off x="-324550" y="260648"/>
            <a:ext cx="216036" cy="6336792"/>
            <a:chOff x="-540710" y="260648"/>
            <a:chExt cx="432072" cy="6336792"/>
          </a:xfrm>
        </p:grpSpPr>
        <p:cxnSp>
          <p:nvCxnSpPr>
            <p:cNvPr id="115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6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7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8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19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0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1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2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3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4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5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26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4" name="Gerade Verbindung 56"/>
            <p:cNvCxnSpPr/>
            <p:nvPr userDrawn="1"/>
          </p:nvCxnSpPr>
          <p:spPr bwMode="gray">
            <a:xfrm>
              <a:off x="-540698" y="1052736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6" name="Gerade Verbindung 56"/>
            <p:cNvCxnSpPr/>
            <p:nvPr userDrawn="1"/>
          </p:nvCxnSpPr>
          <p:spPr bwMode="gray">
            <a:xfrm>
              <a:off x="-540698" y="1412776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8" name="Gerade Verbindung 60"/>
            <p:cNvCxnSpPr/>
            <p:nvPr userDrawn="1"/>
          </p:nvCxnSpPr>
          <p:spPr bwMode="gray">
            <a:xfrm>
              <a:off x="-540710" y="260648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70" name="Gerade Verbindung 56"/>
            <p:cNvCxnSpPr/>
            <p:nvPr userDrawn="1"/>
          </p:nvCxnSpPr>
          <p:spPr bwMode="gray">
            <a:xfrm>
              <a:off x="-540698" y="1628750"/>
              <a:ext cx="432060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127" name="Rechteck 13"/>
          <p:cNvSpPr/>
          <p:nvPr/>
        </p:nvSpPr>
        <p:spPr bwMode="gray">
          <a:xfrm>
            <a:off x="324390" y="6597440"/>
            <a:ext cx="7056000" cy="144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28580"/>
                </a:solidFill>
                <a:effectLst/>
                <a:uLnTx/>
                <a:uFillTx/>
                <a:latin typeface="Arial" pitchFamily="34" charset="0"/>
              </a:rPr>
              <a:t>© GfK </a:t>
            </a:r>
            <a:r>
              <a:rPr kumimoji="0" lang="hu-H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28580"/>
                </a:solidFill>
                <a:effectLst/>
                <a:uLnTx/>
                <a:uFillTx/>
                <a:latin typeface="Arial" pitchFamily="34" charset="0"/>
              </a:rPr>
              <a:t>2015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28580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28580"/>
                </a:solidFill>
                <a:effectLst/>
                <a:uLnTx/>
                <a:uFillTx/>
                <a:latin typeface="Arial" pitchFamily="34" charset="0"/>
              </a:rPr>
              <a:t>| </a:t>
            </a:r>
            <a:r>
              <a:rPr kumimoji="0" lang="hu-H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28580"/>
                </a:solidFill>
                <a:effectLst/>
                <a:uLnTx/>
                <a:uFillTx/>
                <a:latin typeface="Arial" pitchFamily="34" charset="0"/>
              </a:rPr>
              <a:t>Tartalomfogyasztás-kutatás </a:t>
            </a:r>
            <a:r>
              <a:rPr kumimoji="0" lang="hu-H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928580"/>
                </a:solidFill>
                <a:effectLst/>
                <a:uLnTx/>
                <a:uFillTx/>
                <a:latin typeface="Arial" pitchFamily="34" charset="0"/>
              </a:rPr>
              <a:t>- MEME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92858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28" name="Rechteck 74"/>
          <p:cNvSpPr/>
          <p:nvPr/>
        </p:nvSpPr>
        <p:spPr bwMode="gray">
          <a:xfrm>
            <a:off x="7523970" y="6597440"/>
            <a:ext cx="1296620" cy="144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BCC37-C314-4D17-9583-6D754EDEC568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928580"/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92858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129" name="Grafik 75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0353" y="260560"/>
            <a:ext cx="649797" cy="648000"/>
          </a:xfrm>
          <a:prstGeom prst="rect">
            <a:avLst/>
          </a:prstGeom>
        </p:spPr>
      </p:pic>
      <p:sp>
        <p:nvSpPr>
          <p:cNvPr id="130" name="Title Placeholder 129"/>
          <p:cNvSpPr>
            <a:spLocks noGrp="1"/>
          </p:cNvSpPr>
          <p:nvPr>
            <p:ph type="title"/>
          </p:nvPr>
        </p:nvSpPr>
        <p:spPr bwMode="gray">
          <a:xfrm>
            <a:off x="323410" y="260350"/>
            <a:ext cx="6336822" cy="648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 smtClean="0"/>
              <a:t>Click to add headline</a:t>
            </a:r>
            <a:endParaRPr lang="en-US" noProof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 bwMode="gray">
          <a:xfrm>
            <a:off x="324390" y="1052736"/>
            <a:ext cx="8495760" cy="5329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3" name="VctContentArea_ID_3" hidden="1"/>
          <p:cNvSpPr/>
          <p:nvPr>
            <p:custDataLst>
              <p:tags r:id="rId31"/>
            </p:custDataLst>
          </p:nvPr>
        </p:nvSpPr>
        <p:spPr bwMode="gray">
          <a:xfrm>
            <a:off x="321850" y="1050196"/>
            <a:ext cx="8500840" cy="5334094"/>
          </a:xfrm>
          <a:prstGeom prst="rect">
            <a:avLst/>
          </a:prstGeom>
          <a:noFill/>
          <a:ln w="1905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C86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2" r:id="rId2"/>
    <p:sldLayoutId id="2147483685" r:id="rId3"/>
    <p:sldLayoutId id="2147483672" r:id="rId4"/>
    <p:sldLayoutId id="2147483689" r:id="rId5"/>
    <p:sldLayoutId id="2147483674" r:id="rId6"/>
    <p:sldLayoutId id="2147483654" r:id="rId7"/>
    <p:sldLayoutId id="2147483686" r:id="rId8"/>
    <p:sldLayoutId id="2147483687" r:id="rId9"/>
    <p:sldLayoutId id="2147483688" r:id="rId10"/>
    <p:sldLayoutId id="2147483695" r:id="rId11"/>
    <p:sldLayoutId id="2147483696" r:id="rId12"/>
    <p:sldLayoutId id="2147483655" r:id="rId13"/>
    <p:sldLayoutId id="2147483676" r:id="rId14"/>
    <p:sldLayoutId id="2147483678" r:id="rId15"/>
    <p:sldLayoutId id="2147483679" r:id="rId16"/>
    <p:sldLayoutId id="2147483680" r:id="rId17"/>
    <p:sldLayoutId id="2147483703" r:id="rId18"/>
    <p:sldLayoutId id="2147483704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1800" kern="1200" dirty="0" smtClean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None/>
        <a:tabLst/>
        <a:defRPr lang="en-US" sz="1600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marR="0" indent="-180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lang="en-US" sz="16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lang="en-US" sz="16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lang="en-US" sz="16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lang="en-US" sz="1600" b="0" kern="1200" baseline="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lang="en-US" sz="16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lang="en-US" sz="16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539750" indent="-180975" algn="l" defTabSz="914400" rtl="0" eaLnBrk="1" latinLnBrk="0" hangingPunct="1">
        <a:spcBef>
          <a:spcPts val="3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lang="en-US" sz="1600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hu/url?sa=i&amp;rct=j&amp;q=&amp;esrc=s&amp;source=images&amp;cd=&amp;cad=rja&amp;uact=8&amp;ved=0CAcQjRxqFQoTCOaAtuya4sgCFQu8GgodQGsBrQ&amp;url=http://www.memeinfo.hu/node/3&amp;psig=AFQjCNFBybiG1dZtcj04l5pJAlTOpkGufg&amp;ust=144602011497747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chart" Target="../charts/char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chart" Target="../charts/chart6.xml"/><Relationship Id="rId5" Type="http://schemas.openxmlformats.org/officeDocument/2006/relationships/tags" Target="../tags/tag3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2" Type="http://schemas.openxmlformats.org/officeDocument/2006/relationships/tags" Target="../tags/tag43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image" Target="../media/image8.jpeg"/><Relationship Id="rId2" Type="http://schemas.openxmlformats.org/officeDocument/2006/relationships/tags" Target="../tags/tag64.xml"/><Relationship Id="rId16" Type="http://schemas.openxmlformats.org/officeDocument/2006/relationships/image" Target="../media/image7.jpe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6.jpeg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7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6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8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chart" Target="../charts/chart1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chart" Target="../charts/char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chart" Target="../charts/char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chart" Target="../charts/chart14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chart" Target="../charts/chart1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2" Type="http://schemas.openxmlformats.org/officeDocument/2006/relationships/tags" Target="../tags/tag134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chart" Target="../charts/chart16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chart" Target="../charts/chart1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15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chart" Target="../charts/char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64.xml"/><Relationship Id="rId7" Type="http://schemas.openxmlformats.org/officeDocument/2006/relationships/image" Target="../media/image21.jpeg"/><Relationship Id="rId2" Type="http://schemas.openxmlformats.org/officeDocument/2006/relationships/tags" Target="../tags/tag16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chart" Target="../charts/chart2.xml"/><Relationship Id="rId5" Type="http://schemas.openxmlformats.org/officeDocument/2006/relationships/tags" Target="../tags/tag10.xml"/><Relationship Id="rId10" Type="http://schemas.openxmlformats.org/officeDocument/2006/relationships/chart" Target="../charts/chart1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tags" Target="../tags/tag16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chart" Target="../charts/chart5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chart" Target="../charts/chart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chart" Target="../charts/chart3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hu-HU" dirty="0" smtClean="0"/>
              <a:t>TV </a:t>
            </a:r>
            <a:r>
              <a:rPr lang="hu-HU" dirty="0" smtClean="0"/>
              <a:t>tartalomfogyasztás-kutatás</a:t>
            </a:r>
            <a:endParaRPr lang="de-DE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hu-HU" dirty="0" smtClean="0"/>
              <a:t> Készült a MEME megbízásából</a:t>
            </a:r>
            <a:endParaRPr lang="de-DE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hu-HU" dirty="0" smtClean="0"/>
              <a:t>GfK Hungária, 2015. november</a:t>
            </a:r>
            <a:endParaRPr lang="de-DE" dirty="0"/>
          </a:p>
        </p:txBody>
      </p:sp>
      <p:pic>
        <p:nvPicPr>
          <p:cNvPr id="5" name="Picture 2" descr="http://www.memeinfo.hu/sites/memesite.hu/themes/memet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28194"/>
            <a:ext cx="3816424" cy="5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23850" y="1052512"/>
            <a:ext cx="8496300" cy="8643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noProof="0"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noProof="0" smtClean="0"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de-DE" noProof="0" smtClean="0"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de-DE" noProof="0" smtClean="0"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GB" b="0" baseline="0" noProof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/>
              <a:t>Nézett </a:t>
            </a:r>
            <a:r>
              <a:rPr lang="hu-HU" dirty="0" smtClean="0"/>
              <a:t>műsorok nagyobb részét előre eldöntve műsorpreferencia / megszokás miatt nézték, kisebb részben kapcsolgatva találták meg (műsorpreferencia vagy felkeltett érdeklődés miatt)</a:t>
            </a:r>
            <a:endParaRPr lang="en-US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MŰSORPREFERENCIA ÉS KAPCSOLGATÁS</a:t>
            </a:r>
            <a:endParaRPr lang="hu-HU" b="1" dirty="0"/>
          </a:p>
        </p:txBody>
      </p:sp>
      <p:sp>
        <p:nvSpPr>
          <p:cNvPr id="2" name="Szövegdoboz 1"/>
          <p:cNvSpPr txBox="1"/>
          <p:nvPr/>
        </p:nvSpPr>
        <p:spPr bwMode="gray">
          <a:xfrm>
            <a:off x="683568" y="2060848"/>
            <a:ext cx="3312368" cy="43204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ELŐRE ELDÖNTÖTT  MŰSOROK (69%) </a:t>
            </a:r>
          </a:p>
        </p:txBody>
      </p:sp>
      <p:graphicFrame>
        <p:nvGraphicFramePr>
          <p:cNvPr id="23" name="Objekt 5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7441712"/>
              </p:ext>
            </p:extLst>
          </p:nvPr>
        </p:nvGraphicFramePr>
        <p:xfrm>
          <a:off x="338509" y="2276872"/>
          <a:ext cx="417671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4" name="Rechteck 3"/>
          <p:cNvSpPr/>
          <p:nvPr>
            <p:custDataLst>
              <p:tags r:id="rId3"/>
            </p:custDataLst>
          </p:nvPr>
        </p:nvSpPr>
        <p:spPr bwMode="gray">
          <a:xfrm>
            <a:off x="1187624" y="3275460"/>
            <a:ext cx="1800200" cy="8736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 smtClean="0">
                <a:solidFill>
                  <a:srgbClr val="007DC3"/>
                </a:solidFill>
              </a:rPr>
              <a:t>93</a:t>
            </a:r>
            <a:r>
              <a:rPr lang="en-US" sz="5400" b="1" dirty="0" smtClean="0">
                <a:solidFill>
                  <a:srgbClr val="007DC3"/>
                </a:solidFill>
              </a:rPr>
              <a:t>%</a:t>
            </a:r>
          </a:p>
        </p:txBody>
      </p:sp>
      <p:sp>
        <p:nvSpPr>
          <p:cNvPr id="25" name="Szövegdoboz 24"/>
          <p:cNvSpPr txBox="1"/>
          <p:nvPr/>
        </p:nvSpPr>
        <p:spPr bwMode="gray">
          <a:xfrm>
            <a:off x="4572000" y="2060848"/>
            <a:ext cx="4104456" cy="43204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NEM ELŐRE ELDÖNTÖTT  MŰSOROK (31%) </a:t>
            </a:r>
          </a:p>
        </p:txBody>
      </p:sp>
      <p:graphicFrame>
        <p:nvGraphicFramePr>
          <p:cNvPr id="31" name="Objek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84135326"/>
              </p:ext>
            </p:extLst>
          </p:nvPr>
        </p:nvGraphicFramePr>
        <p:xfrm>
          <a:off x="3923928" y="2276872"/>
          <a:ext cx="51125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" name="Rechteck 3"/>
          <p:cNvSpPr/>
          <p:nvPr>
            <p:custDataLst>
              <p:tags r:id="rId5"/>
            </p:custDataLst>
          </p:nvPr>
        </p:nvSpPr>
        <p:spPr bwMode="gray">
          <a:xfrm>
            <a:off x="5004048" y="3275460"/>
            <a:ext cx="1800200" cy="8736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 smtClean="0">
                <a:solidFill>
                  <a:srgbClr val="007DC3"/>
                </a:solidFill>
              </a:rPr>
              <a:t>83</a:t>
            </a:r>
            <a:r>
              <a:rPr lang="en-US" sz="5400" b="1" dirty="0" smtClean="0">
                <a:solidFill>
                  <a:srgbClr val="007DC3"/>
                </a:solidFill>
              </a:rPr>
              <a:t>%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25747" y="5301208"/>
            <a:ext cx="3816673" cy="1003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hu-HU" sz="1200" b="1" dirty="0" smtClean="0">
                <a:solidFill>
                  <a:schemeClr val="accent2"/>
                </a:solidFill>
              </a:rPr>
              <a:t>Előre eldöntött műsorok</a:t>
            </a:r>
            <a:endParaRPr lang="en-US" sz="120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hu-HU" sz="800" dirty="0"/>
              <a:t>Az előre eldöntött módon nézett műsorok </a:t>
            </a:r>
            <a:r>
              <a:rPr lang="hu-HU" sz="800" dirty="0" smtClean="0"/>
              <a:t>93%-</a:t>
            </a:r>
            <a:r>
              <a:rPr lang="hu-HU" sz="800" dirty="0"/>
              <a:t>a olyan tartalom volt, amit a válaszadók rendszeresen, vagy időnként nézni </a:t>
            </a:r>
            <a:r>
              <a:rPr lang="hu-HU" sz="800" dirty="0" smtClean="0"/>
              <a:t>szoktak.</a:t>
            </a:r>
          </a:p>
          <a:p>
            <a:pPr>
              <a:spcBef>
                <a:spcPts val="0"/>
              </a:spcBef>
            </a:pPr>
            <a:r>
              <a:rPr lang="hu-HU" sz="800" dirty="0" smtClean="0"/>
              <a:t>A műsorújság, </a:t>
            </a:r>
            <a:r>
              <a:rPr lang="hu-HU" sz="800" dirty="0" err="1" smtClean="0"/>
              <a:t>műsorelőzetesek</a:t>
            </a:r>
            <a:r>
              <a:rPr lang="hu-HU" sz="800" dirty="0" smtClean="0"/>
              <a:t> vagy ajánlás szerepe minimális a döntésben. Ez részben annak is köszönhető lehet, hogy nem nagyon volt új műsor ebben az idősávban, a gyakran vagy időnként nézett műsorok esetében pedig valószínűleg már ismert a kezdési időpont.</a:t>
            </a:r>
            <a:endParaRPr lang="hu-HU" sz="800" dirty="0"/>
          </a:p>
        </p:txBody>
      </p:sp>
      <p:sp>
        <p:nvSpPr>
          <p:cNvPr id="12" name="Text Placeholder 1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644008" y="5305354"/>
            <a:ext cx="3816673" cy="1003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hu-HU" sz="1200" b="1" dirty="0" smtClean="0">
                <a:solidFill>
                  <a:schemeClr val="accent2"/>
                </a:solidFill>
              </a:rPr>
              <a:t>Nem előre eldöntött műsorok</a:t>
            </a:r>
            <a:endParaRPr lang="en-US" sz="1200" b="1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hu-HU" sz="800" dirty="0"/>
              <a:t>A nem előre eldöntött műsorok 83%-át kapcsolgatás során találták meg. Ezen műsorok 64%-a a kedvenc csatornákon szörfölve került kiválasztásra, míg 28%-át időnként nézni szokták, vagyis már ismerős tartalomról van szó. Az így kiválasztott műsorok 42%-a esetén a látottak alapján döntött úgy a válaszadó, hogy az adott műsort nézni </a:t>
            </a:r>
            <a:r>
              <a:rPr lang="hu-HU" sz="800" dirty="0" smtClean="0"/>
              <a:t>fogja. A műsorok 13%-át csupán azért nézték, mert nem találtak jobbat a szörfölés során.</a:t>
            </a:r>
            <a:endParaRPr lang="hu-HU" sz="800" dirty="0"/>
          </a:p>
          <a:p>
            <a:pPr>
              <a:spcBef>
                <a:spcPts val="0"/>
              </a:spcBef>
            </a:pP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 bwMode="gray">
          <a:xfrm>
            <a:off x="611560" y="4941168"/>
            <a:ext cx="837249" cy="10880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i="1" dirty="0" smtClean="0">
                <a:solidFill>
                  <a:schemeClr val="bg2"/>
                </a:solidFill>
                <a:latin typeface="Arial"/>
              </a:rPr>
              <a:t>Bázis: előre eldöntött műsorok, n= 1.441</a:t>
            </a:r>
          </a:p>
        </p:txBody>
      </p:sp>
      <p:sp>
        <p:nvSpPr>
          <p:cNvPr id="15" name="Textplatzhalter 6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23410" y="6309320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 smtClean="0">
                <a:solidFill>
                  <a:schemeClr val="bg2"/>
                </a:solidFill>
              </a:rPr>
              <a:t>B04C, </a:t>
            </a:r>
            <a:r>
              <a:rPr lang="hu-HU" sz="600" dirty="0">
                <a:solidFill>
                  <a:schemeClr val="bg2"/>
                </a:solidFill>
              </a:rPr>
              <a:t>Mi alapján döntötte el előre, hogy nézni fogja ezt a műsort? </a:t>
            </a:r>
            <a:endParaRPr lang="hu-HU" sz="600" dirty="0" smtClean="0">
              <a:solidFill>
                <a:schemeClr val="bg2"/>
              </a:solidFill>
            </a:endParaRPr>
          </a:p>
          <a:p>
            <a:r>
              <a:rPr lang="hu-HU" sz="600" dirty="0" smtClean="0">
                <a:solidFill>
                  <a:schemeClr val="bg2"/>
                </a:solidFill>
              </a:rPr>
              <a:t>B04D. </a:t>
            </a:r>
            <a:r>
              <a:rPr lang="hu-HU" sz="600" dirty="0">
                <a:solidFill>
                  <a:schemeClr val="bg2"/>
                </a:solidFill>
              </a:rPr>
              <a:t>Hogy döntötte el, hogy nézni fogja ezt a műsort? </a:t>
            </a:r>
          </a:p>
        </p:txBody>
      </p:sp>
      <p:sp>
        <p:nvSpPr>
          <p:cNvPr id="16" name="Szövegdoboz 15"/>
          <p:cNvSpPr txBox="1"/>
          <p:nvPr/>
        </p:nvSpPr>
        <p:spPr bwMode="gray">
          <a:xfrm>
            <a:off x="6471055" y="4941168"/>
            <a:ext cx="837249" cy="10880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i="1" dirty="0" smtClean="0">
                <a:solidFill>
                  <a:schemeClr val="bg2"/>
                </a:solidFill>
                <a:latin typeface="Arial"/>
              </a:rPr>
              <a:t>Bázis: nem előre eldöntött, lineáris műsorok, n= 648</a:t>
            </a:r>
          </a:p>
        </p:txBody>
      </p:sp>
      <p:sp>
        <p:nvSpPr>
          <p:cNvPr id="3" name="Szövegdoboz 2"/>
          <p:cNvSpPr txBox="1"/>
          <p:nvPr/>
        </p:nvSpPr>
        <p:spPr bwMode="gray">
          <a:xfrm rot="21389233">
            <a:off x="1658156" y="4691911"/>
            <a:ext cx="859135" cy="2184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200" b="1" dirty="0" smtClean="0">
                <a:solidFill>
                  <a:schemeClr val="bg1"/>
                </a:solidFill>
                <a:latin typeface="Arial"/>
              </a:rPr>
              <a:t>LOJÁLIS</a:t>
            </a:r>
          </a:p>
        </p:txBody>
      </p:sp>
      <p:sp>
        <p:nvSpPr>
          <p:cNvPr id="17" name="Szövegdoboz 16"/>
          <p:cNvSpPr txBox="1"/>
          <p:nvPr/>
        </p:nvSpPr>
        <p:spPr bwMode="gray">
          <a:xfrm rot="15689449">
            <a:off x="420676" y="3658117"/>
            <a:ext cx="1162825" cy="3468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200" b="1" dirty="0" smtClean="0">
                <a:solidFill>
                  <a:schemeClr val="bg1"/>
                </a:solidFill>
                <a:latin typeface="Arial"/>
              </a:rPr>
              <a:t>PREFERANCIA</a:t>
            </a:r>
          </a:p>
        </p:txBody>
      </p:sp>
      <p:sp>
        <p:nvSpPr>
          <p:cNvPr id="18" name="Szövegdoboz 17"/>
          <p:cNvSpPr txBox="1"/>
          <p:nvPr/>
        </p:nvSpPr>
        <p:spPr bwMode="gray">
          <a:xfrm rot="4117773">
            <a:off x="6548501" y="3168004"/>
            <a:ext cx="859135" cy="2184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800" b="1" dirty="0" smtClean="0">
                <a:solidFill>
                  <a:schemeClr val="bg1"/>
                </a:solidFill>
                <a:latin typeface="Arial"/>
              </a:rPr>
              <a:t>KEDVENC, PREFERENCIA</a:t>
            </a:r>
          </a:p>
        </p:txBody>
      </p:sp>
      <p:sp>
        <p:nvSpPr>
          <p:cNvPr id="19" name="Szövegdoboz 18"/>
          <p:cNvSpPr txBox="1"/>
          <p:nvPr/>
        </p:nvSpPr>
        <p:spPr bwMode="gray">
          <a:xfrm rot="20718073">
            <a:off x="5953803" y="4542536"/>
            <a:ext cx="859135" cy="2184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800" b="1" dirty="0" smtClean="0">
                <a:solidFill>
                  <a:schemeClr val="bg1"/>
                </a:solidFill>
                <a:latin typeface="Arial"/>
              </a:rPr>
              <a:t>KEDVENC, FELKELTETT</a:t>
            </a:r>
            <a:r>
              <a:rPr lang="hu-HU" sz="800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hu-HU" sz="800" b="1" dirty="0" smtClean="0">
                <a:solidFill>
                  <a:schemeClr val="bg1"/>
                </a:solidFill>
                <a:latin typeface="Arial"/>
              </a:rPr>
              <a:t>ÉRDEKLŐDÉS</a:t>
            </a:r>
          </a:p>
        </p:txBody>
      </p:sp>
      <p:sp>
        <p:nvSpPr>
          <p:cNvPr id="20" name="Szövegdoboz 19"/>
          <p:cNvSpPr txBox="1"/>
          <p:nvPr/>
        </p:nvSpPr>
        <p:spPr bwMode="gray">
          <a:xfrm rot="1925634">
            <a:off x="4883973" y="4696472"/>
            <a:ext cx="706773" cy="20759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b="1" dirty="0" smtClean="0">
                <a:solidFill>
                  <a:schemeClr val="bg1"/>
                </a:solidFill>
                <a:latin typeface="Arial"/>
              </a:rPr>
              <a:t>KEDVENC, NEM VOLT JOBB</a:t>
            </a:r>
          </a:p>
        </p:txBody>
      </p:sp>
      <p:sp>
        <p:nvSpPr>
          <p:cNvPr id="21" name="Szövegdoboz 20"/>
          <p:cNvSpPr txBox="1"/>
          <p:nvPr/>
        </p:nvSpPr>
        <p:spPr bwMode="gray">
          <a:xfrm rot="20415596">
            <a:off x="4658299" y="4118322"/>
            <a:ext cx="706773" cy="20759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500" b="1" dirty="0" smtClean="0">
                <a:solidFill>
                  <a:schemeClr val="bg1"/>
                </a:solidFill>
                <a:latin typeface="Arial"/>
              </a:rPr>
              <a:t>ÖSSZES, PREFERENCIA</a:t>
            </a:r>
          </a:p>
        </p:txBody>
      </p:sp>
      <p:sp>
        <p:nvSpPr>
          <p:cNvPr id="22" name="Szövegdoboz 21"/>
          <p:cNvSpPr txBox="1"/>
          <p:nvPr/>
        </p:nvSpPr>
        <p:spPr bwMode="gray">
          <a:xfrm>
            <a:off x="4629150" y="3140968"/>
            <a:ext cx="367677" cy="24694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500" b="1" dirty="0" smtClean="0">
                <a:solidFill>
                  <a:schemeClr val="bg1"/>
                </a:solidFill>
                <a:latin typeface="Arial"/>
              </a:rPr>
              <a:t>ÖSSZES, NEM VOLT JOBB</a:t>
            </a:r>
          </a:p>
        </p:txBody>
      </p:sp>
      <p:sp>
        <p:nvSpPr>
          <p:cNvPr id="26" name="Szövegdoboz 25"/>
          <p:cNvSpPr txBox="1"/>
          <p:nvPr/>
        </p:nvSpPr>
        <p:spPr bwMode="gray">
          <a:xfrm rot="20415596">
            <a:off x="4595487" y="3870071"/>
            <a:ext cx="457081" cy="21860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500" b="1" dirty="0" smtClean="0">
                <a:solidFill>
                  <a:schemeClr val="bg1"/>
                </a:solidFill>
                <a:latin typeface="Arial"/>
              </a:rPr>
              <a:t>ÖSSZES, FELKELTETT ÉRDEKLŐDÉS</a:t>
            </a:r>
          </a:p>
        </p:txBody>
      </p:sp>
    </p:spTree>
    <p:extLst>
      <p:ext uri="{BB962C8B-B14F-4D97-AF65-F5344CB8AC3E}">
        <p14:creationId xmlns:p14="http://schemas.microsoft.com/office/powerpoint/2010/main" val="14937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Egyenes összekötő 54"/>
          <p:cNvCxnSpPr/>
          <p:nvPr/>
        </p:nvCxnSpPr>
        <p:spPr>
          <a:xfrm>
            <a:off x="4696966" y="5661248"/>
            <a:ext cx="656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36822" cy="648300"/>
          </a:xfrm>
        </p:spPr>
        <p:txBody>
          <a:bodyPr/>
          <a:lstStyle/>
          <a:p>
            <a:r>
              <a:rPr lang="hu-HU" b="1" dirty="0" smtClean="0"/>
              <a:t>A DÖNTÉS IDEJE ÉS A MŰSORPREFERENCIA</a:t>
            </a:r>
            <a:endParaRPr lang="hu-HU" b="1" dirty="0"/>
          </a:p>
        </p:txBody>
      </p:sp>
      <p:sp>
        <p:nvSpPr>
          <p:cNvPr id="5" name="Textfeld 10"/>
          <p:cNvSpPr txBox="1"/>
          <p:nvPr>
            <p:custDataLst>
              <p:tags r:id="rId1"/>
            </p:custDataLst>
          </p:nvPr>
        </p:nvSpPr>
        <p:spPr bwMode="gray">
          <a:xfrm>
            <a:off x="323528" y="1808972"/>
            <a:ext cx="1872000" cy="45723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buSzPct val="100000"/>
            </a:pPr>
            <a:r>
              <a:rPr lang="hu-HU" sz="2600" b="1" dirty="0" smtClean="0">
                <a:solidFill>
                  <a:schemeClr val="bg1"/>
                </a:solidFill>
                <a:latin typeface="+mj-lt"/>
              </a:rPr>
              <a:t>A válaszadó részt vett a döntésben</a:t>
            </a:r>
          </a:p>
          <a:p>
            <a:pPr algn="ctr">
              <a:buSzPct val="100000"/>
            </a:pPr>
            <a:r>
              <a:rPr lang="hu-HU" sz="1200" b="1" i="1" dirty="0" smtClean="0">
                <a:solidFill>
                  <a:schemeClr val="bg1"/>
                </a:solidFill>
                <a:latin typeface="+mj-lt"/>
              </a:rPr>
              <a:t>(műsorok 96,3%-a)</a:t>
            </a:r>
            <a:endParaRPr lang="en-U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feld 39"/>
          <p:cNvSpPr txBox="1"/>
          <p:nvPr>
            <p:custDataLst>
              <p:tags r:id="rId2"/>
            </p:custDataLst>
          </p:nvPr>
        </p:nvSpPr>
        <p:spPr bwMode="gray">
          <a:xfrm>
            <a:off x="2547789" y="1808869"/>
            <a:ext cx="2160240" cy="31233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buSzPct val="100000"/>
            </a:pPr>
            <a:r>
              <a:rPr lang="hu-HU" sz="2400" b="1" dirty="0" smtClean="0">
                <a:solidFill>
                  <a:schemeClr val="bg1"/>
                </a:solidFill>
              </a:rPr>
              <a:t>Előre eldöntötték</a:t>
            </a:r>
          </a:p>
          <a:p>
            <a:pPr algn="ctr">
              <a:buSzPct val="100000"/>
            </a:pPr>
            <a:r>
              <a:rPr lang="hu-HU" sz="1200" b="1" i="1" dirty="0" smtClean="0">
                <a:solidFill>
                  <a:schemeClr val="bg1"/>
                </a:solidFill>
              </a:rPr>
              <a:t>(műsorok 66,1%-a)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12" name="Gewinkelte Verbindung 11"/>
          <p:cNvCxnSpPr>
            <a:stCxn id="5" idx="3"/>
            <a:endCxn id="7" idx="1"/>
          </p:cNvCxnSpPr>
          <p:nvPr>
            <p:custDataLst>
              <p:tags r:id="rId3"/>
            </p:custDataLst>
          </p:nvPr>
        </p:nvCxnSpPr>
        <p:spPr bwMode="gray">
          <a:xfrm>
            <a:off x="2195528" y="4095150"/>
            <a:ext cx="360248" cy="167411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2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850" y="1052513"/>
            <a:ext cx="849630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noProof="0"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noProof="0" smtClean="0"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de-DE" noProof="0" smtClean="0"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de-DE" noProof="0" smtClean="0"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GB" b="0" baseline="0" noProof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/>
              <a:t>A kutatást megelőzően feltételezett döntési fa a kvantitatív adatok alapján</a:t>
            </a:r>
            <a:endParaRPr lang="en-US" dirty="0"/>
          </a:p>
        </p:txBody>
      </p:sp>
      <p:cxnSp>
        <p:nvCxnSpPr>
          <p:cNvPr id="18" name="Gewinkelte Verbindung 49"/>
          <p:cNvCxnSpPr/>
          <p:nvPr>
            <p:custDataLst>
              <p:tags r:id="rId5"/>
            </p:custDataLst>
          </p:nvPr>
        </p:nvCxnSpPr>
        <p:spPr bwMode="gray">
          <a:xfrm flipV="1">
            <a:off x="2214578" y="3068960"/>
            <a:ext cx="333211" cy="6944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/>
          <p:cNvCxnSpPr/>
          <p:nvPr/>
        </p:nvCxnSpPr>
        <p:spPr>
          <a:xfrm>
            <a:off x="4708029" y="2204864"/>
            <a:ext cx="656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73"/>
          <p:cNvSpPr txBox="1"/>
          <p:nvPr>
            <p:custDataLst>
              <p:tags r:id="rId6"/>
            </p:custDataLst>
          </p:nvPr>
        </p:nvSpPr>
        <p:spPr bwMode="gray">
          <a:xfrm>
            <a:off x="5906244" y="5133410"/>
            <a:ext cx="2266156" cy="454804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>
              <a:buSzPct val="100000"/>
            </a:pPr>
            <a:r>
              <a:rPr lang="hu-HU" sz="1200" b="1" dirty="0" smtClean="0"/>
              <a:t>Kapcsolgatott, nézni szokta</a:t>
            </a:r>
          </a:p>
          <a:p>
            <a:pPr>
              <a:buSzPct val="100000"/>
            </a:pPr>
            <a:r>
              <a:rPr lang="hu-HU" sz="1000" b="1" i="1" dirty="0" smtClean="0"/>
              <a:t>(műsorok 8,3%-a)</a:t>
            </a:r>
            <a:endParaRPr lang="hu-HU" sz="1000" b="1" i="1" dirty="0"/>
          </a:p>
        </p:txBody>
      </p:sp>
      <p:sp>
        <p:nvSpPr>
          <p:cNvPr id="41" name="Textfeld 80"/>
          <p:cNvSpPr txBox="1"/>
          <p:nvPr>
            <p:custDataLst>
              <p:tags r:id="rId7"/>
            </p:custDataLst>
          </p:nvPr>
        </p:nvSpPr>
        <p:spPr bwMode="gray">
          <a:xfrm>
            <a:off x="5916778" y="5964400"/>
            <a:ext cx="1348706" cy="272912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>
              <a:buSzPct val="100000"/>
            </a:pPr>
            <a:r>
              <a:rPr lang="hu-HU" sz="700" b="1" dirty="0" smtClean="0"/>
              <a:t>Háttérzaj, egyéb</a:t>
            </a:r>
          </a:p>
          <a:p>
            <a:pPr>
              <a:buSzPct val="100000"/>
            </a:pPr>
            <a:r>
              <a:rPr lang="hu-HU" sz="600" b="1" i="1" dirty="0" smtClean="0"/>
              <a:t>(műsorok 2,8%-a)</a:t>
            </a:r>
            <a:endParaRPr lang="en-US" sz="600" b="1" i="1" dirty="0"/>
          </a:p>
        </p:txBody>
      </p:sp>
      <p:sp>
        <p:nvSpPr>
          <p:cNvPr id="80" name="Textfeld 73"/>
          <p:cNvSpPr txBox="1"/>
          <p:nvPr>
            <p:custDataLst>
              <p:tags r:id="rId8"/>
            </p:custDataLst>
          </p:nvPr>
        </p:nvSpPr>
        <p:spPr bwMode="gray">
          <a:xfrm>
            <a:off x="5886873" y="4475212"/>
            <a:ext cx="2573559" cy="606383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>
              <a:buSzPct val="100000"/>
            </a:pPr>
            <a:r>
              <a:rPr lang="hu-HU" sz="1600" b="1" dirty="0" smtClean="0"/>
              <a:t>Kapcsolgatott, itt ragadt</a:t>
            </a:r>
          </a:p>
          <a:p>
            <a:pPr>
              <a:buSzPct val="100000"/>
            </a:pPr>
            <a:r>
              <a:rPr lang="hu-HU" sz="1100" b="1" i="1" dirty="0" smtClean="0"/>
              <a:t>(műsorok 16,4%-a)</a:t>
            </a:r>
            <a:endParaRPr lang="hu-HU" sz="1100" b="1" i="1" dirty="0"/>
          </a:p>
        </p:txBody>
      </p:sp>
      <p:sp>
        <p:nvSpPr>
          <p:cNvPr id="81" name="Textfeld 73"/>
          <p:cNvSpPr txBox="1"/>
          <p:nvPr>
            <p:custDataLst>
              <p:tags r:id="rId9"/>
            </p:custDataLst>
          </p:nvPr>
        </p:nvSpPr>
        <p:spPr bwMode="gray">
          <a:xfrm>
            <a:off x="5916403" y="5627340"/>
            <a:ext cx="1353801" cy="271108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>
              <a:buSzPct val="100000"/>
            </a:pPr>
            <a:r>
              <a:rPr lang="hu-HU" sz="700" b="1" dirty="0"/>
              <a:t>R</a:t>
            </a:r>
            <a:r>
              <a:rPr lang="hu-HU" sz="700" b="1" dirty="0" smtClean="0"/>
              <a:t>eklámblokk után itt ragadt</a:t>
            </a:r>
          </a:p>
          <a:p>
            <a:pPr>
              <a:buSzPct val="100000"/>
            </a:pPr>
            <a:r>
              <a:rPr lang="hu-HU" sz="600" b="1" i="1" dirty="0" smtClean="0"/>
              <a:t>(műsorok 2,2%-a)</a:t>
            </a:r>
            <a:endParaRPr lang="hu-HU" sz="600" b="1" i="1" dirty="0"/>
          </a:p>
        </p:txBody>
      </p:sp>
      <p:sp>
        <p:nvSpPr>
          <p:cNvPr id="122" name="Textfeld 80"/>
          <p:cNvSpPr txBox="1"/>
          <p:nvPr>
            <p:custDataLst>
              <p:tags r:id="rId10"/>
            </p:custDataLst>
          </p:nvPr>
        </p:nvSpPr>
        <p:spPr bwMode="gray">
          <a:xfrm>
            <a:off x="5915847" y="6216759"/>
            <a:ext cx="1066325" cy="212194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>
              <a:buSzPct val="100000"/>
            </a:pPr>
            <a:r>
              <a:rPr lang="hu-HU" sz="600" b="1" dirty="0" smtClean="0"/>
              <a:t>Nemlineáris műsorok</a:t>
            </a:r>
          </a:p>
          <a:p>
            <a:pPr>
              <a:buSzPct val="100000"/>
            </a:pPr>
            <a:r>
              <a:rPr lang="hu-HU" sz="600" b="1" i="1" dirty="0" smtClean="0"/>
              <a:t>(műsorok 0,5%-a)</a:t>
            </a:r>
            <a:endParaRPr lang="en-US" sz="600" b="1" i="1" dirty="0"/>
          </a:p>
        </p:txBody>
      </p:sp>
      <p:cxnSp>
        <p:nvCxnSpPr>
          <p:cNvPr id="123" name="Egyenes összekötő 122"/>
          <p:cNvCxnSpPr/>
          <p:nvPr/>
        </p:nvCxnSpPr>
        <p:spPr>
          <a:xfrm>
            <a:off x="3923928" y="5769212"/>
            <a:ext cx="0" cy="180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Szövegdoboz 125"/>
          <p:cNvSpPr txBox="1"/>
          <p:nvPr/>
        </p:nvSpPr>
        <p:spPr bwMode="gray">
          <a:xfrm>
            <a:off x="4788024" y="1844824"/>
            <a:ext cx="430833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dirty="0" smtClean="0">
                <a:solidFill>
                  <a:schemeClr val="bg2"/>
                </a:solidFill>
                <a:latin typeface="Arial"/>
              </a:rPr>
              <a:t>Ebből nemlineáris:1,2%</a:t>
            </a:r>
          </a:p>
        </p:txBody>
      </p:sp>
      <p:sp>
        <p:nvSpPr>
          <p:cNvPr id="7" name="Textfeld 41"/>
          <p:cNvSpPr txBox="1"/>
          <p:nvPr>
            <p:custDataLst>
              <p:tags r:id="rId11"/>
            </p:custDataLst>
          </p:nvPr>
        </p:nvSpPr>
        <p:spPr bwMode="gray">
          <a:xfrm>
            <a:off x="2555776" y="5157193"/>
            <a:ext cx="2160240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 algn="ctr">
              <a:buSzPct val="100000"/>
            </a:pPr>
            <a:r>
              <a:rPr lang="hu-HU" sz="2000" b="1" dirty="0" smtClean="0">
                <a:solidFill>
                  <a:schemeClr val="bg1"/>
                </a:solidFill>
              </a:rPr>
              <a:t>Nem döntötték el előre    </a:t>
            </a:r>
          </a:p>
          <a:p>
            <a:pPr algn="ctr">
              <a:buSzPct val="100000"/>
            </a:pP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sz="1200" b="1" i="1" dirty="0" smtClean="0">
                <a:solidFill>
                  <a:schemeClr val="bg1"/>
                </a:solidFill>
              </a:rPr>
              <a:t>(műsorok 30,2%-a)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cxnSp>
        <p:nvCxnSpPr>
          <p:cNvPr id="37" name="Egyenes összekötő 36"/>
          <p:cNvCxnSpPr/>
          <p:nvPr/>
        </p:nvCxnSpPr>
        <p:spPr>
          <a:xfrm>
            <a:off x="5372075" y="2060848"/>
            <a:ext cx="0" cy="2034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5375151" y="2060848"/>
            <a:ext cx="530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5380805" y="3501008"/>
            <a:ext cx="530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>
            <a:off x="5380805" y="4096122"/>
            <a:ext cx="530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33"/>
          <p:cNvSpPr txBox="1"/>
          <p:nvPr>
            <p:custDataLst>
              <p:tags r:id="rId12"/>
            </p:custDataLst>
          </p:nvPr>
        </p:nvSpPr>
        <p:spPr bwMode="gray">
          <a:xfrm>
            <a:off x="5887194" y="1808972"/>
            <a:ext cx="2944713" cy="14040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>
              <a:buSzPct val="100000"/>
            </a:pPr>
            <a:r>
              <a:rPr lang="hu-HU" sz="2000" b="1" dirty="0" smtClean="0"/>
              <a:t>Mindig nézik </a:t>
            </a:r>
          </a:p>
          <a:p>
            <a:pPr>
              <a:buSzPct val="100000"/>
            </a:pPr>
            <a:r>
              <a:rPr lang="hu-HU" sz="1200" b="1" i="1" dirty="0" smtClean="0"/>
              <a:t>(műsorok 41,7%-a)</a:t>
            </a:r>
            <a:endParaRPr lang="en-US" sz="1200" b="1" i="1" dirty="0"/>
          </a:p>
        </p:txBody>
      </p:sp>
      <p:sp>
        <p:nvSpPr>
          <p:cNvPr id="25" name="Textfeld 63"/>
          <p:cNvSpPr txBox="1"/>
          <p:nvPr>
            <p:custDataLst>
              <p:tags r:id="rId13"/>
            </p:custDataLst>
          </p:nvPr>
        </p:nvSpPr>
        <p:spPr bwMode="gray">
          <a:xfrm>
            <a:off x="5890538" y="3947914"/>
            <a:ext cx="1634763" cy="33976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>
              <a:buSzPct val="100000"/>
            </a:pPr>
            <a:r>
              <a:rPr lang="hu-HU" sz="1000" b="1" dirty="0" smtClean="0"/>
              <a:t>Egyéb </a:t>
            </a:r>
          </a:p>
          <a:p>
            <a:pPr>
              <a:buSzPct val="100000"/>
            </a:pPr>
            <a:r>
              <a:rPr lang="hu-HU" sz="900" b="1" i="1" dirty="0" smtClean="0"/>
              <a:t>(műsorok 4,7%-a)</a:t>
            </a:r>
            <a:endParaRPr lang="en-US" sz="900" b="1" i="1" dirty="0"/>
          </a:p>
        </p:txBody>
      </p:sp>
      <p:sp>
        <p:nvSpPr>
          <p:cNvPr id="56" name="Textfeld 63"/>
          <p:cNvSpPr txBox="1"/>
          <p:nvPr>
            <p:custDataLst>
              <p:tags r:id="rId14"/>
            </p:custDataLst>
          </p:nvPr>
        </p:nvSpPr>
        <p:spPr bwMode="gray">
          <a:xfrm>
            <a:off x="5887194" y="3246884"/>
            <a:ext cx="2582489" cy="6365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pPr>
              <a:buSzPct val="100000"/>
            </a:pPr>
            <a:r>
              <a:rPr lang="hu-HU" sz="1600" b="1" dirty="0" smtClean="0"/>
              <a:t>Időnként nézik</a:t>
            </a:r>
          </a:p>
          <a:p>
            <a:pPr>
              <a:buSzPct val="100000"/>
            </a:pPr>
            <a:r>
              <a:rPr lang="hu-HU" sz="1100" b="1" i="1" dirty="0" smtClean="0"/>
              <a:t>(műsorok 19,7%-a)</a:t>
            </a:r>
            <a:endParaRPr lang="en-US" sz="1100" b="1" i="1" dirty="0"/>
          </a:p>
        </p:txBody>
      </p:sp>
      <p:cxnSp>
        <p:nvCxnSpPr>
          <p:cNvPr id="64" name="Egyenes összekötő 63"/>
          <p:cNvCxnSpPr/>
          <p:nvPr/>
        </p:nvCxnSpPr>
        <p:spPr>
          <a:xfrm>
            <a:off x="5364088" y="4725144"/>
            <a:ext cx="0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>
            <a:off x="5364088" y="4725144"/>
            <a:ext cx="530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>
            <a:off x="5364088" y="5373216"/>
            <a:ext cx="530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/>
          <p:cNvCxnSpPr/>
          <p:nvPr/>
        </p:nvCxnSpPr>
        <p:spPr>
          <a:xfrm>
            <a:off x="5364088" y="5733256"/>
            <a:ext cx="530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>
            <a:off x="5364088" y="6021288"/>
            <a:ext cx="530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/>
          <p:nvPr/>
        </p:nvCxnSpPr>
        <p:spPr>
          <a:xfrm>
            <a:off x="5364088" y="6309320"/>
            <a:ext cx="5307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 bwMode="gray">
          <a:xfrm>
            <a:off x="251520" y="5877562"/>
            <a:ext cx="8568952" cy="57577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fontAlgn="t"/>
            <a:r>
              <a:rPr lang="hu-HU" sz="900" b="1" dirty="0"/>
              <a:t>A szegmentálásba bevont </a:t>
            </a:r>
            <a:r>
              <a:rPr lang="hu-HU" sz="900" b="1" dirty="0" smtClean="0"/>
              <a:t>tényezők: </a:t>
            </a:r>
            <a:r>
              <a:rPr lang="hu-HU" sz="900" dirty="0"/>
              <a:t>Egyedül nézett műsorok </a:t>
            </a:r>
            <a:r>
              <a:rPr lang="hu-HU" sz="900" dirty="0" smtClean="0"/>
              <a:t>aránya / Előre </a:t>
            </a:r>
            <a:r>
              <a:rPr lang="hu-HU" sz="900" dirty="0"/>
              <a:t>eldöntött módon nézett műsorok </a:t>
            </a:r>
            <a:r>
              <a:rPr lang="hu-HU" sz="900" dirty="0" smtClean="0"/>
              <a:t>aránya / Előre </a:t>
            </a:r>
            <a:r>
              <a:rPr lang="hu-HU" sz="900" dirty="0"/>
              <a:t>eldöntött, mindig nézett műsorok </a:t>
            </a:r>
            <a:r>
              <a:rPr lang="hu-HU" sz="900" dirty="0" smtClean="0"/>
              <a:t>aránya / Előre </a:t>
            </a:r>
            <a:r>
              <a:rPr lang="hu-HU" sz="900" dirty="0"/>
              <a:t>eldöntött, időnként nézett műsorok </a:t>
            </a:r>
            <a:r>
              <a:rPr lang="hu-HU" sz="900" dirty="0" smtClean="0"/>
              <a:t>aránya / Nem </a:t>
            </a:r>
            <a:r>
              <a:rPr lang="hu-HU" sz="900" dirty="0"/>
              <a:t>előre eldöntött, kapcsolgatás során talált műsorok </a:t>
            </a:r>
            <a:r>
              <a:rPr lang="hu-HU" sz="900" dirty="0" smtClean="0"/>
              <a:t>aránya / Nem </a:t>
            </a:r>
            <a:r>
              <a:rPr lang="hu-HU" sz="900" dirty="0"/>
              <a:t>előre eldöntött, kedvenc adókon kapcsolgatás során talált műsorok </a:t>
            </a:r>
            <a:r>
              <a:rPr lang="hu-HU" sz="900" dirty="0" smtClean="0"/>
              <a:t>aránya / Nem </a:t>
            </a:r>
            <a:r>
              <a:rPr lang="hu-HU" sz="900" dirty="0"/>
              <a:t>előre eldöntött, összes adón kapcsolgatás során talált műsorok </a:t>
            </a:r>
            <a:r>
              <a:rPr lang="hu-HU" sz="900" dirty="0" smtClean="0"/>
              <a:t>aránya / Nem </a:t>
            </a:r>
            <a:r>
              <a:rPr lang="hu-HU" sz="900" dirty="0"/>
              <a:t>előre eldöntött, kapcsolgatás során talált műsorok, amiket nézni szokott, </a:t>
            </a:r>
            <a:r>
              <a:rPr lang="hu-HU" sz="900" dirty="0" smtClean="0"/>
              <a:t>aránya / Nem </a:t>
            </a:r>
            <a:r>
              <a:rPr lang="hu-HU" sz="900" dirty="0"/>
              <a:t>előre eldöntött, kapcsolgatás során talált műsorok, amik érdekelték, </a:t>
            </a:r>
            <a:r>
              <a:rPr lang="hu-HU" sz="900" dirty="0" smtClean="0"/>
              <a:t>aránya / Nem </a:t>
            </a:r>
            <a:r>
              <a:rPr lang="hu-HU" sz="900" dirty="0"/>
              <a:t>előre eldöntött, kapcsolgatás során talált műsorok, amin ott ragadt, aránya</a:t>
            </a:r>
          </a:p>
          <a:p>
            <a:pPr>
              <a:spcBef>
                <a:spcPts val="600"/>
              </a:spcBef>
            </a:pPr>
            <a:endParaRPr lang="hu-HU" sz="9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FŐBB SZEMPONTOK</a:t>
            </a:r>
            <a:endParaRPr lang="hu-HU" b="1" dirty="0"/>
          </a:p>
        </p:txBody>
      </p:sp>
      <p:sp>
        <p:nvSpPr>
          <p:cNvPr id="7" name="Freeform 44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439965" y="2306802"/>
            <a:ext cx="1080120" cy="1080120"/>
          </a:xfrm>
          <a:custGeom>
            <a:avLst/>
            <a:gdLst>
              <a:gd name="T0" fmla="*/ 2080 w 2080"/>
              <a:gd name="T1" fmla="*/ 1040 h 2080"/>
              <a:gd name="T2" fmla="*/ 0 w 2080"/>
              <a:gd name="T3" fmla="*/ 1040 h 2080"/>
              <a:gd name="T4" fmla="*/ 1554 w 2080"/>
              <a:gd name="T5" fmla="*/ 229 h 2080"/>
              <a:gd name="T6" fmla="*/ 1386 w 2080"/>
              <a:gd name="T7" fmla="*/ 362 h 2080"/>
              <a:gd name="T8" fmla="*/ 1554 w 2080"/>
              <a:gd name="T9" fmla="*/ 229 h 2080"/>
              <a:gd name="T10" fmla="*/ 1000 w 2080"/>
              <a:gd name="T11" fmla="*/ 81 h 2080"/>
              <a:gd name="T12" fmla="*/ 1080 w 2080"/>
              <a:gd name="T13" fmla="*/ 280 h 2080"/>
              <a:gd name="T14" fmla="*/ 595 w 2080"/>
              <a:gd name="T15" fmla="*/ 189 h 2080"/>
              <a:gd name="T16" fmla="*/ 626 w 2080"/>
              <a:gd name="T17" fmla="*/ 402 h 2080"/>
              <a:gd name="T18" fmla="*/ 595 w 2080"/>
              <a:gd name="T19" fmla="*/ 189 h 2080"/>
              <a:gd name="T20" fmla="*/ 189 w 2080"/>
              <a:gd name="T21" fmla="*/ 595 h 2080"/>
              <a:gd name="T22" fmla="*/ 402 w 2080"/>
              <a:gd name="T23" fmla="*/ 626 h 2080"/>
              <a:gd name="T24" fmla="*/ 81 w 2080"/>
              <a:gd name="T25" fmla="*/ 1000 h 2080"/>
              <a:gd name="T26" fmla="*/ 280 w 2080"/>
              <a:gd name="T27" fmla="*/ 1080 h 2080"/>
              <a:gd name="T28" fmla="*/ 81 w 2080"/>
              <a:gd name="T29" fmla="*/ 1000 h 2080"/>
              <a:gd name="T30" fmla="*/ 229 w 2080"/>
              <a:gd name="T31" fmla="*/ 1554 h 2080"/>
              <a:gd name="T32" fmla="*/ 362 w 2080"/>
              <a:gd name="T33" fmla="*/ 1386 h 2080"/>
              <a:gd name="T34" fmla="*/ 526 w 2080"/>
              <a:gd name="T35" fmla="*/ 1851 h 2080"/>
              <a:gd name="T36" fmla="*/ 694 w 2080"/>
              <a:gd name="T37" fmla="*/ 1718 h 2080"/>
              <a:gd name="T38" fmla="*/ 526 w 2080"/>
              <a:gd name="T39" fmla="*/ 1851 h 2080"/>
              <a:gd name="T40" fmla="*/ 1080 w 2080"/>
              <a:gd name="T41" fmla="*/ 1999 h 2080"/>
              <a:gd name="T42" fmla="*/ 1000 w 2080"/>
              <a:gd name="T43" fmla="*/ 1800 h 2080"/>
              <a:gd name="T44" fmla="*/ 1485 w 2080"/>
              <a:gd name="T45" fmla="*/ 1891 h 2080"/>
              <a:gd name="T46" fmla="*/ 1454 w 2080"/>
              <a:gd name="T47" fmla="*/ 1678 h 2080"/>
              <a:gd name="T48" fmla="*/ 1485 w 2080"/>
              <a:gd name="T49" fmla="*/ 1891 h 2080"/>
              <a:gd name="T50" fmla="*/ 1891 w 2080"/>
              <a:gd name="T51" fmla="*/ 1485 h 2080"/>
              <a:gd name="T52" fmla="*/ 1678 w 2080"/>
              <a:gd name="T53" fmla="*/ 1454 h 2080"/>
              <a:gd name="T54" fmla="*/ 1999 w 2080"/>
              <a:gd name="T55" fmla="*/ 1080 h 2080"/>
              <a:gd name="T56" fmla="*/ 1800 w 2080"/>
              <a:gd name="T57" fmla="*/ 1000 h 2080"/>
              <a:gd name="T58" fmla="*/ 1999 w 2080"/>
              <a:gd name="T59" fmla="*/ 1080 h 2080"/>
              <a:gd name="T60" fmla="*/ 1851 w 2080"/>
              <a:gd name="T61" fmla="*/ 526 h 2080"/>
              <a:gd name="T62" fmla="*/ 1718 w 2080"/>
              <a:gd name="T63" fmla="*/ 694 h 2080"/>
              <a:gd name="T64" fmla="*/ 1195 w 2080"/>
              <a:gd name="T65" fmla="*/ 856 h 2080"/>
              <a:gd name="T66" fmla="*/ 885 w 2080"/>
              <a:gd name="T67" fmla="*/ 856 h 2080"/>
              <a:gd name="T68" fmla="*/ 882 w 2080"/>
              <a:gd name="T69" fmla="*/ 1221 h 2080"/>
              <a:gd name="T70" fmla="*/ 1156 w 2080"/>
              <a:gd name="T71" fmla="*/ 1640 h 2080"/>
              <a:gd name="T72" fmla="*/ 1280 w 2080"/>
              <a:gd name="T73" fmla="*/ 1040 h 2080"/>
              <a:gd name="T74" fmla="*/ 1040 w 2080"/>
              <a:gd name="T75" fmla="*/ 1200 h 2080"/>
              <a:gd name="T76" fmla="*/ 1040 w 2080"/>
              <a:gd name="T77" fmla="*/ 880 h 2080"/>
              <a:gd name="T78" fmla="*/ 1040 w 2080"/>
              <a:gd name="T79" fmla="*/ 1200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80" h="2080">
                <a:moveTo>
                  <a:pt x="1040" y="0"/>
                </a:moveTo>
                <a:cubicBezTo>
                  <a:pt x="1614" y="0"/>
                  <a:pt x="2080" y="466"/>
                  <a:pt x="2080" y="1040"/>
                </a:cubicBezTo>
                <a:cubicBezTo>
                  <a:pt x="2080" y="1614"/>
                  <a:pt x="1614" y="2080"/>
                  <a:pt x="1040" y="2080"/>
                </a:cubicBezTo>
                <a:cubicBezTo>
                  <a:pt x="466" y="2080"/>
                  <a:pt x="0" y="1614"/>
                  <a:pt x="0" y="1040"/>
                </a:cubicBezTo>
                <a:cubicBezTo>
                  <a:pt x="0" y="466"/>
                  <a:pt x="466" y="0"/>
                  <a:pt x="1040" y="0"/>
                </a:cubicBezTo>
                <a:close/>
                <a:moveTo>
                  <a:pt x="1554" y="229"/>
                </a:moveTo>
                <a:cubicBezTo>
                  <a:pt x="1532" y="215"/>
                  <a:pt x="1509" y="202"/>
                  <a:pt x="1485" y="189"/>
                </a:cubicBezTo>
                <a:cubicBezTo>
                  <a:pt x="1386" y="362"/>
                  <a:pt x="1386" y="362"/>
                  <a:pt x="1386" y="362"/>
                </a:cubicBezTo>
                <a:cubicBezTo>
                  <a:pt x="1454" y="402"/>
                  <a:pt x="1454" y="402"/>
                  <a:pt x="1454" y="402"/>
                </a:cubicBezTo>
                <a:lnTo>
                  <a:pt x="1554" y="229"/>
                </a:lnTo>
                <a:close/>
                <a:moveTo>
                  <a:pt x="1080" y="81"/>
                </a:moveTo>
                <a:cubicBezTo>
                  <a:pt x="1000" y="78"/>
                  <a:pt x="1080" y="78"/>
                  <a:pt x="1000" y="81"/>
                </a:cubicBezTo>
                <a:cubicBezTo>
                  <a:pt x="1000" y="280"/>
                  <a:pt x="1000" y="280"/>
                  <a:pt x="1000" y="280"/>
                </a:cubicBezTo>
                <a:cubicBezTo>
                  <a:pt x="1080" y="280"/>
                  <a:pt x="1080" y="280"/>
                  <a:pt x="1080" y="280"/>
                </a:cubicBezTo>
                <a:lnTo>
                  <a:pt x="1080" y="81"/>
                </a:lnTo>
                <a:close/>
                <a:moveTo>
                  <a:pt x="595" y="189"/>
                </a:moveTo>
                <a:cubicBezTo>
                  <a:pt x="571" y="202"/>
                  <a:pt x="548" y="215"/>
                  <a:pt x="526" y="229"/>
                </a:cubicBezTo>
                <a:cubicBezTo>
                  <a:pt x="626" y="402"/>
                  <a:pt x="626" y="402"/>
                  <a:pt x="626" y="402"/>
                </a:cubicBezTo>
                <a:cubicBezTo>
                  <a:pt x="694" y="362"/>
                  <a:pt x="694" y="362"/>
                  <a:pt x="694" y="362"/>
                </a:cubicBezTo>
                <a:lnTo>
                  <a:pt x="595" y="189"/>
                </a:lnTo>
                <a:close/>
                <a:moveTo>
                  <a:pt x="229" y="526"/>
                </a:moveTo>
                <a:cubicBezTo>
                  <a:pt x="215" y="548"/>
                  <a:pt x="202" y="571"/>
                  <a:pt x="189" y="595"/>
                </a:cubicBezTo>
                <a:cubicBezTo>
                  <a:pt x="362" y="694"/>
                  <a:pt x="362" y="694"/>
                  <a:pt x="362" y="694"/>
                </a:cubicBezTo>
                <a:cubicBezTo>
                  <a:pt x="402" y="626"/>
                  <a:pt x="402" y="626"/>
                  <a:pt x="402" y="626"/>
                </a:cubicBezTo>
                <a:lnTo>
                  <a:pt x="229" y="526"/>
                </a:lnTo>
                <a:close/>
                <a:moveTo>
                  <a:pt x="81" y="1000"/>
                </a:moveTo>
                <a:cubicBezTo>
                  <a:pt x="80" y="1027"/>
                  <a:pt x="80" y="1053"/>
                  <a:pt x="81" y="1080"/>
                </a:cubicBezTo>
                <a:cubicBezTo>
                  <a:pt x="280" y="1080"/>
                  <a:pt x="280" y="1080"/>
                  <a:pt x="280" y="1080"/>
                </a:cubicBezTo>
                <a:cubicBezTo>
                  <a:pt x="280" y="1000"/>
                  <a:pt x="280" y="1000"/>
                  <a:pt x="280" y="1000"/>
                </a:cubicBezTo>
                <a:lnTo>
                  <a:pt x="81" y="1000"/>
                </a:lnTo>
                <a:close/>
                <a:moveTo>
                  <a:pt x="189" y="1485"/>
                </a:moveTo>
                <a:cubicBezTo>
                  <a:pt x="202" y="1509"/>
                  <a:pt x="215" y="1532"/>
                  <a:pt x="229" y="1554"/>
                </a:cubicBezTo>
                <a:cubicBezTo>
                  <a:pt x="402" y="1454"/>
                  <a:pt x="402" y="1454"/>
                  <a:pt x="402" y="1454"/>
                </a:cubicBezTo>
                <a:cubicBezTo>
                  <a:pt x="362" y="1386"/>
                  <a:pt x="362" y="1386"/>
                  <a:pt x="362" y="1386"/>
                </a:cubicBezTo>
                <a:lnTo>
                  <a:pt x="189" y="1485"/>
                </a:lnTo>
                <a:close/>
                <a:moveTo>
                  <a:pt x="526" y="1851"/>
                </a:moveTo>
                <a:cubicBezTo>
                  <a:pt x="548" y="1865"/>
                  <a:pt x="571" y="1878"/>
                  <a:pt x="595" y="1891"/>
                </a:cubicBezTo>
                <a:cubicBezTo>
                  <a:pt x="694" y="1718"/>
                  <a:pt x="694" y="1718"/>
                  <a:pt x="694" y="1718"/>
                </a:cubicBezTo>
                <a:cubicBezTo>
                  <a:pt x="626" y="1678"/>
                  <a:pt x="626" y="1678"/>
                  <a:pt x="626" y="1678"/>
                </a:cubicBezTo>
                <a:lnTo>
                  <a:pt x="526" y="1851"/>
                </a:lnTo>
                <a:close/>
                <a:moveTo>
                  <a:pt x="1000" y="1999"/>
                </a:moveTo>
                <a:cubicBezTo>
                  <a:pt x="1027" y="2000"/>
                  <a:pt x="1053" y="2000"/>
                  <a:pt x="1080" y="1999"/>
                </a:cubicBezTo>
                <a:cubicBezTo>
                  <a:pt x="1080" y="1800"/>
                  <a:pt x="1080" y="1800"/>
                  <a:pt x="1080" y="1800"/>
                </a:cubicBezTo>
                <a:cubicBezTo>
                  <a:pt x="1000" y="1800"/>
                  <a:pt x="1000" y="1800"/>
                  <a:pt x="1000" y="1800"/>
                </a:cubicBezTo>
                <a:lnTo>
                  <a:pt x="1000" y="1999"/>
                </a:lnTo>
                <a:close/>
                <a:moveTo>
                  <a:pt x="1485" y="1891"/>
                </a:moveTo>
                <a:cubicBezTo>
                  <a:pt x="1509" y="1878"/>
                  <a:pt x="1532" y="1865"/>
                  <a:pt x="1554" y="1851"/>
                </a:cubicBezTo>
                <a:cubicBezTo>
                  <a:pt x="1454" y="1678"/>
                  <a:pt x="1454" y="1678"/>
                  <a:pt x="1454" y="1678"/>
                </a:cubicBezTo>
                <a:cubicBezTo>
                  <a:pt x="1386" y="1718"/>
                  <a:pt x="1386" y="1718"/>
                  <a:pt x="1386" y="1718"/>
                </a:cubicBezTo>
                <a:lnTo>
                  <a:pt x="1485" y="1891"/>
                </a:lnTo>
                <a:close/>
                <a:moveTo>
                  <a:pt x="1851" y="1554"/>
                </a:moveTo>
                <a:cubicBezTo>
                  <a:pt x="1865" y="1532"/>
                  <a:pt x="1878" y="1509"/>
                  <a:pt x="1891" y="1485"/>
                </a:cubicBezTo>
                <a:cubicBezTo>
                  <a:pt x="1718" y="1386"/>
                  <a:pt x="1718" y="1386"/>
                  <a:pt x="1718" y="1386"/>
                </a:cubicBezTo>
                <a:cubicBezTo>
                  <a:pt x="1678" y="1454"/>
                  <a:pt x="1678" y="1454"/>
                  <a:pt x="1678" y="1454"/>
                </a:cubicBezTo>
                <a:lnTo>
                  <a:pt x="1851" y="1554"/>
                </a:lnTo>
                <a:close/>
                <a:moveTo>
                  <a:pt x="1999" y="1080"/>
                </a:moveTo>
                <a:cubicBezTo>
                  <a:pt x="2000" y="1053"/>
                  <a:pt x="2000" y="1027"/>
                  <a:pt x="1999" y="1000"/>
                </a:cubicBezTo>
                <a:cubicBezTo>
                  <a:pt x="1800" y="1000"/>
                  <a:pt x="1800" y="1000"/>
                  <a:pt x="1800" y="1000"/>
                </a:cubicBezTo>
                <a:cubicBezTo>
                  <a:pt x="1800" y="1080"/>
                  <a:pt x="1800" y="1080"/>
                  <a:pt x="1800" y="1080"/>
                </a:cubicBezTo>
                <a:lnTo>
                  <a:pt x="1999" y="1080"/>
                </a:lnTo>
                <a:close/>
                <a:moveTo>
                  <a:pt x="1891" y="595"/>
                </a:moveTo>
                <a:cubicBezTo>
                  <a:pt x="1878" y="571"/>
                  <a:pt x="1865" y="548"/>
                  <a:pt x="1851" y="526"/>
                </a:cubicBezTo>
                <a:cubicBezTo>
                  <a:pt x="1678" y="626"/>
                  <a:pt x="1678" y="626"/>
                  <a:pt x="1678" y="626"/>
                </a:cubicBezTo>
                <a:cubicBezTo>
                  <a:pt x="1718" y="694"/>
                  <a:pt x="1718" y="694"/>
                  <a:pt x="1718" y="694"/>
                </a:cubicBezTo>
                <a:lnTo>
                  <a:pt x="1891" y="595"/>
                </a:lnTo>
                <a:close/>
                <a:moveTo>
                  <a:pt x="1195" y="856"/>
                </a:moveTo>
                <a:cubicBezTo>
                  <a:pt x="1040" y="341"/>
                  <a:pt x="1040" y="341"/>
                  <a:pt x="1040" y="341"/>
                </a:cubicBezTo>
                <a:cubicBezTo>
                  <a:pt x="885" y="856"/>
                  <a:pt x="885" y="856"/>
                  <a:pt x="885" y="856"/>
                </a:cubicBezTo>
                <a:cubicBezTo>
                  <a:pt x="831" y="902"/>
                  <a:pt x="800" y="969"/>
                  <a:pt x="800" y="1040"/>
                </a:cubicBezTo>
                <a:cubicBezTo>
                  <a:pt x="800" y="1110"/>
                  <a:pt x="830" y="1175"/>
                  <a:pt x="882" y="1221"/>
                </a:cubicBezTo>
                <a:cubicBezTo>
                  <a:pt x="924" y="1640"/>
                  <a:pt x="924" y="1640"/>
                  <a:pt x="924" y="1640"/>
                </a:cubicBezTo>
                <a:cubicBezTo>
                  <a:pt x="1156" y="1640"/>
                  <a:pt x="1156" y="1640"/>
                  <a:pt x="1156" y="1640"/>
                </a:cubicBezTo>
                <a:cubicBezTo>
                  <a:pt x="1198" y="1221"/>
                  <a:pt x="1198" y="1221"/>
                  <a:pt x="1198" y="1221"/>
                </a:cubicBezTo>
                <a:cubicBezTo>
                  <a:pt x="1250" y="1175"/>
                  <a:pt x="1280" y="1110"/>
                  <a:pt x="1280" y="1040"/>
                </a:cubicBezTo>
                <a:cubicBezTo>
                  <a:pt x="1280" y="969"/>
                  <a:pt x="1249" y="902"/>
                  <a:pt x="1195" y="856"/>
                </a:cubicBezTo>
                <a:close/>
                <a:moveTo>
                  <a:pt x="1040" y="1200"/>
                </a:moveTo>
                <a:cubicBezTo>
                  <a:pt x="952" y="1200"/>
                  <a:pt x="880" y="1128"/>
                  <a:pt x="880" y="1040"/>
                </a:cubicBezTo>
                <a:cubicBezTo>
                  <a:pt x="880" y="952"/>
                  <a:pt x="952" y="880"/>
                  <a:pt x="1040" y="880"/>
                </a:cubicBezTo>
                <a:cubicBezTo>
                  <a:pt x="1128" y="880"/>
                  <a:pt x="1200" y="952"/>
                  <a:pt x="1200" y="1040"/>
                </a:cubicBezTo>
                <a:cubicBezTo>
                  <a:pt x="1200" y="1128"/>
                  <a:pt x="1128" y="1200"/>
                  <a:pt x="1040" y="1200"/>
                </a:cubicBez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grpSp>
        <p:nvGrpSpPr>
          <p:cNvPr id="16" name="Group 2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871014" y="2014138"/>
            <a:ext cx="905341" cy="1453523"/>
            <a:chOff x="1335" y="-322"/>
            <a:chExt cx="3090" cy="4961"/>
          </a:xfrm>
          <a:solidFill>
            <a:srgbClr val="007DC3"/>
          </a:solidFill>
        </p:grpSpPr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1335" y="-322"/>
              <a:ext cx="2339" cy="1485"/>
            </a:xfrm>
            <a:custGeom>
              <a:avLst/>
              <a:gdLst>
                <a:gd name="T0" fmla="*/ 906 w 990"/>
                <a:gd name="T1" fmla="*/ 290 h 629"/>
                <a:gd name="T2" fmla="*/ 496 w 990"/>
                <a:gd name="T3" fmla="*/ 120 h 629"/>
                <a:gd name="T4" fmla="*/ 85 w 990"/>
                <a:gd name="T5" fmla="*/ 290 h 629"/>
                <a:gd name="T6" fmla="*/ 0 w 990"/>
                <a:gd name="T7" fmla="*/ 205 h 629"/>
                <a:gd name="T8" fmla="*/ 496 w 990"/>
                <a:gd name="T9" fmla="*/ 0 h 629"/>
                <a:gd name="T10" fmla="*/ 990 w 990"/>
                <a:gd name="T11" fmla="*/ 205 h 629"/>
                <a:gd name="T12" fmla="*/ 906 w 990"/>
                <a:gd name="T13" fmla="*/ 290 h 629"/>
                <a:gd name="T14" fmla="*/ 172 w 990"/>
                <a:gd name="T15" fmla="*/ 375 h 629"/>
                <a:gd name="T16" fmla="*/ 497 w 990"/>
                <a:gd name="T17" fmla="*/ 240 h 629"/>
                <a:gd name="T18" fmla="*/ 822 w 990"/>
                <a:gd name="T19" fmla="*/ 375 h 629"/>
                <a:gd name="T20" fmla="*/ 738 w 990"/>
                <a:gd name="T21" fmla="*/ 460 h 629"/>
                <a:gd name="T22" fmla="*/ 497 w 990"/>
                <a:gd name="T23" fmla="*/ 360 h 629"/>
                <a:gd name="T24" fmla="*/ 257 w 990"/>
                <a:gd name="T25" fmla="*/ 460 h 629"/>
                <a:gd name="T26" fmla="*/ 172 w 990"/>
                <a:gd name="T27" fmla="*/ 375 h 629"/>
                <a:gd name="T28" fmla="*/ 342 w 990"/>
                <a:gd name="T29" fmla="*/ 544 h 629"/>
                <a:gd name="T30" fmla="*/ 497 w 990"/>
                <a:gd name="T31" fmla="*/ 480 h 629"/>
                <a:gd name="T32" fmla="*/ 652 w 990"/>
                <a:gd name="T33" fmla="*/ 544 h 629"/>
                <a:gd name="T34" fmla="*/ 568 w 990"/>
                <a:gd name="T35" fmla="*/ 629 h 629"/>
                <a:gd name="T36" fmla="*/ 497 w 990"/>
                <a:gd name="T37" fmla="*/ 600 h 629"/>
                <a:gd name="T38" fmla="*/ 426 w 990"/>
                <a:gd name="T39" fmla="*/ 629 h 629"/>
                <a:gd name="T40" fmla="*/ 342 w 990"/>
                <a:gd name="T41" fmla="*/ 54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0" h="629">
                  <a:moveTo>
                    <a:pt x="906" y="290"/>
                  </a:moveTo>
                  <a:cubicBezTo>
                    <a:pt x="796" y="180"/>
                    <a:pt x="650" y="120"/>
                    <a:pt x="496" y="120"/>
                  </a:cubicBezTo>
                  <a:cubicBezTo>
                    <a:pt x="340" y="120"/>
                    <a:pt x="195" y="180"/>
                    <a:pt x="85" y="29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32" y="74"/>
                    <a:pt x="310" y="0"/>
                    <a:pt x="496" y="0"/>
                  </a:cubicBezTo>
                  <a:cubicBezTo>
                    <a:pt x="681" y="0"/>
                    <a:pt x="859" y="74"/>
                    <a:pt x="990" y="205"/>
                  </a:cubicBezTo>
                  <a:lnTo>
                    <a:pt x="906" y="290"/>
                  </a:lnTo>
                  <a:close/>
                  <a:moveTo>
                    <a:pt x="172" y="375"/>
                  </a:moveTo>
                  <a:cubicBezTo>
                    <a:pt x="258" y="289"/>
                    <a:pt x="376" y="240"/>
                    <a:pt x="497" y="240"/>
                  </a:cubicBezTo>
                  <a:cubicBezTo>
                    <a:pt x="619" y="240"/>
                    <a:pt x="736" y="289"/>
                    <a:pt x="822" y="375"/>
                  </a:cubicBezTo>
                  <a:cubicBezTo>
                    <a:pt x="738" y="460"/>
                    <a:pt x="738" y="460"/>
                    <a:pt x="738" y="460"/>
                  </a:cubicBezTo>
                  <a:cubicBezTo>
                    <a:pt x="673" y="395"/>
                    <a:pt x="588" y="360"/>
                    <a:pt x="497" y="360"/>
                  </a:cubicBezTo>
                  <a:cubicBezTo>
                    <a:pt x="406" y="360"/>
                    <a:pt x="321" y="395"/>
                    <a:pt x="257" y="460"/>
                  </a:cubicBezTo>
                  <a:lnTo>
                    <a:pt x="172" y="375"/>
                  </a:lnTo>
                  <a:close/>
                  <a:moveTo>
                    <a:pt x="342" y="544"/>
                  </a:moveTo>
                  <a:cubicBezTo>
                    <a:pt x="383" y="503"/>
                    <a:pt x="439" y="480"/>
                    <a:pt x="497" y="480"/>
                  </a:cubicBezTo>
                  <a:cubicBezTo>
                    <a:pt x="555" y="480"/>
                    <a:pt x="612" y="503"/>
                    <a:pt x="652" y="544"/>
                  </a:cubicBezTo>
                  <a:cubicBezTo>
                    <a:pt x="568" y="629"/>
                    <a:pt x="568" y="629"/>
                    <a:pt x="568" y="629"/>
                  </a:cubicBezTo>
                  <a:cubicBezTo>
                    <a:pt x="549" y="610"/>
                    <a:pt x="524" y="600"/>
                    <a:pt x="497" y="600"/>
                  </a:cubicBezTo>
                  <a:cubicBezTo>
                    <a:pt x="470" y="600"/>
                    <a:pt x="445" y="610"/>
                    <a:pt x="426" y="629"/>
                  </a:cubicBezTo>
                  <a:lnTo>
                    <a:pt x="342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2157" y="1426"/>
              <a:ext cx="2268" cy="3213"/>
            </a:xfrm>
            <a:custGeom>
              <a:avLst/>
              <a:gdLst>
                <a:gd name="T0" fmla="*/ 960 w 960"/>
                <a:gd name="T1" fmla="*/ 0 h 1360"/>
                <a:gd name="T2" fmla="*/ 960 w 960"/>
                <a:gd name="T3" fmla="*/ 1360 h 1360"/>
                <a:gd name="T4" fmla="*/ 0 w 960"/>
                <a:gd name="T5" fmla="*/ 1360 h 1360"/>
                <a:gd name="T6" fmla="*/ 0 w 960"/>
                <a:gd name="T7" fmla="*/ 0 h 1360"/>
                <a:gd name="T8" fmla="*/ 960 w 960"/>
                <a:gd name="T9" fmla="*/ 0 h 1360"/>
                <a:gd name="T10" fmla="*/ 640 w 960"/>
                <a:gd name="T11" fmla="*/ 800 h 1360"/>
                <a:gd name="T12" fmla="*/ 520 w 960"/>
                <a:gd name="T13" fmla="*/ 920 h 1360"/>
                <a:gd name="T14" fmla="*/ 640 w 960"/>
                <a:gd name="T15" fmla="*/ 1040 h 1360"/>
                <a:gd name="T16" fmla="*/ 760 w 960"/>
                <a:gd name="T17" fmla="*/ 920 h 1360"/>
                <a:gd name="T18" fmla="*/ 640 w 960"/>
                <a:gd name="T19" fmla="*/ 800 h 1360"/>
                <a:gd name="T20" fmla="*/ 320 w 960"/>
                <a:gd name="T21" fmla="*/ 800 h 1360"/>
                <a:gd name="T22" fmla="*/ 200 w 960"/>
                <a:gd name="T23" fmla="*/ 920 h 1360"/>
                <a:gd name="T24" fmla="*/ 320 w 960"/>
                <a:gd name="T25" fmla="*/ 1040 h 1360"/>
                <a:gd name="T26" fmla="*/ 440 w 960"/>
                <a:gd name="T27" fmla="*/ 920 h 1360"/>
                <a:gd name="T28" fmla="*/ 320 w 960"/>
                <a:gd name="T29" fmla="*/ 800 h 1360"/>
                <a:gd name="T30" fmla="*/ 640 w 960"/>
                <a:gd name="T31" fmla="*/ 480 h 1360"/>
                <a:gd name="T32" fmla="*/ 520 w 960"/>
                <a:gd name="T33" fmla="*/ 600 h 1360"/>
                <a:gd name="T34" fmla="*/ 640 w 960"/>
                <a:gd name="T35" fmla="*/ 720 h 1360"/>
                <a:gd name="T36" fmla="*/ 760 w 960"/>
                <a:gd name="T37" fmla="*/ 600 h 1360"/>
                <a:gd name="T38" fmla="*/ 640 w 960"/>
                <a:gd name="T39" fmla="*/ 480 h 1360"/>
                <a:gd name="T40" fmla="*/ 320 w 960"/>
                <a:gd name="T41" fmla="*/ 480 h 1360"/>
                <a:gd name="T42" fmla="*/ 200 w 960"/>
                <a:gd name="T43" fmla="*/ 600 h 1360"/>
                <a:gd name="T44" fmla="*/ 320 w 960"/>
                <a:gd name="T45" fmla="*/ 720 h 1360"/>
                <a:gd name="T46" fmla="*/ 440 w 960"/>
                <a:gd name="T47" fmla="*/ 600 h 1360"/>
                <a:gd name="T48" fmla="*/ 320 w 960"/>
                <a:gd name="T49" fmla="*/ 480 h 1360"/>
                <a:gd name="T50" fmla="*/ 640 w 960"/>
                <a:gd name="T51" fmla="*/ 160 h 1360"/>
                <a:gd name="T52" fmla="*/ 520 w 960"/>
                <a:gd name="T53" fmla="*/ 280 h 1360"/>
                <a:gd name="T54" fmla="*/ 640 w 960"/>
                <a:gd name="T55" fmla="*/ 400 h 1360"/>
                <a:gd name="T56" fmla="*/ 760 w 960"/>
                <a:gd name="T57" fmla="*/ 280 h 1360"/>
                <a:gd name="T58" fmla="*/ 640 w 960"/>
                <a:gd name="T59" fmla="*/ 160 h 1360"/>
                <a:gd name="T60" fmla="*/ 320 w 960"/>
                <a:gd name="T61" fmla="*/ 160 h 1360"/>
                <a:gd name="T62" fmla="*/ 200 w 960"/>
                <a:gd name="T63" fmla="*/ 280 h 1360"/>
                <a:gd name="T64" fmla="*/ 320 w 960"/>
                <a:gd name="T65" fmla="*/ 400 h 1360"/>
                <a:gd name="T66" fmla="*/ 440 w 960"/>
                <a:gd name="T67" fmla="*/ 280 h 1360"/>
                <a:gd name="T68" fmla="*/ 320 w 960"/>
                <a:gd name="T69" fmla="*/ 16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0" h="1360">
                  <a:moveTo>
                    <a:pt x="960" y="0"/>
                  </a:moveTo>
                  <a:cubicBezTo>
                    <a:pt x="960" y="1360"/>
                    <a:pt x="960" y="1360"/>
                    <a:pt x="960" y="1360"/>
                  </a:cubicBezTo>
                  <a:cubicBezTo>
                    <a:pt x="640" y="1360"/>
                    <a:pt x="320" y="1360"/>
                    <a:pt x="0" y="1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0" y="0"/>
                    <a:pt x="640" y="0"/>
                    <a:pt x="960" y="0"/>
                  </a:cubicBezTo>
                  <a:close/>
                  <a:moveTo>
                    <a:pt x="640" y="800"/>
                  </a:moveTo>
                  <a:cubicBezTo>
                    <a:pt x="574" y="800"/>
                    <a:pt x="520" y="854"/>
                    <a:pt x="520" y="920"/>
                  </a:cubicBezTo>
                  <a:cubicBezTo>
                    <a:pt x="520" y="986"/>
                    <a:pt x="574" y="1040"/>
                    <a:pt x="640" y="1040"/>
                  </a:cubicBezTo>
                  <a:cubicBezTo>
                    <a:pt x="706" y="1040"/>
                    <a:pt x="760" y="986"/>
                    <a:pt x="760" y="920"/>
                  </a:cubicBezTo>
                  <a:cubicBezTo>
                    <a:pt x="760" y="854"/>
                    <a:pt x="706" y="800"/>
                    <a:pt x="640" y="800"/>
                  </a:cubicBezTo>
                  <a:close/>
                  <a:moveTo>
                    <a:pt x="320" y="800"/>
                  </a:moveTo>
                  <a:cubicBezTo>
                    <a:pt x="254" y="800"/>
                    <a:pt x="200" y="854"/>
                    <a:pt x="200" y="920"/>
                  </a:cubicBezTo>
                  <a:cubicBezTo>
                    <a:pt x="200" y="986"/>
                    <a:pt x="254" y="1040"/>
                    <a:pt x="320" y="1040"/>
                  </a:cubicBezTo>
                  <a:cubicBezTo>
                    <a:pt x="386" y="1040"/>
                    <a:pt x="440" y="986"/>
                    <a:pt x="440" y="920"/>
                  </a:cubicBezTo>
                  <a:cubicBezTo>
                    <a:pt x="440" y="854"/>
                    <a:pt x="386" y="800"/>
                    <a:pt x="320" y="800"/>
                  </a:cubicBezTo>
                  <a:close/>
                  <a:moveTo>
                    <a:pt x="640" y="480"/>
                  </a:moveTo>
                  <a:cubicBezTo>
                    <a:pt x="574" y="480"/>
                    <a:pt x="520" y="534"/>
                    <a:pt x="520" y="600"/>
                  </a:cubicBezTo>
                  <a:cubicBezTo>
                    <a:pt x="520" y="666"/>
                    <a:pt x="574" y="720"/>
                    <a:pt x="640" y="720"/>
                  </a:cubicBezTo>
                  <a:cubicBezTo>
                    <a:pt x="706" y="720"/>
                    <a:pt x="760" y="666"/>
                    <a:pt x="760" y="600"/>
                  </a:cubicBezTo>
                  <a:cubicBezTo>
                    <a:pt x="760" y="534"/>
                    <a:pt x="706" y="480"/>
                    <a:pt x="640" y="480"/>
                  </a:cubicBezTo>
                  <a:close/>
                  <a:moveTo>
                    <a:pt x="320" y="480"/>
                  </a:moveTo>
                  <a:cubicBezTo>
                    <a:pt x="254" y="480"/>
                    <a:pt x="200" y="534"/>
                    <a:pt x="200" y="600"/>
                  </a:cubicBezTo>
                  <a:cubicBezTo>
                    <a:pt x="200" y="666"/>
                    <a:pt x="254" y="720"/>
                    <a:pt x="320" y="720"/>
                  </a:cubicBezTo>
                  <a:cubicBezTo>
                    <a:pt x="386" y="720"/>
                    <a:pt x="440" y="666"/>
                    <a:pt x="440" y="600"/>
                  </a:cubicBezTo>
                  <a:cubicBezTo>
                    <a:pt x="440" y="534"/>
                    <a:pt x="386" y="480"/>
                    <a:pt x="320" y="480"/>
                  </a:cubicBezTo>
                  <a:close/>
                  <a:moveTo>
                    <a:pt x="640" y="160"/>
                  </a:moveTo>
                  <a:cubicBezTo>
                    <a:pt x="574" y="160"/>
                    <a:pt x="520" y="214"/>
                    <a:pt x="520" y="280"/>
                  </a:cubicBezTo>
                  <a:cubicBezTo>
                    <a:pt x="520" y="346"/>
                    <a:pt x="574" y="400"/>
                    <a:pt x="640" y="400"/>
                  </a:cubicBezTo>
                  <a:cubicBezTo>
                    <a:pt x="706" y="400"/>
                    <a:pt x="760" y="346"/>
                    <a:pt x="760" y="280"/>
                  </a:cubicBezTo>
                  <a:cubicBezTo>
                    <a:pt x="760" y="214"/>
                    <a:pt x="706" y="160"/>
                    <a:pt x="640" y="160"/>
                  </a:cubicBezTo>
                  <a:close/>
                  <a:moveTo>
                    <a:pt x="320" y="160"/>
                  </a:moveTo>
                  <a:cubicBezTo>
                    <a:pt x="254" y="160"/>
                    <a:pt x="200" y="214"/>
                    <a:pt x="200" y="280"/>
                  </a:cubicBezTo>
                  <a:cubicBezTo>
                    <a:pt x="200" y="346"/>
                    <a:pt x="254" y="400"/>
                    <a:pt x="320" y="400"/>
                  </a:cubicBezTo>
                  <a:cubicBezTo>
                    <a:pt x="386" y="400"/>
                    <a:pt x="440" y="346"/>
                    <a:pt x="440" y="280"/>
                  </a:cubicBezTo>
                  <a:cubicBezTo>
                    <a:pt x="440" y="214"/>
                    <a:pt x="386" y="160"/>
                    <a:pt x="320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2" name="Szövegdoboz 1"/>
          <p:cNvSpPr txBox="1"/>
          <p:nvPr/>
        </p:nvSpPr>
        <p:spPr bwMode="gray">
          <a:xfrm>
            <a:off x="611560" y="3244195"/>
            <a:ext cx="864096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Egyedül</a:t>
            </a:r>
          </a:p>
        </p:txBody>
      </p:sp>
      <p:sp>
        <p:nvSpPr>
          <p:cNvPr id="23" name="Szövegdoboz 22"/>
          <p:cNvSpPr txBox="1"/>
          <p:nvPr/>
        </p:nvSpPr>
        <p:spPr bwMode="gray">
          <a:xfrm>
            <a:off x="1979712" y="3244195"/>
            <a:ext cx="864096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Többen</a:t>
            </a:r>
          </a:p>
        </p:txBody>
      </p:sp>
      <p:sp>
        <p:nvSpPr>
          <p:cNvPr id="24" name="Szövegdoboz 23"/>
          <p:cNvSpPr txBox="1"/>
          <p:nvPr/>
        </p:nvSpPr>
        <p:spPr bwMode="gray">
          <a:xfrm>
            <a:off x="5547977" y="3541484"/>
            <a:ext cx="864096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Előre eldöntött</a:t>
            </a:r>
          </a:p>
        </p:txBody>
      </p:sp>
      <p:sp>
        <p:nvSpPr>
          <p:cNvPr id="25" name="Szövegdoboz 24"/>
          <p:cNvSpPr txBox="1"/>
          <p:nvPr/>
        </p:nvSpPr>
        <p:spPr bwMode="gray">
          <a:xfrm>
            <a:off x="7020272" y="3563963"/>
            <a:ext cx="1512168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Kapcsolgatás során talált</a:t>
            </a:r>
          </a:p>
        </p:txBody>
      </p:sp>
      <p:sp>
        <p:nvSpPr>
          <p:cNvPr id="26" name="Szövegdoboz 25"/>
          <p:cNvSpPr txBox="1"/>
          <p:nvPr/>
        </p:nvSpPr>
        <p:spPr bwMode="gray">
          <a:xfrm>
            <a:off x="2627784" y="5188411"/>
            <a:ext cx="864096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Kedvencműsorok</a:t>
            </a:r>
          </a:p>
        </p:txBody>
      </p:sp>
      <p:sp>
        <p:nvSpPr>
          <p:cNvPr id="27" name="Szövegdoboz 26"/>
          <p:cNvSpPr txBox="1"/>
          <p:nvPr/>
        </p:nvSpPr>
        <p:spPr bwMode="gray">
          <a:xfrm>
            <a:off x="4054214" y="5188411"/>
            <a:ext cx="1080120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Megtetszett műsorok</a:t>
            </a:r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627154" y="1652195"/>
            <a:ext cx="2149315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1"/>
                </a:solidFill>
                <a:latin typeface="Arial"/>
              </a:rPr>
              <a:t>NÉZŐK SZÁMA</a:t>
            </a:r>
          </a:p>
        </p:txBody>
      </p:sp>
      <p:sp>
        <p:nvSpPr>
          <p:cNvPr id="29" name="Szövegdoboz 28"/>
          <p:cNvSpPr txBox="1"/>
          <p:nvPr/>
        </p:nvSpPr>
        <p:spPr bwMode="gray">
          <a:xfrm>
            <a:off x="5463182" y="1652194"/>
            <a:ext cx="2149315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1"/>
                </a:solidFill>
                <a:latin typeface="Arial"/>
              </a:rPr>
              <a:t>DÖNTÉS IDEJE</a:t>
            </a:r>
          </a:p>
        </p:txBody>
      </p:sp>
      <p:sp>
        <p:nvSpPr>
          <p:cNvPr id="30" name="Szövegdoboz 29"/>
          <p:cNvSpPr txBox="1"/>
          <p:nvPr/>
        </p:nvSpPr>
        <p:spPr bwMode="gray">
          <a:xfrm>
            <a:off x="2691994" y="3717032"/>
            <a:ext cx="2149315" cy="25681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1"/>
                </a:solidFill>
                <a:latin typeface="Arial"/>
              </a:rPr>
              <a:t>MŰSORPREFERENCIA</a:t>
            </a:r>
          </a:p>
        </p:txBody>
      </p:sp>
      <p:sp>
        <p:nvSpPr>
          <p:cNvPr id="31" name="Textplatzhalter 2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23850" y="1052513"/>
            <a:ext cx="849630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noProof="0"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noProof="0" smtClean="0"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de-DE" noProof="0" smtClean="0"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de-DE" noProof="0" smtClean="0"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GB" b="0" baseline="0" noProof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/>
              <a:t>Szegmensek képzése a műsorválasztási szokások alapján </a:t>
            </a:r>
            <a:endParaRPr lang="en-US" dirty="0"/>
          </a:p>
        </p:txBody>
      </p:sp>
      <p:sp>
        <p:nvSpPr>
          <p:cNvPr id="39" name="Freeform 106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67544" y="2029112"/>
            <a:ext cx="902947" cy="1122484"/>
          </a:xfrm>
          <a:custGeom>
            <a:avLst/>
            <a:gdLst>
              <a:gd name="T0" fmla="*/ 335 w 1680"/>
              <a:gd name="T1" fmla="*/ 632 h 2089"/>
              <a:gd name="T2" fmla="*/ 320 w 1680"/>
              <a:gd name="T3" fmla="*/ 392 h 2089"/>
              <a:gd name="T4" fmla="*/ 324 w 1680"/>
              <a:gd name="T5" fmla="*/ 322 h 2089"/>
              <a:gd name="T6" fmla="*/ 472 w 1680"/>
              <a:gd name="T7" fmla="*/ 87 h 2089"/>
              <a:gd name="T8" fmla="*/ 738 w 1680"/>
              <a:gd name="T9" fmla="*/ 1 h 2089"/>
              <a:gd name="T10" fmla="*/ 953 w 1680"/>
              <a:gd name="T11" fmla="*/ 56 h 2089"/>
              <a:gd name="T12" fmla="*/ 1062 w 1680"/>
              <a:gd name="T13" fmla="*/ 42 h 2089"/>
              <a:gd name="T14" fmla="*/ 1329 w 1680"/>
              <a:gd name="T15" fmla="*/ 239 h 2089"/>
              <a:gd name="T16" fmla="*/ 1360 w 1680"/>
              <a:gd name="T17" fmla="*/ 389 h 2089"/>
              <a:gd name="T18" fmla="*/ 1344 w 1680"/>
              <a:gd name="T19" fmla="*/ 632 h 2089"/>
              <a:gd name="T20" fmla="*/ 1259 w 1680"/>
              <a:gd name="T21" fmla="*/ 871 h 2089"/>
              <a:gd name="T22" fmla="*/ 1120 w 1680"/>
              <a:gd name="T23" fmla="*/ 1145 h 2089"/>
              <a:gd name="T24" fmla="*/ 1132 w 1680"/>
              <a:gd name="T25" fmla="*/ 1253 h 2089"/>
              <a:gd name="T26" fmla="*/ 1178 w 1680"/>
              <a:gd name="T27" fmla="*/ 1334 h 2089"/>
              <a:gd name="T28" fmla="*/ 1305 w 1680"/>
              <a:gd name="T29" fmla="*/ 1388 h 2089"/>
              <a:gd name="T30" fmla="*/ 1541 w 1680"/>
              <a:gd name="T31" fmla="*/ 1496 h 2089"/>
              <a:gd name="T32" fmla="*/ 1642 w 1680"/>
              <a:gd name="T33" fmla="*/ 1651 h 2089"/>
              <a:gd name="T34" fmla="*/ 1680 w 1680"/>
              <a:gd name="T35" fmla="*/ 1841 h 2089"/>
              <a:gd name="T36" fmla="*/ 1438 w 1680"/>
              <a:gd name="T37" fmla="*/ 2026 h 2089"/>
              <a:gd name="T38" fmla="*/ 840 w 1680"/>
              <a:gd name="T39" fmla="*/ 2089 h 2089"/>
              <a:gd name="T40" fmla="*/ 242 w 1680"/>
              <a:gd name="T41" fmla="*/ 2026 h 2089"/>
              <a:gd name="T42" fmla="*/ 0 w 1680"/>
              <a:gd name="T43" fmla="*/ 1841 h 2089"/>
              <a:gd name="T44" fmla="*/ 37 w 1680"/>
              <a:gd name="T45" fmla="*/ 1651 h 2089"/>
              <a:gd name="T46" fmla="*/ 138 w 1680"/>
              <a:gd name="T47" fmla="*/ 1496 h 2089"/>
              <a:gd name="T48" fmla="*/ 374 w 1680"/>
              <a:gd name="T49" fmla="*/ 1388 h 2089"/>
              <a:gd name="T50" fmla="*/ 500 w 1680"/>
              <a:gd name="T51" fmla="*/ 1334 h 2089"/>
              <a:gd name="T52" fmla="*/ 547 w 1680"/>
              <a:gd name="T53" fmla="*/ 1254 h 2089"/>
              <a:gd name="T54" fmla="*/ 560 w 1680"/>
              <a:gd name="T55" fmla="*/ 1145 h 2089"/>
              <a:gd name="T56" fmla="*/ 420 w 1680"/>
              <a:gd name="T57" fmla="*/ 871 h 2089"/>
              <a:gd name="T58" fmla="*/ 335 w 1680"/>
              <a:gd name="T59" fmla="*/ 632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80" h="2089">
                <a:moveTo>
                  <a:pt x="335" y="63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18" y="371"/>
                  <a:pt x="321" y="343"/>
                  <a:pt x="324" y="322"/>
                </a:cubicBezTo>
                <a:cubicBezTo>
                  <a:pt x="340" y="222"/>
                  <a:pt x="396" y="142"/>
                  <a:pt x="472" y="87"/>
                </a:cubicBezTo>
                <a:cubicBezTo>
                  <a:pt x="546" y="33"/>
                  <a:pt x="641" y="3"/>
                  <a:pt x="738" y="1"/>
                </a:cubicBezTo>
                <a:cubicBezTo>
                  <a:pt x="819" y="0"/>
                  <a:pt x="884" y="13"/>
                  <a:pt x="953" y="56"/>
                </a:cubicBezTo>
                <a:cubicBezTo>
                  <a:pt x="989" y="42"/>
                  <a:pt x="1026" y="38"/>
                  <a:pt x="1062" y="42"/>
                </a:cubicBezTo>
                <a:cubicBezTo>
                  <a:pt x="1176" y="52"/>
                  <a:pt x="1280" y="138"/>
                  <a:pt x="1329" y="239"/>
                </a:cubicBezTo>
                <a:cubicBezTo>
                  <a:pt x="1352" y="286"/>
                  <a:pt x="1364" y="338"/>
                  <a:pt x="1360" y="389"/>
                </a:cubicBezTo>
                <a:cubicBezTo>
                  <a:pt x="1344" y="632"/>
                  <a:pt x="1344" y="632"/>
                  <a:pt x="1344" y="632"/>
                </a:cubicBezTo>
                <a:cubicBezTo>
                  <a:pt x="1366" y="719"/>
                  <a:pt x="1338" y="822"/>
                  <a:pt x="1259" y="871"/>
                </a:cubicBezTo>
                <a:cubicBezTo>
                  <a:pt x="1232" y="959"/>
                  <a:pt x="1182" y="1076"/>
                  <a:pt x="1120" y="1145"/>
                </a:cubicBezTo>
                <a:cubicBezTo>
                  <a:pt x="1121" y="1178"/>
                  <a:pt x="1124" y="1217"/>
                  <a:pt x="1132" y="1253"/>
                </a:cubicBezTo>
                <a:cubicBezTo>
                  <a:pt x="1140" y="1288"/>
                  <a:pt x="1154" y="1319"/>
                  <a:pt x="1178" y="1334"/>
                </a:cubicBezTo>
                <a:cubicBezTo>
                  <a:pt x="1228" y="1360"/>
                  <a:pt x="1250" y="1371"/>
                  <a:pt x="1305" y="1388"/>
                </a:cubicBezTo>
                <a:cubicBezTo>
                  <a:pt x="1379" y="1410"/>
                  <a:pt x="1490" y="1446"/>
                  <a:pt x="1541" y="1496"/>
                </a:cubicBezTo>
                <a:cubicBezTo>
                  <a:pt x="1585" y="1539"/>
                  <a:pt x="1619" y="1593"/>
                  <a:pt x="1642" y="1651"/>
                </a:cubicBezTo>
                <a:cubicBezTo>
                  <a:pt x="1667" y="1712"/>
                  <a:pt x="1680" y="1778"/>
                  <a:pt x="1680" y="1841"/>
                </a:cubicBezTo>
                <a:cubicBezTo>
                  <a:pt x="1680" y="1931"/>
                  <a:pt x="1578" y="1989"/>
                  <a:pt x="1438" y="2026"/>
                </a:cubicBezTo>
                <a:cubicBezTo>
                  <a:pt x="1252" y="2074"/>
                  <a:pt x="992" y="2089"/>
                  <a:pt x="840" y="2089"/>
                </a:cubicBezTo>
                <a:cubicBezTo>
                  <a:pt x="687" y="2089"/>
                  <a:pt x="428" y="2074"/>
                  <a:pt x="242" y="2026"/>
                </a:cubicBezTo>
                <a:cubicBezTo>
                  <a:pt x="101" y="1989"/>
                  <a:pt x="0" y="1931"/>
                  <a:pt x="0" y="1841"/>
                </a:cubicBezTo>
                <a:cubicBezTo>
                  <a:pt x="0" y="1778"/>
                  <a:pt x="12" y="1712"/>
                  <a:pt x="37" y="1651"/>
                </a:cubicBezTo>
                <a:cubicBezTo>
                  <a:pt x="60" y="1593"/>
                  <a:pt x="94" y="1539"/>
                  <a:pt x="138" y="1496"/>
                </a:cubicBezTo>
                <a:cubicBezTo>
                  <a:pt x="190" y="1446"/>
                  <a:pt x="300" y="1410"/>
                  <a:pt x="374" y="1388"/>
                </a:cubicBezTo>
                <a:cubicBezTo>
                  <a:pt x="425" y="1372"/>
                  <a:pt x="454" y="1361"/>
                  <a:pt x="500" y="1334"/>
                </a:cubicBezTo>
                <a:cubicBezTo>
                  <a:pt x="523" y="1321"/>
                  <a:pt x="538" y="1290"/>
                  <a:pt x="547" y="1254"/>
                </a:cubicBezTo>
                <a:cubicBezTo>
                  <a:pt x="555" y="1216"/>
                  <a:pt x="559" y="1183"/>
                  <a:pt x="560" y="1145"/>
                </a:cubicBezTo>
                <a:cubicBezTo>
                  <a:pt x="498" y="1076"/>
                  <a:pt x="447" y="959"/>
                  <a:pt x="420" y="871"/>
                </a:cubicBezTo>
                <a:cubicBezTo>
                  <a:pt x="342" y="822"/>
                  <a:pt x="313" y="719"/>
                  <a:pt x="335" y="632"/>
                </a:cubicBez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1"/>
          </a:p>
        </p:txBody>
      </p:sp>
      <p:grpSp>
        <p:nvGrpSpPr>
          <p:cNvPr id="40" name="Group 11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701812" y="2033901"/>
            <a:ext cx="1240680" cy="1179075"/>
            <a:chOff x="423" y="-726"/>
            <a:chExt cx="4914" cy="4670"/>
          </a:xfrm>
          <a:solidFill>
            <a:srgbClr val="007DC3"/>
          </a:solidFill>
        </p:grpSpPr>
        <p:sp>
          <p:nvSpPr>
            <p:cNvPr id="41" name="Freeform 111"/>
            <p:cNvSpPr>
              <a:spLocks/>
            </p:cNvSpPr>
            <p:nvPr/>
          </p:nvSpPr>
          <p:spPr bwMode="auto">
            <a:xfrm>
              <a:off x="423" y="-726"/>
              <a:ext cx="2445" cy="3694"/>
            </a:xfrm>
            <a:custGeom>
              <a:avLst/>
              <a:gdLst>
                <a:gd name="T0" fmla="*/ 551 w 1035"/>
                <a:gd name="T1" fmla="*/ 11 h 1564"/>
                <a:gd name="T2" fmla="*/ 640 w 1035"/>
                <a:gd name="T3" fmla="*/ 34 h 1564"/>
                <a:gd name="T4" fmla="*/ 728 w 1035"/>
                <a:gd name="T5" fmla="*/ 11 h 1564"/>
                <a:gd name="T6" fmla="*/ 988 w 1035"/>
                <a:gd name="T7" fmla="*/ 134 h 1564"/>
                <a:gd name="T8" fmla="*/ 1035 w 1035"/>
                <a:gd name="T9" fmla="*/ 245 h 1564"/>
                <a:gd name="T10" fmla="*/ 977 w 1035"/>
                <a:gd name="T11" fmla="*/ 344 h 1564"/>
                <a:gd name="T12" fmla="*/ 957 w 1035"/>
                <a:gd name="T13" fmla="*/ 602 h 1564"/>
                <a:gd name="T14" fmla="*/ 969 w 1035"/>
                <a:gd name="T15" fmla="*/ 667 h 1564"/>
                <a:gd name="T16" fmla="*/ 967 w 1035"/>
                <a:gd name="T17" fmla="*/ 731 h 1564"/>
                <a:gd name="T18" fmla="*/ 920 w 1035"/>
                <a:gd name="T19" fmla="*/ 735 h 1564"/>
                <a:gd name="T20" fmla="*/ 880 w 1035"/>
                <a:gd name="T21" fmla="*/ 732 h 1564"/>
                <a:gd name="T22" fmla="*/ 606 w 1035"/>
                <a:gd name="T23" fmla="*/ 823 h 1564"/>
                <a:gd name="T24" fmla="*/ 479 w 1035"/>
                <a:gd name="T25" fmla="*/ 1041 h 1564"/>
                <a:gd name="T26" fmla="*/ 482 w 1035"/>
                <a:gd name="T27" fmla="*/ 1232 h 1564"/>
                <a:gd name="T28" fmla="*/ 534 w 1035"/>
                <a:gd name="T29" fmla="*/ 1352 h 1564"/>
                <a:gd name="T30" fmla="*/ 606 w 1035"/>
                <a:gd name="T31" fmla="*/ 1475 h 1564"/>
                <a:gd name="T32" fmla="*/ 482 w 1035"/>
                <a:gd name="T33" fmla="*/ 1564 h 1564"/>
                <a:gd name="T34" fmla="*/ 189 w 1035"/>
                <a:gd name="T35" fmla="*/ 1522 h 1564"/>
                <a:gd name="T36" fmla="*/ 0 w 1035"/>
                <a:gd name="T37" fmla="*/ 1375 h 1564"/>
                <a:gd name="T38" fmla="*/ 28 w 1035"/>
                <a:gd name="T39" fmla="*/ 1230 h 1564"/>
                <a:gd name="T40" fmla="*/ 107 w 1035"/>
                <a:gd name="T41" fmla="*/ 1112 h 1564"/>
                <a:gd name="T42" fmla="*/ 288 w 1035"/>
                <a:gd name="T43" fmla="*/ 1029 h 1564"/>
                <a:gd name="T44" fmla="*/ 379 w 1035"/>
                <a:gd name="T45" fmla="*/ 992 h 1564"/>
                <a:gd name="T46" fmla="*/ 380 w 1035"/>
                <a:gd name="T47" fmla="*/ 991 h 1564"/>
                <a:gd name="T48" fmla="*/ 402 w 1035"/>
                <a:gd name="T49" fmla="*/ 976 h 1564"/>
                <a:gd name="T50" fmla="*/ 156 w 1035"/>
                <a:gd name="T51" fmla="*/ 870 h 1564"/>
                <a:gd name="T52" fmla="*/ 140 w 1035"/>
                <a:gd name="T53" fmla="*/ 847 h 1564"/>
                <a:gd name="T54" fmla="*/ 158 w 1035"/>
                <a:gd name="T55" fmla="*/ 824 h 1564"/>
                <a:gd name="T56" fmla="*/ 223 w 1035"/>
                <a:gd name="T57" fmla="*/ 633 h 1564"/>
                <a:gd name="T58" fmla="*/ 240 w 1035"/>
                <a:gd name="T59" fmla="*/ 319 h 1564"/>
                <a:gd name="T60" fmla="*/ 291 w 1035"/>
                <a:gd name="T61" fmla="*/ 134 h 1564"/>
                <a:gd name="T62" fmla="*/ 551 w 1035"/>
                <a:gd name="T63" fmla="*/ 11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5" h="1564">
                  <a:moveTo>
                    <a:pt x="551" y="11"/>
                  </a:moveTo>
                  <a:cubicBezTo>
                    <a:pt x="581" y="14"/>
                    <a:pt x="611" y="22"/>
                    <a:pt x="640" y="34"/>
                  </a:cubicBezTo>
                  <a:cubicBezTo>
                    <a:pt x="668" y="22"/>
                    <a:pt x="698" y="14"/>
                    <a:pt x="728" y="11"/>
                  </a:cubicBezTo>
                  <a:cubicBezTo>
                    <a:pt x="835" y="0"/>
                    <a:pt x="928" y="46"/>
                    <a:pt x="988" y="134"/>
                  </a:cubicBezTo>
                  <a:cubicBezTo>
                    <a:pt x="1011" y="168"/>
                    <a:pt x="1027" y="206"/>
                    <a:pt x="1035" y="245"/>
                  </a:cubicBezTo>
                  <a:cubicBezTo>
                    <a:pt x="1010" y="274"/>
                    <a:pt x="991" y="308"/>
                    <a:pt x="977" y="344"/>
                  </a:cubicBezTo>
                  <a:cubicBezTo>
                    <a:pt x="946" y="423"/>
                    <a:pt x="945" y="515"/>
                    <a:pt x="957" y="602"/>
                  </a:cubicBezTo>
                  <a:cubicBezTo>
                    <a:pt x="960" y="624"/>
                    <a:pt x="964" y="646"/>
                    <a:pt x="969" y="667"/>
                  </a:cubicBezTo>
                  <a:cubicBezTo>
                    <a:pt x="966" y="688"/>
                    <a:pt x="965" y="710"/>
                    <a:pt x="967" y="731"/>
                  </a:cubicBezTo>
                  <a:cubicBezTo>
                    <a:pt x="951" y="732"/>
                    <a:pt x="935" y="733"/>
                    <a:pt x="920" y="735"/>
                  </a:cubicBezTo>
                  <a:cubicBezTo>
                    <a:pt x="906" y="734"/>
                    <a:pt x="893" y="732"/>
                    <a:pt x="880" y="732"/>
                  </a:cubicBezTo>
                  <a:cubicBezTo>
                    <a:pt x="767" y="725"/>
                    <a:pt x="674" y="763"/>
                    <a:pt x="606" y="823"/>
                  </a:cubicBezTo>
                  <a:cubicBezTo>
                    <a:pt x="538" y="882"/>
                    <a:pt x="495" y="962"/>
                    <a:pt x="479" y="1041"/>
                  </a:cubicBezTo>
                  <a:cubicBezTo>
                    <a:pt x="467" y="1099"/>
                    <a:pt x="472" y="1178"/>
                    <a:pt x="482" y="1232"/>
                  </a:cubicBezTo>
                  <a:cubicBezTo>
                    <a:pt x="490" y="1279"/>
                    <a:pt x="506" y="1321"/>
                    <a:pt x="534" y="1352"/>
                  </a:cubicBezTo>
                  <a:cubicBezTo>
                    <a:pt x="549" y="1390"/>
                    <a:pt x="574" y="1435"/>
                    <a:pt x="606" y="1475"/>
                  </a:cubicBezTo>
                  <a:cubicBezTo>
                    <a:pt x="559" y="1495"/>
                    <a:pt x="516" y="1525"/>
                    <a:pt x="482" y="1564"/>
                  </a:cubicBezTo>
                  <a:cubicBezTo>
                    <a:pt x="385" y="1557"/>
                    <a:pt x="276" y="1544"/>
                    <a:pt x="189" y="1522"/>
                  </a:cubicBezTo>
                  <a:cubicBezTo>
                    <a:pt x="79" y="1494"/>
                    <a:pt x="0" y="1448"/>
                    <a:pt x="0" y="1375"/>
                  </a:cubicBezTo>
                  <a:cubicBezTo>
                    <a:pt x="0" y="1328"/>
                    <a:pt x="9" y="1277"/>
                    <a:pt x="28" y="1230"/>
                  </a:cubicBezTo>
                  <a:cubicBezTo>
                    <a:pt x="46" y="1186"/>
                    <a:pt x="72" y="1145"/>
                    <a:pt x="107" y="1112"/>
                  </a:cubicBezTo>
                  <a:cubicBezTo>
                    <a:pt x="147" y="1074"/>
                    <a:pt x="230" y="1046"/>
                    <a:pt x="288" y="1029"/>
                  </a:cubicBezTo>
                  <a:cubicBezTo>
                    <a:pt x="319" y="1020"/>
                    <a:pt x="345" y="1012"/>
                    <a:pt x="379" y="992"/>
                  </a:cubicBezTo>
                  <a:cubicBezTo>
                    <a:pt x="380" y="991"/>
                    <a:pt x="380" y="991"/>
                    <a:pt x="380" y="991"/>
                  </a:cubicBezTo>
                  <a:cubicBezTo>
                    <a:pt x="389" y="986"/>
                    <a:pt x="396" y="981"/>
                    <a:pt x="402" y="976"/>
                  </a:cubicBezTo>
                  <a:cubicBezTo>
                    <a:pt x="314" y="973"/>
                    <a:pt x="215" y="957"/>
                    <a:pt x="156" y="870"/>
                  </a:cubicBezTo>
                  <a:cubicBezTo>
                    <a:pt x="140" y="847"/>
                    <a:pt x="140" y="847"/>
                    <a:pt x="140" y="847"/>
                  </a:cubicBezTo>
                  <a:cubicBezTo>
                    <a:pt x="158" y="824"/>
                    <a:pt x="158" y="824"/>
                    <a:pt x="158" y="824"/>
                  </a:cubicBezTo>
                  <a:cubicBezTo>
                    <a:pt x="189" y="783"/>
                    <a:pt x="210" y="711"/>
                    <a:pt x="223" y="633"/>
                  </a:cubicBezTo>
                  <a:cubicBezTo>
                    <a:pt x="244" y="508"/>
                    <a:pt x="245" y="373"/>
                    <a:pt x="240" y="319"/>
                  </a:cubicBezTo>
                  <a:cubicBezTo>
                    <a:pt x="234" y="256"/>
                    <a:pt x="254" y="189"/>
                    <a:pt x="291" y="134"/>
                  </a:cubicBezTo>
                  <a:cubicBezTo>
                    <a:pt x="352" y="46"/>
                    <a:pt x="444" y="0"/>
                    <a:pt x="55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1"/>
            </a:p>
          </p:txBody>
        </p:sp>
        <p:sp>
          <p:nvSpPr>
            <p:cNvPr id="42" name="Freeform 112"/>
            <p:cNvSpPr>
              <a:spLocks/>
            </p:cNvSpPr>
            <p:nvPr/>
          </p:nvSpPr>
          <p:spPr bwMode="auto">
            <a:xfrm>
              <a:off x="2845" y="-360"/>
              <a:ext cx="2492" cy="3718"/>
            </a:xfrm>
            <a:custGeom>
              <a:avLst/>
              <a:gdLst>
                <a:gd name="T0" fmla="*/ 865 w 1055"/>
                <a:gd name="T1" fmla="*/ 1527 h 1574"/>
                <a:gd name="T2" fmla="*/ 415 w 1055"/>
                <a:gd name="T3" fmla="*/ 1574 h 1574"/>
                <a:gd name="T4" fmla="*/ 410 w 1055"/>
                <a:gd name="T5" fmla="*/ 1574 h 1574"/>
                <a:gd name="T6" fmla="*/ 344 w 1055"/>
                <a:gd name="T7" fmla="*/ 1424 h 1574"/>
                <a:gd name="T8" fmla="*/ 208 w 1055"/>
                <a:gd name="T9" fmla="*/ 1320 h 1574"/>
                <a:gd name="T10" fmla="*/ 280 w 1055"/>
                <a:gd name="T11" fmla="*/ 1197 h 1574"/>
                <a:gd name="T12" fmla="*/ 333 w 1055"/>
                <a:gd name="T13" fmla="*/ 1077 h 1574"/>
                <a:gd name="T14" fmla="*/ 335 w 1055"/>
                <a:gd name="T15" fmla="*/ 886 h 1574"/>
                <a:gd name="T16" fmla="*/ 209 w 1055"/>
                <a:gd name="T17" fmla="*/ 668 h 1574"/>
                <a:gd name="T18" fmla="*/ 23 w 1055"/>
                <a:gd name="T19" fmla="*/ 581 h 1574"/>
                <a:gd name="T20" fmla="*/ 25 w 1055"/>
                <a:gd name="T21" fmla="*/ 511 h 1574"/>
                <a:gd name="T22" fmla="*/ 11 w 1055"/>
                <a:gd name="T23" fmla="*/ 437 h 1574"/>
                <a:gd name="T24" fmla="*/ 26 w 1055"/>
                <a:gd name="T25" fmla="*/ 217 h 1574"/>
                <a:gd name="T26" fmla="*/ 195 w 1055"/>
                <a:gd name="T27" fmla="*/ 71 h 1574"/>
                <a:gd name="T28" fmla="*/ 217 w 1055"/>
                <a:gd name="T29" fmla="*/ 66 h 1574"/>
                <a:gd name="T30" fmla="*/ 458 w 1055"/>
                <a:gd name="T31" fmla="*/ 6 h 1574"/>
                <a:gd name="T32" fmla="*/ 713 w 1055"/>
                <a:gd name="T33" fmla="*/ 105 h 1574"/>
                <a:gd name="T34" fmla="*/ 812 w 1055"/>
                <a:gd name="T35" fmla="*/ 284 h 1574"/>
                <a:gd name="T36" fmla="*/ 804 w 1055"/>
                <a:gd name="T37" fmla="*/ 511 h 1574"/>
                <a:gd name="T38" fmla="*/ 738 w 1055"/>
                <a:gd name="T39" fmla="*/ 693 h 1574"/>
                <a:gd name="T40" fmla="*/ 736 w 1055"/>
                <a:gd name="T41" fmla="*/ 700 h 1574"/>
                <a:gd name="T42" fmla="*/ 664 w 1055"/>
                <a:gd name="T43" fmla="*/ 865 h 1574"/>
                <a:gd name="T44" fmla="*/ 662 w 1055"/>
                <a:gd name="T45" fmla="*/ 898 h 1574"/>
                <a:gd name="T46" fmla="*/ 674 w 1055"/>
                <a:gd name="T47" fmla="*/ 993 h 1574"/>
                <a:gd name="T48" fmla="*/ 766 w 1055"/>
                <a:gd name="T49" fmla="*/ 1031 h 1574"/>
                <a:gd name="T50" fmla="*/ 947 w 1055"/>
                <a:gd name="T51" fmla="*/ 1115 h 1574"/>
                <a:gd name="T52" fmla="*/ 1026 w 1055"/>
                <a:gd name="T53" fmla="*/ 1234 h 1574"/>
                <a:gd name="T54" fmla="*/ 1055 w 1055"/>
                <a:gd name="T55" fmla="*/ 1379 h 1574"/>
                <a:gd name="T56" fmla="*/ 865 w 1055"/>
                <a:gd name="T57" fmla="*/ 1527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5" h="1574">
                  <a:moveTo>
                    <a:pt x="865" y="1527"/>
                  </a:moveTo>
                  <a:cubicBezTo>
                    <a:pt x="725" y="1563"/>
                    <a:pt x="529" y="1574"/>
                    <a:pt x="415" y="1574"/>
                  </a:cubicBezTo>
                  <a:cubicBezTo>
                    <a:pt x="410" y="1574"/>
                    <a:pt x="410" y="1574"/>
                    <a:pt x="410" y="1574"/>
                  </a:cubicBezTo>
                  <a:cubicBezTo>
                    <a:pt x="401" y="1517"/>
                    <a:pt x="378" y="1467"/>
                    <a:pt x="344" y="1424"/>
                  </a:cubicBezTo>
                  <a:cubicBezTo>
                    <a:pt x="309" y="1378"/>
                    <a:pt x="261" y="1343"/>
                    <a:pt x="208" y="1320"/>
                  </a:cubicBezTo>
                  <a:cubicBezTo>
                    <a:pt x="240" y="1280"/>
                    <a:pt x="265" y="1235"/>
                    <a:pt x="280" y="1197"/>
                  </a:cubicBezTo>
                  <a:cubicBezTo>
                    <a:pt x="308" y="1166"/>
                    <a:pt x="324" y="1124"/>
                    <a:pt x="333" y="1077"/>
                  </a:cubicBezTo>
                  <a:cubicBezTo>
                    <a:pt x="343" y="1021"/>
                    <a:pt x="347" y="945"/>
                    <a:pt x="335" y="886"/>
                  </a:cubicBezTo>
                  <a:cubicBezTo>
                    <a:pt x="319" y="807"/>
                    <a:pt x="276" y="727"/>
                    <a:pt x="209" y="668"/>
                  </a:cubicBezTo>
                  <a:cubicBezTo>
                    <a:pt x="159" y="625"/>
                    <a:pt x="97" y="593"/>
                    <a:pt x="23" y="581"/>
                  </a:cubicBezTo>
                  <a:cubicBezTo>
                    <a:pt x="19" y="557"/>
                    <a:pt x="20" y="533"/>
                    <a:pt x="25" y="511"/>
                  </a:cubicBezTo>
                  <a:cubicBezTo>
                    <a:pt x="19" y="487"/>
                    <a:pt x="15" y="461"/>
                    <a:pt x="11" y="437"/>
                  </a:cubicBezTo>
                  <a:cubicBezTo>
                    <a:pt x="0" y="361"/>
                    <a:pt x="1" y="283"/>
                    <a:pt x="26" y="217"/>
                  </a:cubicBezTo>
                  <a:cubicBezTo>
                    <a:pt x="53" y="147"/>
                    <a:pt x="105" y="93"/>
                    <a:pt x="195" y="71"/>
                  </a:cubicBezTo>
                  <a:cubicBezTo>
                    <a:pt x="202" y="69"/>
                    <a:pt x="209" y="67"/>
                    <a:pt x="217" y="66"/>
                  </a:cubicBezTo>
                  <a:cubicBezTo>
                    <a:pt x="272" y="19"/>
                    <a:pt x="365" y="0"/>
                    <a:pt x="458" y="6"/>
                  </a:cubicBezTo>
                  <a:cubicBezTo>
                    <a:pt x="554" y="12"/>
                    <a:pt x="653" y="46"/>
                    <a:pt x="713" y="105"/>
                  </a:cubicBezTo>
                  <a:cubicBezTo>
                    <a:pt x="763" y="155"/>
                    <a:pt x="797" y="214"/>
                    <a:pt x="812" y="284"/>
                  </a:cubicBezTo>
                  <a:cubicBezTo>
                    <a:pt x="827" y="349"/>
                    <a:pt x="824" y="424"/>
                    <a:pt x="804" y="511"/>
                  </a:cubicBezTo>
                  <a:cubicBezTo>
                    <a:pt x="819" y="577"/>
                    <a:pt x="797" y="653"/>
                    <a:pt x="738" y="693"/>
                  </a:cubicBezTo>
                  <a:cubicBezTo>
                    <a:pt x="736" y="700"/>
                    <a:pt x="736" y="700"/>
                    <a:pt x="736" y="700"/>
                  </a:cubicBezTo>
                  <a:cubicBezTo>
                    <a:pt x="721" y="757"/>
                    <a:pt x="705" y="817"/>
                    <a:pt x="664" y="865"/>
                  </a:cubicBezTo>
                  <a:cubicBezTo>
                    <a:pt x="664" y="876"/>
                    <a:pt x="663" y="887"/>
                    <a:pt x="662" y="898"/>
                  </a:cubicBezTo>
                  <a:cubicBezTo>
                    <a:pt x="659" y="938"/>
                    <a:pt x="655" y="982"/>
                    <a:pt x="674" y="993"/>
                  </a:cubicBezTo>
                  <a:cubicBezTo>
                    <a:pt x="705" y="1012"/>
                    <a:pt x="732" y="1021"/>
                    <a:pt x="766" y="1031"/>
                  </a:cubicBezTo>
                  <a:cubicBezTo>
                    <a:pt x="823" y="1049"/>
                    <a:pt x="907" y="1076"/>
                    <a:pt x="947" y="1115"/>
                  </a:cubicBezTo>
                  <a:cubicBezTo>
                    <a:pt x="982" y="1148"/>
                    <a:pt x="1008" y="1189"/>
                    <a:pt x="1026" y="1234"/>
                  </a:cubicBezTo>
                  <a:cubicBezTo>
                    <a:pt x="1045" y="1281"/>
                    <a:pt x="1055" y="1331"/>
                    <a:pt x="1055" y="1379"/>
                  </a:cubicBezTo>
                  <a:cubicBezTo>
                    <a:pt x="1055" y="1452"/>
                    <a:pt x="975" y="1498"/>
                    <a:pt x="865" y="15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1"/>
            </a:p>
          </p:txBody>
        </p:sp>
        <p:sp>
          <p:nvSpPr>
            <p:cNvPr id="43" name="Freeform 113"/>
            <p:cNvSpPr>
              <a:spLocks/>
            </p:cNvSpPr>
            <p:nvPr/>
          </p:nvSpPr>
          <p:spPr bwMode="auto">
            <a:xfrm>
              <a:off x="1557" y="1178"/>
              <a:ext cx="2079" cy="2766"/>
            </a:xfrm>
            <a:custGeom>
              <a:avLst/>
              <a:gdLst>
                <a:gd name="T0" fmla="*/ 80 w 880"/>
                <a:gd name="T1" fmla="*/ 412 h 1171"/>
                <a:gd name="T2" fmla="*/ 72 w 880"/>
                <a:gd name="T3" fmla="*/ 291 h 1171"/>
                <a:gd name="T4" fmla="*/ 72 w 880"/>
                <a:gd name="T5" fmla="*/ 291 h 1171"/>
                <a:gd name="T6" fmla="*/ 72 w 880"/>
                <a:gd name="T7" fmla="*/ 289 h 1171"/>
                <a:gd name="T8" fmla="*/ 77 w 880"/>
                <a:gd name="T9" fmla="*/ 250 h 1171"/>
                <a:gd name="T10" fmla="*/ 178 w 880"/>
                <a:gd name="T11" fmla="*/ 77 h 1171"/>
                <a:gd name="T12" fmla="*/ 395 w 880"/>
                <a:gd name="T13" fmla="*/ 5 h 1171"/>
                <a:gd name="T14" fmla="*/ 440 w 880"/>
                <a:gd name="T15" fmla="*/ 10 h 1171"/>
                <a:gd name="T16" fmla="*/ 484 w 880"/>
                <a:gd name="T17" fmla="*/ 5 h 1171"/>
                <a:gd name="T18" fmla="*/ 701 w 880"/>
                <a:gd name="T19" fmla="*/ 77 h 1171"/>
                <a:gd name="T20" fmla="*/ 802 w 880"/>
                <a:gd name="T21" fmla="*/ 250 h 1171"/>
                <a:gd name="T22" fmla="*/ 806 w 880"/>
                <a:gd name="T23" fmla="*/ 286 h 1171"/>
                <a:gd name="T24" fmla="*/ 807 w 880"/>
                <a:gd name="T25" fmla="*/ 291 h 1171"/>
                <a:gd name="T26" fmla="*/ 799 w 880"/>
                <a:gd name="T27" fmla="*/ 412 h 1171"/>
                <a:gd name="T28" fmla="*/ 756 w 880"/>
                <a:gd name="T29" fmla="*/ 501 h 1171"/>
                <a:gd name="T30" fmla="*/ 685 w 880"/>
                <a:gd name="T31" fmla="*/ 626 h 1171"/>
                <a:gd name="T32" fmla="*/ 608 w 880"/>
                <a:gd name="T33" fmla="*/ 687 h 1171"/>
                <a:gd name="T34" fmla="*/ 685 w 880"/>
                <a:gd name="T35" fmla="*/ 730 h 1171"/>
                <a:gd name="T36" fmla="*/ 826 w 880"/>
                <a:gd name="T37" fmla="*/ 822 h 1171"/>
                <a:gd name="T38" fmla="*/ 880 w 880"/>
                <a:gd name="T39" fmla="*/ 980 h 1171"/>
                <a:gd name="T40" fmla="*/ 741 w 880"/>
                <a:gd name="T41" fmla="*/ 1118 h 1171"/>
                <a:gd name="T42" fmla="*/ 440 w 880"/>
                <a:gd name="T43" fmla="*/ 1171 h 1171"/>
                <a:gd name="T44" fmla="*/ 138 w 880"/>
                <a:gd name="T45" fmla="*/ 1118 h 1171"/>
                <a:gd name="T46" fmla="*/ 0 w 880"/>
                <a:gd name="T47" fmla="*/ 980 h 1171"/>
                <a:gd name="T48" fmla="*/ 53 w 880"/>
                <a:gd name="T49" fmla="*/ 822 h 1171"/>
                <a:gd name="T50" fmla="*/ 194 w 880"/>
                <a:gd name="T51" fmla="*/ 730 h 1171"/>
                <a:gd name="T52" fmla="*/ 263 w 880"/>
                <a:gd name="T53" fmla="*/ 694 h 1171"/>
                <a:gd name="T54" fmla="*/ 271 w 880"/>
                <a:gd name="T55" fmla="*/ 687 h 1171"/>
                <a:gd name="T56" fmla="*/ 194 w 880"/>
                <a:gd name="T57" fmla="*/ 626 h 1171"/>
                <a:gd name="T58" fmla="*/ 123 w 880"/>
                <a:gd name="T59" fmla="*/ 501 h 1171"/>
                <a:gd name="T60" fmla="*/ 80 w 880"/>
                <a:gd name="T61" fmla="*/ 41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0" h="1171">
                  <a:moveTo>
                    <a:pt x="80" y="412"/>
                  </a:moveTo>
                  <a:cubicBezTo>
                    <a:pt x="73" y="375"/>
                    <a:pt x="72" y="332"/>
                    <a:pt x="72" y="291"/>
                  </a:cubicBezTo>
                  <a:cubicBezTo>
                    <a:pt x="72" y="291"/>
                    <a:pt x="72" y="291"/>
                    <a:pt x="72" y="291"/>
                  </a:cubicBezTo>
                  <a:cubicBezTo>
                    <a:pt x="72" y="290"/>
                    <a:pt x="72" y="290"/>
                    <a:pt x="72" y="289"/>
                  </a:cubicBezTo>
                  <a:cubicBezTo>
                    <a:pt x="73" y="276"/>
                    <a:pt x="75" y="263"/>
                    <a:pt x="77" y="250"/>
                  </a:cubicBezTo>
                  <a:cubicBezTo>
                    <a:pt x="90" y="188"/>
                    <a:pt x="124" y="124"/>
                    <a:pt x="178" y="77"/>
                  </a:cubicBezTo>
                  <a:cubicBezTo>
                    <a:pt x="232" y="30"/>
                    <a:pt x="306" y="0"/>
                    <a:pt x="395" y="5"/>
                  </a:cubicBezTo>
                  <a:cubicBezTo>
                    <a:pt x="410" y="6"/>
                    <a:pt x="425" y="8"/>
                    <a:pt x="440" y="10"/>
                  </a:cubicBezTo>
                  <a:cubicBezTo>
                    <a:pt x="454" y="8"/>
                    <a:pt x="469" y="6"/>
                    <a:pt x="484" y="5"/>
                  </a:cubicBezTo>
                  <a:cubicBezTo>
                    <a:pt x="574" y="0"/>
                    <a:pt x="647" y="30"/>
                    <a:pt x="701" y="77"/>
                  </a:cubicBezTo>
                  <a:cubicBezTo>
                    <a:pt x="755" y="124"/>
                    <a:pt x="789" y="188"/>
                    <a:pt x="802" y="250"/>
                  </a:cubicBezTo>
                  <a:cubicBezTo>
                    <a:pt x="804" y="262"/>
                    <a:pt x="806" y="274"/>
                    <a:pt x="806" y="286"/>
                  </a:cubicBezTo>
                  <a:cubicBezTo>
                    <a:pt x="807" y="287"/>
                    <a:pt x="807" y="289"/>
                    <a:pt x="807" y="291"/>
                  </a:cubicBezTo>
                  <a:cubicBezTo>
                    <a:pt x="807" y="332"/>
                    <a:pt x="806" y="375"/>
                    <a:pt x="799" y="412"/>
                  </a:cubicBezTo>
                  <a:cubicBezTo>
                    <a:pt x="792" y="450"/>
                    <a:pt x="780" y="481"/>
                    <a:pt x="756" y="501"/>
                  </a:cubicBezTo>
                  <a:cubicBezTo>
                    <a:pt x="745" y="536"/>
                    <a:pt x="720" y="585"/>
                    <a:pt x="685" y="626"/>
                  </a:cubicBezTo>
                  <a:cubicBezTo>
                    <a:pt x="664" y="650"/>
                    <a:pt x="638" y="672"/>
                    <a:pt x="608" y="687"/>
                  </a:cubicBezTo>
                  <a:cubicBezTo>
                    <a:pt x="627" y="708"/>
                    <a:pt x="659" y="723"/>
                    <a:pt x="685" y="730"/>
                  </a:cubicBezTo>
                  <a:cubicBezTo>
                    <a:pt x="742" y="745"/>
                    <a:pt x="792" y="777"/>
                    <a:pt x="826" y="822"/>
                  </a:cubicBezTo>
                  <a:cubicBezTo>
                    <a:pt x="860" y="865"/>
                    <a:pt x="880" y="918"/>
                    <a:pt x="880" y="980"/>
                  </a:cubicBezTo>
                  <a:cubicBezTo>
                    <a:pt x="880" y="1043"/>
                    <a:pt x="821" y="1088"/>
                    <a:pt x="741" y="1118"/>
                  </a:cubicBezTo>
                  <a:cubicBezTo>
                    <a:pt x="648" y="1153"/>
                    <a:pt x="523" y="1171"/>
                    <a:pt x="440" y="1171"/>
                  </a:cubicBezTo>
                  <a:cubicBezTo>
                    <a:pt x="356" y="1171"/>
                    <a:pt x="231" y="1153"/>
                    <a:pt x="138" y="1118"/>
                  </a:cubicBezTo>
                  <a:cubicBezTo>
                    <a:pt x="58" y="1088"/>
                    <a:pt x="0" y="1043"/>
                    <a:pt x="0" y="980"/>
                  </a:cubicBezTo>
                  <a:cubicBezTo>
                    <a:pt x="0" y="918"/>
                    <a:pt x="20" y="865"/>
                    <a:pt x="53" y="822"/>
                  </a:cubicBezTo>
                  <a:cubicBezTo>
                    <a:pt x="88" y="777"/>
                    <a:pt x="137" y="745"/>
                    <a:pt x="194" y="730"/>
                  </a:cubicBezTo>
                  <a:cubicBezTo>
                    <a:pt x="217" y="724"/>
                    <a:pt x="244" y="711"/>
                    <a:pt x="263" y="694"/>
                  </a:cubicBezTo>
                  <a:cubicBezTo>
                    <a:pt x="266" y="692"/>
                    <a:pt x="268" y="690"/>
                    <a:pt x="271" y="687"/>
                  </a:cubicBezTo>
                  <a:cubicBezTo>
                    <a:pt x="241" y="672"/>
                    <a:pt x="216" y="650"/>
                    <a:pt x="194" y="626"/>
                  </a:cubicBezTo>
                  <a:cubicBezTo>
                    <a:pt x="158" y="585"/>
                    <a:pt x="134" y="536"/>
                    <a:pt x="123" y="501"/>
                  </a:cubicBezTo>
                  <a:cubicBezTo>
                    <a:pt x="100" y="481"/>
                    <a:pt x="87" y="450"/>
                    <a:pt x="80" y="4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1"/>
            </a:p>
          </p:txBody>
        </p:sp>
      </p:grpSp>
      <p:sp>
        <p:nvSpPr>
          <p:cNvPr id="44" name="Freeform 32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555776" y="4076847"/>
            <a:ext cx="1159887" cy="1080345"/>
          </a:xfrm>
          <a:custGeom>
            <a:avLst/>
            <a:gdLst>
              <a:gd name="T0" fmla="*/ 1920 w 1920"/>
              <a:gd name="T1" fmla="*/ 527 h 1788"/>
              <a:gd name="T2" fmla="*/ 1708 w 1920"/>
              <a:gd name="T3" fmla="*/ 1075 h 1788"/>
              <a:gd name="T4" fmla="*/ 1350 w 1920"/>
              <a:gd name="T5" fmla="*/ 1411 h 1788"/>
              <a:gd name="T6" fmla="*/ 992 w 1920"/>
              <a:gd name="T7" fmla="*/ 1748 h 1788"/>
              <a:gd name="T8" fmla="*/ 960 w 1920"/>
              <a:gd name="T9" fmla="*/ 1788 h 1788"/>
              <a:gd name="T10" fmla="*/ 928 w 1920"/>
              <a:gd name="T11" fmla="*/ 1748 h 1788"/>
              <a:gd name="T12" fmla="*/ 570 w 1920"/>
              <a:gd name="T13" fmla="*/ 1411 h 1788"/>
              <a:gd name="T14" fmla="*/ 212 w 1920"/>
              <a:gd name="T15" fmla="*/ 1075 h 1788"/>
              <a:gd name="T16" fmla="*/ 0 w 1920"/>
              <a:gd name="T17" fmla="*/ 527 h 1788"/>
              <a:gd name="T18" fmla="*/ 538 w 1920"/>
              <a:gd name="T19" fmla="*/ 0 h 1788"/>
              <a:gd name="T20" fmla="*/ 960 w 1920"/>
              <a:gd name="T21" fmla="*/ 203 h 1788"/>
              <a:gd name="T22" fmla="*/ 1382 w 1920"/>
              <a:gd name="T23" fmla="*/ 0 h 1788"/>
              <a:gd name="T24" fmla="*/ 1920 w 1920"/>
              <a:gd name="T25" fmla="*/ 527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0" h="1788">
                <a:moveTo>
                  <a:pt x="1920" y="527"/>
                </a:moveTo>
                <a:cubicBezTo>
                  <a:pt x="1920" y="765"/>
                  <a:pt x="1850" y="894"/>
                  <a:pt x="1708" y="1075"/>
                </a:cubicBezTo>
                <a:cubicBezTo>
                  <a:pt x="1606" y="1205"/>
                  <a:pt x="1479" y="1307"/>
                  <a:pt x="1350" y="1411"/>
                </a:cubicBezTo>
                <a:cubicBezTo>
                  <a:pt x="1222" y="1514"/>
                  <a:pt x="1094" y="1617"/>
                  <a:pt x="992" y="1748"/>
                </a:cubicBezTo>
                <a:cubicBezTo>
                  <a:pt x="960" y="1788"/>
                  <a:pt x="960" y="1788"/>
                  <a:pt x="960" y="1788"/>
                </a:cubicBezTo>
                <a:cubicBezTo>
                  <a:pt x="928" y="1748"/>
                  <a:pt x="928" y="1748"/>
                  <a:pt x="928" y="1748"/>
                </a:cubicBezTo>
                <a:cubicBezTo>
                  <a:pt x="826" y="1617"/>
                  <a:pt x="698" y="1514"/>
                  <a:pt x="570" y="1411"/>
                </a:cubicBezTo>
                <a:cubicBezTo>
                  <a:pt x="441" y="1307"/>
                  <a:pt x="314" y="1205"/>
                  <a:pt x="212" y="1075"/>
                </a:cubicBezTo>
                <a:cubicBezTo>
                  <a:pt x="70" y="894"/>
                  <a:pt x="0" y="765"/>
                  <a:pt x="0" y="527"/>
                </a:cubicBezTo>
                <a:cubicBezTo>
                  <a:pt x="0" y="234"/>
                  <a:pt x="248" y="0"/>
                  <a:pt x="538" y="0"/>
                </a:cubicBezTo>
                <a:cubicBezTo>
                  <a:pt x="703" y="0"/>
                  <a:pt x="858" y="75"/>
                  <a:pt x="960" y="203"/>
                </a:cubicBezTo>
                <a:cubicBezTo>
                  <a:pt x="1062" y="75"/>
                  <a:pt x="1217" y="0"/>
                  <a:pt x="1382" y="0"/>
                </a:cubicBezTo>
                <a:cubicBezTo>
                  <a:pt x="1672" y="0"/>
                  <a:pt x="1920" y="234"/>
                  <a:pt x="1920" y="527"/>
                </a:cubicBezTo>
                <a:close/>
              </a:path>
            </a:pathLst>
          </a:custGeom>
          <a:solidFill>
            <a:srgbClr val="007DC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grpSp>
        <p:nvGrpSpPr>
          <p:cNvPr id="45" name="Group 17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902296" y="4004217"/>
            <a:ext cx="1123238" cy="1104823"/>
            <a:chOff x="946" y="271"/>
            <a:chExt cx="3842" cy="3779"/>
          </a:xfrm>
          <a:solidFill>
            <a:srgbClr val="007DC3"/>
          </a:solidFill>
        </p:grpSpPr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4032" y="1405"/>
              <a:ext cx="756" cy="2645"/>
            </a:xfrm>
            <a:custGeom>
              <a:avLst/>
              <a:gdLst>
                <a:gd name="T0" fmla="*/ 320 w 320"/>
                <a:gd name="T1" fmla="*/ 1120 h 1120"/>
                <a:gd name="T2" fmla="*/ 200 w 320"/>
                <a:gd name="T3" fmla="*/ 1120 h 1120"/>
                <a:gd name="T4" fmla="*/ 0 w 320"/>
                <a:gd name="T5" fmla="*/ 920 h 1120"/>
                <a:gd name="T6" fmla="*/ 0 w 320"/>
                <a:gd name="T7" fmla="*/ 200 h 1120"/>
                <a:gd name="T8" fmla="*/ 200 w 320"/>
                <a:gd name="T9" fmla="*/ 0 h 1120"/>
                <a:gd name="T10" fmla="*/ 320 w 320"/>
                <a:gd name="T11" fmla="*/ 0 h 1120"/>
                <a:gd name="T12" fmla="*/ 320 w 320"/>
                <a:gd name="T13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1120">
                  <a:moveTo>
                    <a:pt x="320" y="1120"/>
                  </a:moveTo>
                  <a:cubicBezTo>
                    <a:pt x="200" y="1120"/>
                    <a:pt x="200" y="1120"/>
                    <a:pt x="200" y="1120"/>
                  </a:cubicBezTo>
                  <a:cubicBezTo>
                    <a:pt x="90" y="1120"/>
                    <a:pt x="0" y="1030"/>
                    <a:pt x="0" y="9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90"/>
                    <a:pt x="90" y="0"/>
                    <a:pt x="200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278"/>
                    <a:pt x="320" y="1022"/>
                    <a:pt x="320" y="1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7" name="Freeform 19"/>
            <p:cNvSpPr>
              <a:spLocks/>
            </p:cNvSpPr>
            <p:nvPr/>
          </p:nvSpPr>
          <p:spPr bwMode="auto">
            <a:xfrm>
              <a:off x="946" y="271"/>
              <a:ext cx="2897" cy="3779"/>
            </a:xfrm>
            <a:custGeom>
              <a:avLst/>
              <a:gdLst>
                <a:gd name="T0" fmla="*/ 1226 w 1226"/>
                <a:gd name="T1" fmla="*/ 1440 h 1600"/>
                <a:gd name="T2" fmla="*/ 1100 w 1226"/>
                <a:gd name="T3" fmla="*/ 1440 h 1600"/>
                <a:gd name="T4" fmla="*/ 1018 w 1226"/>
                <a:gd name="T5" fmla="*/ 1452 h 1600"/>
                <a:gd name="T6" fmla="*/ 866 w 1226"/>
                <a:gd name="T7" fmla="*/ 1540 h 1600"/>
                <a:gd name="T8" fmla="*/ 770 w 1226"/>
                <a:gd name="T9" fmla="*/ 1585 h 1600"/>
                <a:gd name="T10" fmla="*/ 666 w 1226"/>
                <a:gd name="T11" fmla="*/ 1600 h 1600"/>
                <a:gd name="T12" fmla="*/ 426 w 1226"/>
                <a:gd name="T13" fmla="*/ 1600 h 1600"/>
                <a:gd name="T14" fmla="*/ 194 w 1226"/>
                <a:gd name="T15" fmla="*/ 1419 h 1600"/>
                <a:gd name="T16" fmla="*/ 20 w 1226"/>
                <a:gd name="T17" fmla="*/ 783 h 1600"/>
                <a:gd name="T18" fmla="*/ 61 w 1226"/>
                <a:gd name="T19" fmla="*/ 574 h 1600"/>
                <a:gd name="T20" fmla="*/ 252 w 1226"/>
                <a:gd name="T21" fmla="*/ 480 h 1600"/>
                <a:gd name="T22" fmla="*/ 484 w 1226"/>
                <a:gd name="T23" fmla="*/ 480 h 1600"/>
                <a:gd name="T24" fmla="*/ 450 w 1226"/>
                <a:gd name="T25" fmla="*/ 407 h 1600"/>
                <a:gd name="T26" fmla="*/ 457 w 1226"/>
                <a:gd name="T27" fmla="*/ 137 h 1600"/>
                <a:gd name="T28" fmla="*/ 706 w 1226"/>
                <a:gd name="T29" fmla="*/ 0 h 1600"/>
                <a:gd name="T30" fmla="*/ 746 w 1226"/>
                <a:gd name="T31" fmla="*/ 40 h 1600"/>
                <a:gd name="T32" fmla="*/ 854 w 1226"/>
                <a:gd name="T33" fmla="*/ 332 h 1600"/>
                <a:gd name="T34" fmla="*/ 1014 w 1226"/>
                <a:gd name="T35" fmla="*/ 492 h 1600"/>
                <a:gd name="T36" fmla="*/ 1070 w 1226"/>
                <a:gd name="T37" fmla="*/ 567 h 1600"/>
                <a:gd name="T38" fmla="*/ 1146 w 1226"/>
                <a:gd name="T39" fmla="*/ 640 h 1600"/>
                <a:gd name="T40" fmla="*/ 1226 w 1226"/>
                <a:gd name="T41" fmla="*/ 640 h 1600"/>
                <a:gd name="T42" fmla="*/ 1226 w 1226"/>
                <a:gd name="T43" fmla="*/ 144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6" h="1600">
                  <a:moveTo>
                    <a:pt x="1226" y="1440"/>
                  </a:moveTo>
                  <a:cubicBezTo>
                    <a:pt x="1100" y="1440"/>
                    <a:pt x="1100" y="1440"/>
                    <a:pt x="1100" y="1440"/>
                  </a:cubicBezTo>
                  <a:cubicBezTo>
                    <a:pt x="1071" y="1440"/>
                    <a:pt x="1044" y="1444"/>
                    <a:pt x="1018" y="1452"/>
                  </a:cubicBezTo>
                  <a:cubicBezTo>
                    <a:pt x="965" y="1468"/>
                    <a:pt x="912" y="1509"/>
                    <a:pt x="866" y="1540"/>
                  </a:cubicBezTo>
                  <a:cubicBezTo>
                    <a:pt x="836" y="1559"/>
                    <a:pt x="804" y="1575"/>
                    <a:pt x="770" y="1585"/>
                  </a:cubicBezTo>
                  <a:cubicBezTo>
                    <a:pt x="737" y="1595"/>
                    <a:pt x="703" y="1600"/>
                    <a:pt x="666" y="1600"/>
                  </a:cubicBezTo>
                  <a:cubicBezTo>
                    <a:pt x="426" y="1600"/>
                    <a:pt x="426" y="1600"/>
                    <a:pt x="426" y="1600"/>
                  </a:cubicBezTo>
                  <a:cubicBezTo>
                    <a:pt x="315" y="1600"/>
                    <a:pt x="222" y="1526"/>
                    <a:pt x="194" y="1419"/>
                  </a:cubicBezTo>
                  <a:cubicBezTo>
                    <a:pt x="20" y="783"/>
                    <a:pt x="20" y="783"/>
                    <a:pt x="20" y="783"/>
                  </a:cubicBezTo>
                  <a:cubicBezTo>
                    <a:pt x="0" y="709"/>
                    <a:pt x="14" y="636"/>
                    <a:pt x="61" y="574"/>
                  </a:cubicBezTo>
                  <a:cubicBezTo>
                    <a:pt x="108" y="514"/>
                    <a:pt x="175" y="480"/>
                    <a:pt x="252" y="480"/>
                  </a:cubicBezTo>
                  <a:cubicBezTo>
                    <a:pt x="484" y="480"/>
                    <a:pt x="484" y="480"/>
                    <a:pt x="484" y="480"/>
                  </a:cubicBezTo>
                  <a:cubicBezTo>
                    <a:pt x="450" y="407"/>
                    <a:pt x="450" y="407"/>
                    <a:pt x="450" y="407"/>
                  </a:cubicBezTo>
                  <a:cubicBezTo>
                    <a:pt x="412" y="325"/>
                    <a:pt x="415" y="216"/>
                    <a:pt x="457" y="137"/>
                  </a:cubicBezTo>
                  <a:cubicBezTo>
                    <a:pt x="508" y="41"/>
                    <a:pt x="602" y="0"/>
                    <a:pt x="706" y="0"/>
                  </a:cubicBezTo>
                  <a:cubicBezTo>
                    <a:pt x="728" y="0"/>
                    <a:pt x="746" y="18"/>
                    <a:pt x="746" y="40"/>
                  </a:cubicBezTo>
                  <a:cubicBezTo>
                    <a:pt x="746" y="128"/>
                    <a:pt x="791" y="268"/>
                    <a:pt x="854" y="332"/>
                  </a:cubicBezTo>
                  <a:cubicBezTo>
                    <a:pt x="1014" y="492"/>
                    <a:pt x="1014" y="492"/>
                    <a:pt x="1014" y="492"/>
                  </a:cubicBezTo>
                  <a:cubicBezTo>
                    <a:pt x="1036" y="514"/>
                    <a:pt x="1053" y="541"/>
                    <a:pt x="1070" y="567"/>
                  </a:cubicBezTo>
                  <a:cubicBezTo>
                    <a:pt x="1093" y="604"/>
                    <a:pt x="1115" y="640"/>
                    <a:pt x="1146" y="640"/>
                  </a:cubicBezTo>
                  <a:cubicBezTo>
                    <a:pt x="1226" y="640"/>
                    <a:pt x="1226" y="640"/>
                    <a:pt x="1226" y="640"/>
                  </a:cubicBezTo>
                  <a:lnTo>
                    <a:pt x="1226" y="14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1849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b="1" dirty="0" smtClean="0"/>
              <a:t>HÁROM CSOPORT A MŰSORVÁLASZTÁSI SZOKÁSOK ALAPJÁN</a:t>
            </a:r>
            <a:endParaRPr lang="en-US" b="1" dirty="0"/>
          </a:p>
        </p:txBody>
      </p:sp>
      <p:sp>
        <p:nvSpPr>
          <p:cNvPr id="13" name="Rechteck 12"/>
          <p:cNvSpPr/>
          <p:nvPr>
            <p:custDataLst>
              <p:tags r:id="rId3"/>
            </p:custDataLst>
          </p:nvPr>
        </p:nvSpPr>
        <p:spPr bwMode="gray">
          <a:xfrm>
            <a:off x="376390" y="4437112"/>
            <a:ext cx="2592414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hu-HU" b="1" dirty="0" smtClean="0">
                <a:solidFill>
                  <a:srgbClr val="007DC3"/>
                </a:solidFill>
              </a:rPr>
              <a:t>Egyedül, inkább tudatosan tévézők</a:t>
            </a:r>
            <a:endParaRPr lang="hu-HU" b="1" dirty="0">
              <a:solidFill>
                <a:srgbClr val="007DC3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 bwMode="gray">
          <a:xfrm>
            <a:off x="323528" y="5085184"/>
            <a:ext cx="2592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>
            <p:custDataLst>
              <p:tags r:id="rId4"/>
            </p:custDataLst>
          </p:nvPr>
        </p:nvSpPr>
        <p:spPr bwMode="gray">
          <a:xfrm>
            <a:off x="3260282" y="4437112"/>
            <a:ext cx="2592414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hu-HU" b="1" dirty="0" smtClean="0">
                <a:solidFill>
                  <a:srgbClr val="264283"/>
                </a:solidFill>
              </a:rPr>
              <a:t>Többen, inkább tudatosan tévézők</a:t>
            </a:r>
            <a:endParaRPr lang="hu-HU" b="1" dirty="0">
              <a:solidFill>
                <a:srgbClr val="264283"/>
              </a:solidFill>
            </a:endParaRPr>
          </a:p>
        </p:txBody>
      </p:sp>
      <p:cxnSp>
        <p:nvCxnSpPr>
          <p:cNvPr id="17" name="Gerade Verbindung 16"/>
          <p:cNvCxnSpPr/>
          <p:nvPr>
            <p:custDataLst>
              <p:tags r:id="rId5"/>
            </p:custDataLst>
          </p:nvPr>
        </p:nvCxnSpPr>
        <p:spPr bwMode="gray">
          <a:xfrm>
            <a:off x="3203848" y="5085184"/>
            <a:ext cx="2592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>
            <p:custDataLst>
              <p:tags r:id="rId6"/>
            </p:custDataLst>
          </p:nvPr>
        </p:nvSpPr>
        <p:spPr bwMode="gray">
          <a:xfrm>
            <a:off x="6057785" y="4437112"/>
            <a:ext cx="2592414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hu-HU" b="1" dirty="0" smtClean="0">
                <a:solidFill>
                  <a:schemeClr val="accent3"/>
                </a:solidFill>
              </a:rPr>
              <a:t>Kapcsolgatók</a:t>
            </a:r>
            <a:endParaRPr lang="hu-HU" b="1" dirty="0">
              <a:solidFill>
                <a:schemeClr val="accent3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 bwMode="gray">
          <a:xfrm>
            <a:off x="6069380" y="5085184"/>
            <a:ext cx="2592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23850" y="5157192"/>
            <a:ext cx="2592288" cy="12961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hu-HU" sz="1200" dirty="0" smtClean="0"/>
              <a:t>Jellemzően egyedül nézik a TV-t és előre tudják, hogy mit néznek majd.</a:t>
            </a:r>
          </a:p>
          <a:p>
            <a:pPr lvl="1"/>
            <a:r>
              <a:rPr lang="hu-HU" sz="1200" dirty="0" smtClean="0"/>
              <a:t>Kevésbé jellemző rájuk a kapcsolgatás</a:t>
            </a:r>
            <a:endParaRPr lang="en-US" sz="1200" dirty="0"/>
          </a:p>
        </p:txBody>
      </p:sp>
      <p:sp>
        <p:nvSpPr>
          <p:cNvPr id="30" name="Text Placeholder 1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203848" y="5157192"/>
            <a:ext cx="2592288" cy="12961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hu-HU" sz="1200" dirty="0" smtClean="0"/>
              <a:t>Többen  nézik a TV-t és az átlagosnál jobban jellemző rájuk az előre kiválasztott műsorok nézése</a:t>
            </a:r>
          </a:p>
          <a:p>
            <a:pPr lvl="1"/>
            <a:r>
              <a:rPr lang="hu-HU" sz="1200" dirty="0" smtClean="0"/>
              <a:t>Kevésbé jellemző rájuk a kapcsolgatás </a:t>
            </a:r>
            <a:endParaRPr lang="en-US" sz="1200" dirty="0"/>
          </a:p>
        </p:txBody>
      </p:sp>
      <p:sp>
        <p:nvSpPr>
          <p:cNvPr id="31" name="Text Placeholder 1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6065486" y="5157192"/>
            <a:ext cx="2592288" cy="12961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/>
            <a:r>
              <a:rPr lang="hu-HU" sz="1200" dirty="0" smtClean="0"/>
              <a:t>Jellemzően nem tudják előre, hogy milyen műsort fognak aznap nézni</a:t>
            </a:r>
          </a:p>
          <a:p>
            <a:pPr lvl="1"/>
            <a:r>
              <a:rPr lang="hu-HU" sz="1200" dirty="0" smtClean="0"/>
              <a:t>A tartalmat többnyire kapcsolgatás </a:t>
            </a:r>
            <a:r>
              <a:rPr lang="hu-HU" sz="1200" dirty="0"/>
              <a:t>ú</a:t>
            </a:r>
            <a:r>
              <a:rPr lang="hu-HU" sz="1200" dirty="0" smtClean="0"/>
              <a:t>tján találják meg</a:t>
            </a:r>
            <a:endParaRPr lang="en-GB" sz="1200" dirty="0"/>
          </a:p>
        </p:txBody>
      </p:sp>
      <p:pic>
        <p:nvPicPr>
          <p:cNvPr id="5122" name="Picture 2" descr="O:\PROJECTEK_2015\111531.XXX\111531503_Tartalomfogyasztás kutatás - kvali+kvanti\11_Elemző munka\Temp\kepek\42-29011385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66664"/>
            <a:ext cx="27052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O:\PROJECTEK_2015\111531.XXX\111531503_Tartalomfogyasztás kutatás - kvali+kvanti\11_Elemző munka\Temp\kepek\shutterstock_68716381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66664"/>
            <a:ext cx="269865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:\PROJECTEK_2015\111531.XXX\111531503_Tartalomfogyasztás kutatás - kvali+kvanti\11_Elemző munka\Temp\kepek\tv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80" y="1556792"/>
            <a:ext cx="27510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/>
              <a:t>A műsorválasztási jellemzők alapján statisztikai módszerekkel képzett </a:t>
            </a:r>
            <a:r>
              <a:rPr lang="hu-HU" dirty="0" smtClean="0"/>
              <a:t>szegmensek:</a:t>
            </a:r>
            <a:endParaRPr lang="hu-HU" dirty="0"/>
          </a:p>
        </p:txBody>
      </p:sp>
      <p:sp>
        <p:nvSpPr>
          <p:cNvPr id="18" name="Rechteck 12"/>
          <p:cNvSpPr/>
          <p:nvPr>
            <p:custDataLst>
              <p:tags r:id="rId10"/>
            </p:custDataLst>
          </p:nvPr>
        </p:nvSpPr>
        <p:spPr bwMode="gray">
          <a:xfrm>
            <a:off x="323528" y="3284984"/>
            <a:ext cx="2592414" cy="5040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hu-HU" sz="8000" b="1" dirty="0" smtClean="0">
                <a:solidFill>
                  <a:srgbClr val="007DC3"/>
                </a:solidFill>
              </a:rPr>
              <a:t>35%</a:t>
            </a:r>
            <a:endParaRPr lang="hu-HU" sz="8000" b="1" dirty="0">
              <a:solidFill>
                <a:srgbClr val="007DC3"/>
              </a:solidFill>
            </a:endParaRPr>
          </a:p>
        </p:txBody>
      </p:sp>
      <p:sp>
        <p:nvSpPr>
          <p:cNvPr id="22" name="Rechteck 12"/>
          <p:cNvSpPr/>
          <p:nvPr>
            <p:custDataLst>
              <p:tags r:id="rId11"/>
            </p:custDataLst>
          </p:nvPr>
        </p:nvSpPr>
        <p:spPr bwMode="gray">
          <a:xfrm>
            <a:off x="3347738" y="3284984"/>
            <a:ext cx="2592414" cy="5040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hu-HU" sz="8000" b="1" dirty="0" smtClean="0">
                <a:solidFill>
                  <a:srgbClr val="264283"/>
                </a:solidFill>
              </a:rPr>
              <a:t>38%</a:t>
            </a:r>
            <a:endParaRPr lang="hu-HU" sz="8000" b="1" dirty="0">
              <a:solidFill>
                <a:srgbClr val="264283"/>
              </a:solidFill>
            </a:endParaRPr>
          </a:p>
        </p:txBody>
      </p:sp>
      <p:sp>
        <p:nvSpPr>
          <p:cNvPr id="23" name="Rechteck 12"/>
          <p:cNvSpPr/>
          <p:nvPr>
            <p:custDataLst>
              <p:tags r:id="rId12"/>
            </p:custDataLst>
          </p:nvPr>
        </p:nvSpPr>
        <p:spPr bwMode="gray">
          <a:xfrm>
            <a:off x="6141514" y="3284984"/>
            <a:ext cx="2592414" cy="5040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hu-HU" sz="8000" b="1" dirty="0" smtClean="0">
                <a:solidFill>
                  <a:schemeClr val="accent3"/>
                </a:solidFill>
              </a:rPr>
              <a:t>27%</a:t>
            </a:r>
            <a:endParaRPr lang="hu-HU" sz="8000" b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2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410" y="260350"/>
            <a:ext cx="7272926" cy="64830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hu-HU" b="1" dirty="0" smtClean="0"/>
              <a:t>A SZEGMENSEK FŐBB JELLEMZŐI – KVALITATÍV FÁZIS</a:t>
            </a:r>
            <a:endParaRPr lang="hu-HU" b="1" dirty="0"/>
          </a:p>
        </p:txBody>
      </p:sp>
      <p:sp>
        <p:nvSpPr>
          <p:cNvPr id="16" name="Freihandform 26"/>
          <p:cNvSpPr/>
          <p:nvPr/>
        </p:nvSpPr>
        <p:spPr bwMode="gray">
          <a:xfrm>
            <a:off x="6084168" y="1052736"/>
            <a:ext cx="2736380" cy="936103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36000" rIns="90000" bIns="108000" anchor="ctr" anchorCtr="1"/>
          <a:lstStyle/>
          <a:p>
            <a:pPr algn="ctr"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rgbClr val="FFFFFF"/>
                </a:solidFill>
              </a:rPr>
              <a:t>Kapcsolgatók</a:t>
            </a:r>
            <a:endParaRPr lang="en-US" sz="1600" noProof="1">
              <a:solidFill>
                <a:srgbClr val="FFFFFF"/>
              </a:solidFill>
            </a:endParaRPr>
          </a:p>
        </p:txBody>
      </p:sp>
      <p:sp>
        <p:nvSpPr>
          <p:cNvPr id="18" name="Freihandform 26"/>
          <p:cNvSpPr/>
          <p:nvPr/>
        </p:nvSpPr>
        <p:spPr bwMode="gray">
          <a:xfrm>
            <a:off x="3131840" y="1052736"/>
            <a:ext cx="2736380" cy="936103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" rIns="90000" bIns="108000" anchor="ctr" anchorCtr="1"/>
          <a:lstStyle/>
          <a:p>
            <a:pPr algn="ctr"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rgbClr val="FFFFFF"/>
                </a:solidFill>
              </a:rPr>
              <a:t>Többen, tudatos TV nézők</a:t>
            </a:r>
            <a:endParaRPr lang="hu-HU" sz="1600" noProof="1" smtClean="0">
              <a:solidFill>
                <a:srgbClr val="FFFFFF"/>
              </a:solidFill>
            </a:endParaRPr>
          </a:p>
          <a:p>
            <a:pPr algn="ctr">
              <a:spcBef>
                <a:spcPts val="600"/>
              </a:spcBef>
              <a:buFont typeface="Arial" pitchFamily="34" charset="0"/>
              <a:buNone/>
            </a:pPr>
            <a:r>
              <a:rPr lang="hu-HU" sz="1600" noProof="1" smtClean="0">
                <a:solidFill>
                  <a:srgbClr val="FFFFFF"/>
                </a:solidFill>
              </a:rPr>
              <a:t>(LINEÁRIS)</a:t>
            </a:r>
            <a:endParaRPr lang="en-US" sz="1600" noProof="1">
              <a:solidFill>
                <a:srgbClr val="FFFFFF"/>
              </a:solidFill>
            </a:endParaRPr>
          </a:p>
        </p:txBody>
      </p:sp>
      <p:sp>
        <p:nvSpPr>
          <p:cNvPr id="19" name="Chevron 11"/>
          <p:cNvSpPr/>
          <p:nvPr/>
        </p:nvSpPr>
        <p:spPr bwMode="gray">
          <a:xfrm rot="5400000">
            <a:off x="-815088" y="2852936"/>
            <a:ext cx="4752528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20" name="Chevron 12"/>
          <p:cNvSpPr/>
          <p:nvPr/>
        </p:nvSpPr>
        <p:spPr bwMode="gray">
          <a:xfrm rot="5400000">
            <a:off x="2137240" y="2852936"/>
            <a:ext cx="4752528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21" name="Chevron 14"/>
          <p:cNvSpPr/>
          <p:nvPr/>
        </p:nvSpPr>
        <p:spPr bwMode="gray">
          <a:xfrm rot="5400000">
            <a:off x="5089568" y="2852936"/>
            <a:ext cx="4752528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251520" y="2204864"/>
            <a:ext cx="2664296" cy="3960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TV: mindennapok szerves része, </a:t>
            </a:r>
            <a:r>
              <a:rPr lang="hu-HU" sz="1600" b="1" dirty="0" smtClean="0">
                <a:solidFill>
                  <a:srgbClr val="007DC3"/>
                </a:solidFill>
                <a:cs typeface="Arial" pitchFamily="34" charset="0"/>
              </a:rPr>
              <a:t>BARÁT</a:t>
            </a:r>
            <a:endParaRPr lang="hu-HU" sz="1400" b="1" dirty="0" smtClean="0">
              <a:solidFill>
                <a:srgbClr val="007DC3"/>
              </a:solidFill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cél: könnyed </a:t>
            </a:r>
            <a:r>
              <a:rPr lang="hu-HU" sz="1600" b="1" dirty="0" smtClean="0">
                <a:solidFill>
                  <a:srgbClr val="007DC3"/>
                </a:solidFill>
                <a:cs typeface="Arial" pitchFamily="34" charset="0"/>
              </a:rPr>
              <a:t>KIKAPCSOLÓDÁS</a:t>
            </a:r>
            <a:endParaRPr lang="hu-HU" sz="1400" b="1" dirty="0" smtClean="0">
              <a:solidFill>
                <a:srgbClr val="007DC3"/>
              </a:solidFill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err="1" smtClean="0">
                <a:solidFill>
                  <a:srgbClr val="007DC3"/>
                </a:solidFill>
                <a:cs typeface="Arial" pitchFamily="34" charset="0"/>
              </a:rPr>
              <a:t>MŰSOR</a:t>
            </a:r>
            <a:r>
              <a:rPr lang="hu-HU" sz="1400" dirty="0" err="1" smtClean="0">
                <a:solidFill>
                  <a:srgbClr val="007DC3"/>
                </a:solidFill>
                <a:cs typeface="Arial" pitchFamily="34" charset="0"/>
              </a:rPr>
              <a:t>orientált</a:t>
            </a: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 tartalom- választás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műsorok rendjét </a:t>
            </a:r>
            <a:r>
              <a:rPr lang="hu-HU" sz="1600" b="1" dirty="0" smtClean="0">
                <a:solidFill>
                  <a:srgbClr val="007DC3"/>
                </a:solidFill>
                <a:cs typeface="Arial" pitchFamily="34" charset="0"/>
              </a:rPr>
              <a:t>FEJBEN</a:t>
            </a:r>
            <a:r>
              <a:rPr lang="hu-HU" sz="1600" dirty="0" smtClean="0">
                <a:solidFill>
                  <a:srgbClr val="007DC3"/>
                </a:solidFill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tartják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jelenlegi kínálat </a:t>
            </a:r>
            <a:r>
              <a:rPr lang="hu-HU" sz="1600" b="1" dirty="0" smtClean="0">
                <a:solidFill>
                  <a:srgbClr val="007DC3"/>
                </a:solidFill>
                <a:cs typeface="Arial" pitchFamily="34" charset="0"/>
              </a:rPr>
              <a:t>KIELÉGÍTŐ</a:t>
            </a:r>
            <a:r>
              <a:rPr lang="hu-HU" sz="1600" dirty="0" smtClean="0">
                <a:solidFill>
                  <a:srgbClr val="007DC3"/>
                </a:solidFill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nekik, vannak kedvencek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007DC3"/>
                </a:solidFill>
                <a:cs typeface="Arial" pitchFamily="34" charset="0"/>
              </a:rPr>
              <a:t>NEM KAPCSOLGATNAK</a:t>
            </a: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, bevonódnak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007DC3"/>
                </a:solidFill>
                <a:cs typeface="Arial" pitchFamily="34" charset="0"/>
              </a:rPr>
              <a:t>NEM SZOFISZTIKÁLT </a:t>
            </a: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eszközhasználat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007DC3"/>
                </a:solidFill>
                <a:cs typeface="Arial" pitchFamily="34" charset="0"/>
              </a:rPr>
              <a:t>MEGNÉZIK</a:t>
            </a:r>
            <a:r>
              <a:rPr lang="hu-HU" sz="1600" dirty="0" smtClean="0">
                <a:solidFill>
                  <a:srgbClr val="007DC3"/>
                </a:solidFill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007DC3"/>
                </a:solidFill>
                <a:cs typeface="Arial" pitchFamily="34" charset="0"/>
              </a:rPr>
              <a:t>a reklámblokkot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endParaRPr lang="hu-HU" sz="1400" dirty="0" smtClean="0">
              <a:solidFill>
                <a:srgbClr val="007DC3"/>
              </a:solidFill>
              <a:cs typeface="Arial" pitchFamily="34" charset="0"/>
            </a:endParaRPr>
          </a:p>
        </p:txBody>
      </p:sp>
      <p:sp>
        <p:nvSpPr>
          <p:cNvPr id="25" name="Freihandform 26"/>
          <p:cNvSpPr/>
          <p:nvPr/>
        </p:nvSpPr>
        <p:spPr bwMode="gray">
          <a:xfrm>
            <a:off x="179512" y="1052736"/>
            <a:ext cx="2736380" cy="936103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" rIns="90000" bIns="108000" anchor="ctr" anchorCtr="1"/>
          <a:lstStyle/>
          <a:p>
            <a:pPr algn="ctr"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rgbClr val="FFFFFF"/>
                </a:solidFill>
              </a:rPr>
              <a:t>Egyedül, tudatos TV nézők</a:t>
            </a:r>
            <a:endParaRPr lang="en-US" sz="1600" noProof="1">
              <a:solidFill>
                <a:srgbClr val="FFFFFF"/>
              </a:solidFill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3190336" y="2204864"/>
            <a:ext cx="2691320" cy="3960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TV: mindennapi társ,  </a:t>
            </a:r>
            <a:r>
              <a:rPr lang="hu-HU" sz="1600" b="1" dirty="0" smtClean="0">
                <a:solidFill>
                  <a:srgbClr val="264283"/>
                </a:solidFill>
                <a:cs typeface="Arial" pitchFamily="34" charset="0"/>
              </a:rPr>
              <a:t>BARÁT</a:t>
            </a:r>
            <a:endParaRPr lang="hu-HU" sz="1400" b="1" dirty="0" smtClean="0">
              <a:solidFill>
                <a:srgbClr val="264283"/>
              </a:solidFill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cél: közös lazulás, </a:t>
            </a:r>
            <a:r>
              <a:rPr lang="hu-HU" sz="1600" b="1" dirty="0" smtClean="0">
                <a:solidFill>
                  <a:srgbClr val="264283"/>
                </a:solidFill>
                <a:cs typeface="Arial" pitchFamily="34" charset="0"/>
              </a:rPr>
              <a:t>KIKAPCSOLÓDÁS</a:t>
            </a:r>
            <a:endParaRPr lang="hu-HU" sz="1400" b="1" dirty="0" smtClean="0">
              <a:solidFill>
                <a:srgbClr val="264283"/>
              </a:solidFill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err="1" smtClean="0">
                <a:solidFill>
                  <a:srgbClr val="264283"/>
                </a:solidFill>
                <a:cs typeface="Arial" pitchFamily="34" charset="0"/>
              </a:rPr>
              <a:t>MŰSOR</a:t>
            </a:r>
            <a:r>
              <a:rPr lang="hu-HU" sz="1400" dirty="0" err="1" smtClean="0">
                <a:solidFill>
                  <a:srgbClr val="264283"/>
                </a:solidFill>
                <a:cs typeface="Arial" pitchFamily="34" charset="0"/>
              </a:rPr>
              <a:t>orientált</a:t>
            </a: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 tartalom- választás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műsorok rendjét </a:t>
            </a:r>
            <a:r>
              <a:rPr lang="hu-HU" sz="1600" b="1" dirty="0" smtClean="0">
                <a:solidFill>
                  <a:srgbClr val="264283"/>
                </a:solidFill>
                <a:cs typeface="Arial" pitchFamily="34" charset="0"/>
              </a:rPr>
              <a:t>FEJBEN</a:t>
            </a:r>
            <a:r>
              <a:rPr lang="hu-HU" sz="1600" dirty="0" smtClean="0">
                <a:solidFill>
                  <a:srgbClr val="264283"/>
                </a:solidFill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tartják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jelenlegi kínálat </a:t>
            </a:r>
            <a:r>
              <a:rPr lang="hu-HU" sz="1600" b="1" dirty="0" smtClean="0">
                <a:solidFill>
                  <a:srgbClr val="264283"/>
                </a:solidFill>
                <a:cs typeface="Arial" pitchFamily="34" charset="0"/>
              </a:rPr>
              <a:t>TÖBBNYIRE KIELÉGÍTŐ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264283"/>
                </a:solidFill>
                <a:cs typeface="Arial" pitchFamily="34" charset="0"/>
              </a:rPr>
              <a:t>TÖBBNYIRE NEM KAPCSOLGATNAK</a:t>
            </a: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, bevonódnak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264283"/>
                </a:solidFill>
                <a:cs typeface="Arial" pitchFamily="34" charset="0"/>
              </a:rPr>
              <a:t>ALAPSZINTŰ</a:t>
            </a:r>
            <a:r>
              <a:rPr lang="hu-HU" sz="1600" dirty="0" smtClean="0">
                <a:solidFill>
                  <a:srgbClr val="264283"/>
                </a:solidFill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eszközhasználat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264283"/>
                </a:solidFill>
                <a:cs typeface="Arial" pitchFamily="34" charset="0"/>
              </a:rPr>
              <a:t>ELKAPCSOLNAK</a:t>
            </a:r>
            <a:r>
              <a:rPr lang="hu-HU" sz="1600" dirty="0" smtClean="0">
                <a:solidFill>
                  <a:srgbClr val="264283"/>
                </a:solidFill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264283"/>
                </a:solidFill>
                <a:cs typeface="Arial" pitchFamily="34" charset="0"/>
              </a:rPr>
              <a:t>a reklámblokkról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endParaRPr lang="hu-HU" sz="1400" dirty="0" smtClean="0">
              <a:solidFill>
                <a:srgbClr val="264283"/>
              </a:solidFill>
              <a:cs typeface="Arial" pitchFamily="34" charset="0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6142664" y="2204864"/>
            <a:ext cx="2749816" cy="41764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TV: </a:t>
            </a:r>
            <a:r>
              <a:rPr lang="hu-HU" sz="1600" b="1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ISMERŐS</a:t>
            </a:r>
            <a:endParaRPr lang="hu-HU" sz="1400" b="1" dirty="0" smtClean="0">
              <a:solidFill>
                <a:srgbClr val="A2AD00">
                  <a:lumMod val="50000"/>
                </a:srgbClr>
              </a:solidFill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cél: maximálisan </a:t>
            </a:r>
            <a:r>
              <a:rPr lang="hu-HU" sz="1600" b="1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KIHASZNÁLT SZABADIDŐ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err="1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TARTALOM</a:t>
            </a:r>
            <a:r>
              <a:rPr lang="hu-HU" sz="1400" dirty="0" err="1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orientált</a:t>
            </a: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 választás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KAPCSOLGATÁS</a:t>
            </a:r>
            <a:r>
              <a:rPr lang="hu-HU" sz="16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során döntenek, kb. 10 mp alatt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jelenlegi kínálattal szemben </a:t>
            </a:r>
            <a:r>
              <a:rPr lang="hu-HU" sz="1600" b="1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KRITIKUSAK</a:t>
            </a:r>
            <a:r>
              <a:rPr lang="hu-HU" sz="1400" b="1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, </a:t>
            </a: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válogatnak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KAPCSOLGATNAK</a:t>
            </a: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, ha megfelelő a tartalom, bevonódnak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600" b="1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MAGASABB SZINTŰ </a:t>
            </a: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eszközhasználat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tudatos </a:t>
            </a:r>
            <a:r>
              <a:rPr lang="hu-HU" sz="1600" b="1" dirty="0" smtClean="0">
                <a:solidFill>
                  <a:srgbClr val="A2AD00">
                    <a:lumMod val="50000"/>
                  </a:srgbClr>
                </a:solidFill>
                <a:cs typeface="Arial" pitchFamily="34" charset="0"/>
              </a:rPr>
              <a:t>REKLÁMKERÜLŐK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endParaRPr lang="hu-HU" sz="1400" dirty="0" smtClean="0">
              <a:solidFill>
                <a:srgbClr val="A2AD00">
                  <a:lumMod val="5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DÖNTÉSI </a:t>
            </a:r>
            <a:r>
              <a:rPr lang="hu-HU" b="1" dirty="0"/>
              <a:t>FA 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- </a:t>
            </a:r>
            <a:r>
              <a:rPr lang="hu-HU" b="1" dirty="0"/>
              <a:t>KVALITATÍV FÁZIS</a:t>
            </a:r>
          </a:p>
        </p:txBody>
      </p:sp>
      <p:sp>
        <p:nvSpPr>
          <p:cNvPr id="9" name="Freihandform 26"/>
          <p:cNvSpPr/>
          <p:nvPr/>
        </p:nvSpPr>
        <p:spPr bwMode="gray">
          <a:xfrm>
            <a:off x="2915816" y="1124745"/>
            <a:ext cx="2880396" cy="1008111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 algn="ctr">
              <a:spcBef>
                <a:spcPts val="600"/>
              </a:spcBef>
              <a:buFont typeface="Arial" pitchFamily="34" charset="0"/>
              <a:buNone/>
            </a:pPr>
            <a:r>
              <a:rPr lang="hu-HU" sz="1600" noProof="1">
                <a:solidFill>
                  <a:schemeClr val="bg1"/>
                </a:solidFill>
                <a:latin typeface="Arial" pitchFamily="34" charset="0"/>
              </a:rPr>
              <a:t>Többen, tudatos 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TV-nézők </a:t>
            </a:r>
            <a:r>
              <a:rPr lang="hu-HU" sz="1600" b="1" noProof="1">
                <a:latin typeface="Arial" pitchFamily="34" charset="0"/>
              </a:rPr>
              <a:t>LINEÁRIS</a:t>
            </a:r>
          </a:p>
        </p:txBody>
      </p:sp>
      <p:sp>
        <p:nvSpPr>
          <p:cNvPr id="11" name="Chevron 10"/>
          <p:cNvSpPr/>
          <p:nvPr/>
        </p:nvSpPr>
        <p:spPr bwMode="gray">
          <a:xfrm rot="5400000">
            <a:off x="2022472" y="2738168"/>
            <a:ext cx="4680520" cy="2893832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hu-HU" sz="1600" dirty="0" err="1">
              <a:solidFill>
                <a:schemeClr val="accent1"/>
              </a:solidFill>
              <a:latin typeface="Arial" pitchFamily="34" charset="0"/>
            </a:endParaRPr>
          </a:p>
        </p:txBody>
      </p:sp>
      <p:grpSp>
        <p:nvGrpSpPr>
          <p:cNvPr id="88" name="Csoportba foglalás 87"/>
          <p:cNvGrpSpPr/>
          <p:nvPr/>
        </p:nvGrpSpPr>
        <p:grpSpPr>
          <a:xfrm>
            <a:off x="-21881" y="1124745"/>
            <a:ext cx="2865689" cy="5400599"/>
            <a:chOff x="50127" y="1124745"/>
            <a:chExt cx="2865689" cy="5400599"/>
          </a:xfrm>
        </p:grpSpPr>
        <p:sp>
          <p:nvSpPr>
            <p:cNvPr id="10" name="Chevron 9"/>
            <p:cNvSpPr/>
            <p:nvPr/>
          </p:nvSpPr>
          <p:spPr bwMode="gray">
            <a:xfrm rot="5400000">
              <a:off x="-813058" y="2816932"/>
              <a:ext cx="4680520" cy="2736304"/>
            </a:xfrm>
            <a:prstGeom prst="chevron">
              <a:avLst>
                <a:gd name="adj" fmla="val 951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Font typeface="Arial" pitchFamily="34" charset="0"/>
                <a:buNone/>
              </a:pPr>
              <a:endParaRPr lang="hu-HU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17" name="Csoportba foglalás 16"/>
            <p:cNvGrpSpPr/>
            <p:nvPr/>
          </p:nvGrpSpPr>
          <p:grpSpPr>
            <a:xfrm>
              <a:off x="50127" y="1124745"/>
              <a:ext cx="2865689" cy="5256583"/>
              <a:chOff x="50127" y="1124745"/>
              <a:chExt cx="2865689" cy="5256583"/>
            </a:xfrm>
          </p:grpSpPr>
          <p:sp>
            <p:nvSpPr>
              <p:cNvPr id="7" name="Freihandform 26"/>
              <p:cNvSpPr/>
              <p:nvPr/>
            </p:nvSpPr>
            <p:spPr bwMode="gray">
              <a:xfrm>
                <a:off x="160386" y="1124745"/>
                <a:ext cx="2736380" cy="1008111"/>
              </a:xfrm>
              <a:custGeom>
                <a:avLst/>
                <a:gdLst>
                  <a:gd name="connsiteX0" fmla="*/ 2743200 w 2743200"/>
                  <a:gd name="connsiteY0" fmla="*/ 0 h 1695450"/>
                  <a:gd name="connsiteX1" fmla="*/ 0 w 2743200"/>
                  <a:gd name="connsiteY1" fmla="*/ 0 h 1695450"/>
                  <a:gd name="connsiteX2" fmla="*/ 0 w 2743200"/>
                  <a:gd name="connsiteY2" fmla="*/ 1524000 h 1695450"/>
                  <a:gd name="connsiteX3" fmla="*/ 1373981 w 2743200"/>
                  <a:gd name="connsiteY3" fmla="*/ 1695450 h 1695450"/>
                  <a:gd name="connsiteX4" fmla="*/ 2743200 w 2743200"/>
                  <a:gd name="connsiteY4" fmla="*/ 1473994 h 1695450"/>
                  <a:gd name="connsiteX5" fmla="*/ 2743200 w 2743200"/>
                  <a:gd name="connsiteY5" fmla="*/ 0 h 1695450"/>
                  <a:gd name="connsiteX0" fmla="*/ 2743200 w 2743200"/>
                  <a:gd name="connsiteY0" fmla="*/ 0 h 1695450"/>
                  <a:gd name="connsiteX1" fmla="*/ 1378744 w 2743200"/>
                  <a:gd name="connsiteY1" fmla="*/ 0 h 1695450"/>
                  <a:gd name="connsiteX2" fmla="*/ 0 w 2743200"/>
                  <a:gd name="connsiteY2" fmla="*/ 0 h 1695450"/>
                  <a:gd name="connsiteX3" fmla="*/ 0 w 2743200"/>
                  <a:gd name="connsiteY3" fmla="*/ 1524000 h 1695450"/>
                  <a:gd name="connsiteX4" fmla="*/ 1373981 w 2743200"/>
                  <a:gd name="connsiteY4" fmla="*/ 1695450 h 1695450"/>
                  <a:gd name="connsiteX5" fmla="*/ 2743200 w 2743200"/>
                  <a:gd name="connsiteY5" fmla="*/ 1473994 h 1695450"/>
                  <a:gd name="connsiteX6" fmla="*/ 2743200 w 2743200"/>
                  <a:gd name="connsiteY6" fmla="*/ 0 h 1695450"/>
                  <a:gd name="connsiteX0" fmla="*/ 2743200 w 2743200"/>
                  <a:gd name="connsiteY0" fmla="*/ 0 h 1695450"/>
                  <a:gd name="connsiteX1" fmla="*/ 1371601 w 2743200"/>
                  <a:gd name="connsiteY1" fmla="*/ 295275 h 1695450"/>
                  <a:gd name="connsiteX2" fmla="*/ 0 w 2743200"/>
                  <a:gd name="connsiteY2" fmla="*/ 0 h 1695450"/>
                  <a:gd name="connsiteX3" fmla="*/ 0 w 2743200"/>
                  <a:gd name="connsiteY3" fmla="*/ 1524000 h 1695450"/>
                  <a:gd name="connsiteX4" fmla="*/ 1373981 w 2743200"/>
                  <a:gd name="connsiteY4" fmla="*/ 1695450 h 1695450"/>
                  <a:gd name="connsiteX5" fmla="*/ 2743200 w 2743200"/>
                  <a:gd name="connsiteY5" fmla="*/ 1473994 h 1695450"/>
                  <a:gd name="connsiteX6" fmla="*/ 2743200 w 2743200"/>
                  <a:gd name="connsiteY6" fmla="*/ 0 h 1695450"/>
                  <a:gd name="connsiteX0" fmla="*/ 2743200 w 2743200"/>
                  <a:gd name="connsiteY0" fmla="*/ 0 h 1695450"/>
                  <a:gd name="connsiteX1" fmla="*/ 1373991 w 2743200"/>
                  <a:gd name="connsiteY1" fmla="*/ 300037 h 1695450"/>
                  <a:gd name="connsiteX2" fmla="*/ 0 w 2743200"/>
                  <a:gd name="connsiteY2" fmla="*/ 0 h 1695450"/>
                  <a:gd name="connsiteX3" fmla="*/ 0 w 2743200"/>
                  <a:gd name="connsiteY3" fmla="*/ 1524000 h 1695450"/>
                  <a:gd name="connsiteX4" fmla="*/ 1373981 w 2743200"/>
                  <a:gd name="connsiteY4" fmla="*/ 1695450 h 1695450"/>
                  <a:gd name="connsiteX5" fmla="*/ 2743200 w 2743200"/>
                  <a:gd name="connsiteY5" fmla="*/ 1473994 h 1695450"/>
                  <a:gd name="connsiteX6" fmla="*/ 2743200 w 2743200"/>
                  <a:gd name="connsiteY6" fmla="*/ 0 h 1695450"/>
                  <a:gd name="connsiteX0" fmla="*/ 2743200 w 2743200"/>
                  <a:gd name="connsiteY0" fmla="*/ 14288 h 1709738"/>
                  <a:gd name="connsiteX1" fmla="*/ 1373991 w 2743200"/>
                  <a:gd name="connsiteY1" fmla="*/ 314325 h 1709738"/>
                  <a:gd name="connsiteX2" fmla="*/ 2389 w 2743200"/>
                  <a:gd name="connsiteY2" fmla="*/ 0 h 1709738"/>
                  <a:gd name="connsiteX3" fmla="*/ 0 w 2743200"/>
                  <a:gd name="connsiteY3" fmla="*/ 1538288 h 1709738"/>
                  <a:gd name="connsiteX4" fmla="*/ 1373981 w 2743200"/>
                  <a:gd name="connsiteY4" fmla="*/ 1709738 h 1709738"/>
                  <a:gd name="connsiteX5" fmla="*/ 2743200 w 2743200"/>
                  <a:gd name="connsiteY5" fmla="*/ 1488282 h 1709738"/>
                  <a:gd name="connsiteX6" fmla="*/ 2743200 w 2743200"/>
                  <a:gd name="connsiteY6" fmla="*/ 14288 h 1709738"/>
                  <a:gd name="connsiteX0" fmla="*/ 2743200 w 2743200"/>
                  <a:gd name="connsiteY0" fmla="*/ 0 h 1712118"/>
                  <a:gd name="connsiteX1" fmla="*/ 1373991 w 2743200"/>
                  <a:gd name="connsiteY1" fmla="*/ 316705 h 1712118"/>
                  <a:gd name="connsiteX2" fmla="*/ 2389 w 2743200"/>
                  <a:gd name="connsiteY2" fmla="*/ 2380 h 1712118"/>
                  <a:gd name="connsiteX3" fmla="*/ 0 w 2743200"/>
                  <a:gd name="connsiteY3" fmla="*/ 1540668 h 1712118"/>
                  <a:gd name="connsiteX4" fmla="*/ 1373981 w 2743200"/>
                  <a:gd name="connsiteY4" fmla="*/ 1712118 h 1712118"/>
                  <a:gd name="connsiteX5" fmla="*/ 2743200 w 2743200"/>
                  <a:gd name="connsiteY5" fmla="*/ 1490662 h 1712118"/>
                  <a:gd name="connsiteX6" fmla="*/ 2743200 w 2743200"/>
                  <a:gd name="connsiteY6" fmla="*/ 0 h 1712118"/>
                  <a:gd name="connsiteX0" fmla="*/ 2743200 w 2743200"/>
                  <a:gd name="connsiteY0" fmla="*/ 14288 h 1726406"/>
                  <a:gd name="connsiteX1" fmla="*/ 1373991 w 2743200"/>
                  <a:gd name="connsiteY1" fmla="*/ 330993 h 1726406"/>
                  <a:gd name="connsiteX2" fmla="*/ 2389 w 2743200"/>
                  <a:gd name="connsiteY2" fmla="*/ 0 h 1726406"/>
                  <a:gd name="connsiteX3" fmla="*/ 0 w 2743200"/>
                  <a:gd name="connsiteY3" fmla="*/ 1554956 h 1726406"/>
                  <a:gd name="connsiteX4" fmla="*/ 1373981 w 2743200"/>
                  <a:gd name="connsiteY4" fmla="*/ 1726406 h 1726406"/>
                  <a:gd name="connsiteX5" fmla="*/ 2743200 w 2743200"/>
                  <a:gd name="connsiteY5" fmla="*/ 1504950 h 1726406"/>
                  <a:gd name="connsiteX6" fmla="*/ 2743200 w 2743200"/>
                  <a:gd name="connsiteY6" fmla="*/ 14288 h 1726406"/>
                  <a:gd name="connsiteX0" fmla="*/ 2745589 w 2745589"/>
                  <a:gd name="connsiteY0" fmla="*/ 7144 h 1726406"/>
                  <a:gd name="connsiteX1" fmla="*/ 1373991 w 2745589"/>
                  <a:gd name="connsiteY1" fmla="*/ 330993 h 1726406"/>
                  <a:gd name="connsiteX2" fmla="*/ 2389 w 2745589"/>
                  <a:gd name="connsiteY2" fmla="*/ 0 h 1726406"/>
                  <a:gd name="connsiteX3" fmla="*/ 0 w 2745589"/>
                  <a:gd name="connsiteY3" fmla="*/ 1554956 h 1726406"/>
                  <a:gd name="connsiteX4" fmla="*/ 1373981 w 2745589"/>
                  <a:gd name="connsiteY4" fmla="*/ 1726406 h 1726406"/>
                  <a:gd name="connsiteX5" fmla="*/ 2743200 w 2745589"/>
                  <a:gd name="connsiteY5" fmla="*/ 1504950 h 1726406"/>
                  <a:gd name="connsiteX6" fmla="*/ 2745589 w 2745589"/>
                  <a:gd name="connsiteY6" fmla="*/ 7144 h 1726406"/>
                  <a:gd name="connsiteX0" fmla="*/ 2745589 w 2745589"/>
                  <a:gd name="connsiteY0" fmla="*/ 7144 h 1881187"/>
                  <a:gd name="connsiteX1" fmla="*/ 1373991 w 2745589"/>
                  <a:gd name="connsiteY1" fmla="*/ 330993 h 1881187"/>
                  <a:gd name="connsiteX2" fmla="*/ 2389 w 2745589"/>
                  <a:gd name="connsiteY2" fmla="*/ 0 h 1881187"/>
                  <a:gd name="connsiteX3" fmla="*/ 0 w 2745589"/>
                  <a:gd name="connsiteY3" fmla="*/ 1554956 h 1881187"/>
                  <a:gd name="connsiteX4" fmla="*/ 1371591 w 2745589"/>
                  <a:gd name="connsiteY4" fmla="*/ 1881187 h 1881187"/>
                  <a:gd name="connsiteX5" fmla="*/ 2743200 w 2745589"/>
                  <a:gd name="connsiteY5" fmla="*/ 1504950 h 1881187"/>
                  <a:gd name="connsiteX6" fmla="*/ 2745589 w 2745589"/>
                  <a:gd name="connsiteY6" fmla="*/ 7144 h 1881187"/>
                  <a:gd name="connsiteX0" fmla="*/ 2745589 w 2748084"/>
                  <a:gd name="connsiteY0" fmla="*/ 7144 h 1881187"/>
                  <a:gd name="connsiteX1" fmla="*/ 1373991 w 2748084"/>
                  <a:gd name="connsiteY1" fmla="*/ 330993 h 1881187"/>
                  <a:gd name="connsiteX2" fmla="*/ 2389 w 2748084"/>
                  <a:gd name="connsiteY2" fmla="*/ 0 h 1881187"/>
                  <a:gd name="connsiteX3" fmla="*/ 0 w 2748084"/>
                  <a:gd name="connsiteY3" fmla="*/ 1554956 h 1881187"/>
                  <a:gd name="connsiteX4" fmla="*/ 1371591 w 2748084"/>
                  <a:gd name="connsiteY4" fmla="*/ 1881187 h 1881187"/>
                  <a:gd name="connsiteX5" fmla="*/ 2747979 w 2748084"/>
                  <a:gd name="connsiteY5" fmla="*/ 1547812 h 1881187"/>
                  <a:gd name="connsiteX6" fmla="*/ 2745589 w 2748084"/>
                  <a:gd name="connsiteY6" fmla="*/ 7144 h 1881187"/>
                  <a:gd name="connsiteX0" fmla="*/ 2745589 w 2745589"/>
                  <a:gd name="connsiteY0" fmla="*/ 7144 h 1881187"/>
                  <a:gd name="connsiteX1" fmla="*/ 1373991 w 2745589"/>
                  <a:gd name="connsiteY1" fmla="*/ 330993 h 1881187"/>
                  <a:gd name="connsiteX2" fmla="*/ 2389 w 2745589"/>
                  <a:gd name="connsiteY2" fmla="*/ 0 h 1881187"/>
                  <a:gd name="connsiteX3" fmla="*/ 0 w 2745589"/>
                  <a:gd name="connsiteY3" fmla="*/ 1554956 h 1881187"/>
                  <a:gd name="connsiteX4" fmla="*/ 1371591 w 2745589"/>
                  <a:gd name="connsiteY4" fmla="*/ 1881187 h 1881187"/>
                  <a:gd name="connsiteX5" fmla="*/ 2743200 w 2745589"/>
                  <a:gd name="connsiteY5" fmla="*/ 1547812 h 1881187"/>
                  <a:gd name="connsiteX6" fmla="*/ 2745589 w 2745589"/>
                  <a:gd name="connsiteY6" fmla="*/ 7144 h 1881187"/>
                  <a:gd name="connsiteX0" fmla="*/ 2745589 w 2745589"/>
                  <a:gd name="connsiteY0" fmla="*/ 7144 h 1881187"/>
                  <a:gd name="connsiteX1" fmla="*/ 2389 w 2745589"/>
                  <a:gd name="connsiteY1" fmla="*/ 0 h 1881187"/>
                  <a:gd name="connsiteX2" fmla="*/ 0 w 2745589"/>
                  <a:gd name="connsiteY2" fmla="*/ 1554956 h 1881187"/>
                  <a:gd name="connsiteX3" fmla="*/ 1371591 w 2745589"/>
                  <a:gd name="connsiteY3" fmla="*/ 1881187 h 1881187"/>
                  <a:gd name="connsiteX4" fmla="*/ 2743200 w 2745589"/>
                  <a:gd name="connsiteY4" fmla="*/ 1547812 h 1881187"/>
                  <a:gd name="connsiteX5" fmla="*/ 2745589 w 2745589"/>
                  <a:gd name="connsiteY5" fmla="*/ 7144 h 188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5589" h="1881187">
                    <a:moveTo>
                      <a:pt x="2745589" y="7144"/>
                    </a:moveTo>
                    <a:lnTo>
                      <a:pt x="2389" y="0"/>
                    </a:lnTo>
                    <a:cubicBezTo>
                      <a:pt x="1593" y="512763"/>
                      <a:pt x="796" y="1042193"/>
                      <a:pt x="0" y="1554956"/>
                    </a:cubicBezTo>
                    <a:lnTo>
                      <a:pt x="1371591" y="1881187"/>
                    </a:lnTo>
                    <a:lnTo>
                      <a:pt x="2743200" y="1547812"/>
                    </a:lnTo>
                    <a:cubicBezTo>
                      <a:pt x="2743996" y="1048543"/>
                      <a:pt x="2744793" y="506413"/>
                      <a:pt x="2745589" y="7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0000" tIns="90000" rIns="90000" bIns="108000" anchor="ctr" anchorCtr="1"/>
              <a:lstStyle/>
              <a:p>
                <a:pPr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hu-HU" sz="1600" noProof="1" smtClean="0">
                    <a:solidFill>
                      <a:schemeClr val="bg1"/>
                    </a:solidFill>
                    <a:latin typeface="Arial" pitchFamily="34" charset="0"/>
                  </a:rPr>
                  <a:t>Egyedül, tudatos TV-nézők</a:t>
                </a:r>
              </a:p>
              <a:p>
                <a:pPr algn="ctr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sz="1200" b="1" noProof="1" smtClean="0">
                    <a:latin typeface="Arial" pitchFamily="34" charset="0"/>
                  </a:rPr>
                  <a:t>Döntéshozást dominálják vagy teljesen egyedül döntenek</a:t>
                </a:r>
                <a:endParaRPr lang="hu-HU" sz="1200" b="1" noProof="1">
                  <a:latin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7544" y="2276872"/>
                <a:ext cx="2376264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ESTI HÍRADÓ 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– preferált csatornán, Jellemzően </a:t>
                </a: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VÉGIGNÉZIK</a:t>
                </a:r>
                <a:endParaRPr lang="hu-HU" sz="10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5536" y="2996952"/>
                <a:ext cx="1080120" cy="79208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Marad az adott csatornán és a </a:t>
                </a:r>
                <a:r>
                  <a:rPr lang="hu-HU" sz="11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KÖVETKEZŐ MŰSORT 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megnézi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755576" y="2699395"/>
                <a:ext cx="360040" cy="28803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835696" y="2699395"/>
                <a:ext cx="216024" cy="28803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547664" y="2996952"/>
                <a:ext cx="1368152" cy="136815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ELKAPCSOL</a:t>
                </a:r>
                <a:r>
                  <a:rPr lang="hu-HU" sz="12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arra a csatornára, ahol tudja, hogy hamarosan az a műsor kezdődik, ami </a:t>
                </a: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ÉRDEKES</a:t>
                </a:r>
                <a:r>
                  <a:rPr lang="hu-HU" sz="12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számára: politikai beszélgetős műsor, vetélkedő, sorozat.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5536" y="3933056"/>
                <a:ext cx="1080120" cy="64807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Marad az adott csatornán és a következő műsort </a:t>
                </a: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VÉGIGNÉZI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899592" y="3789040"/>
                <a:ext cx="0" cy="14401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1583668" y="4365104"/>
                <a:ext cx="108012" cy="28803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39552" y="4653136"/>
                <a:ext cx="1440160" cy="86409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KAPCSOLGATÁS</a:t>
                </a:r>
                <a:r>
                  <a:rPr lang="hu-HU" sz="12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– fő cél, hogy tartalmas, </a:t>
                </a: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ÉRDEKES</a:t>
                </a:r>
                <a:r>
                  <a:rPr lang="hu-HU" sz="12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műsort találjon. Egy filmet csak az elejétől néz végig. </a:t>
                </a:r>
              </a:p>
              <a:p>
                <a:pPr algn="ctr">
                  <a:spcBef>
                    <a:spcPts val="300"/>
                  </a:spcBef>
                </a:pPr>
                <a:endParaRPr lang="hu-HU" sz="1000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51720" y="4653136"/>
                <a:ext cx="792088" cy="86409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ELŐRE KINÉZETT 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(port.hu) esti film/  sorozat megtekintése. 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2555776" y="4365104"/>
                <a:ext cx="36004" cy="288032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539552" y="5661248"/>
                <a:ext cx="864134" cy="72008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Lefekvéshez készülődés, </a:t>
                </a: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HÁTTÉR- TÉVÉZÉS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75656" y="5661248"/>
                <a:ext cx="1368152" cy="504056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Előre </a:t>
                </a:r>
                <a:r>
                  <a:rPr lang="hu-HU" sz="1200" b="1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KIVÁLASZTOTT </a:t>
                </a:r>
                <a:r>
                  <a:rPr lang="hu-HU" sz="10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Ismeretterjesztő műsor</a:t>
                </a:r>
              </a:p>
            </p:txBody>
          </p:sp>
          <p:cxnSp>
            <p:nvCxnSpPr>
              <p:cNvPr id="42" name="Straight Arrow Connector 41"/>
              <p:cNvCxnSpPr>
                <a:stCxn id="34" idx="2"/>
                <a:endCxn id="34" idx="2"/>
              </p:cNvCxnSpPr>
              <p:nvPr/>
            </p:nvCxnSpPr>
            <p:spPr>
              <a:xfrm>
                <a:off x="1259632" y="5517232"/>
                <a:ext cx="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1115616" y="5517232"/>
                <a:ext cx="0" cy="14401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411760" y="5517232"/>
                <a:ext cx="0" cy="14401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Down Arrow 44"/>
              <p:cNvSpPr/>
              <p:nvPr/>
            </p:nvSpPr>
            <p:spPr bwMode="gray">
              <a:xfrm>
                <a:off x="50127" y="2276872"/>
                <a:ext cx="417417" cy="3888432"/>
              </a:xfrm>
              <a:prstGeom prst="downArrow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r>
                  <a:rPr lang="hu-HU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18-21 h </a:t>
                </a:r>
              </a:p>
            </p:txBody>
          </p:sp>
        </p:grpSp>
      </p:grpSp>
      <p:grpSp>
        <p:nvGrpSpPr>
          <p:cNvPr id="87" name="Csoportba foglalás 86"/>
          <p:cNvGrpSpPr/>
          <p:nvPr/>
        </p:nvGrpSpPr>
        <p:grpSpPr>
          <a:xfrm>
            <a:off x="5868144" y="1124744"/>
            <a:ext cx="3209962" cy="5472608"/>
            <a:chOff x="3109280" y="1124744"/>
            <a:chExt cx="3209962" cy="5472608"/>
          </a:xfrm>
        </p:grpSpPr>
        <p:sp>
          <p:nvSpPr>
            <p:cNvPr id="8" name="Freihandform 26"/>
            <p:cNvSpPr/>
            <p:nvPr/>
          </p:nvSpPr>
          <p:spPr bwMode="gray">
            <a:xfrm>
              <a:off x="3109280" y="1124744"/>
              <a:ext cx="3209962" cy="1008111"/>
            </a:xfrm>
            <a:custGeom>
              <a:avLst/>
              <a:gdLst>
                <a:gd name="connsiteX0" fmla="*/ 2743200 w 2743200"/>
                <a:gd name="connsiteY0" fmla="*/ 0 h 1695450"/>
                <a:gd name="connsiteX1" fmla="*/ 0 w 2743200"/>
                <a:gd name="connsiteY1" fmla="*/ 0 h 1695450"/>
                <a:gd name="connsiteX2" fmla="*/ 0 w 2743200"/>
                <a:gd name="connsiteY2" fmla="*/ 1524000 h 1695450"/>
                <a:gd name="connsiteX3" fmla="*/ 1373981 w 2743200"/>
                <a:gd name="connsiteY3" fmla="*/ 1695450 h 1695450"/>
                <a:gd name="connsiteX4" fmla="*/ 2743200 w 2743200"/>
                <a:gd name="connsiteY4" fmla="*/ 1473994 h 1695450"/>
                <a:gd name="connsiteX5" fmla="*/ 2743200 w 2743200"/>
                <a:gd name="connsiteY5" fmla="*/ 0 h 1695450"/>
                <a:gd name="connsiteX0" fmla="*/ 2743200 w 2743200"/>
                <a:gd name="connsiteY0" fmla="*/ 0 h 1695450"/>
                <a:gd name="connsiteX1" fmla="*/ 1378744 w 2743200"/>
                <a:gd name="connsiteY1" fmla="*/ 0 h 1695450"/>
                <a:gd name="connsiteX2" fmla="*/ 0 w 2743200"/>
                <a:gd name="connsiteY2" fmla="*/ 0 h 1695450"/>
                <a:gd name="connsiteX3" fmla="*/ 0 w 2743200"/>
                <a:gd name="connsiteY3" fmla="*/ 1524000 h 1695450"/>
                <a:gd name="connsiteX4" fmla="*/ 1373981 w 2743200"/>
                <a:gd name="connsiteY4" fmla="*/ 1695450 h 1695450"/>
                <a:gd name="connsiteX5" fmla="*/ 2743200 w 2743200"/>
                <a:gd name="connsiteY5" fmla="*/ 1473994 h 1695450"/>
                <a:gd name="connsiteX6" fmla="*/ 2743200 w 2743200"/>
                <a:gd name="connsiteY6" fmla="*/ 0 h 1695450"/>
                <a:gd name="connsiteX0" fmla="*/ 2743200 w 2743200"/>
                <a:gd name="connsiteY0" fmla="*/ 0 h 1695450"/>
                <a:gd name="connsiteX1" fmla="*/ 1371601 w 2743200"/>
                <a:gd name="connsiteY1" fmla="*/ 295275 h 1695450"/>
                <a:gd name="connsiteX2" fmla="*/ 0 w 2743200"/>
                <a:gd name="connsiteY2" fmla="*/ 0 h 1695450"/>
                <a:gd name="connsiteX3" fmla="*/ 0 w 2743200"/>
                <a:gd name="connsiteY3" fmla="*/ 1524000 h 1695450"/>
                <a:gd name="connsiteX4" fmla="*/ 1373981 w 2743200"/>
                <a:gd name="connsiteY4" fmla="*/ 1695450 h 1695450"/>
                <a:gd name="connsiteX5" fmla="*/ 2743200 w 2743200"/>
                <a:gd name="connsiteY5" fmla="*/ 1473994 h 1695450"/>
                <a:gd name="connsiteX6" fmla="*/ 2743200 w 2743200"/>
                <a:gd name="connsiteY6" fmla="*/ 0 h 1695450"/>
                <a:gd name="connsiteX0" fmla="*/ 2743200 w 2743200"/>
                <a:gd name="connsiteY0" fmla="*/ 0 h 1695450"/>
                <a:gd name="connsiteX1" fmla="*/ 1373991 w 2743200"/>
                <a:gd name="connsiteY1" fmla="*/ 300037 h 1695450"/>
                <a:gd name="connsiteX2" fmla="*/ 0 w 2743200"/>
                <a:gd name="connsiteY2" fmla="*/ 0 h 1695450"/>
                <a:gd name="connsiteX3" fmla="*/ 0 w 2743200"/>
                <a:gd name="connsiteY3" fmla="*/ 1524000 h 1695450"/>
                <a:gd name="connsiteX4" fmla="*/ 1373981 w 2743200"/>
                <a:gd name="connsiteY4" fmla="*/ 1695450 h 1695450"/>
                <a:gd name="connsiteX5" fmla="*/ 2743200 w 2743200"/>
                <a:gd name="connsiteY5" fmla="*/ 1473994 h 1695450"/>
                <a:gd name="connsiteX6" fmla="*/ 2743200 w 2743200"/>
                <a:gd name="connsiteY6" fmla="*/ 0 h 1695450"/>
                <a:gd name="connsiteX0" fmla="*/ 2743200 w 2743200"/>
                <a:gd name="connsiteY0" fmla="*/ 14288 h 1709738"/>
                <a:gd name="connsiteX1" fmla="*/ 1373991 w 2743200"/>
                <a:gd name="connsiteY1" fmla="*/ 314325 h 1709738"/>
                <a:gd name="connsiteX2" fmla="*/ 2389 w 2743200"/>
                <a:gd name="connsiteY2" fmla="*/ 0 h 1709738"/>
                <a:gd name="connsiteX3" fmla="*/ 0 w 2743200"/>
                <a:gd name="connsiteY3" fmla="*/ 1538288 h 1709738"/>
                <a:gd name="connsiteX4" fmla="*/ 1373981 w 2743200"/>
                <a:gd name="connsiteY4" fmla="*/ 1709738 h 1709738"/>
                <a:gd name="connsiteX5" fmla="*/ 2743200 w 2743200"/>
                <a:gd name="connsiteY5" fmla="*/ 1488282 h 1709738"/>
                <a:gd name="connsiteX6" fmla="*/ 2743200 w 2743200"/>
                <a:gd name="connsiteY6" fmla="*/ 14288 h 1709738"/>
                <a:gd name="connsiteX0" fmla="*/ 2743200 w 2743200"/>
                <a:gd name="connsiteY0" fmla="*/ 0 h 1712118"/>
                <a:gd name="connsiteX1" fmla="*/ 1373991 w 2743200"/>
                <a:gd name="connsiteY1" fmla="*/ 316705 h 1712118"/>
                <a:gd name="connsiteX2" fmla="*/ 2389 w 2743200"/>
                <a:gd name="connsiteY2" fmla="*/ 2380 h 1712118"/>
                <a:gd name="connsiteX3" fmla="*/ 0 w 2743200"/>
                <a:gd name="connsiteY3" fmla="*/ 1540668 h 1712118"/>
                <a:gd name="connsiteX4" fmla="*/ 1373981 w 2743200"/>
                <a:gd name="connsiteY4" fmla="*/ 1712118 h 1712118"/>
                <a:gd name="connsiteX5" fmla="*/ 2743200 w 2743200"/>
                <a:gd name="connsiteY5" fmla="*/ 1490662 h 1712118"/>
                <a:gd name="connsiteX6" fmla="*/ 2743200 w 2743200"/>
                <a:gd name="connsiteY6" fmla="*/ 0 h 1712118"/>
                <a:gd name="connsiteX0" fmla="*/ 2743200 w 2743200"/>
                <a:gd name="connsiteY0" fmla="*/ 14288 h 1726406"/>
                <a:gd name="connsiteX1" fmla="*/ 1373991 w 2743200"/>
                <a:gd name="connsiteY1" fmla="*/ 330993 h 1726406"/>
                <a:gd name="connsiteX2" fmla="*/ 2389 w 2743200"/>
                <a:gd name="connsiteY2" fmla="*/ 0 h 1726406"/>
                <a:gd name="connsiteX3" fmla="*/ 0 w 2743200"/>
                <a:gd name="connsiteY3" fmla="*/ 1554956 h 1726406"/>
                <a:gd name="connsiteX4" fmla="*/ 1373981 w 2743200"/>
                <a:gd name="connsiteY4" fmla="*/ 1726406 h 1726406"/>
                <a:gd name="connsiteX5" fmla="*/ 2743200 w 2743200"/>
                <a:gd name="connsiteY5" fmla="*/ 1504950 h 1726406"/>
                <a:gd name="connsiteX6" fmla="*/ 2743200 w 2743200"/>
                <a:gd name="connsiteY6" fmla="*/ 14288 h 1726406"/>
                <a:gd name="connsiteX0" fmla="*/ 2745589 w 2745589"/>
                <a:gd name="connsiteY0" fmla="*/ 7144 h 1726406"/>
                <a:gd name="connsiteX1" fmla="*/ 1373991 w 2745589"/>
                <a:gd name="connsiteY1" fmla="*/ 330993 h 1726406"/>
                <a:gd name="connsiteX2" fmla="*/ 2389 w 2745589"/>
                <a:gd name="connsiteY2" fmla="*/ 0 h 1726406"/>
                <a:gd name="connsiteX3" fmla="*/ 0 w 2745589"/>
                <a:gd name="connsiteY3" fmla="*/ 1554956 h 1726406"/>
                <a:gd name="connsiteX4" fmla="*/ 1373981 w 2745589"/>
                <a:gd name="connsiteY4" fmla="*/ 1726406 h 1726406"/>
                <a:gd name="connsiteX5" fmla="*/ 2743200 w 2745589"/>
                <a:gd name="connsiteY5" fmla="*/ 1504950 h 1726406"/>
                <a:gd name="connsiteX6" fmla="*/ 2745589 w 2745589"/>
                <a:gd name="connsiteY6" fmla="*/ 7144 h 1726406"/>
                <a:gd name="connsiteX0" fmla="*/ 2745589 w 2745589"/>
                <a:gd name="connsiteY0" fmla="*/ 7144 h 1881187"/>
                <a:gd name="connsiteX1" fmla="*/ 1373991 w 2745589"/>
                <a:gd name="connsiteY1" fmla="*/ 330993 h 1881187"/>
                <a:gd name="connsiteX2" fmla="*/ 2389 w 2745589"/>
                <a:gd name="connsiteY2" fmla="*/ 0 h 1881187"/>
                <a:gd name="connsiteX3" fmla="*/ 0 w 2745589"/>
                <a:gd name="connsiteY3" fmla="*/ 1554956 h 1881187"/>
                <a:gd name="connsiteX4" fmla="*/ 1371591 w 2745589"/>
                <a:gd name="connsiteY4" fmla="*/ 1881187 h 1881187"/>
                <a:gd name="connsiteX5" fmla="*/ 2743200 w 2745589"/>
                <a:gd name="connsiteY5" fmla="*/ 1504950 h 1881187"/>
                <a:gd name="connsiteX6" fmla="*/ 2745589 w 2745589"/>
                <a:gd name="connsiteY6" fmla="*/ 7144 h 1881187"/>
                <a:gd name="connsiteX0" fmla="*/ 2745589 w 2748084"/>
                <a:gd name="connsiteY0" fmla="*/ 7144 h 1881187"/>
                <a:gd name="connsiteX1" fmla="*/ 1373991 w 2748084"/>
                <a:gd name="connsiteY1" fmla="*/ 330993 h 1881187"/>
                <a:gd name="connsiteX2" fmla="*/ 2389 w 2748084"/>
                <a:gd name="connsiteY2" fmla="*/ 0 h 1881187"/>
                <a:gd name="connsiteX3" fmla="*/ 0 w 2748084"/>
                <a:gd name="connsiteY3" fmla="*/ 1554956 h 1881187"/>
                <a:gd name="connsiteX4" fmla="*/ 1371591 w 2748084"/>
                <a:gd name="connsiteY4" fmla="*/ 1881187 h 1881187"/>
                <a:gd name="connsiteX5" fmla="*/ 2747979 w 2748084"/>
                <a:gd name="connsiteY5" fmla="*/ 1547812 h 1881187"/>
                <a:gd name="connsiteX6" fmla="*/ 2745589 w 2748084"/>
                <a:gd name="connsiteY6" fmla="*/ 7144 h 1881187"/>
                <a:gd name="connsiteX0" fmla="*/ 2745589 w 2745589"/>
                <a:gd name="connsiteY0" fmla="*/ 7144 h 1881187"/>
                <a:gd name="connsiteX1" fmla="*/ 1373991 w 2745589"/>
                <a:gd name="connsiteY1" fmla="*/ 330993 h 1881187"/>
                <a:gd name="connsiteX2" fmla="*/ 2389 w 2745589"/>
                <a:gd name="connsiteY2" fmla="*/ 0 h 1881187"/>
                <a:gd name="connsiteX3" fmla="*/ 0 w 2745589"/>
                <a:gd name="connsiteY3" fmla="*/ 1554956 h 1881187"/>
                <a:gd name="connsiteX4" fmla="*/ 1371591 w 2745589"/>
                <a:gd name="connsiteY4" fmla="*/ 1881187 h 1881187"/>
                <a:gd name="connsiteX5" fmla="*/ 2743200 w 2745589"/>
                <a:gd name="connsiteY5" fmla="*/ 1547812 h 1881187"/>
                <a:gd name="connsiteX6" fmla="*/ 2745589 w 2745589"/>
                <a:gd name="connsiteY6" fmla="*/ 7144 h 1881187"/>
                <a:gd name="connsiteX0" fmla="*/ 2745589 w 2745589"/>
                <a:gd name="connsiteY0" fmla="*/ 7144 h 1881187"/>
                <a:gd name="connsiteX1" fmla="*/ 2389 w 2745589"/>
                <a:gd name="connsiteY1" fmla="*/ 0 h 1881187"/>
                <a:gd name="connsiteX2" fmla="*/ 0 w 2745589"/>
                <a:gd name="connsiteY2" fmla="*/ 1554956 h 1881187"/>
                <a:gd name="connsiteX3" fmla="*/ 1371591 w 2745589"/>
                <a:gd name="connsiteY3" fmla="*/ 1881187 h 1881187"/>
                <a:gd name="connsiteX4" fmla="*/ 2743200 w 2745589"/>
                <a:gd name="connsiteY4" fmla="*/ 1547812 h 1881187"/>
                <a:gd name="connsiteX5" fmla="*/ 2745589 w 2745589"/>
                <a:gd name="connsiteY5" fmla="*/ 7144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5589" h="1881187">
                  <a:moveTo>
                    <a:pt x="2745589" y="7144"/>
                  </a:moveTo>
                  <a:lnTo>
                    <a:pt x="2389" y="0"/>
                  </a:lnTo>
                  <a:cubicBezTo>
                    <a:pt x="1593" y="512763"/>
                    <a:pt x="796" y="1042193"/>
                    <a:pt x="0" y="1554956"/>
                  </a:cubicBezTo>
                  <a:lnTo>
                    <a:pt x="1371591" y="1881187"/>
                  </a:lnTo>
                  <a:lnTo>
                    <a:pt x="2743200" y="1547812"/>
                  </a:lnTo>
                  <a:cubicBezTo>
                    <a:pt x="2743996" y="1048543"/>
                    <a:pt x="2744793" y="506413"/>
                    <a:pt x="2745589" y="7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108000" anchor="ctr" anchorCtr="1"/>
            <a:lstStyle/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hu-HU" sz="1600" noProof="1" smtClean="0">
                  <a:solidFill>
                    <a:schemeClr val="bg1"/>
                  </a:solidFill>
                  <a:latin typeface="Arial" pitchFamily="34" charset="0"/>
                </a:rPr>
                <a:t>Kapcsolgatók</a:t>
              </a:r>
            </a:p>
            <a:p>
              <a:pPr algn="ctr">
                <a:spcBef>
                  <a:spcPts val="600"/>
                </a:spcBef>
                <a:buFont typeface="Arial" pitchFamily="34" charset="0"/>
                <a:buNone/>
              </a:pPr>
              <a:r>
                <a:rPr lang="hu-HU" sz="1200" b="1" noProof="1" smtClean="0">
                  <a:latin typeface="Arial" pitchFamily="34" charset="0"/>
                </a:rPr>
                <a:t>Aki kezében van a távírányító, azé a „hatalom” </a:t>
              </a:r>
              <a:endParaRPr lang="hu-HU" sz="1200" b="1" noProof="1">
                <a:latin typeface="Arial" pitchFamily="34" charset="0"/>
              </a:endParaRPr>
            </a:p>
          </p:txBody>
        </p:sp>
        <p:sp>
          <p:nvSpPr>
            <p:cNvPr id="12" name="Chevron 11"/>
            <p:cNvSpPr/>
            <p:nvPr/>
          </p:nvSpPr>
          <p:spPr bwMode="gray">
            <a:xfrm rot="5400000">
              <a:off x="2337997" y="2616107"/>
              <a:ext cx="4752528" cy="3209962"/>
            </a:xfrm>
            <a:prstGeom prst="chevron">
              <a:avLst>
                <a:gd name="adj" fmla="val 9510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>
                <a:spcBef>
                  <a:spcPts val="600"/>
                </a:spcBef>
                <a:buFont typeface="Arial" pitchFamily="34" charset="0"/>
                <a:buNone/>
              </a:pPr>
              <a:endParaRPr lang="hu-HU" sz="1600" dirty="0" err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47864" y="2276872"/>
              <a:ext cx="2592288" cy="36004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Érdeklődésnek megfelelő </a:t>
              </a: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CSATORNÁRA</a:t>
              </a:r>
              <a:r>
                <a:rPr lang="hu-HU" sz="105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kapcsolás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148064" y="2680345"/>
              <a:ext cx="54006" cy="13449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186164" y="2824361"/>
              <a:ext cx="1080120" cy="8640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300"/>
                </a:spcBef>
              </a:pP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HA nem megfelelő a tartalom, akkor </a:t>
              </a: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SZÖRFÖLÉS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95936" y="2824361"/>
              <a:ext cx="1152128" cy="8640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300"/>
                </a:spcBef>
              </a:pP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HA </a:t>
              </a: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MEGFELELŐ A TARTALOM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addig nézi, amíg leköti. 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4581525" y="2670820"/>
              <a:ext cx="62483" cy="16763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283968" y="3707507"/>
              <a:ext cx="2282" cy="5406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796136" y="3682075"/>
              <a:ext cx="0" cy="5210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201022" y="4264521"/>
              <a:ext cx="1118220" cy="151216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300"/>
                </a:spcBef>
              </a:pP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Csatornakiosztást tartja fejben, elsősorban azokat a </a:t>
              </a:r>
              <a:r>
                <a:rPr lang="hu-HU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CSATORNÁK</a:t>
              </a:r>
              <a:r>
                <a:rPr lang="hu-HU" sz="1000" dirty="0" err="1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at</a:t>
              </a:r>
              <a:r>
                <a:rPr lang="hu-HU" sz="12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látogatja, ahol </a:t>
              </a: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KORÁBBAN</a:t>
              </a:r>
              <a:r>
                <a:rPr lang="hu-HU" sz="12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RELEVÁNS</a:t>
              </a:r>
              <a:r>
                <a:rPr lang="hu-HU" sz="12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tartalmat talált.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76886" y="4264521"/>
              <a:ext cx="1152128" cy="151216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300"/>
                </a:spcBef>
              </a:pP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Reklám esetén azonnal elkapcsol és </a:t>
              </a: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SZÖRFÖL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 Ha talál érdekesebb műsort, ott ragad, ha nem, addig szörfölget, amíg vége a reklám-blokknak.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31840" y="5805264"/>
              <a:ext cx="3134443" cy="7920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Kedvelt műsorokat, sorozatokat </a:t>
              </a: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RÖGZÍTVE 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vagy csúsztatással nézik, a </a:t>
              </a: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REKLÁMBLOKK KIHAGYÁSA 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céljából. Jellemzően egy este 1-2 műsort végignéznek.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60469" y="2824361"/>
              <a:ext cx="864096" cy="86409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300"/>
                </a:spcBef>
              </a:pP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FIX ESTI PROGRAM 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pl.(Híradó, Konyhafőnök, Dr Csont)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31840" y="4264521"/>
              <a:ext cx="792088" cy="151216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300"/>
                </a:spcBef>
              </a:pPr>
              <a:r>
                <a:rPr lang="hu-HU" sz="12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SZÖRFÖL</a:t>
              </a: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releváns csatornákon miután lementek az érdekes műsorok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3275856" y="3715891"/>
              <a:ext cx="0" cy="5322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160468" y="3760465"/>
              <a:ext cx="3105815" cy="364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300"/>
                </a:spcBef>
              </a:pPr>
              <a:r>
                <a:rPr lang="hu-HU" sz="1000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Családosok a politikai műsorokat rögzítve, visszatekerve nézik, miután a gyerekek aludni mentek 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3581890" y="2636912"/>
              <a:ext cx="54006" cy="16763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987824" y="2276872"/>
            <a:ext cx="1440160" cy="12961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CSALÁDOS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háztartás esetén, főként a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GYEREKEK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számára releváns tartalommal indul a TV-nézés 17-18 h (gyerekcsatornák, M2, Minimax)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06155" y="2276872"/>
            <a:ext cx="1188640" cy="12961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PÁRBAN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élők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KEDVENC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SOROZATOK</a:t>
            </a:r>
            <a:r>
              <a:rPr lang="hu-HU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kal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indítanak, naprakészen tudják, mikor melyik kezdődik.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776284" y="3592438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987824" y="3772272"/>
            <a:ext cx="1429495" cy="1024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Vacsora, fürdésidőben </a:t>
            </a:r>
            <a:r>
              <a:rPr lang="hu-HU" sz="1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HÁTTÉR</a:t>
            </a:r>
            <a:r>
              <a:rPr lang="hu-HU" sz="1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u-HU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tévézés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vagy ha éppen akad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KEDVENC TARTALOM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azt nézik.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17167" y="4941168"/>
            <a:ext cx="1400151" cy="8640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Gyerekek elalvását követően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FELNŐTTEKNEK 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szóló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SOROZATOK, VETÉLKEDŐK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623717" y="479715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148064" y="3573016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506154" y="3789040"/>
            <a:ext cx="1182477" cy="14401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Átkapcsolás az adott sorozat végét követően egy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MÁSIK </a:t>
            </a:r>
            <a:r>
              <a:rPr lang="hu-HU" sz="1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SOROZAT</a:t>
            </a:r>
            <a:r>
              <a:rPr lang="hu-HU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Sorozatról sorozatra haladnak, csak a csatornák változnak.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87824" y="5877272"/>
            <a:ext cx="2664296" cy="5040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ISMERŐS TARTALMAKAT </a:t>
            </a:r>
            <a:r>
              <a:rPr lang="hu-HU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keresnek tudatosan. Nincs kedvenc csatorna, csak kedvenc műsor.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15816" y="260648"/>
            <a:ext cx="2893832" cy="8640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0" rIns="90000" bIns="108000" anchor="ctr" anchorCtr="0"/>
          <a:lstStyle>
            <a:defPPr>
              <a:defRPr lang="hu-HU"/>
            </a:defPPr>
            <a:lvl1pPr algn="ctr">
              <a:spcBef>
                <a:spcPts val="60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z="1000" noProof="1" smtClean="0">
                <a:solidFill>
                  <a:schemeClr val="tx1"/>
                </a:solidFill>
              </a:rPr>
              <a:t>D</a:t>
            </a:r>
            <a:r>
              <a:rPr lang="hu-HU" sz="1000" noProof="1" smtClean="0">
                <a:solidFill>
                  <a:schemeClr val="accent1"/>
                </a:solidFill>
              </a:rPr>
              <a:t>öntéshozás: 1) egyszer Te, </a:t>
            </a:r>
            <a:r>
              <a:rPr lang="hu-HU" sz="1000" noProof="1">
                <a:solidFill>
                  <a:schemeClr val="accent1"/>
                </a:solidFill>
              </a:rPr>
              <a:t>egyszer Én </a:t>
            </a:r>
            <a:r>
              <a:rPr lang="hu-HU" sz="1000" noProof="1" smtClean="0">
                <a:solidFill>
                  <a:schemeClr val="accent1"/>
                </a:solidFill>
              </a:rPr>
              <a:t>2) kompromisszum</a:t>
            </a:r>
            <a:r>
              <a:rPr lang="hu-HU" sz="1000" noProof="1">
                <a:solidFill>
                  <a:schemeClr val="accent1"/>
                </a:solidFill>
              </a:rPr>
              <a:t>: mindenki lemond a saját vágyáról és egy </a:t>
            </a:r>
            <a:r>
              <a:rPr lang="hu-HU" sz="1000" noProof="1" smtClean="0">
                <a:solidFill>
                  <a:schemeClr val="accent1"/>
                </a:solidFill>
              </a:rPr>
              <a:t>harmadik </a:t>
            </a:r>
            <a:r>
              <a:rPr lang="hu-HU" sz="1000" noProof="1">
                <a:solidFill>
                  <a:schemeClr val="accent1"/>
                </a:solidFill>
              </a:rPr>
              <a:t>közbülső tartalmat </a:t>
            </a:r>
            <a:r>
              <a:rPr lang="hu-HU" sz="1000" noProof="1" smtClean="0">
                <a:solidFill>
                  <a:schemeClr val="accent1"/>
                </a:solidFill>
              </a:rPr>
              <a:t>választanak, 3) win</a:t>
            </a:r>
            <a:r>
              <a:rPr lang="hu-HU" sz="1000" noProof="1">
                <a:solidFill>
                  <a:schemeClr val="accent1"/>
                </a:solidFill>
              </a:rPr>
              <a:t>-</a:t>
            </a:r>
            <a:r>
              <a:rPr lang="hu-HU" sz="1000" noProof="1" smtClean="0">
                <a:solidFill>
                  <a:schemeClr val="accent1"/>
                </a:solidFill>
              </a:rPr>
              <a:t>win: mindenki </a:t>
            </a:r>
            <a:r>
              <a:rPr lang="hu-HU" sz="1000" noProof="1">
                <a:solidFill>
                  <a:schemeClr val="accent1"/>
                </a:solidFill>
              </a:rPr>
              <a:t>nyertesnek érzi a választott tartalmat</a:t>
            </a:r>
            <a:r>
              <a:rPr lang="hu-HU" sz="1000" noProof="1" smtClean="0">
                <a:solidFill>
                  <a:schemeClr val="accent1"/>
                </a:solidFill>
              </a:rPr>
              <a:t>.</a:t>
            </a:r>
            <a:endParaRPr lang="hu-HU" sz="1000" noProof="1">
              <a:solidFill>
                <a:schemeClr val="accent1"/>
              </a:solidFill>
            </a:endParaRPr>
          </a:p>
          <a:p>
            <a:endParaRPr lang="en-US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b="1" dirty="0" smtClean="0"/>
              <a:t>INKÁBB TUDATOS, JELLEMZŐEN EGYEDÜL TÉVÉZŐK</a:t>
            </a:r>
            <a:endParaRPr lang="en-US" b="1" dirty="0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 bwMode="gray">
          <a:xfrm>
            <a:off x="323850" y="1052513"/>
            <a:ext cx="8496300" cy="288000"/>
          </a:xfrm>
        </p:spPr>
        <p:txBody>
          <a:bodyPr/>
          <a:lstStyle/>
          <a:p>
            <a:r>
              <a:rPr lang="hu-HU" dirty="0" smtClean="0"/>
              <a:t>A szegmensek tipikus, az átlagtól eltérő tulajdonságai</a:t>
            </a:r>
            <a:endParaRPr lang="en-US" dirty="0"/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04800" y="1700808"/>
            <a:ext cx="4123184" cy="439248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171450" marR="0" indent="-17145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600" b="1">
                <a:solidFill>
                  <a:schemeClr val="accent3"/>
                </a:solidFill>
                <a:latin typeface="Arial"/>
                <a:cs typeface="Arial" pitchFamily="34" charset="0"/>
              </a:defRPr>
            </a:lvl1pPr>
            <a:lvl2pPr marL="180000" marR="0" indent="-1800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2pPr>
            <a:lvl3pPr marL="36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3pPr>
            <a:lvl4pPr marL="54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4pPr>
            <a:lvl5pPr marL="72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b="0" baseline="0">
                <a:cs typeface="Arial" pitchFamily="34" charset="0"/>
              </a:defRPr>
            </a:lvl5pPr>
            <a:lvl6pPr marL="72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6pPr>
            <a:lvl7pPr marL="72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72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sz="1800" dirty="0" smtClean="0">
                <a:solidFill>
                  <a:srgbClr val="007DC3"/>
                </a:solidFill>
              </a:rPr>
              <a:t>NŐ </a:t>
            </a:r>
            <a:r>
              <a:rPr lang="hu-HU" sz="1200" b="0" dirty="0" smtClean="0">
                <a:solidFill>
                  <a:srgbClr val="007DC3"/>
                </a:solidFill>
              </a:rPr>
              <a:t>(58%, Index: 114)</a:t>
            </a:r>
            <a:endParaRPr lang="hu-HU" sz="1200" b="0" dirty="0">
              <a:solidFill>
                <a:srgbClr val="007DC3"/>
              </a:solidFill>
            </a:endParaRPr>
          </a:p>
          <a:p>
            <a:r>
              <a:rPr lang="hu-HU" sz="1800" dirty="0" smtClean="0">
                <a:solidFill>
                  <a:srgbClr val="007DC3"/>
                </a:solidFill>
              </a:rPr>
              <a:t>IDŐSEBB </a:t>
            </a:r>
            <a:r>
              <a:rPr lang="hu-HU" sz="1200" b="0" dirty="0" smtClean="0">
                <a:solidFill>
                  <a:srgbClr val="007DC3"/>
                </a:solidFill>
                <a:cs typeface="+mn-cs"/>
              </a:rPr>
              <a:t>(50+: 51%, </a:t>
            </a:r>
            <a:r>
              <a:rPr lang="hu-HU" sz="1200" b="0" dirty="0">
                <a:solidFill>
                  <a:srgbClr val="007DC3"/>
                </a:solidFill>
                <a:cs typeface="+mn-cs"/>
              </a:rPr>
              <a:t>Index: </a:t>
            </a:r>
            <a:r>
              <a:rPr lang="hu-HU" sz="1200" b="0" dirty="0" smtClean="0">
                <a:solidFill>
                  <a:srgbClr val="007DC3"/>
                </a:solidFill>
                <a:cs typeface="+mn-cs"/>
              </a:rPr>
              <a:t>138)</a:t>
            </a:r>
            <a:endParaRPr lang="hu-HU" dirty="0" smtClean="0">
              <a:solidFill>
                <a:srgbClr val="007DC3"/>
              </a:solidFill>
            </a:endParaRPr>
          </a:p>
          <a:p>
            <a:r>
              <a:rPr lang="hu-HU" sz="1800" dirty="0" smtClean="0">
                <a:solidFill>
                  <a:srgbClr val="007DC3"/>
                </a:solidFill>
              </a:rPr>
              <a:t>ALACSONYABB</a:t>
            </a:r>
            <a:r>
              <a:rPr lang="hu-HU" sz="1800" b="0" dirty="0" smtClean="0">
                <a:solidFill>
                  <a:srgbClr val="007DC3"/>
                </a:solidFill>
              </a:rPr>
              <a:t> </a:t>
            </a:r>
            <a:r>
              <a:rPr lang="hu-HU" b="0" dirty="0" smtClean="0">
                <a:solidFill>
                  <a:srgbClr val="007DC3"/>
                </a:solidFill>
              </a:rPr>
              <a:t>SZUBJEKTÍV GAZDASÁGI </a:t>
            </a:r>
            <a:r>
              <a:rPr lang="hu-HU" sz="1800" dirty="0" smtClean="0">
                <a:solidFill>
                  <a:srgbClr val="007DC3"/>
                </a:solidFill>
              </a:rPr>
              <a:t>STÁTUSZ </a:t>
            </a:r>
            <a:r>
              <a:rPr lang="hu-HU" sz="1200" b="0" dirty="0" smtClean="0">
                <a:solidFill>
                  <a:srgbClr val="007DC3"/>
                </a:solidFill>
              </a:rPr>
              <a:t>(38%, </a:t>
            </a:r>
            <a:r>
              <a:rPr lang="hu-HU" sz="1200" b="0" dirty="0">
                <a:solidFill>
                  <a:srgbClr val="007DC3"/>
                </a:solidFill>
              </a:rPr>
              <a:t>Index: </a:t>
            </a:r>
            <a:r>
              <a:rPr lang="hu-HU" sz="1200" b="0" dirty="0" smtClean="0">
                <a:solidFill>
                  <a:srgbClr val="007DC3"/>
                </a:solidFill>
              </a:rPr>
              <a:t>131)</a:t>
            </a:r>
            <a:endParaRPr lang="hu-HU" sz="1200" dirty="0" smtClean="0">
              <a:solidFill>
                <a:srgbClr val="007DC3"/>
              </a:solidFill>
            </a:endParaRPr>
          </a:p>
          <a:p>
            <a:r>
              <a:rPr lang="hu-HU" sz="1800" dirty="0" smtClean="0">
                <a:solidFill>
                  <a:srgbClr val="007DC3"/>
                </a:solidFill>
              </a:rPr>
              <a:t>EGYEDÜLÁLLÓ</a:t>
            </a:r>
            <a:r>
              <a:rPr lang="hu-HU" b="0" dirty="0" smtClean="0">
                <a:solidFill>
                  <a:srgbClr val="007DC3"/>
                </a:solidFill>
              </a:rPr>
              <a:t>, ELVÁLT </a:t>
            </a:r>
            <a:r>
              <a:rPr lang="hu-HU" sz="1200" b="0" dirty="0" smtClean="0">
                <a:solidFill>
                  <a:srgbClr val="007DC3"/>
                </a:solidFill>
              </a:rPr>
              <a:t>(49%, </a:t>
            </a:r>
            <a:r>
              <a:rPr lang="hu-HU" sz="1200" b="0" dirty="0">
                <a:solidFill>
                  <a:srgbClr val="007DC3"/>
                </a:solidFill>
              </a:rPr>
              <a:t>Index: </a:t>
            </a:r>
            <a:r>
              <a:rPr lang="hu-HU" sz="1200" b="0" dirty="0" smtClean="0">
                <a:solidFill>
                  <a:srgbClr val="007DC3"/>
                </a:solidFill>
              </a:rPr>
              <a:t>153)</a:t>
            </a:r>
          </a:p>
          <a:p>
            <a:r>
              <a:rPr lang="hu-HU" b="0" dirty="0" smtClean="0">
                <a:solidFill>
                  <a:srgbClr val="007DC3"/>
                </a:solidFill>
              </a:rPr>
              <a:t>EGY FŐS HÁZTARTÁS </a:t>
            </a:r>
            <a:r>
              <a:rPr lang="hu-HU" sz="1200" b="0" dirty="0" smtClean="0">
                <a:solidFill>
                  <a:srgbClr val="007DC3"/>
                </a:solidFill>
              </a:rPr>
              <a:t>(21%, </a:t>
            </a:r>
            <a:r>
              <a:rPr lang="hu-HU" sz="1200" b="0" dirty="0">
                <a:solidFill>
                  <a:srgbClr val="007DC3"/>
                </a:solidFill>
              </a:rPr>
              <a:t>Index: </a:t>
            </a:r>
            <a:r>
              <a:rPr lang="hu-HU" sz="1200" b="0" dirty="0" smtClean="0">
                <a:solidFill>
                  <a:srgbClr val="007DC3"/>
                </a:solidFill>
              </a:rPr>
              <a:t>175)</a:t>
            </a:r>
          </a:p>
          <a:p>
            <a:r>
              <a:rPr lang="hu-HU" b="0" dirty="0" smtClean="0">
                <a:solidFill>
                  <a:srgbClr val="007DC3"/>
                </a:solidFill>
              </a:rPr>
              <a:t>ÁTLAGOSNÁL KEVESEBB OKOSTELEFON </a:t>
            </a:r>
            <a:r>
              <a:rPr lang="hu-HU" sz="1200" b="0" dirty="0" smtClean="0">
                <a:solidFill>
                  <a:srgbClr val="007DC3"/>
                </a:solidFill>
              </a:rPr>
              <a:t>(1 db: 39%, </a:t>
            </a:r>
            <a:r>
              <a:rPr lang="hu-HU" sz="1200" b="0" dirty="0">
                <a:solidFill>
                  <a:srgbClr val="007DC3"/>
                </a:solidFill>
              </a:rPr>
              <a:t>Index: </a:t>
            </a:r>
            <a:r>
              <a:rPr lang="hu-HU" sz="1200" b="0" dirty="0" smtClean="0">
                <a:solidFill>
                  <a:srgbClr val="007DC3"/>
                </a:solidFill>
              </a:rPr>
              <a:t>130)</a:t>
            </a:r>
          </a:p>
          <a:p>
            <a:r>
              <a:rPr lang="hu-HU" b="0" dirty="0" smtClean="0">
                <a:solidFill>
                  <a:srgbClr val="007DC3"/>
                </a:solidFill>
              </a:rPr>
              <a:t>JELLEMZŐEN </a:t>
            </a:r>
            <a:r>
              <a:rPr lang="hu-HU" sz="1800" dirty="0" smtClean="0">
                <a:solidFill>
                  <a:srgbClr val="007DC3"/>
                </a:solidFill>
              </a:rPr>
              <a:t>EGYEDÜL NÉZTE </a:t>
            </a:r>
            <a:r>
              <a:rPr lang="hu-HU" b="0" dirty="0" smtClean="0">
                <a:solidFill>
                  <a:srgbClr val="007DC3"/>
                </a:solidFill>
              </a:rPr>
              <a:t>A MŰSOROKAT </a:t>
            </a:r>
            <a:r>
              <a:rPr lang="hu-HU" sz="1200" b="0" dirty="0" smtClean="0">
                <a:solidFill>
                  <a:srgbClr val="007DC3"/>
                </a:solidFill>
              </a:rPr>
              <a:t>(97%, </a:t>
            </a:r>
            <a:r>
              <a:rPr lang="hu-HU" sz="1200" b="0" dirty="0">
                <a:solidFill>
                  <a:srgbClr val="007DC3"/>
                </a:solidFill>
              </a:rPr>
              <a:t>Index: </a:t>
            </a:r>
            <a:r>
              <a:rPr lang="hu-HU" sz="1200" b="0" dirty="0" smtClean="0">
                <a:solidFill>
                  <a:srgbClr val="007DC3"/>
                </a:solidFill>
              </a:rPr>
              <a:t>176)</a:t>
            </a:r>
          </a:p>
          <a:p>
            <a:r>
              <a:rPr lang="hu-HU" sz="1800" dirty="0" smtClean="0">
                <a:solidFill>
                  <a:srgbClr val="007DC3"/>
                </a:solidFill>
              </a:rPr>
              <a:t>ELŐRE ELDÖNTÖTTE</a:t>
            </a:r>
            <a:r>
              <a:rPr lang="hu-HU" b="0" dirty="0" smtClean="0">
                <a:solidFill>
                  <a:srgbClr val="007DC3"/>
                </a:solidFill>
              </a:rPr>
              <a:t>, HOGY NÉZNI FOGJA A KIVÁLASZTOTT TARTALMAT </a:t>
            </a:r>
            <a:r>
              <a:rPr lang="hu-HU" sz="1200" b="0" dirty="0" smtClean="0">
                <a:solidFill>
                  <a:srgbClr val="007DC3"/>
                </a:solidFill>
              </a:rPr>
              <a:t>(84%, </a:t>
            </a:r>
            <a:r>
              <a:rPr lang="hu-HU" sz="1200" b="0" dirty="0">
                <a:solidFill>
                  <a:srgbClr val="007DC3"/>
                </a:solidFill>
              </a:rPr>
              <a:t>Index: </a:t>
            </a:r>
            <a:r>
              <a:rPr lang="hu-HU" sz="1200" b="0" dirty="0" smtClean="0">
                <a:solidFill>
                  <a:srgbClr val="007DC3"/>
                </a:solidFill>
              </a:rPr>
              <a:t>1727)</a:t>
            </a:r>
          </a:p>
          <a:p>
            <a:r>
              <a:rPr lang="hu-HU" b="0" dirty="0" smtClean="0">
                <a:solidFill>
                  <a:srgbClr val="007DC3"/>
                </a:solidFill>
              </a:rPr>
              <a:t>VANNAK </a:t>
            </a:r>
            <a:r>
              <a:rPr lang="hu-HU" sz="1800" dirty="0" smtClean="0">
                <a:solidFill>
                  <a:srgbClr val="007DC3"/>
                </a:solidFill>
              </a:rPr>
              <a:t>KEDVENC MŰSORAI</a:t>
            </a:r>
            <a:r>
              <a:rPr lang="hu-HU" b="0" dirty="0" smtClean="0">
                <a:solidFill>
                  <a:srgbClr val="007DC3"/>
                </a:solidFill>
              </a:rPr>
              <a:t>, A TV- NÉZÉS </a:t>
            </a:r>
            <a:r>
              <a:rPr lang="hu-HU" sz="1800" dirty="0" smtClean="0">
                <a:solidFill>
                  <a:srgbClr val="007DC3"/>
                </a:solidFill>
              </a:rPr>
              <a:t>SZOKÁSSÁ</a:t>
            </a:r>
            <a:r>
              <a:rPr lang="hu-HU" sz="1800" b="0" dirty="0" smtClean="0">
                <a:solidFill>
                  <a:srgbClr val="007DC3"/>
                </a:solidFill>
              </a:rPr>
              <a:t> </a:t>
            </a:r>
            <a:r>
              <a:rPr lang="hu-HU" b="0" dirty="0" smtClean="0">
                <a:solidFill>
                  <a:srgbClr val="007DC3"/>
                </a:solidFill>
              </a:rPr>
              <a:t>VÁLT</a:t>
            </a:r>
          </a:p>
          <a:p>
            <a:r>
              <a:rPr lang="hu-HU" b="0" dirty="0" smtClean="0">
                <a:solidFill>
                  <a:srgbClr val="007DC3"/>
                </a:solidFill>
              </a:rPr>
              <a:t>A TV </a:t>
            </a:r>
            <a:r>
              <a:rPr lang="hu-HU" sz="1800" dirty="0" smtClean="0">
                <a:solidFill>
                  <a:srgbClr val="007DC3"/>
                </a:solidFill>
              </a:rPr>
              <a:t>KÖZPONTI SZEREPET </a:t>
            </a:r>
            <a:r>
              <a:rPr lang="hu-HU" b="0" dirty="0" smtClean="0">
                <a:solidFill>
                  <a:srgbClr val="007DC3"/>
                </a:solidFill>
              </a:rPr>
              <a:t>TÖLT BE A SZABADIDŐ ELTÖLTÉSÉBEN</a:t>
            </a:r>
            <a:endParaRPr lang="hu-HU" b="0" dirty="0">
              <a:solidFill>
                <a:srgbClr val="007DC3"/>
              </a:solidFill>
            </a:endParaRPr>
          </a:p>
        </p:txBody>
      </p:sp>
      <p:pic>
        <p:nvPicPr>
          <p:cNvPr id="7" name="Picture 3" descr="O:\PROJECTEK_2015\111531.XXX\111531503_Tartalomfogyasztás kutatás - kvali+kvanti\11_Elemző munka\Temp\kepek\shutterstock_6871638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2536" r="24772"/>
          <a:stretch/>
        </p:blipFill>
        <p:spPr bwMode="auto">
          <a:xfrm>
            <a:off x="5079470" y="1916832"/>
            <a:ext cx="35924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gray">
          <a:xfrm>
            <a:off x="355475" y="1844824"/>
            <a:ext cx="5472610" cy="4670076"/>
          </a:xfrm>
          <a:prstGeom prst="roundRect">
            <a:avLst>
              <a:gd name="adj" fmla="val 5693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88640"/>
            <a:ext cx="6335713" cy="647402"/>
          </a:xfrm>
        </p:spPr>
        <p:txBody>
          <a:bodyPr/>
          <a:lstStyle/>
          <a:p>
            <a:r>
              <a:rPr lang="hu-HU" sz="1800" b="1" dirty="0" smtClean="0"/>
              <a:t>EGYEDÜL, INKÁBB TUDATOSAN TÉVÉZŐK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9493" y="1906388"/>
            <a:ext cx="5256584" cy="4542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tudatosan, egyedül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TV-t nézők életében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TV SZERVESEN JELEN VAN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MINDENNAPI KÖNNYED KIKAPCSOLÓDÁS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érzései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társulnak hozzá. Kialakult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NAPI RUTINNAL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rendelkeznek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KEDVELT MŰSOROK RENDJÉT FEJBEN TARTJÁK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MŰSOROKAT</a:t>
            </a:r>
            <a:r>
              <a:rPr lang="hu-HU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általában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VÉGIGNÉZIK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közben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NEM KAPCSOLGATNAK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 választanak egy tartalmat, amely ízlésüknek, érdeklődésüknek megfelelő, azt hűségesen végigkövetik. </a:t>
            </a:r>
            <a:endParaRPr lang="hu-HU" sz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TV MINDENNAPI TÁRSUK, BARÁTI VISZONYBAN ÁLLNAK VELE, ESTI SZÓRAKOZÁSUKBAN KÖZPONTI HELYET FOGLAL EL</a:t>
            </a:r>
            <a:r>
              <a:rPr lang="hu-H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műsorkínálatot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átfogóan ismerik, a műsorokat egymást követően nézik, életüket többnyire a TV-hez igazítják. AZONBAN azoknál, akik már megtapasztalták rögzítés, megállíthatóság előnyét, igényként már megteremtődik a tartalomfogyasztás személyes meghatározása.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szegmens választása TV-nézés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során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jellemzően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MŰSORORIENTÁLT</a:t>
            </a:r>
            <a:r>
              <a:rPr lang="hu-HU" sz="1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egyéni ízlés alapján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bevonódnak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az egyes műsorokba. </a:t>
            </a:r>
            <a:endParaRPr lang="hu-HU" sz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ESZKÖZHASZNÁLATUK NEM SZOFISZTIKÁLT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többnyire LCD TV-vel rendelkeznek. A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TV-nézéshez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TV-készülék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kötődik szorosan, más eszközön ritkán fogyasztanak tartalmat. A szegmens még csekély mértékben fordul a lekérhető médiaszolgáltatások felé, azonban egy-egy vonzó műsor, esetleg elszalasztott hír, esemény már </a:t>
            </a: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errefelé tereli őket </a:t>
            </a:r>
          </a:p>
          <a:p>
            <a:pPr>
              <a:spcBef>
                <a:spcPts val="300"/>
              </a:spcBef>
            </a:pPr>
            <a:r>
              <a:rPr lang="hu-HU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Reklámfogyasztása </a:t>
            </a:r>
            <a:r>
              <a:rPr lang="hu-HU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szegmensnek elenyésző, azonban </a:t>
            </a:r>
            <a:r>
              <a:rPr lang="hu-H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TÖBBNYIRE AZ ADOTT CSATORNÁN MARAD, MÍG TART A REKLÁMBLOKK.</a:t>
            </a:r>
            <a:endParaRPr lang="en-US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057"/>
          <a:stretch/>
        </p:blipFill>
        <p:spPr>
          <a:xfrm>
            <a:off x="5977107" y="2166252"/>
            <a:ext cx="2771357" cy="1676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415" r="1783"/>
          <a:stretch/>
        </p:blipFill>
        <p:spPr>
          <a:xfrm>
            <a:off x="5972102" y="4470508"/>
            <a:ext cx="2733938" cy="15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b="1" dirty="0" smtClean="0"/>
              <a:t>INKÁBB TUDATOS, JELLEMZŐEN TÖBBEN TÉVÉZŐK</a:t>
            </a:r>
            <a:endParaRPr lang="en-US" b="1" dirty="0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 bwMode="gray">
          <a:xfrm>
            <a:off x="323850" y="1052513"/>
            <a:ext cx="8496300" cy="288000"/>
          </a:xfrm>
        </p:spPr>
        <p:txBody>
          <a:bodyPr/>
          <a:lstStyle/>
          <a:p>
            <a:r>
              <a:rPr lang="hu-HU" dirty="0" smtClean="0"/>
              <a:t>A szegmensek tipikus, az átlagtól eltérő tulajdonságai</a:t>
            </a:r>
            <a:endParaRPr lang="en-US" dirty="0"/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04800" y="1700808"/>
            <a:ext cx="4915272" cy="439248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171450" marR="0" indent="-17145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600" b="1">
                <a:solidFill>
                  <a:schemeClr val="accent2"/>
                </a:solidFill>
                <a:latin typeface="Arial"/>
                <a:cs typeface="Arial" pitchFamily="34" charset="0"/>
              </a:defRPr>
            </a:lvl1pPr>
            <a:lvl2pPr marL="180000" marR="0" indent="-1800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2pPr>
            <a:lvl3pPr marL="36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3pPr>
            <a:lvl4pPr marL="54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4pPr>
            <a:lvl5pPr marL="72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 b="0" baseline="0">
                <a:cs typeface="Arial" pitchFamily="34" charset="0"/>
              </a:defRPr>
            </a:lvl5pPr>
            <a:lvl6pPr marL="72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6pPr>
            <a:lvl7pPr marL="72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720000" marR="0" indent="-180975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sz="1800" dirty="0" smtClean="0">
                <a:solidFill>
                  <a:srgbClr val="264283"/>
                </a:solidFill>
              </a:rPr>
              <a:t>HÁZAS, KAPCSOLATBAN ÉL </a:t>
            </a:r>
            <a:r>
              <a:rPr lang="hu-HU" sz="1200" b="0" dirty="0" smtClean="0">
                <a:solidFill>
                  <a:schemeClr val="accent1"/>
                </a:solidFill>
              </a:rPr>
              <a:t>(82%, </a:t>
            </a:r>
            <a:r>
              <a:rPr lang="hu-HU" sz="1200" b="0" dirty="0">
                <a:solidFill>
                  <a:schemeClr val="accent1"/>
                </a:solidFill>
              </a:rPr>
              <a:t>Index: </a:t>
            </a:r>
            <a:r>
              <a:rPr lang="hu-HU" sz="1200" b="0" dirty="0" smtClean="0">
                <a:solidFill>
                  <a:schemeClr val="accent1"/>
                </a:solidFill>
              </a:rPr>
              <a:t>122)</a:t>
            </a:r>
            <a:endParaRPr lang="hu-HU" sz="1200" dirty="0" smtClean="0">
              <a:solidFill>
                <a:schemeClr val="accent1"/>
              </a:solidFill>
            </a:endParaRPr>
          </a:p>
          <a:p>
            <a:r>
              <a:rPr lang="hu-HU" sz="1800" dirty="0" smtClean="0">
                <a:solidFill>
                  <a:srgbClr val="264283"/>
                </a:solidFill>
              </a:rPr>
              <a:t>INAKTÍV </a:t>
            </a:r>
            <a:r>
              <a:rPr lang="hu-HU" sz="1200" b="0" dirty="0" smtClean="0">
                <a:solidFill>
                  <a:schemeClr val="accent1"/>
                </a:solidFill>
              </a:rPr>
              <a:t>(48%, </a:t>
            </a:r>
            <a:r>
              <a:rPr lang="hu-HU" sz="1200" b="0" dirty="0">
                <a:solidFill>
                  <a:schemeClr val="accent1"/>
                </a:solidFill>
              </a:rPr>
              <a:t>Index: </a:t>
            </a:r>
            <a:r>
              <a:rPr lang="hu-HU" sz="1200" b="0" dirty="0" smtClean="0">
                <a:solidFill>
                  <a:schemeClr val="accent1"/>
                </a:solidFill>
              </a:rPr>
              <a:t>114)</a:t>
            </a:r>
            <a:endParaRPr lang="hu-HU" sz="1200" dirty="0" smtClean="0">
              <a:solidFill>
                <a:srgbClr val="264283"/>
              </a:solidFill>
            </a:endParaRPr>
          </a:p>
          <a:p>
            <a:r>
              <a:rPr lang="hu-HU" b="0" dirty="0" smtClean="0">
                <a:solidFill>
                  <a:srgbClr val="264283"/>
                </a:solidFill>
              </a:rPr>
              <a:t>NAGYOBB HÁZTARTÁS, VAN VELE ÉLŐ </a:t>
            </a:r>
            <a:r>
              <a:rPr lang="hu-HU" sz="1800" dirty="0" smtClean="0">
                <a:solidFill>
                  <a:srgbClr val="264283"/>
                </a:solidFill>
              </a:rPr>
              <a:t>GYERMEK</a:t>
            </a:r>
            <a:r>
              <a:rPr lang="hu-HU" sz="1800" b="0" dirty="0" smtClean="0">
                <a:solidFill>
                  <a:srgbClr val="264283"/>
                </a:solidFill>
              </a:rPr>
              <a:t> </a:t>
            </a:r>
            <a:r>
              <a:rPr lang="hu-HU" b="0" dirty="0" smtClean="0">
                <a:solidFill>
                  <a:srgbClr val="264283"/>
                </a:solidFill>
              </a:rPr>
              <a:t>A HÁZTARTÁSBAN </a:t>
            </a:r>
            <a:r>
              <a:rPr lang="hu-HU" sz="1200" b="0" dirty="0" smtClean="0">
                <a:solidFill>
                  <a:schemeClr val="accent1"/>
                </a:solidFill>
              </a:rPr>
              <a:t>(3 vagy több fő: 67%, </a:t>
            </a:r>
            <a:r>
              <a:rPr lang="hu-HU" sz="1200" b="0" dirty="0">
                <a:solidFill>
                  <a:schemeClr val="accent1"/>
                </a:solidFill>
              </a:rPr>
              <a:t>Index: </a:t>
            </a:r>
            <a:r>
              <a:rPr lang="hu-HU" sz="1200" b="0" dirty="0" smtClean="0">
                <a:solidFill>
                  <a:schemeClr val="accent1"/>
                </a:solidFill>
              </a:rPr>
              <a:t>118, van gyerek: 35%, Index: 125)</a:t>
            </a:r>
            <a:endParaRPr lang="hu-HU" sz="1200" b="0" dirty="0" smtClean="0">
              <a:solidFill>
                <a:srgbClr val="264283"/>
              </a:solidFill>
            </a:endParaRPr>
          </a:p>
          <a:p>
            <a:r>
              <a:rPr lang="hu-HU" b="0" dirty="0" smtClean="0">
                <a:solidFill>
                  <a:srgbClr val="264283"/>
                </a:solidFill>
              </a:rPr>
              <a:t>ÁTLAGOSNÁL  TÖBB OKOSTELEFON, TABLET A HÁZTARTÁSBAN </a:t>
            </a:r>
            <a:r>
              <a:rPr lang="hu-HU" sz="1200" b="0" dirty="0" smtClean="0">
                <a:solidFill>
                  <a:schemeClr val="accent1"/>
                </a:solidFill>
              </a:rPr>
              <a:t>(2 vagy több : 62%, </a:t>
            </a:r>
            <a:r>
              <a:rPr lang="hu-HU" sz="1200" b="0" dirty="0">
                <a:solidFill>
                  <a:schemeClr val="accent1"/>
                </a:solidFill>
              </a:rPr>
              <a:t>Index: </a:t>
            </a:r>
            <a:r>
              <a:rPr lang="hu-HU" sz="1200" b="0" dirty="0" smtClean="0">
                <a:solidFill>
                  <a:schemeClr val="accent1"/>
                </a:solidFill>
              </a:rPr>
              <a:t>111)</a:t>
            </a:r>
            <a:endParaRPr lang="hu-HU" sz="1200" dirty="0">
              <a:solidFill>
                <a:srgbClr val="264283"/>
              </a:solidFill>
            </a:endParaRPr>
          </a:p>
          <a:p>
            <a:r>
              <a:rPr lang="hu-HU" b="0" dirty="0" smtClean="0">
                <a:solidFill>
                  <a:srgbClr val="264283"/>
                </a:solidFill>
              </a:rPr>
              <a:t>JELLEMZŐEN </a:t>
            </a:r>
            <a:r>
              <a:rPr lang="hu-HU" sz="1800" dirty="0" smtClean="0">
                <a:solidFill>
                  <a:srgbClr val="264283"/>
                </a:solidFill>
              </a:rPr>
              <a:t>TÖBBEN NÉZTÉK </a:t>
            </a:r>
            <a:r>
              <a:rPr lang="hu-HU" b="0" dirty="0" smtClean="0">
                <a:solidFill>
                  <a:srgbClr val="264283"/>
                </a:solidFill>
              </a:rPr>
              <a:t>A KIVÁLASZTOTT MŰSOROKAT </a:t>
            </a:r>
            <a:r>
              <a:rPr lang="hu-HU" sz="1200" b="0" dirty="0" smtClean="0">
                <a:solidFill>
                  <a:schemeClr val="accent1"/>
                </a:solidFill>
              </a:rPr>
              <a:t>(egyedül: 13%, </a:t>
            </a:r>
            <a:r>
              <a:rPr lang="hu-HU" sz="1200" b="0" dirty="0">
                <a:solidFill>
                  <a:schemeClr val="accent1"/>
                </a:solidFill>
              </a:rPr>
              <a:t>Index: </a:t>
            </a:r>
            <a:r>
              <a:rPr lang="hu-HU" sz="1200" b="0" dirty="0" smtClean="0">
                <a:solidFill>
                  <a:schemeClr val="accent1"/>
                </a:solidFill>
              </a:rPr>
              <a:t>24)</a:t>
            </a:r>
            <a:endParaRPr lang="hu-HU" sz="1200" b="0" dirty="0" smtClean="0">
              <a:solidFill>
                <a:srgbClr val="264283"/>
              </a:solidFill>
            </a:endParaRPr>
          </a:p>
          <a:p>
            <a:r>
              <a:rPr lang="hu-HU" sz="1800" dirty="0" smtClean="0">
                <a:solidFill>
                  <a:srgbClr val="264283"/>
                </a:solidFill>
              </a:rPr>
              <a:t>ELŐRE ELDÖNTÖTTE</a:t>
            </a:r>
            <a:r>
              <a:rPr lang="hu-HU" b="0" dirty="0" smtClean="0">
                <a:solidFill>
                  <a:srgbClr val="264283"/>
                </a:solidFill>
              </a:rPr>
              <a:t>, HOGY NÉZNI FOGJA A KIVÁLASZTOTT TARTALMAT </a:t>
            </a:r>
            <a:r>
              <a:rPr lang="hu-HU" sz="1200" b="0" dirty="0" smtClean="0">
                <a:solidFill>
                  <a:schemeClr val="accent1"/>
                </a:solidFill>
              </a:rPr>
              <a:t>(82%, </a:t>
            </a:r>
            <a:r>
              <a:rPr lang="hu-HU" sz="1200" b="0" dirty="0">
                <a:solidFill>
                  <a:schemeClr val="accent1"/>
                </a:solidFill>
              </a:rPr>
              <a:t>Index: </a:t>
            </a:r>
            <a:r>
              <a:rPr lang="hu-HU" sz="1200" b="0" dirty="0" smtClean="0">
                <a:solidFill>
                  <a:schemeClr val="accent1"/>
                </a:solidFill>
              </a:rPr>
              <a:t>124)</a:t>
            </a:r>
            <a:endParaRPr lang="hu-HU" sz="1200" b="0" dirty="0" smtClean="0">
              <a:solidFill>
                <a:srgbClr val="264283"/>
              </a:solidFill>
            </a:endParaRPr>
          </a:p>
          <a:p>
            <a:r>
              <a:rPr lang="hu-HU" b="0" dirty="0" smtClean="0">
                <a:solidFill>
                  <a:srgbClr val="264283"/>
                </a:solidFill>
              </a:rPr>
              <a:t>A TV </a:t>
            </a:r>
            <a:r>
              <a:rPr lang="hu-HU" sz="1800" dirty="0" smtClean="0">
                <a:solidFill>
                  <a:srgbClr val="264283"/>
                </a:solidFill>
              </a:rPr>
              <a:t>NEM KÖZPONTI SZEREPLŐ</a:t>
            </a:r>
            <a:r>
              <a:rPr lang="hu-HU" b="0" dirty="0" smtClean="0">
                <a:solidFill>
                  <a:srgbClr val="264283"/>
                </a:solidFill>
              </a:rPr>
              <a:t>, DE NEM IS CSUPÁN HÁTTÉRZAJ</a:t>
            </a:r>
            <a:endParaRPr lang="hu-HU" b="0" dirty="0">
              <a:solidFill>
                <a:srgbClr val="264283"/>
              </a:solidFill>
            </a:endParaRPr>
          </a:p>
        </p:txBody>
      </p:sp>
      <p:pic>
        <p:nvPicPr>
          <p:cNvPr id="6" name="Picture 2" descr="O:\PROJECTEK_2015\111531.XXX\111531503_Tartalomfogyasztás kutatás - kvali+kvanti\11_Elemző munka\Temp\kepek\42-2901138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r="16635"/>
          <a:stretch/>
        </p:blipFill>
        <p:spPr bwMode="auto">
          <a:xfrm>
            <a:off x="5292080" y="1700808"/>
            <a:ext cx="35166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9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gray">
          <a:xfrm>
            <a:off x="323528" y="1313166"/>
            <a:ext cx="5616624" cy="5212178"/>
          </a:xfrm>
          <a:prstGeom prst="roundRect">
            <a:avLst>
              <a:gd name="adj" fmla="val 569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5328592" cy="49685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Viselkedésük, gondolkodásuk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sok esetben hasonló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tudatosan, egyedül TV-néző szegmenssel: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TÖBBNYIRE TERVEZETTEN NÉZNEK TV-T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fejükben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azonban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CSALÁDI MŰSORREND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él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A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TV-nézés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szorosan kapcsolódik a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KÖZÖS LAZULÁSHOZ, SZÓRAKOZÁSHOZ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TV számukra is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MINDENNAPI TÁRS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szerepe a család szórakozási igényének kielégítésében kulcsfontosságú. Azonban a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TV-nézés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összeforrt a közös döntéshozással, a szegmens törekszik a közös szórakozás élményére. Nagyságrendileg tisztában vannak a műsorkínálattal, mely idősávban milyen műsorok érhetők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el,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és ezek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közül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melyik kinek megfelelő. Adott szettből válogatnak. Kapcsolgatás közepes mértékben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jellemző,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akkor következik be, ha épp egy családtag számára sincs ismert, releváns tartalom.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TÁG CÉL- ÉS KORCSOPORT SZÁMÁRA KÉSZÜLŐ MŰSOROKBA TUDNAK KÖNNYEDÉN BEVONÓDNI.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Döntésük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jellemzően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műsor-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és </a:t>
            </a:r>
            <a:r>
              <a:rPr lang="hu-HU" sz="11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családtagorientált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egyben. </a:t>
            </a:r>
            <a:endParaRPr lang="hu-HU" sz="11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szegmens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ESZKÖZHASZNÁLATA ALAPSZINTŰ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jellemzően lineáris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TV-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nézők. A </a:t>
            </a:r>
            <a:r>
              <a:rPr lang="hu-HU" sz="11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set-top-boxot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többnyire tájékozódásra használják.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Filmletöltés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főként hétvégi családi mozizás céljából kerül szóba, ekkor a laptopot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kábellel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összekötik a TV-vel, mert a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képernyőélmény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fontos a fogyasztás során. Catch-up TV, VOD szolgáltatásokat nem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használnak, az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itt található tartalom azonban csak egyvalakit érdekelne a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családból. Találkoztunk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azonban olyan családdal, ahol a legidősebb gyermek már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önállóan,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saját laptoppal kifejezetten lekérhető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médiaszolgáltatásokon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főként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Catch-up TV és letöltött tartalmak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segítségével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oldja meg hétköznapi szórakozását a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többi családtagtól függetlenül.</a:t>
            </a:r>
          </a:p>
          <a:p>
            <a:pPr>
              <a:spcBef>
                <a:spcPts val="300"/>
              </a:spcBef>
            </a:pP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REKLÁMBLOKKOK SORÁN JELLEMZŐEN ELKAPCSOLNAK: </a:t>
            </a:r>
            <a:r>
              <a:rPr lang="hu-HU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gyerekesek számára alkalmat ad otthoni teendők ellátására, a párban élők számára a reklám megtöri a kedvenc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műsorok adta meghitt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hangulatot. </a:t>
            </a:r>
            <a:endParaRPr lang="en-US" sz="110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937" y="1713738"/>
            <a:ext cx="2631535" cy="175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7" y="4063667"/>
            <a:ext cx="2641104" cy="1741597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23850" y="188640"/>
            <a:ext cx="6335713" cy="647402"/>
          </a:xfrm>
        </p:spPr>
        <p:txBody>
          <a:bodyPr/>
          <a:lstStyle/>
          <a:p>
            <a:r>
              <a:rPr lang="hu-HU" b="1" dirty="0" smtClean="0"/>
              <a:t>TÖBBEN</a:t>
            </a:r>
            <a:r>
              <a:rPr lang="hu-HU" sz="1800" b="1" dirty="0" smtClean="0"/>
              <a:t>, LINEÁRISAN, TUDATOSAN TÉVÉZŐK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678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Tartalom</a:t>
            </a:r>
            <a:endParaRPr lang="de-DE" dirty="0"/>
          </a:p>
        </p:txBody>
      </p:sp>
      <p:graphicFrame>
        <p:nvGraphicFramePr>
          <p:cNvPr id="6" name="Tabelle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4586842"/>
              </p:ext>
            </p:extLst>
          </p:nvPr>
        </p:nvGraphicFramePr>
        <p:xfrm>
          <a:off x="323850" y="1412873"/>
          <a:ext cx="8496000" cy="5112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00"/>
                <a:gridCol w="3744158"/>
                <a:gridCol w="4175842"/>
              </a:tblGrid>
              <a:tr h="6554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Összefoglaló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 kutatás főbb következtetései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42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kutatás </a:t>
                      </a: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eredményei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 kvantitatív és kvalitatív fázis eredményeinek bemutatása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Alapvető műsorválasztási szokások, a válaszadók szegmentálása e dimenziók mentén, a szegmensek főbb jellemzői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42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kvalitatív kutatás részletes eredményei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résztvevő megfigyelések során a szegmensek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műsorfogyasztási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szokásaival kapcsolatban nyert eredmények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bemutatása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42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kvantitatív kutatás részletes eredményei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 kérdőíves kutatás során feltárt szegmensek demográfiai jellemzői,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eszköz-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és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szolgáltatás-ellátottsága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, a nézett műsorok és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attitűdjellemzők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szerinti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tulajdonságai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.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42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en-GB" sz="2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kutatás módszertana, mellékletek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Rövid áttekintés a kutatás hátteréről és </a:t>
                      </a: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a módszertanról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hu-H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0" marT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0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gray">
          <a:xfrm>
            <a:off x="251520" y="1340768"/>
            <a:ext cx="5328592" cy="5084965"/>
          </a:xfrm>
          <a:prstGeom prst="roundRect">
            <a:avLst>
              <a:gd name="adj" fmla="val 5693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34" y="1412776"/>
            <a:ext cx="5050562" cy="50129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TV-nézési szokásait tekintve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EGYEDI, MA MÉG SZŰK SZEGMENS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TV-VEL, MINT KÉPERNYŐVEL ÁLLNAK NAPI KAPCSOLATBAN, LINEÁRIS MŰSORFOGYASZTÁS NEM JELLEMZI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mindennapokban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TV FUNKCIONÁLIS SZEREPPEL BÍR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LETÖLTÖTT TARTALMAK MEGNÉZÉSÉRE HASZNÁLJÁK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Ezért a „TV-nézést” tartalomfogyasztásként aposztrofálják, amelyhez élményteli  és személyreszabott szórakozás, kikapcsolódás társul. Javarészt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ESTI</a:t>
            </a:r>
            <a:r>
              <a:rPr lang="hu-HU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fogyasztási helyzeteik vannak, heti időszaktól függetlenül. Ekkor többnyire a nyomon követett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SOROZATOK</a:t>
            </a:r>
            <a:r>
              <a:rPr lang="hu-HU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epizódjait,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NAGYJÁTÉKFILMEKET</a:t>
            </a:r>
            <a:r>
              <a:rPr lang="hu-HU" sz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néznek meg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Egy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műsorfajta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képes a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nemlineáris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fogyasztót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VISSZACSÁBÍTANI A TV ELÉ: SPORTMŰSOROK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(foci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Forma-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1).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Ezeknek a műsoroknak élőben van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varázsa.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Döntéshozásuk csupán a tartalomra vonatkozik, a hogyan stabilan nemlineáris mód. </a:t>
            </a:r>
          </a:p>
          <a:p>
            <a:pPr>
              <a:spcBef>
                <a:spcPts val="300"/>
              </a:spcBef>
            </a:pP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Többnyire saját szerverüket vagy torrent oldalak (N</a:t>
            </a:r>
            <a:r>
              <a:rPr lang="en-US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ore) kínálatát tekintik át, választást követően az adott tartalmat közösen végignézik.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VÁLASZTÁSUK TÖBBNYIRE IMPULZÍV, KIVÉTELT KÉPEZ EZ ALÓL A KEDVENC SOROZAT LEGÚJABB EPIZÓDJA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Utóbbit tervezetten a megjelenést követően letöltik és megnézik. </a:t>
            </a:r>
            <a:endParaRPr lang="hu-HU" sz="1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szegmens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AFFINITÁST ÉREZ A TELEKOMMUNIKÁCIÓS, SZÁMÍTÓGÉPES ÚJDONSÁGOK NYOMONKÖVETÉSÉRE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ennek megfelelően rendkívül tudatosan felépített, a kényelmet, az otthoni szórakozást maximálisan kielégítő </a:t>
            </a:r>
            <a:r>
              <a:rPr lang="hu-HU" sz="1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ESZKÖZPARKOT ÉPÍTETT KI ÉS FOLYAMATOSAN FEJLESZT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Fő cél az otthoni, zavartalan mozizás, tartalomfogyasztás.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technikai tudáson, eszközparkon kívül a szegmens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naprakész módon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követi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az amerikai sorozatok alakulását, elolvassák a várható sorozatok összefoglalóját és nyomon követik sorozataik újabb évadjait. Nyelvtudásuk folytán nem okoz nehézséget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egy–</a:t>
            </a:r>
            <a:r>
              <a:rPr lang="hu-HU" sz="11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egy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tartalom angol nyelvű </a:t>
            </a:r>
            <a:r>
              <a:rPr lang="hu-HU" sz="1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fogyasztása. </a:t>
            </a:r>
          </a:p>
        </p:txBody>
      </p:sp>
      <p:pic>
        <p:nvPicPr>
          <p:cNvPr id="8" name="Picture 7" descr="WP_20151029_20_10_37_Pr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611" y="2420888"/>
            <a:ext cx="3072341" cy="1728192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23850" y="188640"/>
            <a:ext cx="6912446" cy="647402"/>
          </a:xfrm>
        </p:spPr>
        <p:txBody>
          <a:bodyPr/>
          <a:lstStyle/>
          <a:p>
            <a:r>
              <a:rPr lang="hu-HU" b="1" dirty="0" smtClean="0"/>
              <a:t>TÖBBEN</a:t>
            </a:r>
            <a:r>
              <a:rPr lang="hu-HU" sz="1800" b="1" dirty="0" smtClean="0"/>
              <a:t>, NEMLINEÁRISAN, TUDATOSAN TÉVÉZŐK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167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b="1" dirty="0" smtClean="0"/>
              <a:t>KAPCSOLGATÓK</a:t>
            </a:r>
            <a:endParaRPr lang="en-US" b="1" dirty="0"/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 bwMode="gray">
          <a:xfrm>
            <a:off x="323850" y="1052513"/>
            <a:ext cx="8496300" cy="288000"/>
          </a:xfrm>
        </p:spPr>
        <p:txBody>
          <a:bodyPr/>
          <a:lstStyle/>
          <a:p>
            <a:r>
              <a:rPr lang="hu-HU" dirty="0" smtClean="0"/>
              <a:t>A szegmensek tipikus, az átlagtól eltérő tulajdonságai</a:t>
            </a:r>
            <a:endParaRPr lang="en-US" dirty="0"/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04800" y="1700808"/>
            <a:ext cx="4843264" cy="439248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sz="1800" b="1" dirty="0" smtClean="0">
                <a:solidFill>
                  <a:srgbClr val="A2AD00"/>
                </a:solidFill>
                <a:latin typeface="Arial"/>
              </a:rPr>
              <a:t>FÉRFI </a:t>
            </a:r>
            <a:r>
              <a:rPr lang="hu-HU" sz="1200" dirty="0" smtClean="0">
                <a:solidFill>
                  <a:schemeClr val="accent3"/>
                </a:solidFill>
              </a:rPr>
              <a:t>(54%, </a:t>
            </a:r>
            <a:r>
              <a:rPr lang="hu-HU" sz="1200" dirty="0">
                <a:solidFill>
                  <a:schemeClr val="accent3"/>
                </a:solidFill>
              </a:rPr>
              <a:t>Index: </a:t>
            </a:r>
            <a:r>
              <a:rPr lang="hu-HU" sz="1200" dirty="0" smtClean="0">
                <a:solidFill>
                  <a:schemeClr val="accent3"/>
                </a:solidFill>
              </a:rPr>
              <a:t>110)</a:t>
            </a:r>
            <a:endParaRPr lang="hu-HU" sz="1200" b="1" dirty="0">
              <a:solidFill>
                <a:schemeClr val="accent3"/>
              </a:solidFill>
              <a:latin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sz="1800" b="1" dirty="0" smtClean="0">
                <a:solidFill>
                  <a:srgbClr val="A2AD00"/>
                </a:solidFill>
                <a:latin typeface="Arial"/>
              </a:rPr>
              <a:t>KÖZÉPKORÚ </a:t>
            </a:r>
            <a:r>
              <a:rPr lang="hu-HU" sz="1200" dirty="0" smtClean="0">
                <a:solidFill>
                  <a:schemeClr val="accent3"/>
                </a:solidFill>
              </a:rPr>
              <a:t>(30-49 y.o.:52%, </a:t>
            </a:r>
            <a:r>
              <a:rPr lang="hu-HU" sz="1200" dirty="0">
                <a:solidFill>
                  <a:schemeClr val="accent3"/>
                </a:solidFill>
              </a:rPr>
              <a:t>Index: </a:t>
            </a:r>
            <a:r>
              <a:rPr lang="hu-HU" sz="1200" dirty="0" smtClean="0">
                <a:solidFill>
                  <a:schemeClr val="accent3"/>
                </a:solidFill>
              </a:rPr>
              <a:t>121)</a:t>
            </a:r>
            <a:endParaRPr lang="hu-HU" sz="1200" b="1" dirty="0">
              <a:solidFill>
                <a:srgbClr val="A2AD00"/>
              </a:solidFill>
              <a:latin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sz="1800" b="1" dirty="0">
                <a:solidFill>
                  <a:srgbClr val="A2AD00"/>
                </a:solidFill>
                <a:latin typeface="Arial"/>
              </a:rPr>
              <a:t>MAGASABB</a:t>
            </a:r>
            <a:r>
              <a:rPr lang="hu-HU" sz="1800" dirty="0">
                <a:solidFill>
                  <a:srgbClr val="A2AD00"/>
                </a:solidFill>
                <a:latin typeface="Arial"/>
              </a:rPr>
              <a:t> </a:t>
            </a:r>
            <a:r>
              <a:rPr lang="hu-HU" dirty="0">
                <a:solidFill>
                  <a:srgbClr val="A2AD00"/>
                </a:solidFill>
                <a:latin typeface="Arial"/>
              </a:rPr>
              <a:t>SZUBJEKTÍV GAZDASÁGI </a:t>
            </a:r>
            <a:r>
              <a:rPr lang="hu-HU" sz="1800" b="1" dirty="0" smtClean="0">
                <a:solidFill>
                  <a:srgbClr val="A2AD00"/>
                </a:solidFill>
                <a:latin typeface="Arial"/>
              </a:rPr>
              <a:t>STÁTUSZ </a:t>
            </a:r>
            <a:r>
              <a:rPr lang="hu-HU" sz="1200" dirty="0" smtClean="0">
                <a:solidFill>
                  <a:schemeClr val="accent3"/>
                </a:solidFill>
              </a:rPr>
              <a:t>(31%, </a:t>
            </a:r>
            <a:r>
              <a:rPr lang="hu-HU" sz="1200" dirty="0">
                <a:solidFill>
                  <a:schemeClr val="accent3"/>
                </a:solidFill>
              </a:rPr>
              <a:t>Index: </a:t>
            </a:r>
            <a:r>
              <a:rPr lang="hu-HU" sz="1200" dirty="0" smtClean="0">
                <a:solidFill>
                  <a:schemeClr val="accent3"/>
                </a:solidFill>
              </a:rPr>
              <a:t>120)</a:t>
            </a:r>
            <a:endParaRPr lang="hu-HU" sz="1200" b="1" dirty="0">
              <a:solidFill>
                <a:srgbClr val="A2AD00"/>
              </a:solidFill>
              <a:latin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A2AD00"/>
                </a:solidFill>
                <a:latin typeface="Arial"/>
              </a:rPr>
              <a:t>MAGASABB GAZDASÁGI </a:t>
            </a:r>
            <a:r>
              <a:rPr lang="hu-HU" sz="1800" b="1" dirty="0" smtClean="0">
                <a:solidFill>
                  <a:srgbClr val="A2AD00"/>
                </a:solidFill>
                <a:latin typeface="Arial"/>
              </a:rPr>
              <a:t>AKTIVITÁS </a:t>
            </a:r>
            <a:r>
              <a:rPr lang="hu-HU" sz="1200" dirty="0">
                <a:solidFill>
                  <a:schemeClr val="accent3"/>
                </a:solidFill>
              </a:rPr>
              <a:t>(31%, Index: 120</a:t>
            </a:r>
            <a:r>
              <a:rPr lang="hu-HU" sz="1200" dirty="0" smtClean="0">
                <a:solidFill>
                  <a:schemeClr val="accent3"/>
                </a:solidFill>
              </a:rPr>
              <a:t>)</a:t>
            </a:r>
            <a:endParaRPr lang="hu-HU" b="1" dirty="0" smtClean="0">
              <a:solidFill>
                <a:srgbClr val="A2AD00"/>
              </a:solidFill>
              <a:latin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sz="1800" b="1" dirty="0" smtClean="0">
                <a:solidFill>
                  <a:srgbClr val="A2AD00"/>
                </a:solidFill>
                <a:latin typeface="Arial"/>
              </a:rPr>
              <a:t>TÖBB</a:t>
            </a:r>
            <a:r>
              <a:rPr lang="hu-HU" sz="1800" dirty="0" smtClean="0">
                <a:solidFill>
                  <a:srgbClr val="A2AD00"/>
                </a:solidFill>
                <a:latin typeface="Arial"/>
              </a:rPr>
              <a:t> </a:t>
            </a:r>
            <a:r>
              <a:rPr lang="hu-HU" dirty="0">
                <a:solidFill>
                  <a:srgbClr val="A2AD00"/>
                </a:solidFill>
                <a:latin typeface="Arial"/>
              </a:rPr>
              <a:t>TV, OKOSTELEFON, KÁBEL-TV, TSV ÉS VOD </a:t>
            </a:r>
            <a:r>
              <a:rPr lang="hu-HU" sz="1800" b="1" dirty="0">
                <a:solidFill>
                  <a:srgbClr val="A2AD00"/>
                </a:solidFill>
                <a:latin typeface="Arial"/>
              </a:rPr>
              <a:t>SZOLGÁLTATÁS</a:t>
            </a:r>
            <a:endParaRPr lang="hu-HU" b="1" dirty="0">
              <a:solidFill>
                <a:srgbClr val="A2AD00"/>
              </a:solidFill>
              <a:latin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A2AD00"/>
                </a:solidFill>
                <a:latin typeface="Arial"/>
              </a:rPr>
              <a:t>KAPCSOLATBAN ÉL, DE NEM </a:t>
            </a:r>
            <a:r>
              <a:rPr lang="hu-HU" dirty="0" smtClean="0">
                <a:solidFill>
                  <a:srgbClr val="A2AD00"/>
                </a:solidFill>
                <a:latin typeface="Arial"/>
              </a:rPr>
              <a:t>HÁZAS </a:t>
            </a:r>
            <a:r>
              <a:rPr lang="hu-HU" sz="1200" dirty="0" smtClean="0">
                <a:solidFill>
                  <a:srgbClr val="A2AD00"/>
                </a:solidFill>
                <a:latin typeface="Arial"/>
              </a:rPr>
              <a:t>(26%, Index: 118)</a:t>
            </a:r>
            <a:endParaRPr lang="hu-HU" sz="1200" dirty="0">
              <a:solidFill>
                <a:srgbClr val="A2AD00"/>
              </a:solidFill>
              <a:latin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sz="1800" b="1" dirty="0">
                <a:solidFill>
                  <a:srgbClr val="A2AD00"/>
                </a:solidFill>
                <a:latin typeface="Arial"/>
              </a:rPr>
              <a:t>KAPCSOLGATÁS</a:t>
            </a:r>
            <a:r>
              <a:rPr lang="hu-HU" sz="1800" dirty="0">
                <a:solidFill>
                  <a:srgbClr val="A2AD00"/>
                </a:solidFill>
                <a:latin typeface="Arial"/>
              </a:rPr>
              <a:t> </a:t>
            </a:r>
            <a:r>
              <a:rPr lang="hu-HU" dirty="0">
                <a:solidFill>
                  <a:srgbClr val="A2AD00"/>
                </a:solidFill>
                <a:latin typeface="Arial"/>
              </a:rPr>
              <a:t>SORÁN TALÁLT RÁ A </a:t>
            </a:r>
            <a:r>
              <a:rPr lang="hu-HU" dirty="0" smtClean="0">
                <a:solidFill>
                  <a:srgbClr val="A2AD00"/>
                </a:solidFill>
                <a:latin typeface="Arial"/>
              </a:rPr>
              <a:t>MŰSOROKRA </a:t>
            </a:r>
            <a:r>
              <a:rPr lang="hu-HU" sz="1200" dirty="0" smtClean="0">
                <a:solidFill>
                  <a:srgbClr val="A2AD00"/>
                </a:solidFill>
                <a:latin typeface="Arial"/>
              </a:rPr>
              <a:t>(74%, </a:t>
            </a:r>
            <a:r>
              <a:rPr lang="hu-HU" sz="1200" dirty="0">
                <a:solidFill>
                  <a:srgbClr val="A2AD00"/>
                </a:solidFill>
                <a:latin typeface="Arial"/>
              </a:rPr>
              <a:t>Index: </a:t>
            </a:r>
            <a:r>
              <a:rPr lang="hu-HU" sz="1200" dirty="0" smtClean="0">
                <a:solidFill>
                  <a:srgbClr val="A2AD00"/>
                </a:solidFill>
                <a:latin typeface="Arial"/>
              </a:rPr>
              <a:t>308)</a:t>
            </a:r>
            <a:endParaRPr lang="hu-HU" sz="1200" dirty="0">
              <a:solidFill>
                <a:srgbClr val="A2AD00"/>
              </a:solidFill>
              <a:latin typeface="Arial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sz="1800" b="1" dirty="0">
                <a:solidFill>
                  <a:srgbClr val="A2AD00"/>
                </a:solidFill>
                <a:latin typeface="Arial"/>
              </a:rPr>
              <a:t>NEM KONKRÉT MŰSOROKHOZ RAGASZKODIK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u-HU" dirty="0">
                <a:solidFill>
                  <a:srgbClr val="A2AD00"/>
                </a:solidFill>
                <a:latin typeface="Arial"/>
              </a:rPr>
              <a:t>A </a:t>
            </a:r>
            <a:r>
              <a:rPr lang="hu-HU" sz="1800" b="1" dirty="0">
                <a:solidFill>
                  <a:srgbClr val="A2AD00"/>
                </a:solidFill>
                <a:latin typeface="Arial"/>
              </a:rPr>
              <a:t>TV</a:t>
            </a:r>
            <a:r>
              <a:rPr lang="hu-HU" sz="1800" dirty="0">
                <a:solidFill>
                  <a:srgbClr val="A2AD00"/>
                </a:solidFill>
                <a:latin typeface="Arial"/>
              </a:rPr>
              <a:t> </a:t>
            </a:r>
            <a:r>
              <a:rPr lang="hu-HU" dirty="0">
                <a:solidFill>
                  <a:srgbClr val="A2AD00"/>
                </a:solidFill>
                <a:latin typeface="Arial"/>
              </a:rPr>
              <a:t>INKÁBB CSAK </a:t>
            </a:r>
            <a:r>
              <a:rPr lang="hu-HU" sz="1800" b="1" dirty="0">
                <a:solidFill>
                  <a:srgbClr val="A2AD00"/>
                </a:solidFill>
                <a:latin typeface="Arial"/>
              </a:rPr>
              <a:t>KIEGÉSZÍTŐ</a:t>
            </a:r>
            <a:r>
              <a:rPr lang="hu-HU" sz="1800" dirty="0">
                <a:solidFill>
                  <a:srgbClr val="A2AD00"/>
                </a:solidFill>
                <a:latin typeface="Arial"/>
              </a:rPr>
              <a:t> </a:t>
            </a:r>
            <a:r>
              <a:rPr lang="hu-HU" dirty="0">
                <a:solidFill>
                  <a:srgbClr val="A2AD00"/>
                </a:solidFill>
                <a:latin typeface="Arial"/>
              </a:rPr>
              <a:t>SZEREPET TÖLT BE A SZABADIDŐ ELTÖLTÉSÉBEN</a:t>
            </a:r>
          </a:p>
        </p:txBody>
      </p:sp>
      <p:pic>
        <p:nvPicPr>
          <p:cNvPr id="20" name="Picture 4" descr="O:\PROJECTEK_2015\111531.XXX\111531503_Tartalomfogyasztás kutatás - kvali+kvanti\11_Elemző munka\Temp\kepek\tv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1"/>
          <a:stretch/>
        </p:blipFill>
        <p:spPr bwMode="auto">
          <a:xfrm>
            <a:off x="5214756" y="1761398"/>
            <a:ext cx="3619756" cy="389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3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gray">
          <a:xfrm>
            <a:off x="107504" y="1196752"/>
            <a:ext cx="5688632" cy="5300990"/>
          </a:xfrm>
          <a:prstGeom prst="roundRect">
            <a:avLst>
              <a:gd name="adj" fmla="val 5693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5472608" cy="5184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kapcsolgató szegmens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IMPULZÍVABB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választását kizárólag a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TARTALOM BEFOLYÁSOLJA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A TV-nézés számára a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MINŐSÉGI TARTALOMKERESÉSSEL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párosul. </a:t>
            </a:r>
            <a:r>
              <a:rPr lang="hu-HU" sz="1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GYORSAN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hu-HU" sz="11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KRITIKUSAN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döntenek,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EGY-EGY MŰSORNAK MAXIMUM 10 MÁSODPERCE VAN, HOGY MEGGYŐZZE ŐKET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Felszínes háttértévézés kevésbé jellemzi a csoportot, ha választ egy tartalmat, ami elvárásainak, intellektuális igényeinek  megfelelő, akkor végignézi. Családos kapcsolgató esetében a családtagok egymást követik a TV előtt, csupán családi mozizás esetén ülnek le együtt TV-t nézni.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Túlnyomóan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ESTI TÉVÉNÉZÉSI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helyzeteik vannak, időhiány miatt azonban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többnyire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egy-két műsort tudnak végignézni, így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SZABADIDEJÜKET SZERETIK MAXIMÁLISAN HASZNOS DOLOGGAL TÖLTENI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Gyakori a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RÖGZÍTÉS</a:t>
            </a:r>
            <a:r>
              <a:rPr lang="hu-HU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alkalmazása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, hogy elkerülhessék a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reklámblokkokat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, lerövidíthessék a műsorokat és személyre szabhassák a felvett műsor megtekintésének idejét.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Annak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ellenére, hogy napi kapcsolatban állnak a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TV-vel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csak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ISMERŐSKÉNT</a:t>
            </a:r>
            <a:r>
              <a:rPr lang="hu-HU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tekintenek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rá.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TV nem tölt be nélkülözhetetlen szerepet az életükben, szórakozási és információszerzési igényüket más módon is képesek kielégíteni. Távolságtartásuk gyökere, hogy a mai TV műsorkínálatával kevésbé tudnak azonosulni,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KEVÉS MINŐSÉGI MŰSORT TALÁLNAK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Továbbá nehezen tűrik az egysíkú tartalmat.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Eszközhasználatukat a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SET-TOP-BOX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dominálja, rendszeresen használják funkcióit, megállítás, tekerés, rögzítés. Fő céljuk a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TÉNYLEGES TARTALOMFOGYASZTÁS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Továbbá az eszköz infosávja segítségével gyorsan áttekintik a kínálatot adott időben, döntéshozásukban elemi szerepet tölt be. </a:t>
            </a:r>
          </a:p>
          <a:p>
            <a:pPr>
              <a:spcBef>
                <a:spcPts val="300"/>
              </a:spcBef>
            </a:pP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Lekérhető médiaszolgáltatások használata ezt a szegmenst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kevésbé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jellemzi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még, Catch-up TV szolgáltatás felkeresése ritkán fordul elő, többnyire valamilyen eseményhez köthető.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reklámblokkok a szegmens tartalomfogyasztását meglehetősen zavarják, ezért a szegmens </a:t>
            </a:r>
            <a:r>
              <a:rPr lang="hu-HU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TUDATOSAN, SZÁNDÉKOSAN KERÜLI A REKLÁMOKAT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endParaRPr lang="hu-HU" sz="11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ts val="300"/>
              </a:spcBef>
            </a:pPr>
            <a:endParaRPr lang="hu-HU" sz="1100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>
              <a:spcBef>
                <a:spcPts val="300"/>
              </a:spcBef>
            </a:pPr>
            <a:endParaRPr lang="hu-HU" sz="11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950" y="1522839"/>
            <a:ext cx="2838522" cy="1906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80" y="3789040"/>
            <a:ext cx="2895191" cy="1944216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23850" y="188640"/>
            <a:ext cx="6335713" cy="647402"/>
          </a:xfrm>
        </p:spPr>
        <p:txBody>
          <a:bodyPr/>
          <a:lstStyle/>
          <a:p>
            <a:r>
              <a:rPr lang="hu-HU" b="1" dirty="0" smtClean="0"/>
              <a:t>KAPCSOLGATÓK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23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nyíllal 6"/>
          <p:cNvCxnSpPr/>
          <p:nvPr/>
        </p:nvCxnSpPr>
        <p:spPr>
          <a:xfrm>
            <a:off x="1475656" y="3789040"/>
            <a:ext cx="5904656" cy="25152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328356" y="1556792"/>
            <a:ext cx="0" cy="439248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740352" y="3356992"/>
            <a:ext cx="11521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Aktív eszköz-használat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437056"/>
            <a:ext cx="11521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Nincs eszköz-használat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491880" y="5949280"/>
            <a:ext cx="172819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Kielégítő a jelenlegi kínálat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491880" y="1002432"/>
            <a:ext cx="1728192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Nem kielégítő a jelenlegi kínálat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971600" y="5013176"/>
            <a:ext cx="1656184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u-H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Egyedül, tudatosan TV néző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4788024" y="2060848"/>
            <a:ext cx="1656184" cy="86409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Kapcsolgatók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6804248" y="1268760"/>
            <a:ext cx="1872208" cy="10081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öbben, tudatosan TV néző</a:t>
            </a:r>
          </a:p>
          <a:p>
            <a:pPr marL="0" indent="0" algn="ctr">
              <a:spcBef>
                <a:spcPts val="300"/>
              </a:spcBef>
            </a:pPr>
            <a:r>
              <a:rPr lang="hu-H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NEMlineáris</a:t>
            </a:r>
            <a:endParaRPr lang="hu-H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2843808" y="4365104"/>
            <a:ext cx="1872208" cy="108012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öbben, tudatosan TV néző</a:t>
            </a:r>
          </a:p>
          <a:p>
            <a:pPr marL="0" indent="0" algn="ctr">
              <a:spcBef>
                <a:spcPts val="300"/>
              </a:spcBef>
            </a:pP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Lineáris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323410" y="260350"/>
            <a:ext cx="7200918" cy="64830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hu-HU" b="1" dirty="0" smtClean="0"/>
              <a:t>A KÍNÁLAT ÉS AZ ESZKÖZ </a:t>
            </a:r>
            <a:r>
              <a:rPr lang="hu-HU" b="1" dirty="0"/>
              <a:t>ÖSSZEFÜGGÉSEI </a:t>
            </a:r>
            <a:r>
              <a:rPr lang="hu-HU" b="1" dirty="0" smtClean="0"/>
              <a:t>- KVALITATÍV </a:t>
            </a:r>
            <a:r>
              <a:rPr lang="hu-HU" b="1" dirty="0"/>
              <a:t>FÁZIS</a:t>
            </a:r>
          </a:p>
        </p:txBody>
      </p:sp>
    </p:spTree>
    <p:extLst>
      <p:ext uri="{BB962C8B-B14F-4D97-AF65-F5344CB8AC3E}">
        <p14:creationId xmlns:p14="http://schemas.microsoft.com/office/powerpoint/2010/main" val="23344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nyíllal 6"/>
          <p:cNvCxnSpPr/>
          <p:nvPr/>
        </p:nvCxnSpPr>
        <p:spPr>
          <a:xfrm>
            <a:off x="1475656" y="3933056"/>
            <a:ext cx="5904656" cy="25152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328356" y="1916832"/>
            <a:ext cx="0" cy="403244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740352" y="3613048"/>
            <a:ext cx="11521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TV közeli társ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51520" y="3613048"/>
            <a:ext cx="1152128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TV-nek funkcionális</a:t>
            </a:r>
          </a:p>
          <a:p>
            <a:pPr algn="ctr">
              <a:spcBef>
                <a:spcPts val="3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zerepe van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491880" y="6021288"/>
            <a:ext cx="1728192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Tartalomhoz kötődik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347864" y="1146448"/>
            <a:ext cx="1944216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Műsortípushoz kötődik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6660232" y="1412776"/>
            <a:ext cx="1656184" cy="864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u-H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Egyedül, tudatosan TV néző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2483768" y="4293096"/>
            <a:ext cx="1656184" cy="86409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Kapcsolgatók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1187624" y="5229200"/>
            <a:ext cx="1872208" cy="102068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öbben, tudatosan TV néző</a:t>
            </a:r>
          </a:p>
          <a:p>
            <a:pPr marL="0" indent="0" algn="ctr">
              <a:spcBef>
                <a:spcPts val="300"/>
              </a:spcBef>
            </a:pP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NEM lineáris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5436096" y="2420888"/>
            <a:ext cx="1872208" cy="10081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öbben, tudatosan TV néző</a:t>
            </a:r>
          </a:p>
          <a:p>
            <a:pPr marL="0" indent="0" algn="ctr">
              <a:spcBef>
                <a:spcPts val="300"/>
              </a:spcBef>
            </a:pP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Lineáris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323410" y="260350"/>
            <a:ext cx="7164914" cy="64830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hu-HU" b="1" dirty="0" smtClean="0"/>
              <a:t>A MŰSOR ÉS A TARTALOM </a:t>
            </a:r>
            <a:r>
              <a:rPr lang="hu-HU" b="1" dirty="0"/>
              <a:t> </a:t>
            </a:r>
            <a:r>
              <a:rPr lang="hu-HU" b="1" dirty="0" smtClean="0"/>
              <a:t>ÖSSZEFÜGGÉSEI - </a:t>
            </a:r>
            <a:r>
              <a:rPr lang="hu-HU" b="1" dirty="0"/>
              <a:t>KVALITATÍV FÁZIS</a:t>
            </a:r>
          </a:p>
        </p:txBody>
      </p:sp>
    </p:spTree>
    <p:extLst>
      <p:ext uri="{BB962C8B-B14F-4D97-AF65-F5344CB8AC3E}">
        <p14:creationId xmlns:p14="http://schemas.microsoft.com/office/powerpoint/2010/main" val="25591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A kvalitatív kutatás részletes eredményei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9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TV-nézés</a:t>
            </a:r>
            <a:r>
              <a:rPr lang="hu-HU" dirty="0" smtClean="0"/>
              <a:t>: Spontán reakciók</a:t>
            </a:r>
            <a:endParaRPr lang="hu-HU" dirty="0"/>
          </a:p>
        </p:txBody>
      </p:sp>
      <p:sp>
        <p:nvSpPr>
          <p:cNvPr id="4" name="Rechteck 18"/>
          <p:cNvSpPr/>
          <p:nvPr/>
        </p:nvSpPr>
        <p:spPr>
          <a:xfrm>
            <a:off x="339493" y="1358740"/>
            <a:ext cx="8496622" cy="46625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hteck 19"/>
          <p:cNvSpPr/>
          <p:nvPr/>
        </p:nvSpPr>
        <p:spPr>
          <a:xfrm>
            <a:off x="443124" y="1451410"/>
            <a:ext cx="8289360" cy="44202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5" name="Textplatzhalter 2"/>
          <p:cNvSpPr txBox="1">
            <a:spLocks/>
          </p:cNvSpPr>
          <p:nvPr/>
        </p:nvSpPr>
        <p:spPr bwMode="gray">
          <a:xfrm>
            <a:off x="1259848" y="2852920"/>
            <a:ext cx="2016000" cy="252029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/>
            </a:lvl2pPr>
            <a:lvl3pPr marL="180975" lvl="2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3pPr>
            <a:lvl4pPr marL="361950" lvl="3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4pPr>
            <a:lvl5pPr marL="542925" lvl="4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/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9pPr>
          </a:lstStyle>
          <a:p>
            <a:r>
              <a:rPr lang="hu-HU" sz="1600" dirty="0" smtClean="0">
                <a:solidFill>
                  <a:schemeClr val="tx1"/>
                </a:solidFill>
                <a:latin typeface="Arial" pitchFamily="34" charset="0"/>
              </a:rPr>
              <a:t>Vidámság, könnyedség, szórakozás, rendszeres program, pihenés </a:t>
            </a:r>
            <a:r>
              <a:rPr lang="hu-HU" sz="1600" b="1" dirty="0" smtClean="0">
                <a:solidFill>
                  <a:schemeClr val="tx1"/>
                </a:solidFill>
                <a:latin typeface="Arial" pitchFamily="34" charset="0"/>
              </a:rPr>
              <a:t>= MINDENNAPI KÖNNYED KIKAPCSOLÓDÁS </a:t>
            </a:r>
            <a:endParaRPr lang="hu-H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Textplatzhalter 2"/>
          <p:cNvSpPr txBox="1">
            <a:spLocks/>
          </p:cNvSpPr>
          <p:nvPr/>
        </p:nvSpPr>
        <p:spPr bwMode="gray">
          <a:xfrm>
            <a:off x="5796434" y="2852937"/>
            <a:ext cx="2016000" cy="252027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/>
            </a:lvl2pPr>
            <a:lvl3pPr marL="180975" lvl="2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3pPr>
            <a:lvl4pPr marL="361950" lvl="3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4pPr>
            <a:lvl5pPr marL="542925" lvl="4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/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9pPr>
          </a:lstStyle>
          <a:p>
            <a:r>
              <a:rPr lang="hu-HU" sz="1600" dirty="0" smtClean="0">
                <a:solidFill>
                  <a:schemeClr val="tx1"/>
                </a:solidFill>
                <a:latin typeface="Arial" pitchFamily="34" charset="0"/>
              </a:rPr>
              <a:t>Szűrt tartalom, keresgélés, kevésbé minőségi, </a:t>
            </a:r>
            <a:r>
              <a:rPr lang="hu-HU" sz="1600" dirty="0" smtClean="0">
                <a:solidFill>
                  <a:schemeClr val="tx1"/>
                </a:solidFill>
                <a:latin typeface="Arial" pitchFamily="34" charset="0"/>
              </a:rPr>
              <a:t>műsorok </a:t>
            </a:r>
            <a:r>
              <a:rPr lang="hu-HU" sz="1600" dirty="0" smtClean="0">
                <a:solidFill>
                  <a:schemeClr val="tx1"/>
                </a:solidFill>
                <a:latin typeface="Arial" pitchFamily="34" charset="0"/>
              </a:rPr>
              <a:t>sokasága </a:t>
            </a:r>
            <a:r>
              <a:rPr lang="hu-HU" sz="1600" dirty="0" smtClean="0">
                <a:solidFill>
                  <a:schemeClr val="tx1"/>
                </a:solidFill>
                <a:latin typeface="Arial" pitchFamily="34" charset="0"/>
              </a:rPr>
              <a:t>miatt </a:t>
            </a:r>
            <a:r>
              <a:rPr lang="hu-HU" sz="1600" b="1" u="sng" dirty="0" smtClean="0">
                <a:solidFill>
                  <a:schemeClr val="tx1"/>
                </a:solidFill>
                <a:latin typeface="Arial" pitchFamily="34" charset="0"/>
              </a:rPr>
              <a:t>KERESNI </a:t>
            </a:r>
            <a:r>
              <a:rPr lang="hu-HU" sz="1600" b="1" dirty="0" smtClean="0">
                <a:solidFill>
                  <a:schemeClr val="tx1"/>
                </a:solidFill>
                <a:latin typeface="Arial" pitchFamily="34" charset="0"/>
              </a:rPr>
              <a:t>KELL A MINŐSÉGI MŰSOROKAT</a:t>
            </a:r>
            <a:endParaRPr lang="hu-H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Textplatzhalter 2"/>
          <p:cNvSpPr txBox="1">
            <a:spLocks/>
          </p:cNvSpPr>
          <p:nvPr/>
        </p:nvSpPr>
        <p:spPr bwMode="gray">
          <a:xfrm>
            <a:off x="3505368" y="2852937"/>
            <a:ext cx="2016000" cy="25202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0" lvl="1"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/>
            </a:lvl2pPr>
            <a:lvl3pPr marL="180975" lvl="2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3pPr>
            <a:lvl4pPr marL="361950" lvl="3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4pPr>
            <a:lvl5pPr marL="542925" lvl="4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/>
            </a:lvl5pPr>
            <a:lvl6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6pPr>
            <a:lvl7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7pPr>
            <a:lvl8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8pPr>
            <a:lvl9pPr marL="714375" indent="-18097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9pPr>
          </a:lstStyle>
          <a:p>
            <a:r>
              <a:rPr lang="hu-HU" sz="1600" dirty="0" smtClean="0">
                <a:solidFill>
                  <a:schemeClr val="tx1"/>
                </a:solidFill>
                <a:latin typeface="Arial" pitchFamily="34" charset="0"/>
              </a:rPr>
              <a:t>Lazulás, kikapcsolódás, fárasztó nap után a családdal, párral közös időtöltés =</a:t>
            </a:r>
          </a:p>
          <a:p>
            <a:r>
              <a:rPr lang="hu-HU" sz="1600" b="1" dirty="0" smtClean="0">
                <a:solidFill>
                  <a:schemeClr val="tx1"/>
                </a:solidFill>
                <a:latin typeface="Arial" pitchFamily="34" charset="0"/>
              </a:rPr>
              <a:t>KÖZÖSSÉGI</a:t>
            </a:r>
            <a:r>
              <a:rPr lang="hu-HU" sz="1600" b="1" dirty="0" smtClean="0">
                <a:solidFill>
                  <a:schemeClr val="tx1"/>
                </a:solidFill>
                <a:latin typeface="Arial" pitchFamily="34" charset="0"/>
              </a:rPr>
              <a:t>, INTER-PERSZONÁLIS SZÓRAKOZÁS</a:t>
            </a:r>
            <a:endParaRPr lang="hu-HU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Eingekerbter Richtungspfeil 18"/>
          <p:cNvSpPr/>
          <p:nvPr>
            <p:custDataLst>
              <p:tags r:id="rId1"/>
            </p:custDataLst>
          </p:nvPr>
        </p:nvSpPr>
        <p:spPr bwMode="gray">
          <a:xfrm>
            <a:off x="3491940" y="1988841"/>
            <a:ext cx="2160000" cy="720000"/>
          </a:xfrm>
          <a:prstGeom prst="chevron">
            <a:avLst>
              <a:gd name="adj" fmla="val 19998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Többen, tudatosan TV nézők - LINEÁRIS</a:t>
            </a:r>
            <a:endParaRPr lang="hu-HU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Eingekerbter Richtungspfeil 28"/>
          <p:cNvSpPr/>
          <p:nvPr>
            <p:custDataLst>
              <p:tags r:id="rId2"/>
            </p:custDataLst>
          </p:nvPr>
        </p:nvSpPr>
        <p:spPr bwMode="gray">
          <a:xfrm>
            <a:off x="5796376" y="1988841"/>
            <a:ext cx="2160000" cy="720000"/>
          </a:xfrm>
          <a:prstGeom prst="chevron">
            <a:avLst>
              <a:gd name="adj" fmla="val 19998"/>
            </a:avLst>
          </a:prstGeom>
          <a:solidFill>
            <a:schemeClr val="accent3"/>
          </a:solidFill>
          <a:ln w="95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hu-HU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Eingekerbter Richtungspfeil 31"/>
          <p:cNvSpPr/>
          <p:nvPr>
            <p:custDataLst>
              <p:tags r:id="rId3"/>
            </p:custDataLst>
          </p:nvPr>
        </p:nvSpPr>
        <p:spPr bwMode="gray">
          <a:xfrm>
            <a:off x="1259632" y="1988841"/>
            <a:ext cx="2160000" cy="720000"/>
          </a:xfrm>
          <a:custGeom>
            <a:avLst/>
            <a:gdLst>
              <a:gd name="connsiteX0" fmla="*/ 0 w 2160000"/>
              <a:gd name="connsiteY0" fmla="*/ 0 h 720000"/>
              <a:gd name="connsiteX1" fmla="*/ 2016014 w 2160000"/>
              <a:gd name="connsiteY1" fmla="*/ 0 h 720000"/>
              <a:gd name="connsiteX2" fmla="*/ 2160000 w 2160000"/>
              <a:gd name="connsiteY2" fmla="*/ 360000 h 720000"/>
              <a:gd name="connsiteX3" fmla="*/ 2016014 w 2160000"/>
              <a:gd name="connsiteY3" fmla="*/ 720000 h 720000"/>
              <a:gd name="connsiteX4" fmla="*/ 0 w 2160000"/>
              <a:gd name="connsiteY4" fmla="*/ 720000 h 720000"/>
              <a:gd name="connsiteX5" fmla="*/ 143986 w 2160000"/>
              <a:gd name="connsiteY5" fmla="*/ 360000 h 720000"/>
              <a:gd name="connsiteX6" fmla="*/ 0 w 2160000"/>
              <a:gd name="connsiteY6" fmla="*/ 0 h 720000"/>
              <a:gd name="connsiteX0" fmla="*/ 0 w 2160000"/>
              <a:gd name="connsiteY0" fmla="*/ 0 h 720000"/>
              <a:gd name="connsiteX1" fmla="*/ 2016014 w 2160000"/>
              <a:gd name="connsiteY1" fmla="*/ 0 h 720000"/>
              <a:gd name="connsiteX2" fmla="*/ 2160000 w 2160000"/>
              <a:gd name="connsiteY2" fmla="*/ 360000 h 720000"/>
              <a:gd name="connsiteX3" fmla="*/ 2016014 w 2160000"/>
              <a:gd name="connsiteY3" fmla="*/ 720000 h 720000"/>
              <a:gd name="connsiteX4" fmla="*/ 0 w 2160000"/>
              <a:gd name="connsiteY4" fmla="*/ 720000 h 720000"/>
              <a:gd name="connsiteX5" fmla="*/ 0 w 2160000"/>
              <a:gd name="connsiteY5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00" h="720000">
                <a:moveTo>
                  <a:pt x="0" y="0"/>
                </a:moveTo>
                <a:lnTo>
                  <a:pt x="2016014" y="0"/>
                </a:lnTo>
                <a:lnTo>
                  <a:pt x="2160000" y="360000"/>
                </a:lnTo>
                <a:lnTo>
                  <a:pt x="2016014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Egyedül, tudatos TV nézők</a:t>
            </a:r>
            <a:endParaRPr lang="hu-HU" sz="16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TV nézési szokások</a:t>
            </a:r>
            <a:endParaRPr lang="hu-HU" dirty="0"/>
          </a:p>
        </p:txBody>
      </p:sp>
      <p:sp>
        <p:nvSpPr>
          <p:cNvPr id="6" name="Freihandform 26"/>
          <p:cNvSpPr/>
          <p:nvPr/>
        </p:nvSpPr>
        <p:spPr bwMode="gray">
          <a:xfrm>
            <a:off x="179512" y="1124745"/>
            <a:ext cx="2736380" cy="1224136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Freihandform 26"/>
          <p:cNvSpPr/>
          <p:nvPr/>
        </p:nvSpPr>
        <p:spPr bwMode="gray">
          <a:xfrm>
            <a:off x="6070656" y="1124745"/>
            <a:ext cx="2736380" cy="1224136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Freihandform 26"/>
          <p:cNvSpPr/>
          <p:nvPr/>
        </p:nvSpPr>
        <p:spPr bwMode="gray">
          <a:xfrm>
            <a:off x="3131840" y="1124745"/>
            <a:ext cx="2736380" cy="1224136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Többen,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Chevron 11"/>
          <p:cNvSpPr/>
          <p:nvPr/>
        </p:nvSpPr>
        <p:spPr bwMode="gray">
          <a:xfrm rot="5400000">
            <a:off x="-713832" y="2954192"/>
            <a:ext cx="4536504" cy="2749816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Chevron 12"/>
          <p:cNvSpPr/>
          <p:nvPr/>
        </p:nvSpPr>
        <p:spPr bwMode="gray">
          <a:xfrm rot="5400000">
            <a:off x="2238496" y="2954192"/>
            <a:ext cx="4536504" cy="2749816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Chevron 14"/>
          <p:cNvSpPr/>
          <p:nvPr/>
        </p:nvSpPr>
        <p:spPr bwMode="gray">
          <a:xfrm rot="5400000">
            <a:off x="5177312" y="2954192"/>
            <a:ext cx="4536504" cy="2749816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348880"/>
            <a:ext cx="2664296" cy="3744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Cél</a:t>
            </a:r>
            <a:r>
              <a:rPr lang="hu-HU" sz="12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Elsődleges cél a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KIKAPCSOLÓDÁS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SZÓRAKOZÁS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a külvilág eseményeiről való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TÁJÉKOZÓDÁS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hu-HU" sz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Időtartam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napi min. 4-6 órát néznek TV-t. Az esti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TV-nézés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stabil helyet foglal el életükben. </a:t>
            </a: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Kivel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Egyedül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vagy párban. Utóbbi esetében a megkérdezettek döntő befolyással bírnak a választásra. </a:t>
            </a: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2664" y="2348880"/>
            <a:ext cx="2664296" cy="3744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Cél</a:t>
            </a:r>
            <a:r>
              <a:rPr lang="hu-HU" sz="1200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MINŐSÉGI TARTALOM FOGYASZTÁSA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amely intellektuálisan kielégítő, hosszú távon képes az érdeklődést  fenntartani.</a:t>
            </a: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Időtartam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rendkívül változó időtartam (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2-8h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), függ a háztartás összetételétől, illetve a heti időszaktól (hétköznap, hétvége). Ez az időtartam inkább a háztartásra vonatkozik, maguk a kapcsolgatók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KEVÉS, DE MINŐSÉGI MŰSORT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néznek. </a:t>
            </a:r>
          </a:p>
          <a:p>
            <a:pPr>
              <a:spcBef>
                <a:spcPts val="300"/>
              </a:spcBef>
            </a:pPr>
            <a:endParaRPr lang="hu-HU" sz="11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100" b="1" u="sng" dirty="0" smtClean="0">
                <a:latin typeface="Arial" pitchFamily="34" charset="0"/>
                <a:cs typeface="Arial" pitchFamily="34" charset="0"/>
              </a:rPr>
              <a:t>Kivel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élethelyzetnek megfelelően. Amennyiben tartalomválasztásnál nem érvényesül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igényük,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más elfoglaltságot keresnek. A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TV-nézés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NEM NÉLKÜLÖZHETETLEN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 számukra.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3848" y="2348880"/>
            <a:ext cx="2664296" cy="37444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Cél</a:t>
            </a:r>
            <a:r>
              <a:rPr lang="hu-HU" sz="1200" u="sng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</a:pP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Lineáris: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gondolkozást nem igénylő, könnyed szórakozás,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KIKAPCSOLÓDÁS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</a:pP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Nem lineáris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TARTALMAS SZÓRAKOZÁS</a:t>
            </a: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Időtartam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</a:pP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Lineáris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18h-22h hétköznapokon, hétvégén kora délutántól késő estig. </a:t>
            </a:r>
          </a:p>
          <a:p>
            <a:pPr marL="171450" indent="-171450">
              <a:spcBef>
                <a:spcPts val="300"/>
              </a:spcBef>
              <a:buFont typeface="Arial"/>
              <a:buChar char="•"/>
            </a:pP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Nem lineáris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kizárólag este 2-3 óra.</a:t>
            </a: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Kivel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partnerrel, családtagokkal együtt. A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TV-nézés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ennek megfelelően összeforrt szinte a közös döntéshozással is. Törekednek a közös szórakozás élményére. </a:t>
            </a:r>
          </a:p>
        </p:txBody>
      </p:sp>
    </p:spTree>
    <p:extLst>
      <p:ext uri="{BB962C8B-B14F-4D97-AF65-F5344CB8AC3E}">
        <p14:creationId xmlns:p14="http://schemas.microsoft.com/office/powerpoint/2010/main" val="40782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TV-hez fűződő viszony</a:t>
            </a:r>
            <a:endParaRPr lang="hu-HU" dirty="0"/>
          </a:p>
        </p:txBody>
      </p:sp>
      <p:sp>
        <p:nvSpPr>
          <p:cNvPr id="36" name="Freihandform 26"/>
          <p:cNvSpPr/>
          <p:nvPr/>
        </p:nvSpPr>
        <p:spPr bwMode="gray">
          <a:xfrm>
            <a:off x="103056" y="1052737"/>
            <a:ext cx="2016300" cy="720079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7" name="Freihandform 26"/>
          <p:cNvSpPr/>
          <p:nvPr/>
        </p:nvSpPr>
        <p:spPr bwMode="gray">
          <a:xfrm>
            <a:off x="5436096" y="1052737"/>
            <a:ext cx="3511114" cy="720079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Freihandform 26"/>
          <p:cNvSpPr/>
          <p:nvPr/>
        </p:nvSpPr>
        <p:spPr bwMode="gray">
          <a:xfrm>
            <a:off x="2195735" y="1052737"/>
            <a:ext cx="3079317" cy="720079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Többen,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9" name="Chevron 38"/>
          <p:cNvSpPr/>
          <p:nvPr/>
        </p:nvSpPr>
        <p:spPr bwMode="gray">
          <a:xfrm rot="5400000">
            <a:off x="-689299" y="2420545"/>
            <a:ext cx="3601048" cy="2016262"/>
          </a:xfrm>
          <a:prstGeom prst="chevron">
            <a:avLst>
              <a:gd name="adj" fmla="val 6054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" name="Chevron 39"/>
          <p:cNvSpPr/>
          <p:nvPr/>
        </p:nvSpPr>
        <p:spPr bwMode="gray">
          <a:xfrm rot="5400000">
            <a:off x="1971615" y="1889759"/>
            <a:ext cx="3527557" cy="3079317"/>
          </a:xfrm>
          <a:prstGeom prst="chevron">
            <a:avLst>
              <a:gd name="adj" fmla="val 556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" name="Chevron 40"/>
          <p:cNvSpPr/>
          <p:nvPr/>
        </p:nvSpPr>
        <p:spPr bwMode="gray">
          <a:xfrm rot="5400000">
            <a:off x="5407192" y="1657704"/>
            <a:ext cx="3568922" cy="3511114"/>
          </a:xfrm>
          <a:prstGeom prst="chevron">
            <a:avLst>
              <a:gd name="adj" fmla="val 5244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347" y="1795091"/>
            <a:ext cx="1877629" cy="24665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BARÁT, mindennapi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TÁRS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Szoros kapcsolatban állnak tévéjükkel, a lakásban központi helyen van. Egyeseknek külön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TV-néző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foteljuk van.</a:t>
            </a:r>
          </a:p>
          <a:p>
            <a:pPr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Az esti szabadidő eltöltésben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KÖZPONTI SZEREPE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van, alternatív szórakozás, egyéb eszköz nem jön szóba. </a:t>
            </a:r>
          </a:p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82383" y="1836126"/>
            <a:ext cx="3427517" cy="33210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Bár napi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kapcsolatban állnak a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TV-vel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ISMERŐSKÉNT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tekintenek rá. A távolságtartás háttere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összetett: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ts val="1100"/>
              </a:lnSpc>
              <a:spcBef>
                <a:spcPts val="300"/>
              </a:spcBef>
              <a:buFont typeface="Arial"/>
              <a:buChar char="•"/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tudnak azonosulni a mai műsorkínálattal (hazai </a:t>
            </a:r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realityk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sorozatok) többnyire rétegműsorokat fogyasztanak. </a:t>
            </a:r>
          </a:p>
          <a:p>
            <a:pPr marL="171450" indent="-171450">
              <a:lnSpc>
                <a:spcPts val="1100"/>
              </a:lnSpc>
              <a:spcBef>
                <a:spcPts val="300"/>
              </a:spcBef>
              <a:buFont typeface="Arial"/>
              <a:buChar char="•"/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 TV az elsődleges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információforrás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és szórakozási lehetőség. A napi hírekről rendszerint az interneten is tájékozódnak, szórakozási igényüket más csatornák (zene, PC, könyv) is képesek kielégíteni. </a:t>
            </a:r>
          </a:p>
          <a:p>
            <a:pPr marL="171450" indent="-171450">
              <a:lnSpc>
                <a:spcPts val="1100"/>
              </a:lnSpc>
              <a:spcBef>
                <a:spcPts val="300"/>
              </a:spcBef>
              <a:buFont typeface="Arial"/>
              <a:buChar char="•"/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magasabb intellektuális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igényük folytán csak a nívós, kulturális értékeket közvetítő, illetve ismeretterjesztő, edukáló műsorokat preferálják, keresik. </a:t>
            </a:r>
          </a:p>
          <a:p>
            <a:pPr marL="171450" indent="-171450">
              <a:lnSpc>
                <a:spcPts val="1100"/>
              </a:lnSpc>
              <a:spcBef>
                <a:spcPts val="300"/>
              </a:spcBef>
              <a:buFont typeface="Arial"/>
              <a:buChar char="•"/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kritikusak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, nehezen tűrik az egysíkú tartalmat.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A TV nem tölt be nélkülözhetetlen szerepet, bekapcsolását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MEGSZOKÁS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generálja, csak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megfelelő tartalom esetén maradnak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csatornánál.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03747" y="1855029"/>
            <a:ext cx="2928169" cy="3427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80"/>
              </a:lnSpc>
              <a:spcBef>
                <a:spcPts val="300"/>
              </a:spcBef>
            </a:pPr>
            <a:r>
              <a:rPr lang="hu-HU" sz="1200" i="1" u="sng" dirty="0" smtClean="0">
                <a:latin typeface="Arial" pitchFamily="34" charset="0"/>
                <a:cs typeface="Arial" pitchFamily="34" charset="0"/>
              </a:rPr>
              <a:t>Lineáris szegmens</a:t>
            </a:r>
            <a:r>
              <a:rPr lang="hu-H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TV mindennapi </a:t>
            </a:r>
            <a:r>
              <a:rPr lang="hu-H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TÁRS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családtag. Az esti kikapcsolódásban aktívan számítanak rá, rendszeresen a TV-hez fordulnak. </a:t>
            </a:r>
          </a:p>
          <a:p>
            <a:pPr>
              <a:lnSpc>
                <a:spcPts val="1180"/>
              </a:lnSpc>
              <a:spcBef>
                <a:spcPts val="300"/>
              </a:spcBef>
            </a:pP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Szerepe a család szórakozási igényének kielégítésében kulcsfontosságú, az egyes műsorokat közösen választják ki. </a:t>
            </a:r>
          </a:p>
          <a:p>
            <a:pPr>
              <a:lnSpc>
                <a:spcPts val="1180"/>
              </a:lnSpc>
              <a:spcBef>
                <a:spcPts val="300"/>
              </a:spcBef>
            </a:pPr>
            <a:r>
              <a:rPr lang="hu-HU" sz="1200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Nem lineáris szegmens</a:t>
            </a:r>
            <a:r>
              <a:rPr lang="hu-H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ISMERŐSKÉNT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jellemzik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viszonyukat. Alapvetően nem kötődnek műsorokhoz, a TV-hez.  Egyesek háttérzajként kapcsolják be a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TV-t,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míg háztartási teendőiket ellátják, mások csak akkor, ha konkrét tartalmat szeretnének fogyasztani</a:t>
            </a:r>
            <a:r>
              <a:rPr lang="hu-H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Mivel </a:t>
            </a:r>
            <a:r>
              <a:rPr lang="hu-H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elsősorban </a:t>
            </a:r>
            <a:r>
              <a:rPr lang="hu-H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moziélményt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keresnek,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legfőbb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céljuk a zavaró tartalmak (reklám, ajánlók) 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kiszűrése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1180"/>
              </a:lnSpc>
              <a:spcBef>
                <a:spcPts val="300"/>
              </a:spcBef>
            </a:pP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mindennapokban a TV </a:t>
            </a:r>
            <a:r>
              <a:rPr lang="hu-H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FUNKCIONÁLIS</a:t>
            </a:r>
            <a:r>
              <a:rPr lang="hu-H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szereppel bír, letöltött tartalmak megnézésére használják. 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51520" y="5085184"/>
            <a:ext cx="1601962" cy="1512168"/>
            <a:chOff x="517394" y="5301208"/>
            <a:chExt cx="1601962" cy="1512168"/>
          </a:xfrm>
        </p:grpSpPr>
        <p:grpSp>
          <p:nvGrpSpPr>
            <p:cNvPr id="15" name="Group 14"/>
            <p:cNvGrpSpPr/>
            <p:nvPr/>
          </p:nvGrpSpPr>
          <p:grpSpPr>
            <a:xfrm>
              <a:off x="517394" y="5301208"/>
              <a:ext cx="1601962" cy="1512168"/>
              <a:chOff x="0" y="908720"/>
              <a:chExt cx="4716016" cy="5256584"/>
            </a:xfrm>
          </p:grpSpPr>
          <p:sp>
            <p:nvSpPr>
              <p:cNvPr id="5" name="Oval 4"/>
              <p:cNvSpPr/>
              <p:nvPr/>
            </p:nvSpPr>
            <p:spPr bwMode="gray">
              <a:xfrm>
                <a:off x="179512" y="1412776"/>
                <a:ext cx="4320480" cy="439248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gray">
              <a:xfrm>
                <a:off x="615752" y="1804628"/>
                <a:ext cx="3375992" cy="360878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gray">
              <a:xfrm>
                <a:off x="1119808" y="2236676"/>
                <a:ext cx="2367880" cy="274468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gray">
              <a:xfrm>
                <a:off x="1788369" y="3302432"/>
                <a:ext cx="999787" cy="610051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r>
                  <a:rPr lang="en-US" sz="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én</a:t>
                </a:r>
                <a:endParaRPr lang="en-US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35696" y="2348880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barát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07704" y="1412776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ismerős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07704" y="1916832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rokon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91680" y="980728"/>
                <a:ext cx="1584176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smeretlen</a:t>
                </a:r>
                <a:r>
                  <a:rPr lang="en-US" sz="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14" name="Oval 13"/>
              <p:cNvSpPr/>
              <p:nvPr/>
            </p:nvSpPr>
            <p:spPr bwMode="gray">
              <a:xfrm>
                <a:off x="0" y="908720"/>
                <a:ext cx="4716016" cy="5256584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 bwMode="gray">
            <a:xfrm>
              <a:off x="1464490" y="5805264"/>
              <a:ext cx="360040" cy="2160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TV</a:t>
              </a: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6354414" y="5085184"/>
            <a:ext cx="1601962" cy="1512168"/>
            <a:chOff x="3618110" y="5301208"/>
            <a:chExt cx="1601962" cy="1512168"/>
          </a:xfrm>
        </p:grpSpPr>
        <p:grpSp>
          <p:nvGrpSpPr>
            <p:cNvPr id="16" name="Group 15"/>
            <p:cNvGrpSpPr/>
            <p:nvPr/>
          </p:nvGrpSpPr>
          <p:grpSpPr>
            <a:xfrm>
              <a:off x="3618110" y="5301208"/>
              <a:ext cx="1601962" cy="1512168"/>
              <a:chOff x="0" y="908720"/>
              <a:chExt cx="4716016" cy="5256584"/>
            </a:xfrm>
          </p:grpSpPr>
          <p:sp>
            <p:nvSpPr>
              <p:cNvPr id="17" name="Oval 16"/>
              <p:cNvSpPr/>
              <p:nvPr/>
            </p:nvSpPr>
            <p:spPr bwMode="gray">
              <a:xfrm>
                <a:off x="179512" y="1412776"/>
                <a:ext cx="4320480" cy="439248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gray">
              <a:xfrm>
                <a:off x="615752" y="1804628"/>
                <a:ext cx="3375992" cy="360878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gray">
              <a:xfrm>
                <a:off x="1119808" y="2236676"/>
                <a:ext cx="2367880" cy="274468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gray">
              <a:xfrm>
                <a:off x="1907703" y="3356991"/>
                <a:ext cx="900454" cy="55549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r>
                  <a:rPr lang="en-US" sz="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én</a:t>
                </a:r>
                <a:endParaRPr lang="en-US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835696" y="2348880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barát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7704" y="1412776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ismerős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07704" y="1916832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rokon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91680" y="980728"/>
                <a:ext cx="1584176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smeretlen</a:t>
                </a:r>
                <a:r>
                  <a:rPr lang="en-US" sz="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25" name="Oval 24"/>
              <p:cNvSpPr/>
              <p:nvPr/>
            </p:nvSpPr>
            <p:spPr bwMode="gray">
              <a:xfrm>
                <a:off x="0" y="908720"/>
                <a:ext cx="4716016" cy="5256584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 bwMode="gray">
            <a:xfrm>
              <a:off x="4644008" y="5445224"/>
              <a:ext cx="360040" cy="2160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TV</a:t>
              </a: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2843808" y="5085184"/>
            <a:ext cx="2981920" cy="1512168"/>
            <a:chOff x="6642446" y="5301208"/>
            <a:chExt cx="2981920" cy="1512168"/>
          </a:xfrm>
        </p:grpSpPr>
        <p:grpSp>
          <p:nvGrpSpPr>
            <p:cNvPr id="26" name="Group 25"/>
            <p:cNvGrpSpPr/>
            <p:nvPr/>
          </p:nvGrpSpPr>
          <p:grpSpPr>
            <a:xfrm>
              <a:off x="6642446" y="5301208"/>
              <a:ext cx="1601962" cy="1512168"/>
              <a:chOff x="0" y="908720"/>
              <a:chExt cx="4716016" cy="5256584"/>
            </a:xfrm>
          </p:grpSpPr>
          <p:sp>
            <p:nvSpPr>
              <p:cNvPr id="27" name="Oval 26"/>
              <p:cNvSpPr/>
              <p:nvPr/>
            </p:nvSpPr>
            <p:spPr bwMode="gray">
              <a:xfrm>
                <a:off x="179512" y="1412776"/>
                <a:ext cx="4320480" cy="4392488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gray">
              <a:xfrm>
                <a:off x="615752" y="1804628"/>
                <a:ext cx="3375992" cy="3608784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1119808" y="2236676"/>
                <a:ext cx="2367880" cy="274468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gray">
              <a:xfrm>
                <a:off x="1907703" y="3356991"/>
                <a:ext cx="900454" cy="555492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r>
                  <a:rPr lang="en-US" sz="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én</a:t>
                </a:r>
                <a:endParaRPr lang="en-US" sz="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35696" y="2348880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barát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07704" y="1412776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ismerős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07704" y="1916832"/>
                <a:ext cx="936104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rokon</a:t>
                </a:r>
                <a:endParaRPr lang="en-US" sz="6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91680" y="980728"/>
                <a:ext cx="1584176" cy="216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600" dirty="0" err="1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600" dirty="0" err="1" smtClean="0">
                    <a:latin typeface="Arial" pitchFamily="34" charset="0"/>
                    <a:cs typeface="Arial" pitchFamily="34" charset="0"/>
                  </a:rPr>
                  <a:t>smeretlen</a:t>
                </a:r>
                <a:r>
                  <a:rPr lang="en-US" sz="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35" name="Oval 34"/>
              <p:cNvSpPr/>
              <p:nvPr/>
            </p:nvSpPr>
            <p:spPr bwMode="gray">
              <a:xfrm>
                <a:off x="0" y="908720"/>
                <a:ext cx="4716016" cy="5256584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spcBef>
                    <a:spcPts val="300"/>
                  </a:spcBef>
                </a:pPr>
                <a:endParaRPr lang="en-US" sz="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 bwMode="gray">
            <a:xfrm>
              <a:off x="7452320" y="5805264"/>
              <a:ext cx="360040" cy="2160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TV</a:t>
              </a:r>
            </a:p>
          </p:txBody>
        </p:sp>
        <p:sp>
          <p:nvSpPr>
            <p:cNvPr id="48" name="Rectangle 47"/>
            <p:cNvSpPr/>
            <p:nvPr/>
          </p:nvSpPr>
          <p:spPr bwMode="gray">
            <a:xfrm>
              <a:off x="7596336" y="5373216"/>
              <a:ext cx="360040" cy="2160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TV</a:t>
              </a:r>
            </a:p>
          </p:txBody>
        </p:sp>
        <p:cxnSp>
          <p:nvCxnSpPr>
            <p:cNvPr id="50" name="Straight Arrow Connector 49"/>
            <p:cNvCxnSpPr>
              <a:stCxn id="47" idx="3"/>
            </p:cNvCxnSpPr>
            <p:nvPr/>
          </p:nvCxnSpPr>
          <p:spPr>
            <a:xfrm flipV="1">
              <a:off x="7812360" y="5877272"/>
              <a:ext cx="648072" cy="360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7884368" y="5445224"/>
              <a:ext cx="648072" cy="360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8436742" y="5369270"/>
              <a:ext cx="1187624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Nem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lineáris</a:t>
              </a:r>
              <a:endParaRPr lang="en-US" sz="11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36396" y="5738750"/>
              <a:ext cx="1187624" cy="2160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Lineáris</a:t>
              </a:r>
              <a:endParaRPr lang="en-US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5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Választás – Nézői magatartás, karakterisztikák</a:t>
            </a:r>
            <a:endParaRPr lang="hu-HU" dirty="0"/>
          </a:p>
        </p:txBody>
      </p:sp>
      <p:sp>
        <p:nvSpPr>
          <p:cNvPr id="4" name="Freihandform 26"/>
          <p:cNvSpPr/>
          <p:nvPr/>
        </p:nvSpPr>
        <p:spPr bwMode="gray">
          <a:xfrm>
            <a:off x="193023" y="1124746"/>
            <a:ext cx="2789647" cy="648070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Freihandform 26"/>
          <p:cNvSpPr/>
          <p:nvPr/>
        </p:nvSpPr>
        <p:spPr bwMode="gray">
          <a:xfrm>
            <a:off x="6228184" y="1124745"/>
            <a:ext cx="2736380" cy="648070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reihandform 26"/>
          <p:cNvSpPr/>
          <p:nvPr/>
        </p:nvSpPr>
        <p:spPr bwMode="gray">
          <a:xfrm>
            <a:off x="3059832" y="1124746"/>
            <a:ext cx="3096344" cy="648070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Többen,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 bwMode="gray">
          <a:xfrm rot="5400000">
            <a:off x="-700670" y="2553972"/>
            <a:ext cx="4577034" cy="2789646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gray">
          <a:xfrm rot="5400000">
            <a:off x="2326243" y="2407379"/>
            <a:ext cx="4577034" cy="3082832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Chevron 8"/>
          <p:cNvSpPr/>
          <p:nvPr/>
        </p:nvSpPr>
        <p:spPr bwMode="gray">
          <a:xfrm rot="5400000">
            <a:off x="5307819" y="2580642"/>
            <a:ext cx="4577034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57362"/>
            <a:ext cx="2664296" cy="3744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releváns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MŰSORKÍNÁLATOT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átfogóan 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ISMERIK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 Ennek tükrében vagy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TUDATOSAN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KAPCSOLNAK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egyik csatornáról a másikra a műsor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végén,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vagy egy adott csatorna műsorait nézik végig.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Kapcsolgatás, szörfözés nem jellemző, a választott tartalmat végignézik.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Tudatosságuk oly mértékű, hogy az egyes műsorok ajánlóinak időpontjait is ismerik, tudatosan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nyomon követik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annak érdekében, hogy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eldöntsék, releváns-e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számukra az aznapi téma, vendég.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Többnyire a TV előtt ülnek és nézik a műsorokat,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ÉLETÜKET A TV-HEZ IGAZÍTJÁK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 Amennyiben techinkai eszköz (set-top box, beépített winchester) rendelkezésre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áll,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esti teendőiket elvégzik közben, de a kialakított műsorrendet végigkövetik csúsztatással.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 technikai eszközök már megteremtik az igényt a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TARTALOMFOGYASZTÁS BEOSZTÁSÁRA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meghatározására. 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2806" y="1957361"/>
            <a:ext cx="2569674" cy="3744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Tartalom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keresés jellemzi a szegmenst.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Egy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műsornak csupán 5-10 másodperce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van,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hogy meggyőzze a nézőt. Ez alatt az idő alatt döntik el, hogy hosszú távon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képes-e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az adott műsor lekötni figyelmüket vagy sem.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Választásukat korábbi tapasztalataik nagymértékben befolyásolják, egy-egy rossz élmény végleges elfordulást is képes kiváltani a műsor iránt.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Nincs élő műsorfüzet a fejükben, csupán nagyságrendileg vannak tisztában a műsorkínálattal.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 csatornakiosztást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jól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ismerik, elsősorban azokra kapcsolnak, amelyek releváns tartalmat sugároznak, korábban nem okoztak csalódást.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Rendkívül gyorsan áttekintik adott idősávban a tartalomkínálatot, csupán 1-2 perc elegendő számukra. Tévézésüket a türelmetlenség, kritikus hozzáállás jellemzi.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 TV-t igazítják az életükhöz, egyértelműen irányítani akarnak, ehhez eszközt is keresnek már. Fontos számukra, hogy ők szabják meg, mikor és mit néznek.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0" y="1957362"/>
            <a:ext cx="2952328" cy="40639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Lineáris: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Többnyire egy ember kezében van a távirányító, azonban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KÖZÖSEN DÖNTENEK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 tartalomról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ritka, hogy a tartalomfogyasztásukat úgy alakítják, hogy más – más családtag vágya teljesüljön. </a:t>
            </a:r>
          </a:p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NAGYSÁGRENDILEG TISZTÁBAN VANNAK A MŰSORKÍNÁLATTAL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mely idősávban milyen műsorok érhetők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el,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és ezek közül, melyik kinek megfelelő.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ADOTT SZETTBŐL VÁLOGATNAK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A teljes műsorkínálatot nem tekintik át. </a:t>
            </a:r>
          </a:p>
          <a:p>
            <a:pPr>
              <a:spcBef>
                <a:spcPts val="300"/>
              </a:spcBef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Ka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pcsolgatás közepes mértékben jellemzi a szegmenst, csak akkor következik be, ha olyan idősávhoz érkeznek, amikor nincs éppen az egyik, vagy másik családtag számára releváns műsor.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Család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TV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viszonya közösen kialakított, kompromisszumos együttműködés. </a:t>
            </a:r>
          </a:p>
          <a:p>
            <a:pPr>
              <a:spcBef>
                <a:spcPts val="300"/>
              </a:spcBef>
            </a:pP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Nem lineáris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Többnyire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SAJÁT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szerverüket vagy torrent oldalak (N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ore)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KÍNÁLATÁT TEKINTIK ÁT,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választást követően az adott tartalmat közösen végignézik. Választásuk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IMPULZÍV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épp mi kelti fel az érdeklődésüket, miről hallottak, ez a lineáris TV műsorkínálatától független.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OTTHONI MOZIZÁST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valósítanak meg, azonban ez nem párosul rákészülődéssel (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rágcsa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kifejezetten 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FILMÉLMÉNYRE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VÁGYNAK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6044200"/>
            <a:ext cx="2664372" cy="458233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CSATORNAKIOSZTÁS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ÉL A FEJEKBEN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023" y="6050090"/>
            <a:ext cx="2789648" cy="47525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MŰSORREND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ÉL A FEJEKBEN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6044200"/>
            <a:ext cx="3096344" cy="4582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Lineáris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CSALÁDI MŰSORREND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ÉL A FEJEKBEN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328" y="5373216"/>
            <a:ext cx="25152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25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Összefoglaló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Választást befolyásoló tényezők - Műsorok</a:t>
            </a:r>
            <a:endParaRPr lang="hu-HU" dirty="0"/>
          </a:p>
        </p:txBody>
      </p:sp>
      <p:sp>
        <p:nvSpPr>
          <p:cNvPr id="4" name="Freihandform 26"/>
          <p:cNvSpPr/>
          <p:nvPr/>
        </p:nvSpPr>
        <p:spPr bwMode="gray">
          <a:xfrm>
            <a:off x="173973" y="980729"/>
            <a:ext cx="2741919" cy="792087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Freihandform 26"/>
          <p:cNvSpPr/>
          <p:nvPr/>
        </p:nvSpPr>
        <p:spPr bwMode="gray">
          <a:xfrm>
            <a:off x="5940152" y="980728"/>
            <a:ext cx="2880320" cy="792087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reihandform 26"/>
          <p:cNvSpPr/>
          <p:nvPr/>
        </p:nvSpPr>
        <p:spPr bwMode="gray">
          <a:xfrm>
            <a:off x="3059832" y="980729"/>
            <a:ext cx="2736380" cy="792087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Többen,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 bwMode="gray">
          <a:xfrm rot="5400000">
            <a:off x="-870142" y="2672915"/>
            <a:ext cx="4824536" cy="2736305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gray">
          <a:xfrm rot="5400000">
            <a:off x="2010178" y="2672916"/>
            <a:ext cx="4824536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Chevron 8"/>
          <p:cNvSpPr/>
          <p:nvPr/>
        </p:nvSpPr>
        <p:spPr bwMode="gray">
          <a:xfrm rot="5400000">
            <a:off x="4968042" y="2600947"/>
            <a:ext cx="4824536" cy="2880240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16833"/>
            <a:ext cx="2664296" cy="4256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DÖNTÉSÜK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MŰSORORIENTÁLT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továbbiakban pedig az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egyéni ízlés a meghatározó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 Főként a TV által kínált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műsorokat monitorozzák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. Az esti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műsoridőben (18-22h)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az adott kínálaton kívüli tartalmat, más eszközt nem használnak.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Megszokott sorozatok, műsorok szervesen beépültek a szegmens mindennapjaiba.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Az alkalmi műsorokat, heti sorozatokat nagyobb várakozás, izgalom övezi, ha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tehetik,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élőben nézik. Ezeket a műsorokat rákészülés előzi meg, otthoni teendőiket rendszerint előtte elvégzik. A vendégszereplőkkel dolgozó műsorok esetében téma és vendégfüggő a műsor fogyasztása, itt egyéni preferenciák érvényesülnek.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Az egész estés nagyjátékfilmeket javarészt végignézik, azonban itt már megjelenik egyeseknél a rászánt idő lerövidítése iránti igény, ha tehetik rögzítik vagy csúsztatással kezdik a fogyasztást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reklámblokkok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kikerülése céljából.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6194" y="1916832"/>
            <a:ext cx="2844236" cy="4734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TARTALOMORIENTÁLT A DÖNTÉSHOZÁS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kevésbé kötődnek egy-egy műsorhoz. A műsorok inkább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kiindulópontként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szolgálnak, azonban az, hogy az adott keretek (vetélkedő, reality, tehetségkutató, sorozat stb.) megfelelő tartalommal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vannak–e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feltöltve,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mindig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 műsorba való betekintés után dől el. Adott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kedveltsége nem hozza automatikusan annak rendszeres nézését. </a:t>
            </a:r>
          </a:p>
          <a:p>
            <a:pPr>
              <a:spcBef>
                <a:spcPts val="300"/>
              </a:spcBef>
            </a:pP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Példa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: kedvelt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többszereplős szituációs játékokat feldolgozó műsor. AZONBAN Hajós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András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Készhelyzet műsorát akkor nézik, ha a benne szereplő színészek szimpatikusak, vonzóak, a műsor szórakoztató. </a:t>
            </a: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000" dirty="0" smtClean="0"/>
              <a:t>Erre a szegmensre a </a:t>
            </a:r>
            <a:r>
              <a:rPr lang="hu-HU" sz="1000" b="1" dirty="0" smtClean="0"/>
              <a:t>magasabb ingerküszöb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jellemző, hajlamosak műsorfogyasztás közben más tevékenységet is végezni (facebook, email, háztartási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teendők)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ezért a megállíthatóság, rögzítés, visszatekerés lehetősége kiemelkedő fontossággal bír. </a:t>
            </a:r>
          </a:p>
          <a:p>
            <a:r>
              <a:rPr lang="hu-HU" sz="1000" dirty="0" smtClean="0">
                <a:latin typeface="Arial" pitchFamily="34" charset="0"/>
                <a:cs typeface="Arial" pitchFamily="34" charset="0"/>
              </a:rPr>
              <a:t>Műsorválasztásuk impulzív, </a:t>
            </a:r>
            <a:r>
              <a:rPr lang="hu-HU" sz="1000" dirty="0" smtClean="0"/>
              <a:t>nem tervezett</a:t>
            </a:r>
            <a:r>
              <a:rPr lang="hu-HU" sz="1000" dirty="0" smtClean="0"/>
              <a:t>. Belekóstolást </a:t>
            </a:r>
            <a:r>
              <a:rPr lang="hu-HU" sz="1000" dirty="0" smtClean="0"/>
              <a:t>követően döntenek, a TV nézésnek nincs előre meghatározható ritmusa. </a:t>
            </a:r>
            <a:r>
              <a:rPr lang="hu-HU" sz="1000" dirty="0" smtClean="0"/>
              <a:t> Család </a:t>
            </a:r>
            <a:r>
              <a:rPr lang="hu-HU" sz="1000" dirty="0" smtClean="0"/>
              <a:t>esetén ritka a közös </a:t>
            </a:r>
            <a:r>
              <a:rPr lang="hu-HU" sz="1000" dirty="0" smtClean="0"/>
              <a:t>TV-nézés</a:t>
            </a:r>
            <a:r>
              <a:rPr lang="hu-HU" sz="1000" dirty="0" smtClean="0"/>
              <a:t>, a családtagok (gyerek, felnőtt) egymást követik a TV előtt vagy külön készülékkel rendelkeznek.</a:t>
            </a:r>
          </a:p>
          <a:p>
            <a:endParaRPr lang="hu-HU" sz="1000" dirty="0" smtClean="0"/>
          </a:p>
          <a:p>
            <a:pPr>
              <a:spcBef>
                <a:spcPts val="300"/>
              </a:spcBef>
            </a:pP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1916832"/>
            <a:ext cx="2664296" cy="41424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Lineáris: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Döntésük jellemzően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MŰSOR-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ÉS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PARTNER/CSALÁDTAGORIENTÁLT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Hétköznap esti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szettben gondolkodnak, amelyben mindenki megtalálja az igényeinek megfelelő tartalmat. A tervezettség hétvégére kevésbé jellemző, műsorajánlók alapján, illetve ad-hoc döntik el, hogy épp mit néz a család. A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családi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filmek a hétvégék szerves részét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képezik,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többnyire a délutáni műsorfolyamban keresnek ehhez megfelelő tartalmat.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Családok esetében a választást este 19-20 óráig a gyerekek kora, ízlése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erőteljesen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befolyásolja, AZONBAN a döntés közös, mindenkinek van beleszólása.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Nem lineáris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Általában nincs hagyományos, élő műsorfogyasztás, csupán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sportműsorok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tudják a képernyő elé csalogatni őket.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 fiatalok (‹ 30 év) csak abban az esetben néznek meg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egy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műsort, illetve részletet, ha beszédtéma az ismerősök, barátok körében, pl. Friderikusz – Rubint Réka párbeszéd. Ekkor is jellemzően letöltik az adott tartalmat.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Idősebb generáció (40+)  elvétve (havonta) rögzít egy-egy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műsort,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és szabadidő, kedv esetén megnézi. Javarészt VOD (HBO GO) és letöltött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filmek fogyasztása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jellemzi.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5976664"/>
            <a:ext cx="2880320" cy="62068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Kritikus, impulzív, távolságtartó, műsorgyártók számára instabil célközönség 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1" y="5949280"/>
            <a:ext cx="2730767" cy="62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Kiszámítható, stabil műsorfogyasztás, műsorgyártók célközönsége.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5949280"/>
            <a:ext cx="2730766" cy="6206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Lineáris: tág célcsoportot megszólító műsor esetén stabil célközönség lehet. 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Választást befolyásoló tényezők </a:t>
            </a:r>
            <a:r>
              <a:rPr lang="hu-HU" dirty="0" smtClean="0"/>
              <a:t>– Műsorok (2)</a:t>
            </a:r>
            <a:endParaRPr lang="en-US" dirty="0"/>
          </a:p>
        </p:txBody>
      </p:sp>
      <p:sp>
        <p:nvSpPr>
          <p:cNvPr id="4" name="Freihandform 26"/>
          <p:cNvSpPr/>
          <p:nvPr/>
        </p:nvSpPr>
        <p:spPr bwMode="gray">
          <a:xfrm>
            <a:off x="194511" y="980730"/>
            <a:ext cx="2736380" cy="864096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Freihandform 26"/>
          <p:cNvSpPr/>
          <p:nvPr/>
        </p:nvSpPr>
        <p:spPr bwMode="gray">
          <a:xfrm>
            <a:off x="6018378" y="980729"/>
            <a:ext cx="2736380" cy="864096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reihandform 26"/>
          <p:cNvSpPr/>
          <p:nvPr/>
        </p:nvSpPr>
        <p:spPr bwMode="gray">
          <a:xfrm>
            <a:off x="3074831" y="980730"/>
            <a:ext cx="2736380" cy="864096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Többen,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 bwMode="gray">
          <a:xfrm rot="5400000">
            <a:off x="-851091" y="2744923"/>
            <a:ext cx="4824534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gray">
          <a:xfrm rot="5400000">
            <a:off x="2029229" y="2744923"/>
            <a:ext cx="4824534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Chevron 8"/>
          <p:cNvSpPr/>
          <p:nvPr/>
        </p:nvSpPr>
        <p:spPr bwMode="gray">
          <a:xfrm rot="5400000">
            <a:off x="4968826" y="2744924"/>
            <a:ext cx="4824536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29370"/>
            <a:ext cx="2664296" cy="41359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EGYÉNI ÍZLÉS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alapján az egyes műsorokba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TELJESEN BEVONÓDNAK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, nyomon követik az egyes részeket.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Rendszerint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MŰSORPREFERENCIÁVAL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rendelkeznek, de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KÖZVETETT MÓDON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CSATORNAPREFERENCIÁJUK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IS KIALAKUL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, ha számos szimpatikus műsort találnak egy adott csatornán.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A csatorna többnyire akkor kap szerepet, amikor tartalmat keresnek, ekkor elsősorban azokhoz a csatornákhoz fordulnak, amelyek esetében korábban pozitív tapasztalataik voltak.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Amennyiben egy adott műsor mégsem tetszik, megvárják a soron következőt, addig pedig ellátják a háztartási teendőket.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A saját gyártású tartalom vonzereje az egyén stílusától, habitusától függ, önmagában a saját gyártásnak nincs húzóereje.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0260" y="2010865"/>
            <a:ext cx="2664296" cy="42984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SZEMÉLYES PREFERENCIÁK, IGÉNYEK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teljesülése a műsorba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BEVONÓDÁS KULCSA.</a:t>
            </a:r>
          </a:p>
          <a:p>
            <a:pPr>
              <a:spcBef>
                <a:spcPts val="300"/>
              </a:spcBef>
            </a:pPr>
            <a:r>
              <a:rPr lang="hu-HU" sz="1100" b="1" dirty="0" err="1" smtClean="0">
                <a:latin typeface="Arial" pitchFamily="34" charset="0"/>
                <a:cs typeface="Arial" pitchFamily="34" charset="0"/>
              </a:rPr>
              <a:t>TARTALOM</a:t>
            </a:r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preferencia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játszik szerepet a döntésben, a csatorna csak tematikus jellegével tud kiemelkedni, de azokat is általánosságban tartják számon, pl. ismeretterjesztő csatornák.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Jellemzően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INTELLEKTUÁLIS TARTALOMMAL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bíró műsorok képesek rendszeresen elérni a szegmenst. </a:t>
            </a:r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Valóságshowk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, szappanoperák,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sok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évadot megélt sorozatok kevésbé csábítóak.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Szeretik az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ÉRTÉKET KÖZVETÍTŐ, EGYEDI TARTALMAKAT,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pl. Készhelyzet, Beugró, Virtuózok, Megasztár 1-4. évad.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0" y="1988840"/>
            <a:ext cx="2664296" cy="4320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100" b="1" i="1" dirty="0">
                <a:latin typeface="Arial" pitchFamily="34" charset="0"/>
                <a:cs typeface="Arial" pitchFamily="34" charset="0"/>
              </a:rPr>
              <a:t>L</a:t>
            </a:r>
            <a:r>
              <a:rPr lang="hu-HU" sz="1100" b="1" i="1" dirty="0" smtClean="0">
                <a:latin typeface="Arial" pitchFamily="34" charset="0"/>
                <a:cs typeface="Arial" pitchFamily="34" charset="0"/>
              </a:rPr>
              <a:t>ineáris: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többnyire azokba a műsorokba tudnak bevonódni,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amelyek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TÁG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CÉL-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ÉS KORCSOPORT SZÁMÁRA KÉSZÜLNEK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, pl. Családom és egyéb állatfajták. Gyerekek esetén fontos, hogy az adott műsor agresszív tartalmat ne közvetítsen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Döntéshozásban a tartalom játszik döntő szerepet, az elsődleges cél, hogy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MINDENKI TUDJA NÉZNI AZ ADOTT MŰSORT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. Amennyiben olyan tartalom kerül napirendre,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ami egy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családtag számára kevésbé elfogadható, akkor utóbbi kilép a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TV-nézési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helyzetből vagy másik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TV-készüléken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néz egy másik, általa kedvelt műsort.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Alapvetően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NYITOTT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 szegmens, sok mindenbe belekóstolnak, mivel a háztartásban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valakinek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épp az adott tartalom tetszik. Kifejezett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csatorna-preferenciával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nem rendelkeznek, inkább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CSATORNA SZETT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él a fejükben, ahol a család, háztartás számára releváns tartalmakat szoktak találni, pl. RTL, TV2, Comedy Central, AXN,M2, Cool. 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Választást befolyásoló tényezők </a:t>
            </a:r>
            <a:r>
              <a:rPr lang="hu-HU" dirty="0" smtClean="0"/>
              <a:t>– rendszeresen nézett műsorok karakterisztikái</a:t>
            </a:r>
            <a:r>
              <a:rPr lang="hu-HU" dirty="0"/>
              <a:t>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4" name="Freihandform 26"/>
          <p:cNvSpPr/>
          <p:nvPr/>
        </p:nvSpPr>
        <p:spPr bwMode="gray">
          <a:xfrm>
            <a:off x="179512" y="1014637"/>
            <a:ext cx="2664296" cy="792088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Freihandform 26"/>
          <p:cNvSpPr/>
          <p:nvPr/>
        </p:nvSpPr>
        <p:spPr bwMode="gray">
          <a:xfrm>
            <a:off x="5868144" y="1014636"/>
            <a:ext cx="3024336" cy="792088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reihandform 26"/>
          <p:cNvSpPr/>
          <p:nvPr/>
        </p:nvSpPr>
        <p:spPr bwMode="gray">
          <a:xfrm>
            <a:off x="2913868" y="1014637"/>
            <a:ext cx="2810336" cy="792088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Többen,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 bwMode="gray">
          <a:xfrm rot="5400000">
            <a:off x="-918896" y="2774631"/>
            <a:ext cx="4874624" cy="265078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gray">
          <a:xfrm rot="5400000">
            <a:off x="1895198" y="2694893"/>
            <a:ext cx="4874626" cy="2810258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Chevron 8"/>
          <p:cNvSpPr/>
          <p:nvPr/>
        </p:nvSpPr>
        <p:spPr bwMode="gray">
          <a:xfrm rot="5400000">
            <a:off x="4929752" y="2583995"/>
            <a:ext cx="4896541" cy="3024252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50740"/>
            <a:ext cx="2592288" cy="44644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Hírműsorok, politikai beszélgetős műsorok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nformációszerzés, tájékozódás a világról. A politikai beszélgetős műsorok esetében nézőpontokra, szemléletre kíváncsiak főként.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Szeretik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 vitaműsorokat, amikor ellentétes álláspontok ütköznek. </a:t>
            </a:r>
          </a:p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Sorozatok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egyéni ízlés, preferenciák érvényesülnek.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megkedvel egy sorozatot, kötődik hozzá,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hétről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hétre várja az újabb részt. </a:t>
            </a:r>
          </a:p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Ismeretterjesztő csatornák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többnyire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ismeretszerzésre,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tartalmas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TV-nézésre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törekszenek ezeknek a csatornáknak a felkeresésekor. </a:t>
            </a:r>
          </a:p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Hazai gyártású filmsorozatok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napi sorozatokra hétköznapi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rendszeres jelentkezésük folytán rákészülés, várakozás nem párosul, egy-egy rész kimaradása nem hoz létre űrt a nézőben. </a:t>
            </a:r>
          </a:p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Sportműsorok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fogyasztásuk kifejezetten élőben élvezetes. Választás során az egyéni stílus érvényesül. </a:t>
            </a:r>
          </a:p>
          <a:p>
            <a:pPr>
              <a:spcBef>
                <a:spcPts val="300"/>
              </a:spcBef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7383" y="1950740"/>
            <a:ext cx="2944666" cy="4536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60"/>
              </a:lnSpc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Hírműsorok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tájékozódás, illetve kíváncsiak egyes hírek interpretálására, amelyekről korában olvastak. </a:t>
            </a:r>
          </a:p>
          <a:p>
            <a:pPr>
              <a:lnSpc>
                <a:spcPts val="1160"/>
              </a:lnSpc>
              <a:spcBef>
                <a:spcPts val="300"/>
              </a:spcBef>
            </a:pPr>
            <a:r>
              <a:rPr lang="hu-HU" sz="1000" b="1" dirty="0">
                <a:latin typeface="Arial" pitchFamily="34" charset="0"/>
                <a:cs typeface="Arial" pitchFamily="34" charset="0"/>
              </a:rPr>
              <a:t>I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smeretterjesztő, tematikus csatornák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esetében konkrét műsorokhoz fordulnak, de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nyomon követésükben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rendszeresség. Korábbi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pozitív tapasztalat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folytán, ha épp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rátalálnak,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hajlamosak megnézni. Beépített főnök, Autókereskedők, Eszement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Játékok,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Jamie Oliver, Olasz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meló,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Esküvői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ruhák.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Stílusában, tartalmában érdekes, szórakoztató, elgondolkodtató műsorokként írják le őket. Főzés esetén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praktikák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ötletek, inspirációk meríthetők.</a:t>
            </a:r>
          </a:p>
          <a:p>
            <a:pPr>
              <a:lnSpc>
                <a:spcPts val="1160"/>
              </a:lnSpc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Komédiák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vígjátéksorozatok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Többnyire időkitöltés, szörfözgetés során kapcsolódnak be.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Tudatosan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nem követik, várják az adott részeket. Ha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korábban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szórakoztatónak találtak egy-egy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tartalmat, leragadnak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egy ideig. </a:t>
            </a:r>
          </a:p>
          <a:p>
            <a:pPr>
              <a:lnSpc>
                <a:spcPts val="1160"/>
              </a:lnSpc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Tehetségkutató műsorok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csak új szerkezet, tartalom és értékközvetítés esetén képes vonzani ezt a szegmenst. </a:t>
            </a:r>
          </a:p>
          <a:p>
            <a:pPr>
              <a:lnSpc>
                <a:spcPts val="1160"/>
              </a:lnSpc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Szituációs játékon alapuló szórakoztató műsorok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vonzó karakterek, tartalom esetén hosszú távon képes lekötni a szegmenst. </a:t>
            </a:r>
          </a:p>
          <a:p>
            <a:pPr>
              <a:lnSpc>
                <a:spcPts val="1160"/>
              </a:lnSpc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Sportműsorok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nevesebb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klubcsapatok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rangadóit, jelesebb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sporteseményeket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élőben, a műsort végignézve fogyasztják.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1950740"/>
            <a:ext cx="2736304" cy="4536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b="1" i="1" dirty="0">
                <a:latin typeface="Arial" pitchFamily="34" charset="0"/>
                <a:cs typeface="Arial" pitchFamily="34" charset="0"/>
              </a:rPr>
              <a:t>L</a:t>
            </a: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ineáris: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vegyes műsorfogyasztás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a család, háztartás érdeklődési körének megfelelő tartalmak kerülnek a fókuszba.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Gyerekműsorok esetén a szülők fő igénye a tartalmas szórakozás, az agresszív,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erőszakmentes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tartalomfogyasztás.  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Elsősorban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szórakozás, időtöltés céljából nézi az egyes műsorokat, többnyire megszokásból.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Párban élők esetében jellemző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egy-egy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sorozathoz való kötődés és azok nyomon követése, ahogy ezt a egyedül tudatosan TV nézők esetében is tapasztaltuk.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00"/>
              </a:lnSpc>
              <a:spcBef>
                <a:spcPts val="300"/>
              </a:spcBef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Nem lineáris: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Blockbuster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filmek, sorozatok, korábbi kedvenc sorozatok újabb évadai állnak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fókuszban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 Másodlagosan hazai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műsorok,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akár tehetségkutató, akár vetélkedő,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ahol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érdekes tartalom jelent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meg,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és erről olvastak (comment.blog.hu,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Utóbbi tartalmakat is többnyire letöltve az adást követően nézik meg.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Egy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műsorfajta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képes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nemlineáris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fogyasztót visszacsábítani a TV elé: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sportműsoro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foci, Forma-1. Ezeknek a műsoroknak élőben van varázsa. </a:t>
            </a:r>
          </a:p>
          <a:p>
            <a:pPr>
              <a:lnSpc>
                <a:spcPts val="1100"/>
              </a:lnSpc>
              <a:spcBef>
                <a:spcPts val="300"/>
              </a:spcBef>
            </a:pP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Megjegyzés: mindkét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nemlineáris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válaszadó </a:t>
            </a:r>
            <a:r>
              <a:rPr lang="hu-HU" sz="1000" i="1" dirty="0" smtClean="0">
                <a:latin typeface="Arial" pitchFamily="34" charset="0"/>
                <a:cs typeface="Arial" pitchFamily="34" charset="0"/>
              </a:rPr>
              <a:t>férfi.</a:t>
            </a:r>
            <a:endParaRPr lang="hu-H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Választást befolyásoló tényezők – Eszközök és szegmens karakterisztikák</a:t>
            </a:r>
            <a:endParaRPr lang="hu-HU" dirty="0"/>
          </a:p>
        </p:txBody>
      </p:sp>
      <p:sp>
        <p:nvSpPr>
          <p:cNvPr id="4" name="Freihandform 26"/>
          <p:cNvSpPr/>
          <p:nvPr/>
        </p:nvSpPr>
        <p:spPr bwMode="gray">
          <a:xfrm>
            <a:off x="179512" y="1052738"/>
            <a:ext cx="2736380" cy="792085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Freihandform 26"/>
          <p:cNvSpPr/>
          <p:nvPr/>
        </p:nvSpPr>
        <p:spPr bwMode="gray">
          <a:xfrm>
            <a:off x="5976078" y="1052736"/>
            <a:ext cx="2736305" cy="792085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reihandform 26"/>
          <p:cNvSpPr/>
          <p:nvPr/>
        </p:nvSpPr>
        <p:spPr bwMode="gray">
          <a:xfrm>
            <a:off x="3059832" y="1052738"/>
            <a:ext cx="2736380" cy="792085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36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Többen,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Chevron 6"/>
          <p:cNvSpPr/>
          <p:nvPr/>
        </p:nvSpPr>
        <p:spPr bwMode="gray">
          <a:xfrm rot="5400000">
            <a:off x="-887096" y="2780929"/>
            <a:ext cx="4896544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gray">
          <a:xfrm rot="5400000">
            <a:off x="1993224" y="2780929"/>
            <a:ext cx="4896544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Chevron 8"/>
          <p:cNvSpPr/>
          <p:nvPr/>
        </p:nvSpPr>
        <p:spPr bwMode="gray">
          <a:xfrm rot="5400000">
            <a:off x="4895958" y="2780931"/>
            <a:ext cx="4896547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88841"/>
            <a:ext cx="2664296" cy="4675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Eszközhasználata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nem szofisztikált.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TV-nézéshez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TV-készülék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kötődik szorosan, más eszközön ritkán fogyasztanak tartalmat. </a:t>
            </a:r>
          </a:p>
          <a:p>
            <a:pPr>
              <a:spcBef>
                <a:spcPts val="300"/>
              </a:spcBef>
            </a:pPr>
            <a:r>
              <a:rPr lang="hu-HU" sz="1000" dirty="0">
                <a:latin typeface="Arial" pitchFamily="34" charset="0"/>
                <a:cs typeface="Arial" pitchFamily="34" charset="0"/>
              </a:rPr>
              <a:t>S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zámítógépen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olyan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tartalmakat néznek meg, amelyről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lemaradtak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és jelentős hírértékkel bír.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Ennek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meghatározott ideje van (kora du.), nem keresztezi az esti műsoridőt.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Set-top box: többnyire nem rendelkeztek vele, amennyiben mégis, akkor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felnőtt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gyermek használta. </a:t>
            </a:r>
          </a:p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Többnyire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csak TV-vel rendelkeznek, PC, mint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TV-nézés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alternatívája nem jöhet szóba (lassú internet, kis képernyő). DE beépített winchester már megteremti az igényt a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személyre szabható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fogyasztásra.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084" y="1988841"/>
            <a:ext cx="2664296" cy="4734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000" b="1" dirty="0" err="1" smtClean="0">
                <a:latin typeface="Arial" pitchFamily="34" charset="0"/>
                <a:cs typeface="Arial" pitchFamily="34" charset="0"/>
              </a:rPr>
              <a:t>set-top-box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stabilan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jelen van, a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döntéshozásban, 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kulcsszerepet tölt be.</a:t>
            </a:r>
          </a:p>
          <a:p>
            <a:pPr>
              <a:spcBef>
                <a:spcPts val="300"/>
              </a:spcBef>
            </a:pPr>
            <a:r>
              <a:rPr lang="hu-HU" sz="1000" b="1" dirty="0" err="1" smtClean="0">
                <a:latin typeface="Arial" pitchFamily="34" charset="0"/>
                <a:cs typeface="Arial" pitchFamily="34" charset="0"/>
              </a:rPr>
              <a:t>Műsorösszefoglalók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különös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vonzerővel bír,  a műsorokról ezen keresztül gyorsan és könnyedén tájékozódnak. Az adott műsor stílusa, kontextusa és a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tartalomösszefoglalók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alapján hozzák meg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döntésüket.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 kapcsolgatást, szörfözést továbbá az is generálja, hogy az infosávban tájékozódni tudnak a következő műsorokról, illetve arról, hogy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reklámblokkok tartanak–e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még. Ezen kívül a set-top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boxot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műsorrögzítésre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, visszatekerésre, csúsztatott indításra is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használják, ami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hozzásegít a célirányos tartalomfogyasztáshoz.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 rögzített tartalmakat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egy-két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héten belül megtekintik. Az érdekesebb sorozatokat már másnap.</a:t>
            </a:r>
          </a:p>
          <a:p>
            <a:pPr>
              <a:spcBef>
                <a:spcPts val="300"/>
              </a:spcBef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avarészt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lineáris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TV-használat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jellemzi a szegmenst</a:t>
            </a:r>
            <a:r>
              <a:rPr lang="hu-HU" sz="1000" b="1" dirty="0">
                <a:latin typeface="Arial" pitchFamily="34" charset="0"/>
                <a:cs typeface="Arial" pitchFamily="34" charset="0"/>
              </a:rPr>
              <a:t>, tartalomfogyasztás laptopon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elvétve kerül napirendre. A laptopot műsoridőben inkább kapcsolattartás, információszerzés céljából keresik fel. Előfordul, hogy párhuzamosan használják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TV-nézés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során. </a:t>
            </a: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 kérdezettek okos TV-vel nem rendelkeztek. </a:t>
            </a:r>
          </a:p>
          <a:p>
            <a:pPr>
              <a:spcBef>
                <a:spcPts val="300"/>
              </a:spcBef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1988841"/>
            <a:ext cx="2664296" cy="4423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Lineáris: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Eszközhasználata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alapszintű. Jellemzően lineáris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TV-nézők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Filmletöltés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ritkán kerül szóba, ekkor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laptopot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kábellel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TV-hez kötik. Fontos 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nagyképernyős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élmény.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Set-top-box: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tájékozódásra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használják. A rögzítés elenyésző, egyrészt  időhiány folytán, másrészt csak másik családtag műsorának kárára nézhető. </a:t>
            </a:r>
          </a:p>
          <a:p>
            <a:pPr>
              <a:spcBef>
                <a:spcPts val="300"/>
              </a:spcBef>
            </a:pP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Nem lineáris</a:t>
            </a:r>
            <a:r>
              <a:rPr lang="hu-HU" sz="1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Fejlett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eszközkészlettel, otthoni hálózattal rendelkeznek. Az otthoni rendszer kialakítása során a kényelem, a rendszer teherbíró képessége (tárház, teljesítmény) és az egyes eszközök egymással való kommunikálása elsődleges szempont volt.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 TV rendszerint okos TV, ezen kívül műsor rögzítésére alkalmas set-top-box, házimozi rendszer, médialejátszó, router, szerver, Logitech tevékenység alapú távirányító, play station és tablet érhető el. </a:t>
            </a:r>
          </a:p>
          <a:p>
            <a:pPr>
              <a:spcBef>
                <a:spcPts val="300"/>
              </a:spcBef>
            </a:pPr>
            <a:r>
              <a:rPr lang="hu-HU" sz="1000" dirty="0" smtClean="0">
                <a:latin typeface="Arial" pitchFamily="34" charset="0"/>
                <a:cs typeface="Arial" pitchFamily="34" charset="0"/>
              </a:rPr>
              <a:t>Az elsődleges cél a 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házimoziélmény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kényelmes fogyasztása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 lakás bármely pontjáról. Ezen kívül fiatalabb generációnál (‹30 év) naprakész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amerikai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tartalmak letöltését jelenti.</a:t>
            </a:r>
          </a:p>
          <a:p>
            <a:pPr>
              <a:spcBef>
                <a:spcPts val="300"/>
              </a:spcBef>
            </a:pP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88640"/>
            <a:ext cx="6335713" cy="647402"/>
          </a:xfrm>
        </p:spPr>
        <p:txBody>
          <a:bodyPr/>
          <a:lstStyle/>
          <a:p>
            <a:r>
              <a:rPr lang="hu-HU" dirty="0" smtClean="0"/>
              <a:t>Eszközök és hatásuk </a:t>
            </a:r>
            <a:r>
              <a:rPr lang="hu-HU" dirty="0" smtClean="0"/>
              <a:t>a TV-nézésre</a:t>
            </a:r>
            <a:endParaRPr lang="hu-HU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23790" y="1138711"/>
            <a:ext cx="2736000" cy="178532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smtClean="0">
                <a:solidFill>
                  <a:schemeClr val="bg1"/>
                </a:solidFill>
                <a:latin typeface="Arial" pitchFamily="34" charset="0"/>
              </a:rPr>
              <a:t>Set-top-box (rögzítésre alkalmas)</a:t>
            </a:r>
            <a:endParaRPr lang="hu-HU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Inhaltsplatzhalter 7"/>
          <p:cNvSpPr txBox="1">
            <a:spLocks/>
          </p:cNvSpPr>
          <p:nvPr/>
        </p:nvSpPr>
        <p:spPr bwMode="gray">
          <a:xfrm>
            <a:off x="3203575" y="1138711"/>
            <a:ext cx="5616575" cy="178532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t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hu-HU" sz="1200" dirty="0" smtClean="0">
                <a:latin typeface="Arial" pitchFamily="34" charset="0"/>
              </a:rPr>
              <a:t>A tartalom megállításának, tekerésének és rögzítésének lehetősége magával hozza a személyre szabható </a:t>
            </a:r>
            <a:r>
              <a:rPr lang="hu-HU" sz="1200" dirty="0" smtClean="0">
                <a:latin typeface="Arial" pitchFamily="34" charset="0"/>
              </a:rPr>
              <a:t>TV-nézés </a:t>
            </a:r>
            <a:r>
              <a:rPr lang="hu-HU" sz="1200" dirty="0" smtClean="0">
                <a:latin typeface="Arial" pitchFamily="34" charset="0"/>
              </a:rPr>
              <a:t>kialakítását. A </a:t>
            </a:r>
            <a:r>
              <a:rPr lang="hu-HU" sz="1200" dirty="0" smtClean="0">
                <a:latin typeface="Arial" pitchFamily="34" charset="0"/>
              </a:rPr>
              <a:t>TV-nézés </a:t>
            </a:r>
            <a:r>
              <a:rPr lang="hu-HU" sz="1200" dirty="0" smtClean="0">
                <a:latin typeface="Arial" pitchFamily="34" charset="0"/>
              </a:rPr>
              <a:t>evolúciójában </a:t>
            </a:r>
            <a:r>
              <a:rPr lang="hu-HU" sz="1200" dirty="0" smtClean="0">
                <a:latin typeface="Arial" pitchFamily="34" charset="0"/>
              </a:rPr>
              <a:t>mérföldkő</a:t>
            </a:r>
            <a:r>
              <a:rPr lang="hu-HU" sz="1200" dirty="0" smtClean="0">
                <a:latin typeface="Arial" pitchFamily="34" charset="0"/>
              </a:rPr>
              <a:t>, ennek hatására válnak </a:t>
            </a:r>
            <a:r>
              <a:rPr lang="hu-HU" sz="1200" dirty="0" smtClean="0">
                <a:latin typeface="Arial" pitchFamily="34" charset="0"/>
              </a:rPr>
              <a:t>passzív nézőből </a:t>
            </a:r>
            <a:r>
              <a:rPr lang="hu-HU" sz="1200" dirty="0" smtClean="0">
                <a:latin typeface="Arial" pitchFamily="34" charset="0"/>
              </a:rPr>
              <a:t>aktívvá az emberek, </a:t>
            </a:r>
            <a:r>
              <a:rPr lang="hu-HU" sz="1200" dirty="0" smtClean="0">
                <a:latin typeface="Arial" pitchFamily="34" charset="0"/>
              </a:rPr>
              <a:t>akik </a:t>
            </a:r>
            <a:r>
              <a:rPr lang="hu-HU" sz="1200" dirty="0" smtClean="0">
                <a:latin typeface="Arial" pitchFamily="34" charset="0"/>
              </a:rPr>
              <a:t>saját maguk határozzák </a:t>
            </a:r>
            <a:r>
              <a:rPr lang="hu-HU" sz="1200" dirty="0" smtClean="0">
                <a:latin typeface="Arial" pitchFamily="34" charset="0"/>
              </a:rPr>
              <a:t>meg, </a:t>
            </a:r>
            <a:r>
              <a:rPr lang="hu-HU" sz="1200" dirty="0" smtClean="0">
                <a:latin typeface="Arial" pitchFamily="34" charset="0"/>
              </a:rPr>
              <a:t>mit és mikor néznek.</a:t>
            </a:r>
          </a:p>
          <a:p>
            <a:pPr lvl="2"/>
            <a:r>
              <a:rPr lang="hu-HU" sz="1200" dirty="0" smtClean="0">
                <a:latin typeface="Arial" pitchFamily="34" charset="0"/>
              </a:rPr>
              <a:t>Segítségével </a:t>
            </a:r>
            <a:r>
              <a:rPr lang="hu-HU" sz="1200" dirty="0" smtClean="0">
                <a:latin typeface="Arial" pitchFamily="34" charset="0"/>
              </a:rPr>
              <a:t>gyorsan, könnyedén lehet tájékozódni a tartalmakról adott pillanatban. Ez a lehetőség sokakat aktivizál az adott kínálat áttekintésére. </a:t>
            </a:r>
          </a:p>
          <a:p>
            <a:pPr lvl="2"/>
            <a:r>
              <a:rPr lang="hu-HU" sz="1200" dirty="0" smtClean="0">
                <a:latin typeface="Arial" pitchFamily="34" charset="0"/>
              </a:rPr>
              <a:t>Többnyire hagyományos </a:t>
            </a:r>
            <a:r>
              <a:rPr lang="hu-HU" sz="1200" dirty="0" smtClean="0">
                <a:latin typeface="Arial" pitchFamily="34" charset="0"/>
              </a:rPr>
              <a:t>TV-műsorok </a:t>
            </a:r>
            <a:r>
              <a:rPr lang="hu-HU" sz="1200" dirty="0" smtClean="0">
                <a:latin typeface="Arial" pitchFamily="34" charset="0"/>
              </a:rPr>
              <a:t>fogyasztása történik az eszközön keresztül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323410" y="3022160"/>
            <a:ext cx="2736000" cy="102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smtClean="0">
                <a:solidFill>
                  <a:schemeClr val="bg1"/>
                </a:solidFill>
                <a:latin typeface="Arial" pitchFamily="34" charset="0"/>
              </a:rPr>
              <a:t>TV-be épített winchester</a:t>
            </a:r>
            <a:endParaRPr lang="hu-HU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Inhaltsplatzhalter 7"/>
          <p:cNvSpPr txBox="1">
            <a:spLocks/>
          </p:cNvSpPr>
          <p:nvPr/>
        </p:nvSpPr>
        <p:spPr bwMode="gray">
          <a:xfrm>
            <a:off x="3203195" y="2997289"/>
            <a:ext cx="5616575" cy="110892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t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hu-HU" sz="1200" dirty="0" smtClean="0">
                <a:latin typeface="Arial" pitchFamily="34" charset="0"/>
              </a:rPr>
              <a:t>Hasonlóan </a:t>
            </a:r>
            <a:r>
              <a:rPr lang="hu-HU" sz="1200" dirty="0" err="1" smtClean="0">
                <a:latin typeface="Arial" pitchFamily="34" charset="0"/>
              </a:rPr>
              <a:t>set-top-boxhoz</a:t>
            </a:r>
            <a:r>
              <a:rPr lang="hu-HU" sz="1200" dirty="0" smtClean="0">
                <a:latin typeface="Arial" pitchFamily="34" charset="0"/>
              </a:rPr>
              <a:t> </a:t>
            </a:r>
            <a:r>
              <a:rPr lang="hu-HU" sz="1200" dirty="0" smtClean="0">
                <a:latin typeface="Arial" pitchFamily="34" charset="0"/>
              </a:rPr>
              <a:t>ez az eszköz is egyéni szabadságot </a:t>
            </a:r>
            <a:r>
              <a:rPr lang="hu-HU" sz="1200" dirty="0" smtClean="0">
                <a:latin typeface="Arial" pitchFamily="34" charset="0"/>
              </a:rPr>
              <a:t>biztosít. </a:t>
            </a:r>
            <a:r>
              <a:rPr lang="hu-HU" sz="1200" dirty="0" smtClean="0">
                <a:latin typeface="Arial" pitchFamily="34" charset="0"/>
              </a:rPr>
              <a:t>Továbbá lehetőséget biztosít a párhuzamosan futó, </a:t>
            </a:r>
            <a:r>
              <a:rPr lang="hu-HU" sz="1200" dirty="0" smtClean="0">
                <a:latin typeface="Arial" pitchFamily="34" charset="0"/>
              </a:rPr>
              <a:t>érdekes </a:t>
            </a:r>
            <a:r>
              <a:rPr lang="hu-HU" sz="1200" dirty="0" smtClean="0">
                <a:latin typeface="Arial" pitchFamily="34" charset="0"/>
              </a:rPr>
              <a:t>tartalmak rögzítésére. Gyengesége, hogy a műsorokról tájákoztatást nem nyújt, ehhez külön segédeszközt kell igénybe venni. </a:t>
            </a:r>
          </a:p>
          <a:p>
            <a:pPr lvl="2"/>
            <a:r>
              <a:rPr lang="hu-HU" sz="1200" dirty="0" smtClean="0">
                <a:latin typeface="Arial" pitchFamily="34" charset="0"/>
              </a:rPr>
              <a:t>Jellemzően hagyományos </a:t>
            </a:r>
            <a:r>
              <a:rPr lang="hu-HU" sz="1200" dirty="0" smtClean="0">
                <a:latin typeface="Arial" pitchFamily="34" charset="0"/>
              </a:rPr>
              <a:t>TV-műsorok </a:t>
            </a:r>
            <a:r>
              <a:rPr lang="hu-HU" sz="1200" dirty="0" smtClean="0">
                <a:latin typeface="Arial" pitchFamily="34" charset="0"/>
              </a:rPr>
              <a:t>rögzítésése a cél.</a:t>
            </a:r>
            <a:endParaRPr lang="hu-HU" sz="1200" dirty="0">
              <a:latin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gray">
          <a:xfrm>
            <a:off x="323030" y="4221118"/>
            <a:ext cx="2736000" cy="93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smtClean="0">
                <a:solidFill>
                  <a:schemeClr val="bg1"/>
                </a:solidFill>
                <a:latin typeface="Arial" pitchFamily="34" charset="0"/>
              </a:rPr>
              <a:t>PC</a:t>
            </a:r>
            <a:endParaRPr lang="hu-HU" sz="16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Inhaltsplatzhalter 7"/>
          <p:cNvSpPr txBox="1">
            <a:spLocks/>
          </p:cNvSpPr>
          <p:nvPr/>
        </p:nvSpPr>
        <p:spPr bwMode="gray">
          <a:xfrm>
            <a:off x="3202815" y="4149066"/>
            <a:ext cx="5616575" cy="108009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t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hu-HU" sz="1200" dirty="0" smtClean="0">
                <a:latin typeface="Arial" pitchFamily="34" charset="0"/>
              </a:rPr>
              <a:t>Használata a megkérdezettek körében </a:t>
            </a:r>
            <a:r>
              <a:rPr lang="hu-HU" sz="1200" dirty="0" smtClean="0">
                <a:latin typeface="Arial" pitchFamily="34" charset="0"/>
              </a:rPr>
              <a:t>elenyésző. Egyrészt </a:t>
            </a:r>
            <a:r>
              <a:rPr lang="hu-HU" sz="1200" dirty="0" smtClean="0">
                <a:latin typeface="Arial" pitchFamily="34" charset="0"/>
              </a:rPr>
              <a:t>letöltött tartalmak megtekintését szolgálja, másrészt Catch-up TV szolgáltatás </a:t>
            </a:r>
            <a:r>
              <a:rPr lang="hu-HU" sz="1200" dirty="0" smtClean="0">
                <a:latin typeface="Arial" pitchFamily="34" charset="0"/>
              </a:rPr>
              <a:t>használatát. </a:t>
            </a:r>
            <a:r>
              <a:rPr lang="hu-HU" sz="1200" dirty="0" smtClean="0">
                <a:latin typeface="Arial" pitchFamily="34" charset="0"/>
              </a:rPr>
              <a:t>A Catch-up TV tartalmainak fogyasztása jellemzően </a:t>
            </a:r>
            <a:r>
              <a:rPr lang="hu-HU" sz="1200" dirty="0" smtClean="0">
                <a:latin typeface="Arial" pitchFamily="34" charset="0"/>
              </a:rPr>
              <a:t>eseményorientált: kiemelt </a:t>
            </a:r>
            <a:r>
              <a:rPr lang="hu-HU" sz="1200" dirty="0" smtClean="0">
                <a:latin typeface="Arial" pitchFamily="34" charset="0"/>
              </a:rPr>
              <a:t>jelentőségű hír vagy esemény után keresik fel, ha éppen elszalasztották az adott műsort. </a:t>
            </a:r>
            <a:endParaRPr lang="hu-HU" sz="1200" dirty="0">
              <a:latin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322650" y="5301268"/>
            <a:ext cx="2736000" cy="10800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Szerver, </a:t>
            </a:r>
            <a:r>
              <a:rPr lang="hu-HU" sz="1600" dirty="0" err="1" smtClean="0">
                <a:solidFill>
                  <a:schemeClr val="bg1"/>
                </a:solidFill>
                <a:latin typeface="Arial" pitchFamily="34" charset="0"/>
              </a:rPr>
              <a:t>router</a:t>
            </a: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médialejátszó</a:t>
            </a:r>
            <a:endParaRPr lang="hu-HU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Inhaltsplatzhalter 7"/>
          <p:cNvSpPr txBox="1">
            <a:spLocks/>
          </p:cNvSpPr>
          <p:nvPr/>
        </p:nvSpPr>
        <p:spPr bwMode="gray">
          <a:xfrm>
            <a:off x="3202435" y="5301268"/>
            <a:ext cx="5616575" cy="10800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t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hu-HU" sz="1200" dirty="0" smtClean="0">
                <a:latin typeface="Arial" pitchFamily="34" charset="0"/>
              </a:rPr>
              <a:t>Jelenleg </a:t>
            </a:r>
            <a:r>
              <a:rPr lang="hu-HU" sz="1200" dirty="0" smtClean="0">
                <a:latin typeface="Arial" pitchFamily="34" charset="0"/>
              </a:rPr>
              <a:t>szűk </a:t>
            </a:r>
            <a:r>
              <a:rPr lang="hu-HU" sz="1200" dirty="0" smtClean="0">
                <a:latin typeface="Arial" pitchFamily="34" charset="0"/>
              </a:rPr>
              <a:t>réteg rendelkezik komplex eszköztárral. Az eszközök az otthoni mozizást segítik elő elsősorban.  Ez a réteg elszakadt a hagyományos </a:t>
            </a:r>
            <a:r>
              <a:rPr lang="hu-HU" sz="1200" dirty="0" smtClean="0">
                <a:latin typeface="Arial" pitchFamily="34" charset="0"/>
              </a:rPr>
              <a:t>TV- </a:t>
            </a:r>
            <a:r>
              <a:rPr lang="hu-HU" sz="1200" dirty="0" smtClean="0">
                <a:latin typeface="Arial" pitchFamily="34" charset="0"/>
              </a:rPr>
              <a:t>nézéstől, teljes mértékben saját maga határozza meg, hogy mikor, mit néz meg. Igényeinek megfelelő tartalmakat letölti </a:t>
            </a:r>
            <a:r>
              <a:rPr lang="hu-HU" sz="1200" dirty="0" err="1" smtClean="0">
                <a:latin typeface="Arial" pitchFamily="34" charset="0"/>
              </a:rPr>
              <a:t>torrent</a:t>
            </a:r>
            <a:r>
              <a:rPr lang="hu-HU" sz="1200" dirty="0" smtClean="0">
                <a:latin typeface="Arial" pitchFamily="34" charset="0"/>
              </a:rPr>
              <a:t> oldalakról, illetve </a:t>
            </a:r>
            <a:r>
              <a:rPr lang="hu-HU" sz="1200" dirty="0" err="1" smtClean="0">
                <a:latin typeface="Arial" pitchFamily="34" charset="0"/>
              </a:rPr>
              <a:t>set-top</a:t>
            </a:r>
            <a:r>
              <a:rPr lang="hu-HU" sz="1200" dirty="0" smtClean="0">
                <a:latin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</a:rPr>
              <a:t>box</a:t>
            </a:r>
            <a:r>
              <a:rPr lang="hu-HU" sz="1200" dirty="0" smtClean="0">
                <a:latin typeface="Arial" pitchFamily="34" charset="0"/>
              </a:rPr>
              <a:t> segítségével rögzíti az egyes műsorokat, sorozatokat. </a:t>
            </a:r>
            <a:endParaRPr lang="hu-HU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TV-készülék helye az otthonban</a:t>
            </a:r>
            <a:endParaRPr lang="hu-HU" dirty="0"/>
          </a:p>
        </p:txBody>
      </p:sp>
      <p:pic>
        <p:nvPicPr>
          <p:cNvPr id="5" name="Picture 4" descr="Balogh Tíme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44142" y="1626179"/>
            <a:ext cx="3648404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8712" y="4869160"/>
            <a:ext cx="2843808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Többen, tudatosan TV néző</a:t>
            </a:r>
          </a:p>
        </p:txBody>
      </p:sp>
      <p:pic>
        <p:nvPicPr>
          <p:cNvPr id="7" name="Picture 6" descr="Molnár Mariann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03848" y="1170129"/>
            <a:ext cx="2880320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3501008"/>
            <a:ext cx="1224136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Kapcsolgató </a:t>
            </a:r>
          </a:p>
        </p:txBody>
      </p:sp>
      <p:pic>
        <p:nvPicPr>
          <p:cNvPr id="9" name="Picture 8" descr="CAM028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08" y="1170129"/>
            <a:ext cx="2915816" cy="2186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3501008"/>
            <a:ext cx="2664296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Egyedül, tudatosan TV néző </a:t>
            </a:r>
          </a:p>
        </p:txBody>
      </p:sp>
      <p:pic>
        <p:nvPicPr>
          <p:cNvPr id="12" name="Picture 11" descr="SZCS_kapcsolgato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059070"/>
            <a:ext cx="2808312" cy="2106234"/>
          </a:xfrm>
          <a:prstGeom prst="rect">
            <a:avLst/>
          </a:prstGeom>
        </p:spPr>
      </p:pic>
      <p:pic>
        <p:nvPicPr>
          <p:cNvPr id="13" name="Picture 12" descr="Dcsilla_egyedül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59070"/>
            <a:ext cx="2815861" cy="211189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089714" y="1268760"/>
            <a:ext cx="0" cy="5040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98302" y="1268760"/>
            <a:ext cx="0" cy="5040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0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Lineáris vs. </a:t>
            </a:r>
            <a:r>
              <a:rPr lang="hu-HU" dirty="0" smtClean="0"/>
              <a:t>nemlineáris </a:t>
            </a:r>
            <a:r>
              <a:rPr lang="hu-HU" dirty="0" smtClean="0"/>
              <a:t>és lekérhető </a:t>
            </a:r>
            <a:r>
              <a:rPr lang="hu-HU" dirty="0" smtClean="0"/>
              <a:t>médiaszolgáltatás</a:t>
            </a:r>
            <a:endParaRPr lang="hu-HU" dirty="0"/>
          </a:p>
        </p:txBody>
      </p:sp>
      <p:sp>
        <p:nvSpPr>
          <p:cNvPr id="7" name="Chevron 6"/>
          <p:cNvSpPr/>
          <p:nvPr/>
        </p:nvSpPr>
        <p:spPr bwMode="gray">
          <a:xfrm rot="5400000">
            <a:off x="-629498" y="2595338"/>
            <a:ext cx="4727876" cy="3082832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gray">
          <a:xfrm rot="5400000">
            <a:off x="2424089" y="2768598"/>
            <a:ext cx="4727869" cy="273630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Chevron 8"/>
          <p:cNvSpPr/>
          <p:nvPr/>
        </p:nvSpPr>
        <p:spPr bwMode="gray">
          <a:xfrm rot="5400000">
            <a:off x="5160450" y="2840590"/>
            <a:ext cx="4727870" cy="2592326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19" y="2060848"/>
            <a:ext cx="3018935" cy="43875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5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Még csekély a lekérhető médiaszolgáltatások használata, azonban elmozdulás látszik a műsoridő személyre szabhatósága iránt. </a:t>
            </a:r>
          </a:p>
          <a:p>
            <a:pPr>
              <a:spcBef>
                <a:spcPts val="500"/>
              </a:spcBef>
            </a:pP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Előfordul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hogy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300" dirty="0" err="1" smtClean="0">
                <a:latin typeface="Arial" pitchFamily="34" charset="0"/>
                <a:cs typeface="Arial" pitchFamily="34" charset="0"/>
              </a:rPr>
              <a:t>Facebookon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keresztül értesülnek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egy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műsor megjelenéséről, amit ezt követően online néznek meg, illetve ha lemaradnak egy nagyobb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eseményről,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felkeresik a csatorna online műsorkínálatát. </a:t>
            </a:r>
          </a:p>
          <a:p>
            <a:pPr>
              <a:spcBef>
                <a:spcPts val="5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A lekérhető médiaszolgáltatások elterjedésének egyik fő korlátja ebben a szegmensben a nem megfelelő technikai háttér (internet sávszélesség,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képernyőméret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Bef>
                <a:spcPts val="5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szegmens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többnyire idősebb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korcsoportot képvisel, akik számára a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TV-nézés =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hagyományos, élő műsor fogyasztással.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226" y="2101377"/>
            <a:ext cx="2524107" cy="39919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Lekérhető médiaszolgáltatások használata ezt a szegmenst sem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jellemzi. </a:t>
            </a:r>
            <a:endParaRPr lang="hu-HU" sz="13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Abban az esetben kerül előtérbe a lekérhető médiaszolgáltatás, ezen belül Catch up TV, ha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személyre </a:t>
            </a:r>
            <a:r>
              <a:rPr lang="hu-HU" sz="1300" dirty="0">
                <a:latin typeface="Arial" pitchFamily="34" charset="0"/>
                <a:cs typeface="Arial" pitchFamily="34" charset="0"/>
              </a:rPr>
              <a:t>szabottan érdekel valakit egy-egy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tartalom,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hír</a:t>
            </a:r>
            <a:r>
              <a:rPr lang="hu-HU" sz="1300" dirty="0">
                <a:latin typeface="Arial" pitchFamily="34" charset="0"/>
                <a:cs typeface="Arial" pitchFamily="34" charset="0"/>
              </a:rPr>
              <a:t>.</a:t>
            </a:r>
            <a:endParaRPr lang="hu-HU" sz="13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A szegmens kritikusan, egy-két műsorra leszűkítve néz TV-t, de ezt még a hagyományos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TV-szolgáltatás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keretein belül teszi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8368" y="2101377"/>
            <a:ext cx="2664296" cy="4423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300" b="1" i="1" dirty="0" smtClean="0">
                <a:latin typeface="Arial" pitchFamily="34" charset="0"/>
                <a:cs typeface="Arial" pitchFamily="34" charset="0"/>
              </a:rPr>
              <a:t>Lineáris:</a:t>
            </a:r>
            <a:r>
              <a:rPr lang="hu-HU" sz="13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Lekérhető médiaszolgáltatás használata kevésbé jellemző, ritkán filmek letöltésével színesítik palettájukat. </a:t>
            </a:r>
            <a:endParaRPr lang="hu-HU" sz="13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hu-HU" sz="13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300" b="1" i="1" dirty="0" smtClean="0">
                <a:latin typeface="Arial" pitchFamily="34" charset="0"/>
                <a:cs typeface="Arial" pitchFamily="34" charset="0"/>
              </a:rPr>
              <a:t>Nemlineáris</a:t>
            </a:r>
            <a:r>
              <a:rPr lang="hu-HU" sz="13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3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VOD (HBO GO) és torrent oldalakról való letöltés jellemzi a szegmenst, ehhez komplex eszköztárat hoztak létre, hogy minél magasabb színvonalon tudják megvalósítani az otthoni mozizást.</a:t>
            </a:r>
          </a:p>
          <a:p>
            <a:pPr>
              <a:spcBef>
                <a:spcPts val="300"/>
              </a:spcBef>
            </a:pPr>
            <a:r>
              <a:rPr lang="hu-HU" sz="1300" dirty="0" smtClean="0">
                <a:latin typeface="Arial" pitchFamily="34" charset="0"/>
                <a:cs typeface="Arial" pitchFamily="34" charset="0"/>
              </a:rPr>
              <a:t>Az okos TV-k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applikációinak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használata nem jellemző, erre már nincs szabadidős kapacitásuk,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releváns 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tartalmakkal bőven ellátják magukat a </a:t>
            </a:r>
            <a:r>
              <a:rPr lang="hu-HU" sz="1300" dirty="0" err="1" smtClean="0">
                <a:latin typeface="Arial" pitchFamily="34" charset="0"/>
                <a:cs typeface="Arial" pitchFamily="34" charset="0"/>
              </a:rPr>
              <a:t>torrentoldalakról</a:t>
            </a:r>
            <a:r>
              <a:rPr lang="hu-HU" sz="1300" dirty="0" smtClean="0">
                <a:latin typeface="Arial" pitchFamily="34" charset="0"/>
                <a:cs typeface="Arial" pitchFamily="34" charset="0"/>
              </a:rPr>
              <a:t>.  </a:t>
            </a:r>
            <a:endParaRPr lang="hu-H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ihandform 26"/>
          <p:cNvSpPr/>
          <p:nvPr/>
        </p:nvSpPr>
        <p:spPr bwMode="gray">
          <a:xfrm>
            <a:off x="179512" y="1124745"/>
            <a:ext cx="3096344" cy="792089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reihandform 26"/>
          <p:cNvSpPr/>
          <p:nvPr/>
        </p:nvSpPr>
        <p:spPr bwMode="gray">
          <a:xfrm>
            <a:off x="3406360" y="1124745"/>
            <a:ext cx="2736380" cy="792089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>
                <a:solidFill>
                  <a:schemeClr val="bg1"/>
                </a:solidFill>
                <a:latin typeface="Arial" pitchFamily="34" charset="0"/>
              </a:rPr>
              <a:t>Többen,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Freihandform 26"/>
          <p:cNvSpPr/>
          <p:nvPr/>
        </p:nvSpPr>
        <p:spPr bwMode="gray">
          <a:xfrm>
            <a:off x="6228184" y="1124744"/>
            <a:ext cx="2592364" cy="792089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Lineáris vs. </a:t>
            </a:r>
            <a:r>
              <a:rPr lang="hu-HU" dirty="0" smtClean="0"/>
              <a:t>nemlineáris: mozgatórugók</a:t>
            </a:r>
            <a:endParaRPr lang="hu-HU" dirty="0"/>
          </a:p>
        </p:txBody>
      </p:sp>
      <p:sp>
        <p:nvSpPr>
          <p:cNvPr id="4" name="Freihandform 26"/>
          <p:cNvSpPr/>
          <p:nvPr/>
        </p:nvSpPr>
        <p:spPr bwMode="gray">
          <a:xfrm>
            <a:off x="179512" y="1052737"/>
            <a:ext cx="2736304" cy="1008111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Freihandform 26"/>
          <p:cNvSpPr/>
          <p:nvPr/>
        </p:nvSpPr>
        <p:spPr bwMode="gray">
          <a:xfrm>
            <a:off x="6732240" y="1052735"/>
            <a:ext cx="2088232" cy="1008111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reihandform 26"/>
          <p:cNvSpPr/>
          <p:nvPr/>
        </p:nvSpPr>
        <p:spPr bwMode="gray">
          <a:xfrm>
            <a:off x="2987824" y="1052738"/>
            <a:ext cx="3600400" cy="1008108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>
                <a:solidFill>
                  <a:schemeClr val="bg1"/>
                </a:solidFill>
                <a:latin typeface="Arial" pitchFamily="34" charset="0"/>
              </a:rPr>
              <a:t>Többen,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gray">
          <a:xfrm rot="5400000">
            <a:off x="2569401" y="2335255"/>
            <a:ext cx="4536504" cy="3699658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844824"/>
            <a:ext cx="8784976" cy="33123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1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lineáris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módon TV-t nézők között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néhány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esetben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találkoztunk aktív </a:t>
            </a:r>
            <a:r>
              <a:rPr lang="hu-HU" sz="1100" dirty="0">
                <a:latin typeface="Arial" pitchFamily="34" charset="0"/>
                <a:cs typeface="Arial" pitchFamily="34" charset="0"/>
              </a:rPr>
              <a:t>fogyasztói magatartás kezdeti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lépéseivel.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 lekérhető médiaszolgáltatások közül a Catch-up TV használata volt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jellemzőbb,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az RTL Most, ATV, Echo TV online tartalmait, egyes műsorait időnként felkeresték már a válaszadók kortól, szegmenstől függetlenül. Azonban rendszeres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használatról nem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beszélhetünk. Ezeknek a tartalmaknak a fogyasztása jellemzően eseményorientált, illetve egy adott tartalom nagyfokú vonzereje generálta.  </a:t>
            </a:r>
            <a:endParaRPr lang="hu-HU" sz="11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VOD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(HBO GO) szolgáltatást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egy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fő vesz igénybe rendszeresen, a válaszadók többsége filmtár szolgáltatásért kevésbé fizetne pluszban, ezt többnyire megpróbálják illegális módon megoldani egy-egy tartalom, jellemzően film, sorozatok letöltésével.  </a:t>
            </a:r>
          </a:p>
          <a:p>
            <a:pPr>
              <a:spcBef>
                <a:spcPts val="300"/>
              </a:spcBef>
            </a:pP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A lineáris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TV-nézéstől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való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elszakadás várat </a:t>
            </a:r>
            <a:r>
              <a:rPr lang="hu-HU" sz="1100" b="1" dirty="0" smtClean="0">
                <a:latin typeface="Arial" pitchFamily="34" charset="0"/>
                <a:cs typeface="Arial" pitchFamily="34" charset="0"/>
              </a:rPr>
              <a:t>magára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, az emögött meghúzódó visszatartó erő összetett: a) a jelenlegi műsorkínálat nyújt olyan tartalmakat, amelyeket szívesen követnek, b) a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nemlineáris TV-nézés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nagyfokú proaktivitást igényel, vonzó tartalmak keresését, letöltését, c) komolyabb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technikai tudást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és eszközt igényel, hogy hasonló minőségben élvezhető legyen a tartalom, ahogy azt a lineáris TV esetében megszokták.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Lekérhető médiaszolgáltatások esetében a döntési fa kevésbé összetett,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 nézők célirányosan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néznek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egy-egy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tartalmat.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Szörfözés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Catch-up TV, VOD esetében nem jellemző.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letöltött tartalmak esetében hasonló a mechanizmus, célirányosan egy-egy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filmet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, sorozatot töltenek le, hogy biztosítsák az aznapi vagy közeljövőbeli szórakozásukat. </a:t>
            </a:r>
          </a:p>
          <a:p>
            <a:pPr>
              <a:spcBef>
                <a:spcPts val="300"/>
              </a:spcBef>
            </a:pPr>
            <a:r>
              <a:rPr lang="hu-HU" sz="1100" dirty="0" smtClean="0">
                <a:latin typeface="Arial" pitchFamily="34" charset="0"/>
                <a:cs typeface="Arial" pitchFamily="34" charset="0"/>
              </a:rPr>
              <a:t>A letöltések mögött meghúzódó igények komplexek. Egyrészt friss tartalmakra vágynak, illetve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rétegműsorokat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szeretnének nézni, amelyet a hazai médiakínálat nem biztosít. Másrészt a letöltött filmet nem szakítják meg reklámblokkok, a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filmet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akkor állítják meg, amikor szükséges, a néző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irányít. 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Harmadrészt ingyenes, ami talán az egyik legfőbb motiváló erő, így moziélményhez jutnak fizetés nélkül.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1" y="5113406"/>
            <a:ext cx="3627651" cy="14119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0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000" b="1" i="1" dirty="0" smtClean="0">
                <a:latin typeface="Arial" pitchFamily="34" charset="0"/>
                <a:cs typeface="Arial" pitchFamily="34" charset="0"/>
              </a:rPr>
              <a:t>nemlineáris </a:t>
            </a:r>
            <a:r>
              <a:rPr lang="hu-HU" sz="1000" b="1" i="1" dirty="0">
                <a:latin typeface="Arial" pitchFamily="34" charset="0"/>
                <a:cs typeface="Arial" pitchFamily="34" charset="0"/>
              </a:rPr>
              <a:t>fogyasztók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naprakész módon követik az amerikai sorozatok alakulását, elolvassák a várható sorozatok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összefoglalóját. Nem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okoz nehézséget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egy–</a:t>
            </a:r>
            <a:r>
              <a:rPr lang="hu-HU" sz="1000" dirty="0" err="1" smtClean="0">
                <a:latin typeface="Arial" pitchFamily="34" charset="0"/>
                <a:cs typeface="Arial" pitchFamily="34" charset="0"/>
              </a:rPr>
              <a:t>egy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000" dirty="0">
                <a:latin typeface="Arial" pitchFamily="34" charset="0"/>
                <a:cs typeface="Arial" pitchFamily="34" charset="0"/>
              </a:rPr>
              <a:t>tartalom angol nyelvű fogyasztása.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Ez a szegmens nem akarja kivárni, míg Magyarországra eljut  kedvenc sorozatuk újabb évadja. Technikai tudásuk, hátterük folytán óriási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film-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és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sorozattárat </a:t>
            </a:r>
            <a:r>
              <a:rPr lang="hu-HU" sz="1000" dirty="0" smtClean="0">
                <a:latin typeface="Arial" pitchFamily="34" charset="0"/>
                <a:cs typeface="Arial" pitchFamily="34" charset="0"/>
              </a:rPr>
              <a:t>halmoznak fel, igénylik a személyre szabott választékot.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endParaRPr lang="en-US" sz="10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Reklámok </a:t>
            </a:r>
            <a:r>
              <a:rPr lang="hu-HU" dirty="0" smtClean="0"/>
              <a:t>TV-nézés </a:t>
            </a:r>
            <a:r>
              <a:rPr lang="hu-HU" dirty="0" smtClean="0"/>
              <a:t>közben </a:t>
            </a:r>
            <a:endParaRPr lang="hu-HU" dirty="0"/>
          </a:p>
        </p:txBody>
      </p:sp>
      <p:sp>
        <p:nvSpPr>
          <p:cNvPr id="5" name="Freihandform 26"/>
          <p:cNvSpPr/>
          <p:nvPr/>
        </p:nvSpPr>
        <p:spPr bwMode="gray">
          <a:xfrm>
            <a:off x="179512" y="1052737"/>
            <a:ext cx="2376264" cy="1008111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900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Egyedül, tudatos TV 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reihandform 26"/>
          <p:cNvSpPr/>
          <p:nvPr/>
        </p:nvSpPr>
        <p:spPr bwMode="gray">
          <a:xfrm>
            <a:off x="6444208" y="1052736"/>
            <a:ext cx="2376264" cy="1008111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Kapcsolgatók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Freihandform 26"/>
          <p:cNvSpPr/>
          <p:nvPr/>
        </p:nvSpPr>
        <p:spPr bwMode="gray">
          <a:xfrm>
            <a:off x="2699792" y="1052737"/>
            <a:ext cx="3672408" cy="1008111"/>
          </a:xfrm>
          <a:custGeom>
            <a:avLst/>
            <a:gdLst>
              <a:gd name="connsiteX0" fmla="*/ 2743200 w 2743200"/>
              <a:gd name="connsiteY0" fmla="*/ 0 h 1695450"/>
              <a:gd name="connsiteX1" fmla="*/ 0 w 2743200"/>
              <a:gd name="connsiteY1" fmla="*/ 0 h 1695450"/>
              <a:gd name="connsiteX2" fmla="*/ 0 w 2743200"/>
              <a:gd name="connsiteY2" fmla="*/ 1524000 h 1695450"/>
              <a:gd name="connsiteX3" fmla="*/ 1373981 w 2743200"/>
              <a:gd name="connsiteY3" fmla="*/ 1695450 h 1695450"/>
              <a:gd name="connsiteX4" fmla="*/ 2743200 w 2743200"/>
              <a:gd name="connsiteY4" fmla="*/ 1473994 h 1695450"/>
              <a:gd name="connsiteX5" fmla="*/ 2743200 w 2743200"/>
              <a:gd name="connsiteY5" fmla="*/ 0 h 1695450"/>
              <a:gd name="connsiteX0" fmla="*/ 2743200 w 2743200"/>
              <a:gd name="connsiteY0" fmla="*/ 0 h 1695450"/>
              <a:gd name="connsiteX1" fmla="*/ 1378744 w 2743200"/>
              <a:gd name="connsiteY1" fmla="*/ 0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1601 w 2743200"/>
              <a:gd name="connsiteY1" fmla="*/ 295275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0 h 1695450"/>
              <a:gd name="connsiteX1" fmla="*/ 1373991 w 2743200"/>
              <a:gd name="connsiteY1" fmla="*/ 300037 h 1695450"/>
              <a:gd name="connsiteX2" fmla="*/ 0 w 2743200"/>
              <a:gd name="connsiteY2" fmla="*/ 0 h 1695450"/>
              <a:gd name="connsiteX3" fmla="*/ 0 w 2743200"/>
              <a:gd name="connsiteY3" fmla="*/ 1524000 h 1695450"/>
              <a:gd name="connsiteX4" fmla="*/ 1373981 w 2743200"/>
              <a:gd name="connsiteY4" fmla="*/ 1695450 h 1695450"/>
              <a:gd name="connsiteX5" fmla="*/ 2743200 w 2743200"/>
              <a:gd name="connsiteY5" fmla="*/ 1473994 h 1695450"/>
              <a:gd name="connsiteX6" fmla="*/ 2743200 w 2743200"/>
              <a:gd name="connsiteY6" fmla="*/ 0 h 1695450"/>
              <a:gd name="connsiteX0" fmla="*/ 2743200 w 2743200"/>
              <a:gd name="connsiteY0" fmla="*/ 14288 h 1709738"/>
              <a:gd name="connsiteX1" fmla="*/ 1373991 w 2743200"/>
              <a:gd name="connsiteY1" fmla="*/ 314325 h 1709738"/>
              <a:gd name="connsiteX2" fmla="*/ 2389 w 2743200"/>
              <a:gd name="connsiteY2" fmla="*/ 0 h 1709738"/>
              <a:gd name="connsiteX3" fmla="*/ 0 w 2743200"/>
              <a:gd name="connsiteY3" fmla="*/ 1538288 h 1709738"/>
              <a:gd name="connsiteX4" fmla="*/ 1373981 w 2743200"/>
              <a:gd name="connsiteY4" fmla="*/ 1709738 h 1709738"/>
              <a:gd name="connsiteX5" fmla="*/ 2743200 w 2743200"/>
              <a:gd name="connsiteY5" fmla="*/ 1488282 h 1709738"/>
              <a:gd name="connsiteX6" fmla="*/ 2743200 w 2743200"/>
              <a:gd name="connsiteY6" fmla="*/ 14288 h 1709738"/>
              <a:gd name="connsiteX0" fmla="*/ 2743200 w 2743200"/>
              <a:gd name="connsiteY0" fmla="*/ 0 h 1712118"/>
              <a:gd name="connsiteX1" fmla="*/ 1373991 w 2743200"/>
              <a:gd name="connsiteY1" fmla="*/ 316705 h 1712118"/>
              <a:gd name="connsiteX2" fmla="*/ 2389 w 2743200"/>
              <a:gd name="connsiteY2" fmla="*/ 2380 h 1712118"/>
              <a:gd name="connsiteX3" fmla="*/ 0 w 2743200"/>
              <a:gd name="connsiteY3" fmla="*/ 1540668 h 1712118"/>
              <a:gd name="connsiteX4" fmla="*/ 1373981 w 2743200"/>
              <a:gd name="connsiteY4" fmla="*/ 1712118 h 1712118"/>
              <a:gd name="connsiteX5" fmla="*/ 2743200 w 2743200"/>
              <a:gd name="connsiteY5" fmla="*/ 1490662 h 1712118"/>
              <a:gd name="connsiteX6" fmla="*/ 2743200 w 2743200"/>
              <a:gd name="connsiteY6" fmla="*/ 0 h 1712118"/>
              <a:gd name="connsiteX0" fmla="*/ 2743200 w 2743200"/>
              <a:gd name="connsiteY0" fmla="*/ 14288 h 1726406"/>
              <a:gd name="connsiteX1" fmla="*/ 1373991 w 2743200"/>
              <a:gd name="connsiteY1" fmla="*/ 330993 h 1726406"/>
              <a:gd name="connsiteX2" fmla="*/ 2389 w 2743200"/>
              <a:gd name="connsiteY2" fmla="*/ 0 h 1726406"/>
              <a:gd name="connsiteX3" fmla="*/ 0 w 2743200"/>
              <a:gd name="connsiteY3" fmla="*/ 1554956 h 1726406"/>
              <a:gd name="connsiteX4" fmla="*/ 1373981 w 2743200"/>
              <a:gd name="connsiteY4" fmla="*/ 1726406 h 1726406"/>
              <a:gd name="connsiteX5" fmla="*/ 2743200 w 2743200"/>
              <a:gd name="connsiteY5" fmla="*/ 1504950 h 1726406"/>
              <a:gd name="connsiteX6" fmla="*/ 2743200 w 2743200"/>
              <a:gd name="connsiteY6" fmla="*/ 14288 h 1726406"/>
              <a:gd name="connsiteX0" fmla="*/ 2745589 w 2745589"/>
              <a:gd name="connsiteY0" fmla="*/ 7144 h 1726406"/>
              <a:gd name="connsiteX1" fmla="*/ 1373991 w 2745589"/>
              <a:gd name="connsiteY1" fmla="*/ 330993 h 1726406"/>
              <a:gd name="connsiteX2" fmla="*/ 2389 w 2745589"/>
              <a:gd name="connsiteY2" fmla="*/ 0 h 1726406"/>
              <a:gd name="connsiteX3" fmla="*/ 0 w 2745589"/>
              <a:gd name="connsiteY3" fmla="*/ 1554956 h 1726406"/>
              <a:gd name="connsiteX4" fmla="*/ 1373981 w 2745589"/>
              <a:gd name="connsiteY4" fmla="*/ 1726406 h 1726406"/>
              <a:gd name="connsiteX5" fmla="*/ 2743200 w 2745589"/>
              <a:gd name="connsiteY5" fmla="*/ 1504950 h 1726406"/>
              <a:gd name="connsiteX6" fmla="*/ 2745589 w 2745589"/>
              <a:gd name="connsiteY6" fmla="*/ 7144 h 1726406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04950 h 1881187"/>
              <a:gd name="connsiteX6" fmla="*/ 2745589 w 2745589"/>
              <a:gd name="connsiteY6" fmla="*/ 7144 h 1881187"/>
              <a:gd name="connsiteX0" fmla="*/ 2745589 w 2748084"/>
              <a:gd name="connsiteY0" fmla="*/ 7144 h 1881187"/>
              <a:gd name="connsiteX1" fmla="*/ 1373991 w 2748084"/>
              <a:gd name="connsiteY1" fmla="*/ 330993 h 1881187"/>
              <a:gd name="connsiteX2" fmla="*/ 2389 w 2748084"/>
              <a:gd name="connsiteY2" fmla="*/ 0 h 1881187"/>
              <a:gd name="connsiteX3" fmla="*/ 0 w 2748084"/>
              <a:gd name="connsiteY3" fmla="*/ 1554956 h 1881187"/>
              <a:gd name="connsiteX4" fmla="*/ 1371591 w 2748084"/>
              <a:gd name="connsiteY4" fmla="*/ 1881187 h 1881187"/>
              <a:gd name="connsiteX5" fmla="*/ 2747979 w 2748084"/>
              <a:gd name="connsiteY5" fmla="*/ 1547812 h 1881187"/>
              <a:gd name="connsiteX6" fmla="*/ 2745589 w 2748084"/>
              <a:gd name="connsiteY6" fmla="*/ 7144 h 1881187"/>
              <a:gd name="connsiteX0" fmla="*/ 2745589 w 2745589"/>
              <a:gd name="connsiteY0" fmla="*/ 7144 h 1881187"/>
              <a:gd name="connsiteX1" fmla="*/ 1373991 w 2745589"/>
              <a:gd name="connsiteY1" fmla="*/ 330993 h 1881187"/>
              <a:gd name="connsiteX2" fmla="*/ 2389 w 2745589"/>
              <a:gd name="connsiteY2" fmla="*/ 0 h 1881187"/>
              <a:gd name="connsiteX3" fmla="*/ 0 w 2745589"/>
              <a:gd name="connsiteY3" fmla="*/ 1554956 h 1881187"/>
              <a:gd name="connsiteX4" fmla="*/ 1371591 w 2745589"/>
              <a:gd name="connsiteY4" fmla="*/ 1881187 h 1881187"/>
              <a:gd name="connsiteX5" fmla="*/ 2743200 w 2745589"/>
              <a:gd name="connsiteY5" fmla="*/ 1547812 h 1881187"/>
              <a:gd name="connsiteX6" fmla="*/ 2745589 w 2745589"/>
              <a:gd name="connsiteY6" fmla="*/ 7144 h 1881187"/>
              <a:gd name="connsiteX0" fmla="*/ 2745589 w 2745589"/>
              <a:gd name="connsiteY0" fmla="*/ 7144 h 1881187"/>
              <a:gd name="connsiteX1" fmla="*/ 2389 w 2745589"/>
              <a:gd name="connsiteY1" fmla="*/ 0 h 1881187"/>
              <a:gd name="connsiteX2" fmla="*/ 0 w 2745589"/>
              <a:gd name="connsiteY2" fmla="*/ 1554956 h 1881187"/>
              <a:gd name="connsiteX3" fmla="*/ 1371591 w 2745589"/>
              <a:gd name="connsiteY3" fmla="*/ 1881187 h 1881187"/>
              <a:gd name="connsiteX4" fmla="*/ 2743200 w 2745589"/>
              <a:gd name="connsiteY4" fmla="*/ 1547812 h 1881187"/>
              <a:gd name="connsiteX5" fmla="*/ 2745589 w 2745589"/>
              <a:gd name="connsiteY5" fmla="*/ 7144 h 188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5589" h="1881187">
                <a:moveTo>
                  <a:pt x="2745589" y="7144"/>
                </a:moveTo>
                <a:lnTo>
                  <a:pt x="2389" y="0"/>
                </a:lnTo>
                <a:cubicBezTo>
                  <a:pt x="1593" y="512763"/>
                  <a:pt x="796" y="1042193"/>
                  <a:pt x="0" y="1554956"/>
                </a:cubicBezTo>
                <a:lnTo>
                  <a:pt x="1371591" y="1881187"/>
                </a:lnTo>
                <a:lnTo>
                  <a:pt x="2743200" y="1547812"/>
                </a:lnTo>
                <a:cubicBezTo>
                  <a:pt x="2743996" y="1048543"/>
                  <a:pt x="2744793" y="506413"/>
                  <a:pt x="2745589" y="7144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108000" anchor="ctr" anchorCtr="1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r>
              <a:rPr lang="en-US" sz="1600" noProof="1">
                <a:solidFill>
                  <a:schemeClr val="bg1"/>
                </a:solidFill>
                <a:latin typeface="Arial" pitchFamily="34" charset="0"/>
              </a:rPr>
              <a:t>Többen, tudatos 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TV</a:t>
            </a:r>
            <a:r>
              <a:rPr lang="hu-HU" sz="1600" noProof="1" smtClean="0">
                <a:solidFill>
                  <a:schemeClr val="bg1"/>
                </a:solidFill>
                <a:latin typeface="Arial" pitchFamily="34" charset="0"/>
              </a:rPr>
              <a:t>-</a:t>
            </a:r>
            <a:r>
              <a:rPr lang="en-US" sz="1600" noProof="1" smtClean="0">
                <a:solidFill>
                  <a:schemeClr val="bg1"/>
                </a:solidFill>
                <a:latin typeface="Arial" pitchFamily="34" charset="0"/>
              </a:rPr>
              <a:t>nézők</a:t>
            </a:r>
            <a:endParaRPr lang="en-US" sz="1600" noProof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gray">
          <a:xfrm rot="5400000">
            <a:off x="-713312" y="2954714"/>
            <a:ext cx="4188935" cy="2376264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Chevron 8"/>
          <p:cNvSpPr/>
          <p:nvPr/>
        </p:nvSpPr>
        <p:spPr bwMode="gray">
          <a:xfrm rot="5400000">
            <a:off x="2418343" y="2413072"/>
            <a:ext cx="4248473" cy="3688039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Chevron 9"/>
          <p:cNvSpPr/>
          <p:nvPr/>
        </p:nvSpPr>
        <p:spPr bwMode="gray">
          <a:xfrm rot="5400000">
            <a:off x="5499432" y="2910969"/>
            <a:ext cx="4320477" cy="2332210"/>
          </a:xfrm>
          <a:prstGeom prst="chevron">
            <a:avLst>
              <a:gd name="adj" fmla="val 951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Font typeface="Arial" pitchFamily="34" charset="0"/>
              <a:buNone/>
            </a:pPr>
            <a:endParaRPr lang="en-US" sz="1600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204864"/>
            <a:ext cx="8784976" cy="15841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Szegmenstől, kortól és családi helyzettől függetlenül a válaszadók a reklámblokkokat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nem nézik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Többféle magatartással találkoztunk a reklámblokkok elkerülése céljából: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Az adott tartalom, műsor késletett indítása, így a reklámblokkok későbbiek során áttekerhetők. 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Rögzítés áttekerés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céljából.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Elkapcsolás, szörfözés, amíg a reklámblokk tart. </a:t>
            </a:r>
          </a:p>
          <a:p>
            <a:pPr marL="285750" indent="-285750">
              <a:spcBef>
                <a:spcPts val="300"/>
              </a:spcBef>
              <a:buFont typeface="Arial"/>
              <a:buChar char="•"/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Háztartási teendők ellátása, családtagokkal, partnerrel napi teendők megbeszélése.</a:t>
            </a:r>
          </a:p>
          <a:p>
            <a:pPr>
              <a:spcBef>
                <a:spcPts val="300"/>
              </a:spcBef>
            </a:pPr>
            <a:endParaRPr lang="hu-H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818715"/>
            <a:ext cx="2270147" cy="20882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reklámblokkok alapvetően nem zavarják, vehemens elkapcsolást ennél a szegmensnél nem tapasztaltunk, inkább otthoni teendőiket látják el,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szünetnek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élik meg.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3818715"/>
            <a:ext cx="2232248" cy="26642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Reklámblokk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esetén azonnal elkapcsolnak. A reklámokat időpocsékolásnak élik meg, amely a tartalomfogyasztásukat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zavarja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 Ez a szegmens tudatosan, szándékosan kerüli a reklámokat.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3721" y="3818715"/>
            <a:ext cx="3520401" cy="20882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hu-HU" sz="12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Lineáris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reklámok esetén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elkapcsolnak. Családos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háztartásban alkalmat ad arra, hogy körünézzenek, így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egy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másik családtag talál magának egy vonzó műsort.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Kisebb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gyerekek esetében fürdetést,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vacsorakészítést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oldják meg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reklámok alatt. </a:t>
            </a:r>
          </a:p>
          <a:p>
            <a:pPr>
              <a:spcBef>
                <a:spcPts val="300"/>
              </a:spcBef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Párban élőket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inkább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zavarja a reklámblokk, ami megtöri kedvenc műsorok adta meghitt hangulatot. </a:t>
            </a:r>
          </a:p>
          <a:p>
            <a:pPr>
              <a:spcBef>
                <a:spcPts val="300"/>
              </a:spcBef>
            </a:pP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Nemlineáris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hagyományos csatornákon sugárzott reklámok nem érik el a szegmenst.</a:t>
            </a:r>
          </a:p>
        </p:txBody>
      </p:sp>
    </p:spTree>
    <p:extLst>
      <p:ext uri="{BB962C8B-B14F-4D97-AF65-F5344CB8AC3E}">
        <p14:creationId xmlns:p14="http://schemas.microsoft.com/office/powerpoint/2010/main" val="40873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A kvantitatív kutatás részletes eredményei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7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Összefoglaló </a:t>
            </a:r>
            <a:r>
              <a:rPr lang="hu-HU" dirty="0" smtClean="0"/>
              <a:t>– I.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980728"/>
            <a:ext cx="8496300" cy="300484"/>
          </a:xfrm>
        </p:spPr>
        <p:txBody>
          <a:bodyPr/>
          <a:lstStyle/>
          <a:p>
            <a:r>
              <a:rPr lang="hu-HU" dirty="0" smtClean="0"/>
              <a:t>Tartalomválasztási </a:t>
            </a:r>
            <a:r>
              <a:rPr lang="hu-HU" dirty="0" smtClean="0"/>
              <a:t>szokások 2015-ben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 bwMode="gray">
          <a:xfrm>
            <a:off x="323850" y="1485106"/>
            <a:ext cx="8496300" cy="518425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hu-HU" sz="1400" dirty="0" smtClean="0"/>
              <a:t>2015. őszi mérés szerint (átlagos szerdai nap, este 17:00-23:00 között) a 18-69 éves TV-készülékkel rendelkező nézők által választott műsorok mindössze 1%-a volt nemlineáris tartalom. Vagyis a műsorok 99%-át </a:t>
            </a:r>
            <a:r>
              <a:rPr lang="hu-HU" sz="1400" b="1" dirty="0" smtClean="0"/>
              <a:t>lineárisan,</a:t>
            </a:r>
            <a:r>
              <a:rPr lang="hu-HU" sz="1400" dirty="0" smtClean="0"/>
              <a:t> és ezek 90%-át a </a:t>
            </a:r>
            <a:r>
              <a:rPr lang="hu-HU" sz="1400" b="1" dirty="0" smtClean="0"/>
              <a:t>legnézettebb csatornák </a:t>
            </a:r>
            <a:r>
              <a:rPr lang="hu-HU" sz="1400" dirty="0" smtClean="0"/>
              <a:t>(RTL Klub, TV2, </a:t>
            </a:r>
            <a:r>
              <a:rPr lang="hu-HU" sz="1400" dirty="0" err="1" smtClean="0"/>
              <a:t>Cool</a:t>
            </a:r>
            <a:r>
              <a:rPr lang="hu-HU" sz="1400" dirty="0" smtClean="0"/>
              <a:t>, Viasat3, Film+, M1, M4 Sport) egyikén nézték</a:t>
            </a:r>
            <a:r>
              <a:rPr lang="hu-HU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hu-HU" sz="1400" dirty="0" smtClean="0"/>
          </a:p>
          <a:p>
            <a:pPr marL="285750" indent="-285750">
              <a:buFontTx/>
              <a:buChar char="-"/>
            </a:pPr>
            <a:r>
              <a:rPr lang="hu-HU" sz="1400" dirty="0" smtClean="0"/>
              <a:t>A kiválasztott műsorok döntő többségét (69%) </a:t>
            </a:r>
            <a:r>
              <a:rPr lang="hu-HU" sz="1400" b="1" dirty="0" smtClean="0"/>
              <a:t>előre eltervezett módon</a:t>
            </a:r>
            <a:r>
              <a:rPr lang="hu-HU" sz="1400" dirty="0" smtClean="0"/>
              <a:t>, azaz tudatosan választották ki, nagyrészt a műsor iránti preferencia miatt. Azokra a műsorokra, amelyeket nem előre eltervezetten néztek, többnyire (83%-ban) kapcsolgatás során találtak rá. Ebben az esetben a </a:t>
            </a:r>
            <a:r>
              <a:rPr lang="hu-HU" sz="1400" b="1" dirty="0" smtClean="0"/>
              <a:t>műsorpreferencia </a:t>
            </a:r>
            <a:r>
              <a:rPr lang="hu-HU" sz="1400" dirty="0" smtClean="0"/>
              <a:t>mellett a </a:t>
            </a:r>
            <a:r>
              <a:rPr lang="hu-HU" sz="1400" b="1" dirty="0" smtClean="0"/>
              <a:t>csatornapreferencia </a:t>
            </a:r>
            <a:r>
              <a:rPr lang="hu-HU" sz="1400" dirty="0" smtClean="0"/>
              <a:t>és a műsor által </a:t>
            </a:r>
            <a:r>
              <a:rPr lang="hu-HU" sz="1400" b="1" dirty="0" smtClean="0"/>
              <a:t>felkeltett érdeklődés </a:t>
            </a:r>
            <a:r>
              <a:rPr lang="hu-HU" sz="1400" dirty="0" smtClean="0"/>
              <a:t>is nagy szerepet játszott a döntés meghozatalában. Összességében tehát a tartalom kiválasztásában a műsorok és csatornák márkaértékének nagy szerepe van, a nézők többsége rendelkezik ezekre vonatkozó preferenciával</a:t>
            </a:r>
            <a:r>
              <a:rPr lang="hu-HU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hu-HU" sz="1400" dirty="0" smtClean="0"/>
          </a:p>
          <a:p>
            <a:pPr marL="285750" indent="-285750">
              <a:buFontTx/>
              <a:buChar char="-"/>
            </a:pPr>
            <a:r>
              <a:rPr lang="hu-HU" sz="1400" dirty="0" smtClean="0"/>
              <a:t>A döntési mechanizmusok alapján (nézők száma, a döntés ideje, műsorpreferencia) a kutatás három nagyobb csoportot azonosított, a </a:t>
            </a:r>
            <a:r>
              <a:rPr lang="hu-HU" sz="1400" b="1" dirty="0" smtClean="0"/>
              <a:t>többnyire egyedül tévéző tudatos </a:t>
            </a:r>
            <a:r>
              <a:rPr lang="hu-HU" sz="1400" dirty="0" smtClean="0"/>
              <a:t>(35%), a </a:t>
            </a:r>
            <a:r>
              <a:rPr lang="hu-HU" sz="1400" b="1" dirty="0" smtClean="0"/>
              <a:t>többnyire társaságban tévéző tudatos </a:t>
            </a:r>
            <a:r>
              <a:rPr lang="hu-HU" sz="1400" dirty="0" smtClean="0"/>
              <a:t>(38%) és a </a:t>
            </a:r>
            <a:r>
              <a:rPr lang="hu-HU" sz="1400" b="1" dirty="0" smtClean="0"/>
              <a:t>kapcsolgató </a:t>
            </a:r>
            <a:r>
              <a:rPr lang="hu-HU" sz="1400" dirty="0" smtClean="0"/>
              <a:t>(27%) nézők csoportját. (Tudatos alatt azt értjük, hogy a műsorok kiválasztása előre történik.) Ezeken a csoportokon kívül látszik még egy lineáris-nemlineáris dimenzió is, de a </a:t>
            </a:r>
            <a:r>
              <a:rPr lang="hu-HU" sz="1400" b="1" dirty="0" smtClean="0"/>
              <a:t>nemlineáris </a:t>
            </a:r>
            <a:r>
              <a:rPr lang="hu-HU" sz="1400" dirty="0" smtClean="0"/>
              <a:t>tartalomfogyasztás olyan </a:t>
            </a:r>
            <a:r>
              <a:rPr lang="hu-HU" sz="1400" b="1" dirty="0" smtClean="0"/>
              <a:t>kis szeletét </a:t>
            </a:r>
            <a:r>
              <a:rPr lang="hu-HU" sz="1400" dirty="0" smtClean="0"/>
              <a:t>teszi ki a nézési időnek, ami nem tette lehetővé számszerű következtetések levonását. A kvalitatív szakaszban azonban ellátogattunk két többnyire nemlineáris módon tartalmat fogyasztó háztartásba is.</a:t>
            </a:r>
          </a:p>
        </p:txBody>
      </p:sp>
    </p:spTree>
    <p:extLst>
      <p:ext uri="{BB962C8B-B14F-4D97-AF65-F5344CB8AC3E}">
        <p14:creationId xmlns:p14="http://schemas.microsoft.com/office/powerpoint/2010/main" val="29082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Nem, kor, iskolai végzettség szerint</a:t>
            </a:r>
            <a:endParaRPr lang="hu-HU" dirty="0"/>
          </a:p>
        </p:txBody>
      </p:sp>
      <p:graphicFrame>
        <p:nvGraphicFramePr>
          <p:cNvPr id="21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52664246"/>
              </p:ext>
            </p:extLst>
          </p:nvPr>
        </p:nvGraphicFramePr>
        <p:xfrm>
          <a:off x="381290" y="1556792"/>
          <a:ext cx="8496300" cy="36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27448" y="5301258"/>
            <a:ext cx="8321016" cy="8640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valamivel magasabb a </a:t>
            </a: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FÉRFIAK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és a </a:t>
            </a: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KÖZÉPKORÚAK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aránya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inkább</a:t>
            </a:r>
            <a:r>
              <a:rPr kumimoji="0" lang="hu-HU" sz="1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hu-HU" sz="1200" b="1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NŐK</a:t>
            </a:r>
            <a:r>
              <a:rPr kumimoji="0" lang="hu-HU" sz="1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és magasabb az </a:t>
            </a:r>
            <a:r>
              <a:rPr kumimoji="0" lang="hu-HU" sz="1200" b="1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IDŐSEBB</a:t>
            </a:r>
            <a:r>
              <a:rPr kumimoji="0" lang="hu-HU" sz="1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korosztál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y (50-69 évesek) aránya</a:t>
            </a:r>
          </a:p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a fent vizsgált ismérvek szerint az </a:t>
            </a:r>
            <a:r>
              <a:rPr lang="hu-HU" sz="1200" b="1" dirty="0" smtClean="0">
                <a:solidFill>
                  <a:srgbClr val="000000"/>
                </a:solidFill>
              </a:rPr>
              <a:t>ALAPSOKASÁGHOZ</a:t>
            </a:r>
            <a:r>
              <a:rPr lang="hu-HU" sz="1200" dirty="0" smtClean="0">
                <a:solidFill>
                  <a:srgbClr val="000000"/>
                </a:solidFill>
              </a:rPr>
              <a:t> nagyon </a:t>
            </a:r>
            <a:r>
              <a:rPr lang="hu-HU" sz="1200" b="1" dirty="0" smtClean="0">
                <a:solidFill>
                  <a:srgbClr val="000000"/>
                </a:solidFill>
              </a:rPr>
              <a:t>HASONLÓ</a:t>
            </a:r>
            <a:endParaRPr lang="hu-HU" sz="1200" b="1" dirty="0">
              <a:solidFill>
                <a:srgbClr val="000000"/>
              </a:solidFill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platzhalter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23410" y="6453370"/>
            <a:ext cx="8496000" cy="144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 smtClean="0">
                <a:solidFill>
                  <a:schemeClr val="bg2"/>
                </a:solidFill>
              </a:rPr>
              <a:t>S01. </a:t>
            </a:r>
            <a:r>
              <a:rPr lang="hu-HU" sz="600" dirty="0">
                <a:solidFill>
                  <a:schemeClr val="bg2"/>
                </a:solidFill>
              </a:rPr>
              <a:t>Elárulná, melyik évben született? ; </a:t>
            </a:r>
            <a:r>
              <a:rPr lang="hu-HU" sz="600" dirty="0" smtClean="0">
                <a:solidFill>
                  <a:schemeClr val="bg2"/>
                </a:solidFill>
              </a:rPr>
              <a:t>S02. Kérjük</a:t>
            </a:r>
            <a:r>
              <a:rPr lang="hu-HU" sz="600" dirty="0">
                <a:solidFill>
                  <a:schemeClr val="bg2"/>
                </a:solidFill>
              </a:rPr>
              <a:t>, jelölje a nemét!, </a:t>
            </a:r>
            <a:r>
              <a:rPr lang="hu-HU" sz="600" dirty="0" smtClean="0">
                <a:solidFill>
                  <a:schemeClr val="bg2"/>
                </a:solidFill>
              </a:rPr>
              <a:t>Z02. Mi </a:t>
            </a:r>
            <a:r>
              <a:rPr lang="hu-HU" sz="600" dirty="0">
                <a:solidFill>
                  <a:schemeClr val="bg2"/>
                </a:solidFill>
              </a:rPr>
              <a:t>az Ön legmagasabb befejezett iskolai </a:t>
            </a:r>
            <a:r>
              <a:rPr lang="hu-HU" sz="600" dirty="0" smtClean="0">
                <a:solidFill>
                  <a:schemeClr val="bg2"/>
                </a:solidFill>
              </a:rPr>
              <a:t>végzettsége</a:t>
            </a:r>
            <a:r>
              <a:rPr lang="hu-HU" sz="6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7" name="Textplatzhalter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29202" y="4941100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Szubjektív gazdasági státusz szerint</a:t>
            </a:r>
            <a:endParaRPr lang="hu-HU" dirty="0"/>
          </a:p>
        </p:txBody>
      </p:sp>
      <p:graphicFrame>
        <p:nvGraphicFramePr>
          <p:cNvPr id="21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08898774"/>
              </p:ext>
            </p:extLst>
          </p:nvPr>
        </p:nvGraphicFramePr>
        <p:xfrm>
          <a:off x="217859" y="1592271"/>
          <a:ext cx="8098557" cy="36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27448" y="5301258"/>
            <a:ext cx="8321016" cy="8640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valamivel több a körükben az átlagosnál </a:t>
            </a: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MAGASABB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státuszúak aránya</a:t>
            </a:r>
          </a:p>
          <a:p>
            <a:pPr lvl="1"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magasabb körükben </a:t>
            </a:r>
            <a:r>
              <a:rPr lang="hu-HU" sz="1200" dirty="0">
                <a:solidFill>
                  <a:srgbClr val="000000"/>
                </a:solidFill>
              </a:rPr>
              <a:t>az átlagosnál </a:t>
            </a:r>
            <a:r>
              <a:rPr lang="hu-HU" sz="1200" b="1" dirty="0" smtClean="0">
                <a:solidFill>
                  <a:srgbClr val="000000"/>
                </a:solidFill>
              </a:rPr>
              <a:t>ALACSONYABB </a:t>
            </a:r>
            <a:r>
              <a:rPr lang="hu-HU" sz="1200" dirty="0" smtClean="0">
                <a:solidFill>
                  <a:srgbClr val="000000"/>
                </a:solidFill>
              </a:rPr>
              <a:t>státuszúak </a:t>
            </a:r>
            <a:r>
              <a:rPr lang="hu-HU" sz="1200" dirty="0">
                <a:solidFill>
                  <a:srgbClr val="000000"/>
                </a:solidFill>
              </a:rPr>
              <a:t>aránya</a:t>
            </a:r>
            <a:endParaRPr lang="hu-HU" sz="1200" dirty="0" smtClean="0">
              <a:solidFill>
                <a:srgbClr val="000000"/>
              </a:solidFill>
              <a:latin typeface="Arial"/>
            </a:endParaRPr>
          </a:p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a fent vizsgált ismérvek szerint az alapsokasághoz nagyon </a:t>
            </a:r>
            <a:r>
              <a:rPr lang="hu-HU" sz="1200" b="1" dirty="0" smtClean="0">
                <a:solidFill>
                  <a:srgbClr val="000000"/>
                </a:solidFill>
              </a:rPr>
              <a:t>HASONLÓ</a:t>
            </a:r>
            <a:endParaRPr lang="hu-HU" sz="1200" b="1" dirty="0">
              <a:solidFill>
                <a:srgbClr val="000000"/>
              </a:solidFill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Jobb oldali kapcsos zárójel 3"/>
          <p:cNvSpPr/>
          <p:nvPr/>
        </p:nvSpPr>
        <p:spPr>
          <a:xfrm>
            <a:off x="7956376" y="3789040"/>
            <a:ext cx="72008" cy="864096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 oldali kapcsos zárójel 7"/>
          <p:cNvSpPr/>
          <p:nvPr/>
        </p:nvSpPr>
        <p:spPr>
          <a:xfrm>
            <a:off x="7956376" y="3284984"/>
            <a:ext cx="72008" cy="360040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 oldali kapcsos zárójel 9"/>
          <p:cNvSpPr/>
          <p:nvPr/>
        </p:nvSpPr>
        <p:spPr>
          <a:xfrm>
            <a:off x="7956376" y="2204864"/>
            <a:ext cx="72008" cy="864096"/>
          </a:xfrm>
          <a:prstGeom prst="righ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 bwMode="gray">
          <a:xfrm>
            <a:off x="8104906" y="2438890"/>
            <a:ext cx="720080" cy="3960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200" b="1" dirty="0" smtClean="0">
                <a:solidFill>
                  <a:schemeClr val="accent4"/>
                </a:solidFill>
                <a:latin typeface="Arial"/>
              </a:rPr>
              <a:t>Átlag feletti</a:t>
            </a:r>
          </a:p>
        </p:txBody>
      </p:sp>
      <p:sp>
        <p:nvSpPr>
          <p:cNvPr id="12" name="Szövegdoboz 11"/>
          <p:cNvSpPr txBox="1"/>
          <p:nvPr/>
        </p:nvSpPr>
        <p:spPr bwMode="gray">
          <a:xfrm>
            <a:off x="8128967" y="4077072"/>
            <a:ext cx="720080" cy="3960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200" b="1" dirty="0" smtClean="0">
                <a:solidFill>
                  <a:schemeClr val="accent2"/>
                </a:solidFill>
                <a:latin typeface="Arial"/>
              </a:rPr>
              <a:t>Átlag alatti</a:t>
            </a:r>
          </a:p>
        </p:txBody>
      </p:sp>
      <p:sp>
        <p:nvSpPr>
          <p:cNvPr id="13" name="Szövegdoboz 12"/>
          <p:cNvSpPr txBox="1"/>
          <p:nvPr/>
        </p:nvSpPr>
        <p:spPr bwMode="gray">
          <a:xfrm>
            <a:off x="8100392" y="3392996"/>
            <a:ext cx="720080" cy="3960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200" b="1" dirty="0" smtClean="0">
                <a:solidFill>
                  <a:schemeClr val="accent3"/>
                </a:solidFill>
                <a:latin typeface="Arial"/>
              </a:rPr>
              <a:t>Átlagos</a:t>
            </a:r>
          </a:p>
        </p:txBody>
      </p:sp>
      <p:sp>
        <p:nvSpPr>
          <p:cNvPr id="14" name="Textplatzhalter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29202" y="5085184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  <p:sp>
        <p:nvSpPr>
          <p:cNvPr id="15" name="Textplatzhalter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410" y="6453370"/>
            <a:ext cx="8496000" cy="144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 smtClean="0">
                <a:solidFill>
                  <a:schemeClr val="bg2"/>
                </a:solidFill>
              </a:rPr>
              <a:t>Z06. </a:t>
            </a:r>
            <a:r>
              <a:rPr lang="hu-HU" sz="600" dirty="0">
                <a:solidFill>
                  <a:schemeClr val="bg2"/>
                </a:solidFill>
              </a:rPr>
              <a:t>Kérem, mondja meg, hogy a következő kijelentések közül melyik írja le legjobban az Ön, illetve a családja anyagi helyzetét.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2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Családi állapot és gazdasági aktivitás szerint</a:t>
            </a:r>
            <a:endParaRPr lang="hu-HU" dirty="0"/>
          </a:p>
        </p:txBody>
      </p:sp>
      <p:graphicFrame>
        <p:nvGraphicFramePr>
          <p:cNvPr id="21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8806993"/>
              </p:ext>
            </p:extLst>
          </p:nvPr>
        </p:nvGraphicFramePr>
        <p:xfrm>
          <a:off x="381290" y="1556792"/>
          <a:ext cx="8496300" cy="36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528" y="5301258"/>
            <a:ext cx="8568952" cy="9360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valamivel magasabb </a:t>
            </a: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KAPCSOLATBAN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élők, de nem házasok és az gazdaságilag </a:t>
            </a: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AKTÍVAK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aránya</a:t>
            </a: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magasabb körükben az elváltak és  egyedülállók aránya</a:t>
            </a:r>
            <a:endParaRPr lang="hu-HU" sz="1200" dirty="0" smtClean="0">
              <a:solidFill>
                <a:srgbClr val="000000"/>
              </a:solidFill>
              <a:latin typeface="Arial"/>
            </a:endParaRPr>
          </a:p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</a:t>
            </a:r>
            <a:r>
              <a:rPr lang="hu-HU" sz="1200" dirty="0">
                <a:solidFill>
                  <a:srgbClr val="000000"/>
                </a:solidFill>
              </a:rPr>
              <a:t>magasabb körükben </a:t>
            </a:r>
            <a:r>
              <a:rPr lang="hu-HU" sz="1200" dirty="0" smtClean="0">
                <a:solidFill>
                  <a:srgbClr val="000000"/>
                </a:solidFill>
              </a:rPr>
              <a:t>a házasok és  valamivel magasabb az inaktívak aránya (GYES, GYED, nyugdíjas)</a:t>
            </a:r>
            <a:endParaRPr lang="hu-HU" sz="1200" b="1" dirty="0">
              <a:solidFill>
                <a:srgbClr val="000000"/>
              </a:solidFill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platzhalter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29202" y="4941100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  <p:sp>
        <p:nvSpPr>
          <p:cNvPr id="7" name="Textplatzhalter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410" y="6453370"/>
            <a:ext cx="8496000" cy="144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>
                <a:solidFill>
                  <a:schemeClr val="bg2"/>
                </a:solidFill>
              </a:rPr>
              <a:t>Z03. Jelenleg Ön dolgozik</a:t>
            </a:r>
            <a:r>
              <a:rPr lang="hu-HU" sz="600" dirty="0" smtClean="0">
                <a:solidFill>
                  <a:schemeClr val="bg2"/>
                </a:solidFill>
              </a:rPr>
              <a:t>?  </a:t>
            </a:r>
            <a:r>
              <a:rPr lang="hu-HU" sz="600" dirty="0">
                <a:solidFill>
                  <a:schemeClr val="bg2"/>
                </a:solidFill>
              </a:rPr>
              <a:t>Z10. Mi az Ön családi állapota?.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3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A háztartás nagysága és összetétele szerint</a:t>
            </a:r>
            <a:endParaRPr lang="hu-HU" dirty="0"/>
          </a:p>
        </p:txBody>
      </p:sp>
      <p:graphicFrame>
        <p:nvGraphicFramePr>
          <p:cNvPr id="21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04777594"/>
              </p:ext>
            </p:extLst>
          </p:nvPr>
        </p:nvGraphicFramePr>
        <p:xfrm>
          <a:off x="381290" y="1556792"/>
          <a:ext cx="8496300" cy="36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528" y="5301258"/>
            <a:ext cx="8568952" cy="11520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hu-HU" sz="1200" dirty="0">
                <a:solidFill>
                  <a:srgbClr val="000000"/>
                </a:solidFill>
              </a:rPr>
              <a:t>a fent vizsgált ismérvek szerint az alapsokasághoz nagyon </a:t>
            </a:r>
            <a:r>
              <a:rPr lang="hu-HU" sz="1200" b="1" dirty="0" smtClean="0">
                <a:solidFill>
                  <a:srgbClr val="000000"/>
                </a:solidFill>
              </a:rPr>
              <a:t>HASONLÓ</a:t>
            </a:r>
            <a:endParaRPr lang="hu-HU" sz="1200" dirty="0" smtClean="0">
              <a:solidFill>
                <a:srgbClr val="000000"/>
              </a:solidFill>
              <a:latin typeface="Arial"/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magasabb körükben</a:t>
            </a:r>
            <a:r>
              <a:rPr kumimoji="0" lang="hu-HU" sz="1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az egy fős háztatások aránya és jellemzően már nincs fiatalkorú gyerek a háztartásban</a:t>
            </a:r>
            <a:endParaRPr kumimoji="0" lang="hu-HU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jellemzően nagyobb háztartások, minden harmadik válaszadó családjában van velük élő fiatalkorú gyermek</a:t>
            </a:r>
          </a:p>
        </p:txBody>
      </p:sp>
      <p:sp>
        <p:nvSpPr>
          <p:cNvPr id="6" name="Textplatzhalter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29202" y="4941100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  <p:sp>
        <p:nvSpPr>
          <p:cNvPr id="7" name="Textplatzhalter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410" y="6453370"/>
            <a:ext cx="8496000" cy="144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 smtClean="0">
                <a:solidFill>
                  <a:schemeClr val="bg2"/>
                </a:solidFill>
              </a:rPr>
              <a:t>Z7. </a:t>
            </a:r>
            <a:r>
              <a:rPr lang="hu-HU" sz="600" dirty="0">
                <a:solidFill>
                  <a:schemeClr val="bg2"/>
                </a:solidFill>
              </a:rPr>
              <a:t>Hányan élnek Önök egy háztartásban? Kérjük, saját magát is számolja bele! Z08. Hány 15 évnél fiatalabb személy él az Ön háztartásában?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4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A háztartás audiovizuális </a:t>
            </a:r>
            <a:r>
              <a:rPr lang="hu-HU" dirty="0" smtClean="0"/>
              <a:t>eszközellátottsága </a:t>
            </a:r>
            <a:r>
              <a:rPr lang="hu-HU" dirty="0" smtClean="0"/>
              <a:t>alapján</a:t>
            </a:r>
          </a:p>
        </p:txBody>
      </p:sp>
      <p:graphicFrame>
        <p:nvGraphicFramePr>
          <p:cNvPr id="21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41722031"/>
              </p:ext>
            </p:extLst>
          </p:nvPr>
        </p:nvGraphicFramePr>
        <p:xfrm>
          <a:off x="381290" y="1556792"/>
          <a:ext cx="84963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528" y="5589240"/>
            <a:ext cx="8568952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az átlagosnál több TV készülékkel, jellemzőbb a több </a:t>
            </a:r>
            <a:r>
              <a:rPr lang="hu-HU" sz="1200" dirty="0" err="1" smtClean="0">
                <a:solidFill>
                  <a:srgbClr val="000000"/>
                </a:solidFill>
                <a:latin typeface="Arial"/>
              </a:rPr>
              <a:t>okostelefon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a háztartásban</a:t>
            </a:r>
          </a:p>
          <a:p>
            <a:pPr lvl="1"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az átlagosnál kevesebb az </a:t>
            </a:r>
            <a:r>
              <a:rPr lang="hu-HU" sz="1200" dirty="0" err="1" smtClean="0">
                <a:solidFill>
                  <a:srgbClr val="000000"/>
                </a:solidFill>
                <a:latin typeface="Arial"/>
              </a:rPr>
              <a:t>okostelefonok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száma a háztartásban</a:t>
            </a:r>
            <a:endParaRPr kumimoji="0" lang="hu-HU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az átlagosnál több </a:t>
            </a:r>
            <a:r>
              <a:rPr lang="hu-HU" sz="1200" dirty="0" err="1" smtClean="0">
                <a:solidFill>
                  <a:srgbClr val="000000"/>
                </a:solidFill>
              </a:rPr>
              <a:t>tablettel</a:t>
            </a:r>
            <a:r>
              <a:rPr lang="hu-HU" sz="1200" dirty="0" smtClean="0">
                <a:solidFill>
                  <a:srgbClr val="000000"/>
                </a:solidFill>
              </a:rPr>
              <a:t> és </a:t>
            </a:r>
            <a:r>
              <a:rPr lang="hu-HU" sz="1200" dirty="0" err="1" smtClean="0">
                <a:solidFill>
                  <a:srgbClr val="000000"/>
                </a:solidFill>
              </a:rPr>
              <a:t>okostelefonnal</a:t>
            </a:r>
            <a:r>
              <a:rPr lang="hu-HU" sz="1200" dirty="0" smtClean="0">
                <a:solidFill>
                  <a:srgbClr val="000000"/>
                </a:solidFill>
              </a:rPr>
              <a:t> rendelkezik a háztartás</a:t>
            </a: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platzhalter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29202" y="5229132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  <p:sp>
        <p:nvSpPr>
          <p:cNvPr id="7" name="Textplatzhalter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410" y="6453370"/>
            <a:ext cx="8496000" cy="144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 smtClean="0">
                <a:solidFill>
                  <a:schemeClr val="bg2"/>
                </a:solidFill>
              </a:rPr>
              <a:t>A01. </a:t>
            </a:r>
            <a:r>
              <a:rPr lang="hu-HU" sz="600" dirty="0">
                <a:solidFill>
                  <a:schemeClr val="bg2"/>
                </a:solidFill>
              </a:rPr>
              <a:t>Az alábbi eszközök közül melyikből hány darabbal rendelkezik az Ön háztartása? (Az összes eszközt jelölje be, amivel rendelkezik!)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8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A háztartás </a:t>
            </a:r>
            <a:r>
              <a:rPr lang="hu-HU" dirty="0" smtClean="0"/>
              <a:t>eszköz/szolgáltatás </a:t>
            </a:r>
            <a:r>
              <a:rPr lang="hu-HU" dirty="0" smtClean="0"/>
              <a:t>ellátottsága alapján</a:t>
            </a:r>
          </a:p>
        </p:txBody>
      </p:sp>
      <p:graphicFrame>
        <p:nvGraphicFramePr>
          <p:cNvPr id="21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402294"/>
              </p:ext>
            </p:extLst>
          </p:nvPr>
        </p:nvGraphicFramePr>
        <p:xfrm>
          <a:off x="381290" y="1556792"/>
          <a:ext cx="8367174" cy="36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528" y="5301258"/>
            <a:ext cx="8568952" cy="11520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36000" tIns="36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az átlagosnál magasabb a többcsatornás kábel-TV, a </a:t>
            </a:r>
            <a:r>
              <a:rPr lang="hu-HU" sz="1200" dirty="0" err="1" smtClean="0">
                <a:solidFill>
                  <a:srgbClr val="000000"/>
                </a:solidFill>
                <a:latin typeface="Arial"/>
              </a:rPr>
              <a:t>TSV-t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lehetővé tevő és a VOD szolgáltatások aránya, valamint a WIFI a lakásban</a:t>
            </a:r>
          </a:p>
          <a:p>
            <a:pPr lvl="1"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az átlagosnak megfelelő </a:t>
            </a:r>
            <a:r>
              <a:rPr lang="hu-HU" sz="1200" dirty="0" smtClean="0">
                <a:solidFill>
                  <a:srgbClr val="000000"/>
                </a:solidFill>
              </a:rPr>
              <a:t>a </a:t>
            </a:r>
            <a:r>
              <a:rPr lang="hu-HU" sz="1200" dirty="0">
                <a:solidFill>
                  <a:srgbClr val="000000"/>
                </a:solidFill>
              </a:rPr>
              <a:t>többcsatornás kábel-TV, a </a:t>
            </a:r>
            <a:r>
              <a:rPr lang="hu-HU" sz="1200" dirty="0" err="1">
                <a:solidFill>
                  <a:srgbClr val="000000"/>
                </a:solidFill>
              </a:rPr>
              <a:t>TSV-t</a:t>
            </a:r>
            <a:r>
              <a:rPr lang="hu-HU" sz="1200" dirty="0">
                <a:solidFill>
                  <a:srgbClr val="000000"/>
                </a:solidFill>
              </a:rPr>
              <a:t> lehetővé </a:t>
            </a:r>
            <a:r>
              <a:rPr lang="hu-HU" sz="1200" dirty="0" smtClean="0">
                <a:solidFill>
                  <a:srgbClr val="000000"/>
                </a:solidFill>
              </a:rPr>
              <a:t>tevő eszköz és a szélessávú internet előfizetés aránya</a:t>
            </a:r>
            <a:endParaRPr kumimoji="0" lang="hu-HU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az átlagosnál kisebb a többcsatornás kábel-TV és a </a:t>
            </a:r>
            <a:r>
              <a:rPr lang="hu-HU" sz="1200" dirty="0" err="1" smtClean="0">
                <a:solidFill>
                  <a:srgbClr val="000000"/>
                </a:solidFill>
              </a:rPr>
              <a:t>TSV-t</a:t>
            </a:r>
            <a:r>
              <a:rPr lang="hu-HU" sz="1200" dirty="0" smtClean="0">
                <a:solidFill>
                  <a:srgbClr val="000000"/>
                </a:solidFill>
              </a:rPr>
              <a:t> lehetővé tevő eszköz aránya</a:t>
            </a: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Bal oldali kapcsos zárójel 2"/>
          <p:cNvSpPr/>
          <p:nvPr/>
        </p:nvSpPr>
        <p:spPr>
          <a:xfrm>
            <a:off x="827584" y="1772816"/>
            <a:ext cx="324036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 oldali kapcsos zárójel 6"/>
          <p:cNvSpPr/>
          <p:nvPr/>
        </p:nvSpPr>
        <p:spPr>
          <a:xfrm>
            <a:off x="871017" y="4149080"/>
            <a:ext cx="288032" cy="7920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 bwMode="gray">
          <a:xfrm rot="16200000">
            <a:off x="40061" y="2704356"/>
            <a:ext cx="1287016" cy="28803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dirty="0" smtClean="0">
                <a:latin typeface="Arial"/>
              </a:rPr>
              <a:t>Szolgáltatások</a:t>
            </a:r>
          </a:p>
        </p:txBody>
      </p:sp>
      <p:sp>
        <p:nvSpPr>
          <p:cNvPr id="9" name="Szövegdoboz 8"/>
          <p:cNvSpPr txBox="1"/>
          <p:nvPr/>
        </p:nvSpPr>
        <p:spPr bwMode="gray">
          <a:xfrm rot="16200000">
            <a:off x="234048" y="4417098"/>
            <a:ext cx="918096" cy="23804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dirty="0" smtClean="0">
                <a:latin typeface="Arial"/>
              </a:rPr>
              <a:t>Eszközök</a:t>
            </a:r>
          </a:p>
        </p:txBody>
      </p:sp>
      <p:sp>
        <p:nvSpPr>
          <p:cNvPr id="10" name="Textplatzhalter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29202" y="5085116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  <p:sp>
        <p:nvSpPr>
          <p:cNvPr id="11" name="Textplatzhalter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410" y="6453370"/>
            <a:ext cx="8496000" cy="144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 smtClean="0">
                <a:solidFill>
                  <a:schemeClr val="bg2"/>
                </a:solidFill>
              </a:rPr>
              <a:t>A04. </a:t>
            </a:r>
            <a:r>
              <a:rPr lang="hu-HU" sz="600" dirty="0">
                <a:solidFill>
                  <a:schemeClr val="bg2"/>
                </a:solidFill>
              </a:rPr>
              <a:t>Az alábbi szolgáltatások közül melyekkel rendelkezik az Ön háztartása? (Az összes szolgáltatást jelölje be!)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9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8263265"/>
              </p:ext>
            </p:extLst>
          </p:nvPr>
        </p:nvGraphicFramePr>
        <p:xfrm>
          <a:off x="355154" y="1412776"/>
          <a:ext cx="83210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Műsorválasztási szokásaik szerint</a:t>
            </a:r>
            <a:endParaRPr lang="hu-HU" dirty="0"/>
          </a:p>
        </p:txBody>
      </p:sp>
      <p:sp>
        <p:nvSpPr>
          <p:cNvPr id="24" name="Text Placeholder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27448" y="5373266"/>
            <a:ext cx="8321016" cy="11520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hu-HU" sz="1200" dirty="0" smtClean="0">
                <a:solidFill>
                  <a:srgbClr val="000000"/>
                </a:solidFill>
              </a:rPr>
              <a:t>jellemzően kapcsolgatás során találtak rá a műsorokra, a műsorok 61%-át egyedül nézték</a:t>
            </a:r>
            <a:endParaRPr lang="hu-HU" sz="1200" dirty="0" smtClean="0">
              <a:solidFill>
                <a:srgbClr val="000000"/>
              </a:solidFill>
              <a:latin typeface="Arial"/>
            </a:endParaRPr>
          </a:p>
          <a:p>
            <a:pPr marL="180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jellemzően egyedül nézték a műsorokat és már előre tudták, hogy mit néznek majd (mivel az adott műsorokat rendszeresen</a:t>
            </a:r>
            <a:r>
              <a:rPr kumimoji="0" lang="hu-HU" sz="1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vagy időnként nézni szokták)</a:t>
            </a:r>
            <a:endParaRPr lang="hu-HU" sz="1200" dirty="0" smtClean="0">
              <a:solidFill>
                <a:srgbClr val="000000"/>
              </a:solidFill>
              <a:latin typeface="Arial"/>
            </a:endParaRPr>
          </a:p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jellemzően többen nézték a műsorokat, és előre eldöntötték, hogy mit néznek majd </a:t>
            </a:r>
            <a:r>
              <a:rPr lang="hu-HU" sz="1200" dirty="0">
                <a:solidFill>
                  <a:srgbClr val="000000"/>
                </a:solidFill>
              </a:rPr>
              <a:t>(mivel az adott műsorokat rendszeresen vagy időnként nézni szokták</a:t>
            </a:r>
            <a:r>
              <a:rPr lang="hu-HU" sz="1200" dirty="0" smtClean="0">
                <a:solidFill>
                  <a:srgbClr val="000000"/>
                </a:solidFill>
              </a:rPr>
              <a:t>)</a:t>
            </a:r>
            <a:endParaRPr lang="hu-HU" sz="1200" dirty="0">
              <a:solidFill>
                <a:srgbClr val="000000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29202" y="5157124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0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Attitűdjellemzők</a:t>
            </a:r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8043072"/>
              </p:ext>
            </p:extLst>
          </p:nvPr>
        </p:nvGraphicFramePr>
        <p:xfrm>
          <a:off x="355154" y="1412776"/>
          <a:ext cx="853732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zövegdoboz 3"/>
          <p:cNvSpPr txBox="1"/>
          <p:nvPr/>
        </p:nvSpPr>
        <p:spPr bwMode="gray">
          <a:xfrm>
            <a:off x="323528" y="1618395"/>
            <a:ext cx="1008112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b="1" dirty="0" smtClean="0">
                <a:solidFill>
                  <a:schemeClr val="accent2"/>
                </a:solidFill>
                <a:latin typeface="Arial"/>
              </a:rPr>
              <a:t>MŰSOR</a:t>
            </a:r>
          </a:p>
        </p:txBody>
      </p:sp>
      <p:sp>
        <p:nvSpPr>
          <p:cNvPr id="8" name="Szövegdoboz 7"/>
          <p:cNvSpPr txBox="1"/>
          <p:nvPr/>
        </p:nvSpPr>
        <p:spPr bwMode="gray">
          <a:xfrm>
            <a:off x="319386" y="2636912"/>
            <a:ext cx="1800200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b="1" dirty="0" smtClean="0">
                <a:solidFill>
                  <a:schemeClr val="accent2"/>
                </a:solidFill>
                <a:latin typeface="Arial"/>
              </a:rPr>
              <a:t>INFORMÁCIÓ</a:t>
            </a:r>
          </a:p>
        </p:txBody>
      </p:sp>
      <p:sp>
        <p:nvSpPr>
          <p:cNvPr id="9" name="Szövegdoboz 8"/>
          <p:cNvSpPr txBox="1"/>
          <p:nvPr/>
        </p:nvSpPr>
        <p:spPr bwMode="gray">
          <a:xfrm>
            <a:off x="323528" y="3789040"/>
            <a:ext cx="1800200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b="1" dirty="0" smtClean="0">
                <a:solidFill>
                  <a:schemeClr val="accent2"/>
                </a:solidFill>
                <a:latin typeface="Arial"/>
              </a:rPr>
              <a:t>PLATFORM</a:t>
            </a:r>
          </a:p>
        </p:txBody>
      </p:sp>
      <p:sp>
        <p:nvSpPr>
          <p:cNvPr id="10" name="Szövegdoboz 9"/>
          <p:cNvSpPr txBox="1"/>
          <p:nvPr/>
        </p:nvSpPr>
        <p:spPr bwMode="gray">
          <a:xfrm>
            <a:off x="323528" y="4725144"/>
            <a:ext cx="1800200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b="1" dirty="0" smtClean="0">
                <a:solidFill>
                  <a:schemeClr val="accent2"/>
                </a:solidFill>
                <a:latin typeface="Arial"/>
              </a:rPr>
              <a:t>TV SZEREPE</a:t>
            </a:r>
          </a:p>
        </p:txBody>
      </p:sp>
      <p:sp>
        <p:nvSpPr>
          <p:cNvPr id="11" name="Szövegdoboz 10"/>
          <p:cNvSpPr txBox="1"/>
          <p:nvPr/>
        </p:nvSpPr>
        <p:spPr bwMode="gray">
          <a:xfrm>
            <a:off x="323528" y="5805264"/>
            <a:ext cx="1800200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b="1" dirty="0" smtClean="0">
                <a:solidFill>
                  <a:schemeClr val="accent2"/>
                </a:solidFill>
                <a:latin typeface="Arial"/>
              </a:rPr>
              <a:t>DÖNTÉS</a:t>
            </a:r>
          </a:p>
        </p:txBody>
      </p:sp>
      <p:sp>
        <p:nvSpPr>
          <p:cNvPr id="12" name="Textplatzhalter 6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29202" y="6309320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33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Attitűdjellemzők </a:t>
            </a:r>
            <a:r>
              <a:rPr lang="hu-HU" dirty="0" smtClean="0"/>
              <a:t>alapján képzett </a:t>
            </a:r>
            <a:r>
              <a:rPr lang="hu-HU" dirty="0" smtClean="0"/>
              <a:t>dimenziók</a:t>
            </a:r>
            <a:endParaRPr lang="hu-HU" dirty="0"/>
          </a:p>
        </p:txBody>
      </p:sp>
      <p:grpSp>
        <p:nvGrpSpPr>
          <p:cNvPr id="13" name="Gruppieren 3"/>
          <p:cNvGrpSpPr/>
          <p:nvPr>
            <p:custDataLst>
              <p:tags r:id="rId3"/>
            </p:custDataLst>
          </p:nvPr>
        </p:nvGrpSpPr>
        <p:grpSpPr bwMode="gray">
          <a:xfrm>
            <a:off x="323528" y="1628801"/>
            <a:ext cx="2684554" cy="3006424"/>
            <a:chOff x="323528" y="2636912"/>
            <a:chExt cx="1800930" cy="2203079"/>
          </a:xfrm>
        </p:grpSpPr>
        <p:sp>
          <p:nvSpPr>
            <p:cNvPr id="14" name="Freeform 41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323528" y="2636912"/>
              <a:ext cx="1800930" cy="2203079"/>
            </a:xfrm>
            <a:custGeom>
              <a:avLst/>
              <a:gdLst>
                <a:gd name="T0" fmla="*/ 657 w 657"/>
                <a:gd name="T1" fmla="*/ 512 h 804"/>
                <a:gd name="T2" fmla="*/ 645 w 657"/>
                <a:gd name="T3" fmla="*/ 483 h 804"/>
                <a:gd name="T4" fmla="*/ 633 w 657"/>
                <a:gd name="T5" fmla="*/ 486 h 804"/>
                <a:gd name="T6" fmla="*/ 549 w 657"/>
                <a:gd name="T7" fmla="*/ 502 h 804"/>
                <a:gd name="T8" fmla="*/ 507 w 657"/>
                <a:gd name="T9" fmla="*/ 402 h 804"/>
                <a:gd name="T10" fmla="*/ 549 w 657"/>
                <a:gd name="T11" fmla="*/ 302 h 804"/>
                <a:gd name="T12" fmla="*/ 633 w 657"/>
                <a:gd name="T13" fmla="*/ 318 h 804"/>
                <a:gd name="T14" fmla="*/ 645 w 657"/>
                <a:gd name="T15" fmla="*/ 322 h 804"/>
                <a:gd name="T16" fmla="*/ 657 w 657"/>
                <a:gd name="T17" fmla="*/ 293 h 804"/>
                <a:gd name="T18" fmla="*/ 626 w 657"/>
                <a:gd name="T19" fmla="*/ 117 h 804"/>
                <a:gd name="T20" fmla="*/ 438 w 657"/>
                <a:gd name="T21" fmla="*/ 151 h 804"/>
                <a:gd name="T22" fmla="*/ 378 w 657"/>
                <a:gd name="T23" fmla="*/ 105 h 804"/>
                <a:gd name="T24" fmla="*/ 389 w 657"/>
                <a:gd name="T25" fmla="*/ 76 h 804"/>
                <a:gd name="T26" fmla="*/ 404 w 657"/>
                <a:gd name="T27" fmla="*/ 37 h 804"/>
                <a:gd name="T28" fmla="*/ 329 w 657"/>
                <a:gd name="T29" fmla="*/ 0 h 804"/>
                <a:gd name="T30" fmla="*/ 254 w 657"/>
                <a:gd name="T31" fmla="*/ 37 h 804"/>
                <a:gd name="T32" fmla="*/ 269 w 657"/>
                <a:gd name="T33" fmla="*/ 76 h 804"/>
                <a:gd name="T34" fmla="*/ 280 w 657"/>
                <a:gd name="T35" fmla="*/ 105 h 804"/>
                <a:gd name="T36" fmla="*/ 220 w 657"/>
                <a:gd name="T37" fmla="*/ 151 h 804"/>
                <a:gd name="T38" fmla="*/ 32 w 657"/>
                <a:gd name="T39" fmla="*/ 117 h 804"/>
                <a:gd name="T40" fmla="*/ 0 w 657"/>
                <a:gd name="T41" fmla="*/ 293 h 804"/>
                <a:gd name="T42" fmla="*/ 13 w 657"/>
                <a:gd name="T43" fmla="*/ 322 h 804"/>
                <a:gd name="T44" fmla="*/ 25 w 657"/>
                <a:gd name="T45" fmla="*/ 318 h 804"/>
                <a:gd name="T46" fmla="*/ 109 w 657"/>
                <a:gd name="T47" fmla="*/ 302 h 804"/>
                <a:gd name="T48" fmla="*/ 151 w 657"/>
                <a:gd name="T49" fmla="*/ 402 h 804"/>
                <a:gd name="T50" fmla="*/ 109 w 657"/>
                <a:gd name="T51" fmla="*/ 502 h 804"/>
                <a:gd name="T52" fmla="*/ 25 w 657"/>
                <a:gd name="T53" fmla="*/ 486 h 804"/>
                <a:gd name="T54" fmla="*/ 13 w 657"/>
                <a:gd name="T55" fmla="*/ 483 h 804"/>
                <a:gd name="T56" fmla="*/ 0 w 657"/>
                <a:gd name="T57" fmla="*/ 512 h 804"/>
                <a:gd name="T58" fmla="*/ 32 w 657"/>
                <a:gd name="T59" fmla="*/ 688 h 804"/>
                <a:gd name="T60" fmla="*/ 220 w 657"/>
                <a:gd name="T61" fmla="*/ 654 h 804"/>
                <a:gd name="T62" fmla="*/ 280 w 657"/>
                <a:gd name="T63" fmla="*/ 700 h 804"/>
                <a:gd name="T64" fmla="*/ 269 w 657"/>
                <a:gd name="T65" fmla="*/ 729 h 804"/>
                <a:gd name="T66" fmla="*/ 254 w 657"/>
                <a:gd name="T67" fmla="*/ 768 h 804"/>
                <a:gd name="T68" fmla="*/ 329 w 657"/>
                <a:gd name="T69" fmla="*/ 804 h 804"/>
                <a:gd name="T70" fmla="*/ 404 w 657"/>
                <a:gd name="T71" fmla="*/ 768 h 804"/>
                <a:gd name="T72" fmla="*/ 389 w 657"/>
                <a:gd name="T73" fmla="*/ 729 h 804"/>
                <a:gd name="T74" fmla="*/ 378 w 657"/>
                <a:gd name="T75" fmla="*/ 700 h 804"/>
                <a:gd name="T76" fmla="*/ 438 w 657"/>
                <a:gd name="T77" fmla="*/ 654 h 804"/>
                <a:gd name="T78" fmla="*/ 626 w 657"/>
                <a:gd name="T79" fmla="*/ 688 h 804"/>
                <a:gd name="T80" fmla="*/ 657 w 657"/>
                <a:gd name="T81" fmla="*/ 512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7" h="804">
                  <a:moveTo>
                    <a:pt x="657" y="512"/>
                  </a:moveTo>
                  <a:cubicBezTo>
                    <a:pt x="657" y="498"/>
                    <a:pt x="651" y="485"/>
                    <a:pt x="645" y="483"/>
                  </a:cubicBezTo>
                  <a:cubicBezTo>
                    <a:pt x="642" y="481"/>
                    <a:pt x="638" y="482"/>
                    <a:pt x="633" y="486"/>
                  </a:cubicBezTo>
                  <a:cubicBezTo>
                    <a:pt x="617" y="499"/>
                    <a:pt x="580" y="518"/>
                    <a:pt x="549" y="502"/>
                  </a:cubicBezTo>
                  <a:cubicBezTo>
                    <a:pt x="521" y="489"/>
                    <a:pt x="507" y="456"/>
                    <a:pt x="507" y="402"/>
                  </a:cubicBezTo>
                  <a:cubicBezTo>
                    <a:pt x="507" y="349"/>
                    <a:pt x="521" y="315"/>
                    <a:pt x="549" y="302"/>
                  </a:cubicBezTo>
                  <a:cubicBezTo>
                    <a:pt x="580" y="287"/>
                    <a:pt x="617" y="306"/>
                    <a:pt x="633" y="318"/>
                  </a:cubicBezTo>
                  <a:cubicBezTo>
                    <a:pt x="638" y="322"/>
                    <a:pt x="642" y="324"/>
                    <a:pt x="645" y="322"/>
                  </a:cubicBezTo>
                  <a:cubicBezTo>
                    <a:pt x="652" y="319"/>
                    <a:pt x="657" y="305"/>
                    <a:pt x="657" y="293"/>
                  </a:cubicBezTo>
                  <a:cubicBezTo>
                    <a:pt x="657" y="231"/>
                    <a:pt x="647" y="172"/>
                    <a:pt x="626" y="117"/>
                  </a:cubicBezTo>
                  <a:cubicBezTo>
                    <a:pt x="567" y="139"/>
                    <a:pt x="504" y="151"/>
                    <a:pt x="438" y="151"/>
                  </a:cubicBezTo>
                  <a:cubicBezTo>
                    <a:pt x="409" y="151"/>
                    <a:pt x="378" y="133"/>
                    <a:pt x="378" y="105"/>
                  </a:cubicBezTo>
                  <a:cubicBezTo>
                    <a:pt x="378" y="95"/>
                    <a:pt x="382" y="85"/>
                    <a:pt x="389" y="76"/>
                  </a:cubicBezTo>
                  <a:cubicBezTo>
                    <a:pt x="395" y="68"/>
                    <a:pt x="404" y="52"/>
                    <a:pt x="404" y="37"/>
                  </a:cubicBezTo>
                  <a:cubicBezTo>
                    <a:pt x="404" y="7"/>
                    <a:pt x="363" y="0"/>
                    <a:pt x="329" y="0"/>
                  </a:cubicBezTo>
                  <a:cubicBezTo>
                    <a:pt x="295" y="0"/>
                    <a:pt x="254" y="7"/>
                    <a:pt x="254" y="37"/>
                  </a:cubicBezTo>
                  <a:cubicBezTo>
                    <a:pt x="254" y="52"/>
                    <a:pt x="263" y="68"/>
                    <a:pt x="269" y="76"/>
                  </a:cubicBezTo>
                  <a:cubicBezTo>
                    <a:pt x="276" y="85"/>
                    <a:pt x="280" y="95"/>
                    <a:pt x="280" y="105"/>
                  </a:cubicBezTo>
                  <a:cubicBezTo>
                    <a:pt x="280" y="133"/>
                    <a:pt x="249" y="151"/>
                    <a:pt x="220" y="151"/>
                  </a:cubicBezTo>
                  <a:cubicBezTo>
                    <a:pt x="154" y="151"/>
                    <a:pt x="91" y="139"/>
                    <a:pt x="32" y="117"/>
                  </a:cubicBezTo>
                  <a:cubicBezTo>
                    <a:pt x="11" y="172"/>
                    <a:pt x="0" y="231"/>
                    <a:pt x="0" y="293"/>
                  </a:cubicBezTo>
                  <a:cubicBezTo>
                    <a:pt x="0" y="307"/>
                    <a:pt x="7" y="319"/>
                    <a:pt x="13" y="322"/>
                  </a:cubicBezTo>
                  <a:cubicBezTo>
                    <a:pt x="16" y="324"/>
                    <a:pt x="20" y="322"/>
                    <a:pt x="25" y="318"/>
                  </a:cubicBezTo>
                  <a:cubicBezTo>
                    <a:pt x="40" y="306"/>
                    <a:pt x="77" y="287"/>
                    <a:pt x="109" y="302"/>
                  </a:cubicBezTo>
                  <a:cubicBezTo>
                    <a:pt x="137" y="315"/>
                    <a:pt x="151" y="349"/>
                    <a:pt x="151" y="402"/>
                  </a:cubicBezTo>
                  <a:cubicBezTo>
                    <a:pt x="151" y="456"/>
                    <a:pt x="137" y="489"/>
                    <a:pt x="109" y="502"/>
                  </a:cubicBezTo>
                  <a:cubicBezTo>
                    <a:pt x="77" y="518"/>
                    <a:pt x="40" y="499"/>
                    <a:pt x="25" y="486"/>
                  </a:cubicBezTo>
                  <a:cubicBezTo>
                    <a:pt x="20" y="482"/>
                    <a:pt x="16" y="481"/>
                    <a:pt x="13" y="483"/>
                  </a:cubicBezTo>
                  <a:cubicBezTo>
                    <a:pt x="7" y="485"/>
                    <a:pt x="0" y="498"/>
                    <a:pt x="0" y="512"/>
                  </a:cubicBezTo>
                  <a:cubicBezTo>
                    <a:pt x="0" y="573"/>
                    <a:pt x="11" y="633"/>
                    <a:pt x="32" y="688"/>
                  </a:cubicBezTo>
                  <a:cubicBezTo>
                    <a:pt x="91" y="665"/>
                    <a:pt x="154" y="654"/>
                    <a:pt x="220" y="654"/>
                  </a:cubicBezTo>
                  <a:cubicBezTo>
                    <a:pt x="249" y="654"/>
                    <a:pt x="280" y="672"/>
                    <a:pt x="280" y="700"/>
                  </a:cubicBezTo>
                  <a:cubicBezTo>
                    <a:pt x="280" y="710"/>
                    <a:pt x="276" y="720"/>
                    <a:pt x="269" y="729"/>
                  </a:cubicBezTo>
                  <a:cubicBezTo>
                    <a:pt x="263" y="736"/>
                    <a:pt x="254" y="753"/>
                    <a:pt x="254" y="768"/>
                  </a:cubicBezTo>
                  <a:cubicBezTo>
                    <a:pt x="254" y="798"/>
                    <a:pt x="295" y="804"/>
                    <a:pt x="329" y="804"/>
                  </a:cubicBezTo>
                  <a:cubicBezTo>
                    <a:pt x="363" y="804"/>
                    <a:pt x="404" y="798"/>
                    <a:pt x="404" y="768"/>
                  </a:cubicBezTo>
                  <a:cubicBezTo>
                    <a:pt x="404" y="753"/>
                    <a:pt x="395" y="736"/>
                    <a:pt x="389" y="729"/>
                  </a:cubicBezTo>
                  <a:cubicBezTo>
                    <a:pt x="382" y="720"/>
                    <a:pt x="378" y="710"/>
                    <a:pt x="378" y="700"/>
                  </a:cubicBezTo>
                  <a:cubicBezTo>
                    <a:pt x="378" y="672"/>
                    <a:pt x="409" y="654"/>
                    <a:pt x="438" y="654"/>
                  </a:cubicBezTo>
                  <a:cubicBezTo>
                    <a:pt x="504" y="654"/>
                    <a:pt x="567" y="665"/>
                    <a:pt x="626" y="688"/>
                  </a:cubicBezTo>
                  <a:cubicBezTo>
                    <a:pt x="647" y="633"/>
                    <a:pt x="657" y="573"/>
                    <a:pt x="657" y="51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539582" y="2680548"/>
              <a:ext cx="1368822" cy="14468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  <a:latin typeface="Arial" pitchFamily="34" charset="0"/>
                </a:rPr>
                <a:t>MEGSZOKÁS, PREFERENCIA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6" name="Gruppieren 4"/>
          <p:cNvGrpSpPr/>
          <p:nvPr>
            <p:custDataLst>
              <p:tags r:id="rId4"/>
            </p:custDataLst>
          </p:nvPr>
        </p:nvGrpSpPr>
        <p:grpSpPr bwMode="gray">
          <a:xfrm>
            <a:off x="2757701" y="1916832"/>
            <a:ext cx="3281649" cy="2455463"/>
            <a:chOff x="1798605" y="2840371"/>
            <a:chExt cx="2201490" cy="1799340"/>
          </a:xfrm>
        </p:grpSpPr>
        <p:sp>
          <p:nvSpPr>
            <p:cNvPr id="17" name="Freeform 37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1798605" y="2840371"/>
              <a:ext cx="2201490" cy="1799340"/>
            </a:xfrm>
            <a:custGeom>
              <a:avLst/>
              <a:gdLst>
                <a:gd name="T0" fmla="*/ 511 w 804"/>
                <a:gd name="T1" fmla="*/ 657 h 657"/>
                <a:gd name="T2" fmla="*/ 482 w 804"/>
                <a:gd name="T3" fmla="*/ 644 h 657"/>
                <a:gd name="T4" fmla="*/ 486 w 804"/>
                <a:gd name="T5" fmla="*/ 632 h 657"/>
                <a:gd name="T6" fmla="*/ 502 w 804"/>
                <a:gd name="T7" fmla="*/ 548 h 657"/>
                <a:gd name="T8" fmla="*/ 402 w 804"/>
                <a:gd name="T9" fmla="*/ 507 h 657"/>
                <a:gd name="T10" fmla="*/ 302 w 804"/>
                <a:gd name="T11" fmla="*/ 548 h 657"/>
                <a:gd name="T12" fmla="*/ 318 w 804"/>
                <a:gd name="T13" fmla="*/ 632 h 657"/>
                <a:gd name="T14" fmla="*/ 322 w 804"/>
                <a:gd name="T15" fmla="*/ 644 h 657"/>
                <a:gd name="T16" fmla="*/ 293 w 804"/>
                <a:gd name="T17" fmla="*/ 657 h 657"/>
                <a:gd name="T18" fmla="*/ 116 w 804"/>
                <a:gd name="T19" fmla="*/ 625 h 657"/>
                <a:gd name="T20" fmla="*/ 150 w 804"/>
                <a:gd name="T21" fmla="*/ 438 h 657"/>
                <a:gd name="T22" fmla="*/ 104 w 804"/>
                <a:gd name="T23" fmla="*/ 377 h 657"/>
                <a:gd name="T24" fmla="*/ 75 w 804"/>
                <a:gd name="T25" fmla="*/ 389 h 657"/>
                <a:gd name="T26" fmla="*/ 37 w 804"/>
                <a:gd name="T27" fmla="*/ 403 h 657"/>
                <a:gd name="T28" fmla="*/ 0 w 804"/>
                <a:gd name="T29" fmla="*/ 328 h 657"/>
                <a:gd name="T30" fmla="*/ 37 w 804"/>
                <a:gd name="T31" fmla="*/ 253 h 657"/>
                <a:gd name="T32" fmla="*/ 75 w 804"/>
                <a:gd name="T33" fmla="*/ 268 h 657"/>
                <a:gd name="T34" fmla="*/ 104 w 804"/>
                <a:gd name="T35" fmla="*/ 279 h 657"/>
                <a:gd name="T36" fmla="*/ 150 w 804"/>
                <a:gd name="T37" fmla="*/ 219 h 657"/>
                <a:gd name="T38" fmla="*/ 116 w 804"/>
                <a:gd name="T39" fmla="*/ 31 h 657"/>
                <a:gd name="T40" fmla="*/ 293 w 804"/>
                <a:gd name="T41" fmla="*/ 0 h 657"/>
                <a:gd name="T42" fmla="*/ 322 w 804"/>
                <a:gd name="T43" fmla="*/ 13 h 657"/>
                <a:gd name="T44" fmla="*/ 318 w 804"/>
                <a:gd name="T45" fmla="*/ 25 h 657"/>
                <a:gd name="T46" fmla="*/ 302 w 804"/>
                <a:gd name="T47" fmla="*/ 109 h 657"/>
                <a:gd name="T48" fmla="*/ 402 w 804"/>
                <a:gd name="T49" fmla="*/ 150 h 657"/>
                <a:gd name="T50" fmla="*/ 502 w 804"/>
                <a:gd name="T51" fmla="*/ 109 h 657"/>
                <a:gd name="T52" fmla="*/ 486 w 804"/>
                <a:gd name="T53" fmla="*/ 25 h 657"/>
                <a:gd name="T54" fmla="*/ 482 w 804"/>
                <a:gd name="T55" fmla="*/ 13 h 657"/>
                <a:gd name="T56" fmla="*/ 511 w 804"/>
                <a:gd name="T57" fmla="*/ 0 h 657"/>
                <a:gd name="T58" fmla="*/ 688 w 804"/>
                <a:gd name="T59" fmla="*/ 31 h 657"/>
                <a:gd name="T60" fmla="*/ 654 w 804"/>
                <a:gd name="T61" fmla="*/ 219 h 657"/>
                <a:gd name="T62" fmla="*/ 700 w 804"/>
                <a:gd name="T63" fmla="*/ 279 h 657"/>
                <a:gd name="T64" fmla="*/ 729 w 804"/>
                <a:gd name="T65" fmla="*/ 268 h 657"/>
                <a:gd name="T66" fmla="*/ 768 w 804"/>
                <a:gd name="T67" fmla="*/ 253 h 657"/>
                <a:gd name="T68" fmla="*/ 804 w 804"/>
                <a:gd name="T69" fmla="*/ 328 h 657"/>
                <a:gd name="T70" fmla="*/ 768 w 804"/>
                <a:gd name="T71" fmla="*/ 403 h 657"/>
                <a:gd name="T72" fmla="*/ 729 w 804"/>
                <a:gd name="T73" fmla="*/ 389 h 657"/>
                <a:gd name="T74" fmla="*/ 700 w 804"/>
                <a:gd name="T75" fmla="*/ 377 h 657"/>
                <a:gd name="T76" fmla="*/ 654 w 804"/>
                <a:gd name="T77" fmla="*/ 438 h 657"/>
                <a:gd name="T78" fmla="*/ 688 w 804"/>
                <a:gd name="T79" fmla="*/ 625 h 657"/>
                <a:gd name="T80" fmla="*/ 511 w 804"/>
                <a:gd name="T81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4" h="657">
                  <a:moveTo>
                    <a:pt x="511" y="657"/>
                  </a:moveTo>
                  <a:cubicBezTo>
                    <a:pt x="498" y="657"/>
                    <a:pt x="485" y="650"/>
                    <a:pt x="482" y="644"/>
                  </a:cubicBezTo>
                  <a:cubicBezTo>
                    <a:pt x="481" y="641"/>
                    <a:pt x="482" y="637"/>
                    <a:pt x="486" y="632"/>
                  </a:cubicBezTo>
                  <a:cubicBezTo>
                    <a:pt x="498" y="617"/>
                    <a:pt x="517" y="580"/>
                    <a:pt x="502" y="548"/>
                  </a:cubicBezTo>
                  <a:cubicBezTo>
                    <a:pt x="489" y="521"/>
                    <a:pt x="455" y="507"/>
                    <a:pt x="402" y="507"/>
                  </a:cubicBezTo>
                  <a:cubicBezTo>
                    <a:pt x="349" y="507"/>
                    <a:pt x="315" y="521"/>
                    <a:pt x="302" y="548"/>
                  </a:cubicBezTo>
                  <a:cubicBezTo>
                    <a:pt x="287" y="580"/>
                    <a:pt x="306" y="617"/>
                    <a:pt x="318" y="632"/>
                  </a:cubicBezTo>
                  <a:cubicBezTo>
                    <a:pt x="322" y="637"/>
                    <a:pt x="323" y="641"/>
                    <a:pt x="322" y="644"/>
                  </a:cubicBezTo>
                  <a:cubicBezTo>
                    <a:pt x="319" y="651"/>
                    <a:pt x="305" y="657"/>
                    <a:pt x="293" y="657"/>
                  </a:cubicBezTo>
                  <a:cubicBezTo>
                    <a:pt x="231" y="657"/>
                    <a:pt x="172" y="646"/>
                    <a:pt x="116" y="625"/>
                  </a:cubicBezTo>
                  <a:cubicBezTo>
                    <a:pt x="139" y="566"/>
                    <a:pt x="150" y="503"/>
                    <a:pt x="150" y="438"/>
                  </a:cubicBezTo>
                  <a:cubicBezTo>
                    <a:pt x="150" y="409"/>
                    <a:pt x="133" y="377"/>
                    <a:pt x="104" y="377"/>
                  </a:cubicBezTo>
                  <a:cubicBezTo>
                    <a:pt x="95" y="377"/>
                    <a:pt x="85" y="381"/>
                    <a:pt x="75" y="389"/>
                  </a:cubicBezTo>
                  <a:cubicBezTo>
                    <a:pt x="68" y="395"/>
                    <a:pt x="52" y="403"/>
                    <a:pt x="37" y="403"/>
                  </a:cubicBezTo>
                  <a:cubicBezTo>
                    <a:pt x="6" y="403"/>
                    <a:pt x="0" y="363"/>
                    <a:pt x="0" y="328"/>
                  </a:cubicBezTo>
                  <a:cubicBezTo>
                    <a:pt x="0" y="294"/>
                    <a:pt x="6" y="253"/>
                    <a:pt x="37" y="253"/>
                  </a:cubicBezTo>
                  <a:cubicBezTo>
                    <a:pt x="52" y="253"/>
                    <a:pt x="68" y="262"/>
                    <a:pt x="75" y="268"/>
                  </a:cubicBezTo>
                  <a:cubicBezTo>
                    <a:pt x="85" y="276"/>
                    <a:pt x="95" y="279"/>
                    <a:pt x="104" y="279"/>
                  </a:cubicBezTo>
                  <a:cubicBezTo>
                    <a:pt x="133" y="279"/>
                    <a:pt x="150" y="248"/>
                    <a:pt x="150" y="219"/>
                  </a:cubicBezTo>
                  <a:cubicBezTo>
                    <a:pt x="150" y="153"/>
                    <a:pt x="139" y="90"/>
                    <a:pt x="116" y="31"/>
                  </a:cubicBezTo>
                  <a:cubicBezTo>
                    <a:pt x="172" y="10"/>
                    <a:pt x="231" y="0"/>
                    <a:pt x="293" y="0"/>
                  </a:cubicBezTo>
                  <a:cubicBezTo>
                    <a:pt x="306" y="0"/>
                    <a:pt x="319" y="6"/>
                    <a:pt x="322" y="13"/>
                  </a:cubicBezTo>
                  <a:cubicBezTo>
                    <a:pt x="323" y="16"/>
                    <a:pt x="322" y="20"/>
                    <a:pt x="318" y="25"/>
                  </a:cubicBezTo>
                  <a:cubicBezTo>
                    <a:pt x="306" y="40"/>
                    <a:pt x="287" y="77"/>
                    <a:pt x="302" y="109"/>
                  </a:cubicBezTo>
                  <a:cubicBezTo>
                    <a:pt x="315" y="136"/>
                    <a:pt x="349" y="150"/>
                    <a:pt x="402" y="150"/>
                  </a:cubicBezTo>
                  <a:cubicBezTo>
                    <a:pt x="455" y="150"/>
                    <a:pt x="489" y="136"/>
                    <a:pt x="502" y="109"/>
                  </a:cubicBezTo>
                  <a:cubicBezTo>
                    <a:pt x="517" y="77"/>
                    <a:pt x="498" y="40"/>
                    <a:pt x="486" y="25"/>
                  </a:cubicBezTo>
                  <a:cubicBezTo>
                    <a:pt x="482" y="20"/>
                    <a:pt x="481" y="16"/>
                    <a:pt x="482" y="13"/>
                  </a:cubicBezTo>
                  <a:cubicBezTo>
                    <a:pt x="485" y="6"/>
                    <a:pt x="498" y="0"/>
                    <a:pt x="511" y="0"/>
                  </a:cubicBezTo>
                  <a:cubicBezTo>
                    <a:pt x="573" y="0"/>
                    <a:pt x="632" y="10"/>
                    <a:pt x="688" y="31"/>
                  </a:cubicBezTo>
                  <a:cubicBezTo>
                    <a:pt x="665" y="90"/>
                    <a:pt x="654" y="153"/>
                    <a:pt x="654" y="219"/>
                  </a:cubicBezTo>
                  <a:cubicBezTo>
                    <a:pt x="654" y="248"/>
                    <a:pt x="671" y="279"/>
                    <a:pt x="700" y="279"/>
                  </a:cubicBezTo>
                  <a:cubicBezTo>
                    <a:pt x="709" y="279"/>
                    <a:pt x="719" y="276"/>
                    <a:pt x="729" y="268"/>
                  </a:cubicBezTo>
                  <a:cubicBezTo>
                    <a:pt x="736" y="262"/>
                    <a:pt x="752" y="253"/>
                    <a:pt x="768" y="253"/>
                  </a:cubicBezTo>
                  <a:cubicBezTo>
                    <a:pt x="798" y="253"/>
                    <a:pt x="804" y="294"/>
                    <a:pt x="804" y="328"/>
                  </a:cubicBezTo>
                  <a:cubicBezTo>
                    <a:pt x="804" y="363"/>
                    <a:pt x="798" y="403"/>
                    <a:pt x="768" y="403"/>
                  </a:cubicBezTo>
                  <a:cubicBezTo>
                    <a:pt x="752" y="403"/>
                    <a:pt x="736" y="395"/>
                    <a:pt x="729" y="389"/>
                  </a:cubicBezTo>
                  <a:cubicBezTo>
                    <a:pt x="719" y="381"/>
                    <a:pt x="709" y="377"/>
                    <a:pt x="700" y="377"/>
                  </a:cubicBezTo>
                  <a:cubicBezTo>
                    <a:pt x="671" y="377"/>
                    <a:pt x="654" y="409"/>
                    <a:pt x="654" y="438"/>
                  </a:cubicBezTo>
                  <a:cubicBezTo>
                    <a:pt x="654" y="503"/>
                    <a:pt x="665" y="566"/>
                    <a:pt x="688" y="625"/>
                  </a:cubicBezTo>
                  <a:cubicBezTo>
                    <a:pt x="632" y="646"/>
                    <a:pt x="573" y="657"/>
                    <a:pt x="511" y="6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403621" y="3284983"/>
              <a:ext cx="1080000" cy="936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  <a:latin typeface="Arial" pitchFamily="34" charset="0"/>
                </a:rPr>
                <a:t>KÖZPONTI SZEREP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19" name="Gruppieren 6"/>
          <p:cNvGrpSpPr/>
          <p:nvPr>
            <p:custDataLst>
              <p:tags r:id="rId5"/>
            </p:custDataLst>
          </p:nvPr>
        </p:nvGrpSpPr>
        <p:grpSpPr bwMode="gray">
          <a:xfrm>
            <a:off x="5850255" y="1628801"/>
            <a:ext cx="2682185" cy="3006424"/>
            <a:chOff x="3672652" y="2636912"/>
            <a:chExt cx="1799340" cy="2203079"/>
          </a:xfrm>
        </p:grpSpPr>
        <p:sp>
          <p:nvSpPr>
            <p:cNvPr id="20" name="Freeform 39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3672652" y="2636912"/>
              <a:ext cx="1799340" cy="2203079"/>
            </a:xfrm>
            <a:custGeom>
              <a:avLst/>
              <a:gdLst>
                <a:gd name="T0" fmla="*/ 657 w 657"/>
                <a:gd name="T1" fmla="*/ 512 h 804"/>
                <a:gd name="T2" fmla="*/ 644 w 657"/>
                <a:gd name="T3" fmla="*/ 483 h 804"/>
                <a:gd name="T4" fmla="*/ 632 w 657"/>
                <a:gd name="T5" fmla="*/ 486 h 804"/>
                <a:gd name="T6" fmla="*/ 548 w 657"/>
                <a:gd name="T7" fmla="*/ 502 h 804"/>
                <a:gd name="T8" fmla="*/ 507 w 657"/>
                <a:gd name="T9" fmla="*/ 402 h 804"/>
                <a:gd name="T10" fmla="*/ 548 w 657"/>
                <a:gd name="T11" fmla="*/ 302 h 804"/>
                <a:gd name="T12" fmla="*/ 632 w 657"/>
                <a:gd name="T13" fmla="*/ 318 h 804"/>
                <a:gd name="T14" fmla="*/ 644 w 657"/>
                <a:gd name="T15" fmla="*/ 322 h 804"/>
                <a:gd name="T16" fmla="*/ 657 w 657"/>
                <a:gd name="T17" fmla="*/ 293 h 804"/>
                <a:gd name="T18" fmla="*/ 625 w 657"/>
                <a:gd name="T19" fmla="*/ 117 h 804"/>
                <a:gd name="T20" fmla="*/ 438 w 657"/>
                <a:gd name="T21" fmla="*/ 151 h 804"/>
                <a:gd name="T22" fmla="*/ 377 w 657"/>
                <a:gd name="T23" fmla="*/ 105 h 804"/>
                <a:gd name="T24" fmla="*/ 389 w 657"/>
                <a:gd name="T25" fmla="*/ 76 h 804"/>
                <a:gd name="T26" fmla="*/ 404 w 657"/>
                <a:gd name="T27" fmla="*/ 37 h 804"/>
                <a:gd name="T28" fmla="*/ 328 w 657"/>
                <a:gd name="T29" fmla="*/ 0 h 804"/>
                <a:gd name="T30" fmla="*/ 253 w 657"/>
                <a:gd name="T31" fmla="*/ 37 h 804"/>
                <a:gd name="T32" fmla="*/ 268 w 657"/>
                <a:gd name="T33" fmla="*/ 76 h 804"/>
                <a:gd name="T34" fmla="*/ 280 w 657"/>
                <a:gd name="T35" fmla="*/ 105 h 804"/>
                <a:gd name="T36" fmla="*/ 219 w 657"/>
                <a:gd name="T37" fmla="*/ 151 h 804"/>
                <a:gd name="T38" fmla="*/ 32 w 657"/>
                <a:gd name="T39" fmla="*/ 117 h 804"/>
                <a:gd name="T40" fmla="*/ 0 w 657"/>
                <a:gd name="T41" fmla="*/ 293 h 804"/>
                <a:gd name="T42" fmla="*/ 13 w 657"/>
                <a:gd name="T43" fmla="*/ 322 h 804"/>
                <a:gd name="T44" fmla="*/ 25 w 657"/>
                <a:gd name="T45" fmla="*/ 318 h 804"/>
                <a:gd name="T46" fmla="*/ 109 w 657"/>
                <a:gd name="T47" fmla="*/ 302 h 804"/>
                <a:gd name="T48" fmla="*/ 150 w 657"/>
                <a:gd name="T49" fmla="*/ 402 h 804"/>
                <a:gd name="T50" fmla="*/ 109 w 657"/>
                <a:gd name="T51" fmla="*/ 502 h 804"/>
                <a:gd name="T52" fmla="*/ 25 w 657"/>
                <a:gd name="T53" fmla="*/ 486 h 804"/>
                <a:gd name="T54" fmla="*/ 13 w 657"/>
                <a:gd name="T55" fmla="*/ 483 h 804"/>
                <a:gd name="T56" fmla="*/ 0 w 657"/>
                <a:gd name="T57" fmla="*/ 512 h 804"/>
                <a:gd name="T58" fmla="*/ 32 w 657"/>
                <a:gd name="T59" fmla="*/ 688 h 804"/>
                <a:gd name="T60" fmla="*/ 219 w 657"/>
                <a:gd name="T61" fmla="*/ 654 h 804"/>
                <a:gd name="T62" fmla="*/ 280 w 657"/>
                <a:gd name="T63" fmla="*/ 700 h 804"/>
                <a:gd name="T64" fmla="*/ 268 w 657"/>
                <a:gd name="T65" fmla="*/ 729 h 804"/>
                <a:gd name="T66" fmla="*/ 253 w 657"/>
                <a:gd name="T67" fmla="*/ 768 h 804"/>
                <a:gd name="T68" fmla="*/ 328 w 657"/>
                <a:gd name="T69" fmla="*/ 804 h 804"/>
                <a:gd name="T70" fmla="*/ 404 w 657"/>
                <a:gd name="T71" fmla="*/ 768 h 804"/>
                <a:gd name="T72" fmla="*/ 389 w 657"/>
                <a:gd name="T73" fmla="*/ 729 h 804"/>
                <a:gd name="T74" fmla="*/ 377 w 657"/>
                <a:gd name="T75" fmla="*/ 700 h 804"/>
                <a:gd name="T76" fmla="*/ 438 w 657"/>
                <a:gd name="T77" fmla="*/ 654 h 804"/>
                <a:gd name="T78" fmla="*/ 625 w 657"/>
                <a:gd name="T79" fmla="*/ 688 h 804"/>
                <a:gd name="T80" fmla="*/ 657 w 657"/>
                <a:gd name="T81" fmla="*/ 512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7" h="804">
                  <a:moveTo>
                    <a:pt x="657" y="512"/>
                  </a:moveTo>
                  <a:cubicBezTo>
                    <a:pt x="657" y="498"/>
                    <a:pt x="650" y="485"/>
                    <a:pt x="644" y="483"/>
                  </a:cubicBezTo>
                  <a:cubicBezTo>
                    <a:pt x="641" y="481"/>
                    <a:pt x="637" y="482"/>
                    <a:pt x="632" y="486"/>
                  </a:cubicBezTo>
                  <a:cubicBezTo>
                    <a:pt x="617" y="499"/>
                    <a:pt x="580" y="518"/>
                    <a:pt x="548" y="502"/>
                  </a:cubicBezTo>
                  <a:cubicBezTo>
                    <a:pt x="521" y="489"/>
                    <a:pt x="507" y="456"/>
                    <a:pt x="507" y="402"/>
                  </a:cubicBezTo>
                  <a:cubicBezTo>
                    <a:pt x="507" y="349"/>
                    <a:pt x="521" y="315"/>
                    <a:pt x="548" y="302"/>
                  </a:cubicBezTo>
                  <a:cubicBezTo>
                    <a:pt x="580" y="287"/>
                    <a:pt x="617" y="306"/>
                    <a:pt x="632" y="318"/>
                  </a:cubicBezTo>
                  <a:cubicBezTo>
                    <a:pt x="637" y="322"/>
                    <a:pt x="641" y="324"/>
                    <a:pt x="644" y="322"/>
                  </a:cubicBezTo>
                  <a:cubicBezTo>
                    <a:pt x="651" y="319"/>
                    <a:pt x="657" y="305"/>
                    <a:pt x="657" y="293"/>
                  </a:cubicBezTo>
                  <a:cubicBezTo>
                    <a:pt x="657" y="231"/>
                    <a:pt x="646" y="172"/>
                    <a:pt x="625" y="117"/>
                  </a:cubicBezTo>
                  <a:cubicBezTo>
                    <a:pt x="567" y="139"/>
                    <a:pt x="504" y="151"/>
                    <a:pt x="438" y="151"/>
                  </a:cubicBezTo>
                  <a:cubicBezTo>
                    <a:pt x="409" y="151"/>
                    <a:pt x="377" y="133"/>
                    <a:pt x="377" y="105"/>
                  </a:cubicBezTo>
                  <a:cubicBezTo>
                    <a:pt x="377" y="95"/>
                    <a:pt x="381" y="85"/>
                    <a:pt x="389" y="76"/>
                  </a:cubicBezTo>
                  <a:cubicBezTo>
                    <a:pt x="395" y="68"/>
                    <a:pt x="404" y="52"/>
                    <a:pt x="404" y="37"/>
                  </a:cubicBezTo>
                  <a:cubicBezTo>
                    <a:pt x="404" y="7"/>
                    <a:pt x="363" y="0"/>
                    <a:pt x="328" y="0"/>
                  </a:cubicBezTo>
                  <a:cubicBezTo>
                    <a:pt x="294" y="0"/>
                    <a:pt x="253" y="7"/>
                    <a:pt x="253" y="37"/>
                  </a:cubicBezTo>
                  <a:cubicBezTo>
                    <a:pt x="253" y="52"/>
                    <a:pt x="262" y="68"/>
                    <a:pt x="268" y="76"/>
                  </a:cubicBezTo>
                  <a:cubicBezTo>
                    <a:pt x="276" y="85"/>
                    <a:pt x="280" y="95"/>
                    <a:pt x="280" y="105"/>
                  </a:cubicBezTo>
                  <a:cubicBezTo>
                    <a:pt x="280" y="133"/>
                    <a:pt x="248" y="151"/>
                    <a:pt x="219" y="151"/>
                  </a:cubicBezTo>
                  <a:cubicBezTo>
                    <a:pt x="153" y="151"/>
                    <a:pt x="90" y="139"/>
                    <a:pt x="32" y="117"/>
                  </a:cubicBezTo>
                  <a:cubicBezTo>
                    <a:pt x="11" y="172"/>
                    <a:pt x="0" y="231"/>
                    <a:pt x="0" y="293"/>
                  </a:cubicBezTo>
                  <a:cubicBezTo>
                    <a:pt x="0" y="307"/>
                    <a:pt x="7" y="319"/>
                    <a:pt x="13" y="322"/>
                  </a:cubicBezTo>
                  <a:cubicBezTo>
                    <a:pt x="16" y="324"/>
                    <a:pt x="20" y="322"/>
                    <a:pt x="25" y="318"/>
                  </a:cubicBezTo>
                  <a:cubicBezTo>
                    <a:pt x="40" y="306"/>
                    <a:pt x="77" y="287"/>
                    <a:pt x="109" y="302"/>
                  </a:cubicBezTo>
                  <a:cubicBezTo>
                    <a:pt x="136" y="315"/>
                    <a:pt x="150" y="349"/>
                    <a:pt x="150" y="402"/>
                  </a:cubicBezTo>
                  <a:cubicBezTo>
                    <a:pt x="150" y="456"/>
                    <a:pt x="136" y="489"/>
                    <a:pt x="109" y="502"/>
                  </a:cubicBezTo>
                  <a:cubicBezTo>
                    <a:pt x="77" y="518"/>
                    <a:pt x="40" y="499"/>
                    <a:pt x="25" y="486"/>
                  </a:cubicBezTo>
                  <a:cubicBezTo>
                    <a:pt x="20" y="482"/>
                    <a:pt x="16" y="481"/>
                    <a:pt x="13" y="483"/>
                  </a:cubicBezTo>
                  <a:cubicBezTo>
                    <a:pt x="7" y="485"/>
                    <a:pt x="0" y="498"/>
                    <a:pt x="0" y="512"/>
                  </a:cubicBezTo>
                  <a:cubicBezTo>
                    <a:pt x="0" y="573"/>
                    <a:pt x="11" y="633"/>
                    <a:pt x="32" y="688"/>
                  </a:cubicBezTo>
                  <a:cubicBezTo>
                    <a:pt x="90" y="665"/>
                    <a:pt x="153" y="654"/>
                    <a:pt x="219" y="654"/>
                  </a:cubicBezTo>
                  <a:cubicBezTo>
                    <a:pt x="248" y="654"/>
                    <a:pt x="280" y="672"/>
                    <a:pt x="280" y="700"/>
                  </a:cubicBezTo>
                  <a:cubicBezTo>
                    <a:pt x="280" y="710"/>
                    <a:pt x="276" y="720"/>
                    <a:pt x="268" y="729"/>
                  </a:cubicBezTo>
                  <a:cubicBezTo>
                    <a:pt x="262" y="736"/>
                    <a:pt x="253" y="753"/>
                    <a:pt x="253" y="768"/>
                  </a:cubicBezTo>
                  <a:cubicBezTo>
                    <a:pt x="253" y="798"/>
                    <a:pt x="294" y="804"/>
                    <a:pt x="328" y="804"/>
                  </a:cubicBezTo>
                  <a:cubicBezTo>
                    <a:pt x="363" y="804"/>
                    <a:pt x="404" y="798"/>
                    <a:pt x="404" y="768"/>
                  </a:cubicBezTo>
                  <a:cubicBezTo>
                    <a:pt x="404" y="753"/>
                    <a:pt x="395" y="736"/>
                    <a:pt x="389" y="729"/>
                  </a:cubicBezTo>
                  <a:cubicBezTo>
                    <a:pt x="381" y="720"/>
                    <a:pt x="377" y="710"/>
                    <a:pt x="377" y="700"/>
                  </a:cubicBezTo>
                  <a:cubicBezTo>
                    <a:pt x="377" y="672"/>
                    <a:pt x="409" y="654"/>
                    <a:pt x="438" y="654"/>
                  </a:cubicBezTo>
                  <a:cubicBezTo>
                    <a:pt x="504" y="654"/>
                    <a:pt x="567" y="665"/>
                    <a:pt x="625" y="688"/>
                  </a:cubicBezTo>
                  <a:cubicBezTo>
                    <a:pt x="646" y="633"/>
                    <a:pt x="657" y="573"/>
                    <a:pt x="657" y="51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" name="Text Box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035091" y="3403986"/>
              <a:ext cx="1080000" cy="13341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hu-HU" sz="1600" b="1" dirty="0" smtClean="0">
                  <a:solidFill>
                    <a:schemeClr val="bg1"/>
                  </a:solidFill>
                  <a:latin typeface="Arial" pitchFamily="34" charset="0"/>
                </a:rPr>
                <a:t>KIEGÉSZÍTŐ SZEREP</a:t>
              </a:r>
              <a:endParaRPr lang="en-US" sz="16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22" name="Text Placeholder 1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255" y="4869582"/>
            <a:ext cx="2736577" cy="151216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1400" dirty="0" smtClean="0"/>
              <a:t>A TV-zés bevett program, minden nap van 1-2 olyan műsor, amit megnéznek. Ezek a műsorok vagy kedvencek, vagy a napi rutin részei (pl. híradó, sorozatok)</a:t>
            </a:r>
            <a:endParaRPr lang="en-US" sz="1400" dirty="0" smtClean="0"/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203848" y="4869682"/>
            <a:ext cx="2736577" cy="151216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1400" dirty="0" smtClean="0"/>
              <a:t>A TV központi szerepet tölt be a szabadidő eltöltésében, a mindennapok szerves része, már el sem tudják képzelni nélküle az életet.</a:t>
            </a:r>
            <a:endParaRPr lang="en-US" sz="1400" dirty="0" smtClean="0"/>
          </a:p>
        </p:txBody>
      </p:sp>
      <p:sp>
        <p:nvSpPr>
          <p:cNvPr id="24" name="Text Placeholder 1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084168" y="4869161"/>
            <a:ext cx="2736577" cy="1512168"/>
          </a:xfrm>
          <a:prstGeom prst="rect">
            <a:avLst/>
          </a:prstGeom>
          <a:noFill/>
          <a:ln w="9525"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1400" dirty="0" smtClean="0"/>
              <a:t>A TV csak háttérzaj, más tevékenység végzése közben „szól”, jellemző a párhuzamos médiafogyasztás.</a:t>
            </a:r>
            <a:endParaRPr lang="en-US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7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Attitűdjellemzők </a:t>
            </a:r>
            <a:r>
              <a:rPr lang="hu-HU" dirty="0" smtClean="0"/>
              <a:t>alapján képzett </a:t>
            </a:r>
            <a:r>
              <a:rPr lang="hu-HU" dirty="0" smtClean="0"/>
              <a:t>dimenziók alapján</a:t>
            </a:r>
            <a:endParaRPr lang="hu-HU" dirty="0"/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1428889"/>
              </p:ext>
            </p:extLst>
          </p:nvPr>
        </p:nvGraphicFramePr>
        <p:xfrm>
          <a:off x="1115615" y="1556792"/>
          <a:ext cx="762900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528" y="5373216"/>
            <a:ext cx="8568952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36000" tIns="36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az átlagosnál jóval kevésbé jellemző rájuk a megszokásból, vagy műsorpreferenciából eredő tartalom választás, a TV sok esetben csak kiegészítő szerepet tölt be az életükben</a:t>
            </a:r>
          </a:p>
          <a:p>
            <a:pPr lvl="1"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az átlagosnak nagyobb arányban választanak tartalmat</a:t>
            </a:r>
            <a:r>
              <a:rPr kumimoji="0" lang="hu-HU" sz="1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azért, mert nézni szokták, vagy kifejezetten kedvelik az adott műsort, a TV központi szerepet tölt be az életükben</a:t>
            </a:r>
            <a:endParaRPr kumimoji="0" lang="hu-HU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az </a:t>
            </a:r>
            <a:r>
              <a:rPr lang="hu-HU" sz="1200" dirty="0" err="1" smtClean="0">
                <a:solidFill>
                  <a:srgbClr val="000000"/>
                </a:solidFill>
              </a:rPr>
              <a:t>átlagoshozhoz</a:t>
            </a:r>
            <a:r>
              <a:rPr lang="hu-HU" sz="1200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nagyon hasonlóak</a:t>
            </a: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Szövegdoboz 2"/>
          <p:cNvSpPr txBox="1"/>
          <p:nvPr/>
        </p:nvSpPr>
        <p:spPr bwMode="gray">
          <a:xfrm>
            <a:off x="107504" y="3393953"/>
            <a:ext cx="1691680" cy="32307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spcBef>
                <a:spcPts val="600"/>
              </a:spcBef>
            </a:pPr>
            <a:r>
              <a:rPr lang="hu-HU" sz="1000" b="1" dirty="0" smtClean="0">
                <a:latin typeface="Arial"/>
              </a:rPr>
              <a:t>Összes válaszadó átlaga: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1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Összefoglaló </a:t>
            </a:r>
            <a:r>
              <a:rPr lang="hu-HU" dirty="0" smtClean="0"/>
              <a:t>– II.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980728"/>
            <a:ext cx="8496300" cy="300484"/>
          </a:xfrm>
        </p:spPr>
        <p:txBody>
          <a:bodyPr/>
          <a:lstStyle/>
          <a:p>
            <a:r>
              <a:rPr lang="hu-HU" dirty="0" smtClean="0"/>
              <a:t>A döntési mechanizmusok alapján azonosított szegmensek – I.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 bwMode="gray">
          <a:xfrm>
            <a:off x="323850" y="1485106"/>
            <a:ext cx="8496300" cy="5184254"/>
          </a:xfrm>
        </p:spPr>
        <p:txBody>
          <a:bodyPr/>
          <a:lstStyle/>
          <a:p>
            <a:pPr marL="465750" lvl="1" indent="-285750">
              <a:buFontTx/>
              <a:buChar char="-"/>
            </a:pPr>
            <a:r>
              <a:rPr lang="hu-HU" sz="1400" b="1" dirty="0" smtClean="0"/>
              <a:t>Többnyire </a:t>
            </a:r>
            <a:r>
              <a:rPr lang="hu-HU" sz="1400" b="1" dirty="0"/>
              <a:t>egyedül </a:t>
            </a:r>
            <a:r>
              <a:rPr lang="hu-HU" sz="1400" b="1" dirty="0" smtClean="0"/>
              <a:t>tévéző </a:t>
            </a:r>
            <a:r>
              <a:rPr lang="hu-HU" sz="1400" b="1" dirty="0"/>
              <a:t>inkább tudatos </a:t>
            </a:r>
            <a:r>
              <a:rPr lang="hu-HU" sz="1400" b="1" dirty="0" smtClean="0"/>
              <a:t>nézők (35%)</a:t>
            </a:r>
            <a:r>
              <a:rPr lang="hu-HU" sz="1400" dirty="0" smtClean="0"/>
              <a:t>: a TV a szabadidejük eltöltésében központi szerepet tölt be (barát). Már előre tudják, hogy mit néznek majd aznap a TV-ben, vannak kedvenc műsoraik, amiket igyekeznek folyamatosan nyomon követni. A jelenlegi kínálat többnyire kielégítő nekik, megtalálják azokat a műsorokat, amiket nap mint nap nézni tudnak. Bevonódnak az adott műsorba, többnyire a reklámblokk alatt sem kapcsolnak el</a:t>
            </a:r>
            <a:r>
              <a:rPr lang="hu-HU" sz="1400" dirty="0" smtClean="0"/>
              <a:t>.</a:t>
            </a:r>
          </a:p>
          <a:p>
            <a:pPr marL="465750" lvl="1" indent="-285750">
              <a:buFontTx/>
              <a:buChar char="-"/>
            </a:pPr>
            <a:endParaRPr lang="hu-HU" sz="1400" dirty="0" smtClean="0"/>
          </a:p>
          <a:p>
            <a:pPr marL="465750" lvl="1" indent="-285750">
              <a:buFontTx/>
              <a:buChar char="-"/>
            </a:pPr>
            <a:r>
              <a:rPr lang="hu-HU" sz="1400" b="1" dirty="0"/>
              <a:t>Többnyire </a:t>
            </a:r>
            <a:r>
              <a:rPr lang="hu-HU" sz="1400" b="1" dirty="0" smtClean="0"/>
              <a:t>társaságban tévéző </a:t>
            </a:r>
            <a:r>
              <a:rPr lang="hu-HU" sz="1400" b="1" dirty="0"/>
              <a:t>inkább tudatos nézők (</a:t>
            </a:r>
            <a:r>
              <a:rPr lang="hu-HU" sz="1400" b="1" dirty="0" smtClean="0"/>
              <a:t>38%)</a:t>
            </a:r>
            <a:r>
              <a:rPr lang="hu-HU" sz="1400" dirty="0" smtClean="0"/>
              <a:t>: többnyire családi TV-nézők, akik a közös kikapcsolódás miatt nézik a műsorokat. A TV fontos szerepet tölt be az ő szabadidő-eltöltésükben is (barát), de ők nem csak erre hagyatkoznak. Ők is előre eldöntik, hogy mit néznek majd, erős műsorpreferenciával rendelkeznek, és a jelenlegi kínálatot többnyire kielégítőnek tartják. A kiválasztott műsorok esetén több szempontot vesznek figyelembe, jellemzően olyan tartalmat keresnek, ami a család minden tagjának megfelel. A reklámblokkokat többnyire nem nézik végig, kimennek közben vagy elkapcsolnak. Az ő körükben már kezd megjelenni a nemlineáris tartalomfogyasztás is: ha nem találnak megfelelő tartalmat, ezekhez az eszközökhöz fordulnak</a:t>
            </a:r>
            <a:r>
              <a:rPr lang="hu-HU" sz="1400" dirty="0" smtClean="0"/>
              <a:t>.</a:t>
            </a:r>
          </a:p>
          <a:p>
            <a:pPr marL="465750" lvl="1" indent="-285750">
              <a:buFontTx/>
              <a:buChar char="-"/>
            </a:pPr>
            <a:endParaRPr lang="hu-HU" sz="1400" dirty="0" smtClean="0"/>
          </a:p>
          <a:p>
            <a:pPr marL="465750" lvl="1" indent="-285750">
              <a:buFontTx/>
              <a:buChar char="-"/>
            </a:pPr>
            <a:r>
              <a:rPr lang="hu-HU" sz="1400" dirty="0" smtClean="0"/>
              <a:t>A nemlineáris tartalomfogyasztók esetében a TV-készülék csupán eszköz, ahol meg lehet jeleníteni a nézett műsort, a lineáris tartalmak között csak néhánynak van meg az „élő műsor varázsa” (például sportműsorok). Céljuk az idejük maximális kihasználása, amibe nem férnek be a hosszabb reklámblokkok, ezért ha tehetik, átugorják őket.</a:t>
            </a:r>
          </a:p>
          <a:p>
            <a:pPr lvl="1" indent="0">
              <a:buNone/>
            </a:pPr>
            <a:endParaRPr lang="hu-HU" sz="1400" dirty="0" smtClean="0"/>
          </a:p>
        </p:txBody>
      </p:sp>
    </p:spTree>
    <p:extLst>
      <p:ext uri="{BB962C8B-B14F-4D97-AF65-F5344CB8AC3E}">
        <p14:creationId xmlns:p14="http://schemas.microsoft.com/office/powerpoint/2010/main" val="6949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Az egyes csatornákon nézett műsorok száma alapján</a:t>
            </a:r>
            <a:endParaRPr lang="hu-HU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0873908"/>
              </p:ext>
            </p:extLst>
          </p:nvPr>
        </p:nvGraphicFramePr>
        <p:xfrm>
          <a:off x="381290" y="1556792"/>
          <a:ext cx="8496300" cy="374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528" y="5445274"/>
            <a:ext cx="8568952" cy="1008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36000" tIns="36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  <a:latin typeface="Arial"/>
              </a:rPr>
              <a:t>KAPCSOLGATÓK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: az átlagosnál valamivel magasabb a Viasat3 és </a:t>
            </a:r>
            <a:r>
              <a:rPr lang="hu-HU" sz="1200" dirty="0" err="1" smtClean="0">
                <a:solidFill>
                  <a:srgbClr val="000000"/>
                </a:solidFill>
                <a:latin typeface="Arial"/>
              </a:rPr>
              <a:t>Cool-on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 nézett műsorok aránya, míg az RTL Klubot az átlagosnál sokkal kevesebb esetben választották</a:t>
            </a:r>
          </a:p>
          <a:p>
            <a:pPr lvl="1">
              <a:defRPr/>
            </a:pPr>
            <a:r>
              <a:rPr kumimoji="0" lang="hu-HU" sz="12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EGYEDÜL, TUDATOSAN TV-ZŐK</a:t>
            </a:r>
            <a:r>
              <a:rPr kumimoji="0" lang="hu-HU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az átlagosnak megfelelő arányban nézték az egyes csatornák</a:t>
            </a:r>
            <a:r>
              <a:rPr kumimoji="0" lang="hu-HU" sz="1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műsorait</a:t>
            </a:r>
            <a:endParaRPr kumimoji="0" lang="hu-HU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>
              <a:defRPr/>
            </a:pPr>
            <a:r>
              <a:rPr lang="hu-HU" sz="1200" b="1" dirty="0" smtClean="0">
                <a:solidFill>
                  <a:srgbClr val="000000"/>
                </a:solidFill>
              </a:rPr>
              <a:t>TÖBBEN, TUDATOSAN TV-ZŐK</a:t>
            </a:r>
            <a:r>
              <a:rPr lang="hu-HU" sz="1200" dirty="0" smtClean="0">
                <a:solidFill>
                  <a:srgbClr val="000000"/>
                </a:solidFill>
              </a:rPr>
              <a:t>: az átlagosnál jóval többször választották az RTL Klub műsorait</a:t>
            </a: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Szövegdoboz 2"/>
          <p:cNvSpPr txBox="1"/>
          <p:nvPr/>
        </p:nvSpPr>
        <p:spPr bwMode="gray">
          <a:xfrm>
            <a:off x="323528" y="1412776"/>
            <a:ext cx="1296144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200" dirty="0" smtClean="0">
                <a:latin typeface="Arial"/>
              </a:rPr>
              <a:t>Összes nézett műsor száma:</a:t>
            </a:r>
          </a:p>
        </p:txBody>
      </p:sp>
      <p:sp>
        <p:nvSpPr>
          <p:cNvPr id="10" name="Szövegdoboz 9"/>
          <p:cNvSpPr txBox="1"/>
          <p:nvPr/>
        </p:nvSpPr>
        <p:spPr bwMode="gray">
          <a:xfrm>
            <a:off x="1475656" y="1520788"/>
            <a:ext cx="1296144" cy="1800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Arial"/>
              </a:rPr>
              <a:t>2181</a:t>
            </a:r>
          </a:p>
        </p:txBody>
      </p:sp>
      <p:sp>
        <p:nvSpPr>
          <p:cNvPr id="11" name="Szövegdoboz 10"/>
          <p:cNvSpPr txBox="1"/>
          <p:nvPr/>
        </p:nvSpPr>
        <p:spPr bwMode="gray">
          <a:xfrm>
            <a:off x="2915816" y="1520788"/>
            <a:ext cx="1296144" cy="1800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Arial"/>
              </a:rPr>
              <a:t>807</a:t>
            </a:r>
          </a:p>
        </p:txBody>
      </p:sp>
      <p:sp>
        <p:nvSpPr>
          <p:cNvPr id="12" name="Szövegdoboz 11"/>
          <p:cNvSpPr txBox="1"/>
          <p:nvPr/>
        </p:nvSpPr>
        <p:spPr bwMode="gray">
          <a:xfrm>
            <a:off x="4283968" y="1520788"/>
            <a:ext cx="1296144" cy="1800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Arial"/>
              </a:rPr>
              <a:t>782</a:t>
            </a:r>
          </a:p>
        </p:txBody>
      </p:sp>
      <p:sp>
        <p:nvSpPr>
          <p:cNvPr id="13" name="Szövegdoboz 12"/>
          <p:cNvSpPr txBox="1"/>
          <p:nvPr/>
        </p:nvSpPr>
        <p:spPr bwMode="gray">
          <a:xfrm>
            <a:off x="5580112" y="1520788"/>
            <a:ext cx="1296144" cy="1800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Arial"/>
              </a:rPr>
              <a:t>592</a:t>
            </a:r>
          </a:p>
        </p:txBody>
      </p:sp>
      <p:sp>
        <p:nvSpPr>
          <p:cNvPr id="14" name="Textplatzhalter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21246" y="5229132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  <p:sp>
        <p:nvSpPr>
          <p:cNvPr id="15" name="Textplatzhalter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410" y="6453370"/>
            <a:ext cx="8496000" cy="144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 smtClean="0">
                <a:solidFill>
                  <a:schemeClr val="bg2"/>
                </a:solidFill>
              </a:rPr>
              <a:t>B02. </a:t>
            </a:r>
            <a:r>
              <a:rPr lang="hu-HU" sz="600" dirty="0">
                <a:solidFill>
                  <a:schemeClr val="bg2"/>
                </a:solidFill>
              </a:rPr>
              <a:t>Az alábbi műsorok közül melyeket nézte Ön tegnap legalább 15 percig?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4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23410" y="260350"/>
            <a:ext cx="6624854" cy="648300"/>
          </a:xfrm>
        </p:spPr>
        <p:txBody>
          <a:bodyPr/>
          <a:lstStyle/>
          <a:p>
            <a:r>
              <a:rPr lang="hu-HU" dirty="0" smtClean="0"/>
              <a:t>A szegmensek </a:t>
            </a:r>
            <a:r>
              <a:rPr lang="hu-HU" dirty="0" smtClean="0"/>
              <a:t>jellemzői</a:t>
            </a:r>
            <a:endParaRPr lang="en-US" dirty="0"/>
          </a:p>
        </p:txBody>
      </p:sp>
      <p:sp>
        <p:nvSpPr>
          <p:cNvPr id="28" name="Szövegdoboz 27"/>
          <p:cNvSpPr txBox="1"/>
          <p:nvPr/>
        </p:nvSpPr>
        <p:spPr bwMode="gray">
          <a:xfrm>
            <a:off x="323528" y="1052736"/>
            <a:ext cx="8568952" cy="256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="0" baseline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Az egyes csatornákon nézett műsorok típusa alapján</a:t>
            </a:r>
            <a:endParaRPr lang="hu-HU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72090365"/>
              </p:ext>
            </p:extLst>
          </p:nvPr>
        </p:nvGraphicFramePr>
        <p:xfrm>
          <a:off x="381290" y="1556792"/>
          <a:ext cx="8496300" cy="374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3528" y="5877272"/>
            <a:ext cx="8568952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lIns="36000" tIns="36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1">
              <a:defRPr/>
            </a:pP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Nincs jelentős különbség, a 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sorozat 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a  legnépszerűbb 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műsor 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minden vizsgált csoportban. A 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kapcsolgatók </a:t>
            </a:r>
            <a:r>
              <a:rPr lang="hu-HU" sz="1200" dirty="0" smtClean="0">
                <a:solidFill>
                  <a:srgbClr val="000000"/>
                </a:solidFill>
                <a:latin typeface="Arial"/>
              </a:rPr>
              <a:t>több filmet és kevesebb híradót, valamint egyéb szórakoztató műsort néztek.</a:t>
            </a:r>
          </a:p>
        </p:txBody>
      </p:sp>
      <p:sp>
        <p:nvSpPr>
          <p:cNvPr id="3" name="Szövegdoboz 2"/>
          <p:cNvSpPr txBox="1"/>
          <p:nvPr/>
        </p:nvSpPr>
        <p:spPr bwMode="gray">
          <a:xfrm>
            <a:off x="323528" y="1412776"/>
            <a:ext cx="1296144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200" dirty="0" smtClean="0">
                <a:latin typeface="Arial"/>
              </a:rPr>
              <a:t>Összes nézett , kategorizált műsorok száma:</a:t>
            </a:r>
          </a:p>
        </p:txBody>
      </p:sp>
      <p:sp>
        <p:nvSpPr>
          <p:cNvPr id="10" name="Szövegdoboz 9"/>
          <p:cNvSpPr txBox="1"/>
          <p:nvPr/>
        </p:nvSpPr>
        <p:spPr bwMode="gray">
          <a:xfrm>
            <a:off x="1763688" y="1520788"/>
            <a:ext cx="1296144" cy="1800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Arial"/>
              </a:rPr>
              <a:t>2166</a:t>
            </a:r>
          </a:p>
        </p:txBody>
      </p:sp>
      <p:sp>
        <p:nvSpPr>
          <p:cNvPr id="11" name="Szövegdoboz 10"/>
          <p:cNvSpPr txBox="1"/>
          <p:nvPr/>
        </p:nvSpPr>
        <p:spPr bwMode="gray">
          <a:xfrm>
            <a:off x="3131840" y="1520788"/>
            <a:ext cx="1296144" cy="1800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Arial"/>
              </a:rPr>
              <a:t>801</a:t>
            </a:r>
          </a:p>
        </p:txBody>
      </p:sp>
      <p:sp>
        <p:nvSpPr>
          <p:cNvPr id="12" name="Szövegdoboz 11"/>
          <p:cNvSpPr txBox="1"/>
          <p:nvPr/>
        </p:nvSpPr>
        <p:spPr bwMode="gray">
          <a:xfrm>
            <a:off x="4427984" y="1520788"/>
            <a:ext cx="1296144" cy="1800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Arial"/>
              </a:rPr>
              <a:t>781</a:t>
            </a:r>
          </a:p>
        </p:txBody>
      </p:sp>
      <p:sp>
        <p:nvSpPr>
          <p:cNvPr id="13" name="Szövegdoboz 12"/>
          <p:cNvSpPr txBox="1"/>
          <p:nvPr/>
        </p:nvSpPr>
        <p:spPr bwMode="gray">
          <a:xfrm>
            <a:off x="5580112" y="1520788"/>
            <a:ext cx="1296144" cy="18002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Arial"/>
              </a:rPr>
              <a:t>584</a:t>
            </a:r>
          </a:p>
        </p:txBody>
      </p:sp>
      <p:sp>
        <p:nvSpPr>
          <p:cNvPr id="14" name="Textplatzhalter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29202" y="5301208"/>
            <a:ext cx="8496000" cy="288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800" dirty="0" smtClean="0">
                <a:solidFill>
                  <a:schemeClr val="bg2"/>
                </a:solidFill>
              </a:rPr>
              <a:t>Bázis: Összes válaszadó, n=658, Bontások: Kapcsolgatók: n=182, Egyedül, többnyire tudatosan TV-zők: n=228, Többen, többnyire tudatosan TV-zők: n=248</a:t>
            </a:r>
            <a:endParaRPr lang="hu-HU" sz="800" dirty="0">
              <a:solidFill>
                <a:schemeClr val="bg2"/>
              </a:solidFill>
            </a:endParaRPr>
          </a:p>
        </p:txBody>
      </p:sp>
      <p:sp>
        <p:nvSpPr>
          <p:cNvPr id="15" name="Textplatzhalter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323410" y="6453370"/>
            <a:ext cx="8496000" cy="144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hu-HU" sz="600" dirty="0" smtClean="0">
                <a:solidFill>
                  <a:schemeClr val="bg2"/>
                </a:solidFill>
              </a:rPr>
              <a:t>B02. </a:t>
            </a:r>
            <a:r>
              <a:rPr lang="hu-HU" sz="600" dirty="0">
                <a:solidFill>
                  <a:schemeClr val="bg2"/>
                </a:solidFill>
              </a:rPr>
              <a:t>Az alábbi műsorok közül melyeket nézte Ön tegnap legalább 15 percig?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1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A kutatás háttere és módszertana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9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73" name="Rectangle 2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25507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323851" y="260648"/>
            <a:ext cx="4248149" cy="647402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smtClean="0"/>
              <a:t>kérdőíves felmérés</a:t>
            </a:r>
            <a:endParaRPr lang="en-US" dirty="0"/>
          </a:p>
        </p:txBody>
      </p:sp>
      <p:sp>
        <p:nvSpPr>
          <p:cNvPr id="6" name="Auf der gleichen Seite des Rechtecks liegende Ecken abrunden 5"/>
          <p:cNvSpPr>
            <a:spLocks noChangeArrowheads="1"/>
          </p:cNvSpPr>
          <p:nvPr/>
        </p:nvSpPr>
        <p:spPr bwMode="gray">
          <a:xfrm>
            <a:off x="395420" y="1268700"/>
            <a:ext cx="8425052" cy="360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Módszertan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Inhaltsplatzhalter 7"/>
          <p:cNvSpPr txBox="1">
            <a:spLocks/>
          </p:cNvSpPr>
          <p:nvPr/>
        </p:nvSpPr>
        <p:spPr bwMode="gray">
          <a:xfrm>
            <a:off x="395420" y="1700760"/>
            <a:ext cx="8425052" cy="46806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180000" bIns="4680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hu-HU" sz="1400" dirty="0" smtClean="0">
                <a:latin typeface="Arial" pitchFamily="34" charset="0"/>
              </a:rPr>
              <a:t>A válaszadókat előre </a:t>
            </a:r>
            <a:r>
              <a:rPr lang="hu-HU" sz="1400" dirty="0" smtClean="0">
                <a:latin typeface="Arial" pitchFamily="34" charset="0"/>
              </a:rPr>
              <a:t>toboroztuk</a:t>
            </a:r>
            <a:r>
              <a:rPr lang="hu-HU" sz="1400" dirty="0" smtClean="0">
                <a:latin typeface="Arial" pitchFamily="34" charset="0"/>
              </a:rPr>
              <a:t>, és </a:t>
            </a:r>
            <a:r>
              <a:rPr lang="hu-HU" sz="1400" dirty="0" smtClean="0">
                <a:latin typeface="Arial" pitchFamily="34" charset="0"/>
              </a:rPr>
              <a:t>felkészítettük </a:t>
            </a:r>
            <a:r>
              <a:rPr lang="hu-HU" sz="1400" dirty="0" smtClean="0">
                <a:latin typeface="Arial" pitchFamily="34" charset="0"/>
              </a:rPr>
              <a:t>őket arra, hogy egy adott időpontban kell majd egy kérdőívet kitölteniük </a:t>
            </a:r>
            <a:r>
              <a:rPr lang="hu-HU" sz="1400" dirty="0" smtClean="0">
                <a:latin typeface="Arial" pitchFamily="34" charset="0"/>
              </a:rPr>
              <a:t>(minden </a:t>
            </a:r>
            <a:r>
              <a:rPr lang="hu-HU" sz="1400" dirty="0" smtClean="0">
                <a:latin typeface="Arial" pitchFamily="34" charset="0"/>
              </a:rPr>
              <a:t>válaszadó egy adott este elérhető műsorkínálat melletti választásáról </a:t>
            </a:r>
            <a:r>
              <a:rPr lang="hu-HU" sz="1400" dirty="0" smtClean="0">
                <a:latin typeface="Arial" pitchFamily="34" charset="0"/>
              </a:rPr>
              <a:t>adott számot</a:t>
            </a:r>
            <a:r>
              <a:rPr lang="hu-HU" sz="1400" dirty="0" smtClean="0">
                <a:latin typeface="Arial" pitchFamily="34" charset="0"/>
              </a:rPr>
              <a:t>).</a:t>
            </a:r>
          </a:p>
          <a:p>
            <a:pPr lvl="1" algn="just"/>
            <a:r>
              <a:rPr lang="hu-HU" sz="1400" dirty="0" smtClean="0">
                <a:latin typeface="Arial" pitchFamily="34" charset="0"/>
              </a:rPr>
              <a:t> </a:t>
            </a:r>
          </a:p>
          <a:p>
            <a:pPr lvl="1"/>
            <a:endParaRPr lang="hu-HU" sz="1400" dirty="0" smtClean="0">
              <a:latin typeface="Arial" pitchFamily="34" charset="0"/>
            </a:endParaRPr>
          </a:p>
          <a:p>
            <a:pPr lvl="1"/>
            <a:endParaRPr lang="hu-HU" sz="1400" dirty="0" smtClean="0">
              <a:latin typeface="Arial" pitchFamily="34" charset="0"/>
            </a:endParaRPr>
          </a:p>
          <a:p>
            <a:pPr lvl="1"/>
            <a:endParaRPr lang="hu-HU" sz="1400" dirty="0" smtClean="0">
              <a:latin typeface="Arial" pitchFamily="34" charset="0"/>
            </a:endParaRPr>
          </a:p>
          <a:p>
            <a:pPr lvl="1"/>
            <a:endParaRPr lang="hu-HU" sz="1400" dirty="0" smtClean="0">
              <a:latin typeface="Arial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39440" y="2636892"/>
            <a:ext cx="6696930" cy="7201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1. A felmérésben résztvevők este a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televíziónézés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után (esetleg másnap délelőtt) egy erre a célra kialakított weboldalon saját azonosítójukkal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léptek be a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kérdőív kitöltéséhez.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9440" y="3501010"/>
            <a:ext cx="6696930" cy="7201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2. A kérdőív első lépéseként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kiválasztották a műsorújságból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az általuk a tárgynapon megtekintett műsorokat.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Afbeelding 9" descr="Image19.jpg"/>
          <p:cNvPicPr preferRelativeResize="0">
            <a:picLocks/>
          </p:cNvPicPr>
          <p:nvPr/>
        </p:nvPicPr>
        <p:blipFill>
          <a:blip r:embed="rId7" cstate="print"/>
          <a:srcRect l="1459" t="2145" r="2240" b="3462"/>
          <a:stretch>
            <a:fillRect/>
          </a:stretch>
        </p:blipFill>
        <p:spPr>
          <a:xfrm>
            <a:off x="7308380" y="3248975"/>
            <a:ext cx="1152160" cy="79211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Szövegdoboz 25"/>
          <p:cNvSpPr txBox="1"/>
          <p:nvPr/>
        </p:nvSpPr>
        <p:spPr>
          <a:xfrm>
            <a:off x="539440" y="4509150"/>
            <a:ext cx="6696930" cy="7201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3. A megtekintett műsorok kapcsán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kérdőívet töltöttek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ki melynek (1) általános, (2)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programspecifikus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része is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volt (pl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 tervezte-e előre az adott műsor megnézését, végignézte-e vagy csak belenézett,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miért döntött a műsor mellett, stb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.). 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Afbeelding 4" descr="Image21.jpg"/>
          <p:cNvPicPr>
            <a:picLocks noChangeAspect="1"/>
          </p:cNvPicPr>
          <p:nvPr/>
        </p:nvPicPr>
        <p:blipFill>
          <a:blip r:embed="rId8" cstate="print"/>
          <a:srcRect r="1944" b="2793"/>
          <a:stretch>
            <a:fillRect/>
          </a:stretch>
        </p:blipFill>
        <p:spPr>
          <a:xfrm>
            <a:off x="7308380" y="4415954"/>
            <a:ext cx="1178769" cy="81329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8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4"/>
          <p:cNvSpPr/>
          <p:nvPr/>
        </p:nvSpPr>
        <p:spPr bwMode="gray">
          <a:xfrm>
            <a:off x="7668344" y="1124831"/>
            <a:ext cx="1152244" cy="936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Időzítés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4" name="Rectangle 74"/>
          <p:cNvSpPr/>
          <p:nvPr/>
        </p:nvSpPr>
        <p:spPr bwMode="gray">
          <a:xfrm>
            <a:off x="5004048" y="1124680"/>
            <a:ext cx="2448272" cy="936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Minta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" name="Rectangle 74"/>
          <p:cNvSpPr/>
          <p:nvPr/>
        </p:nvSpPr>
        <p:spPr bwMode="gray">
          <a:xfrm>
            <a:off x="1763688" y="1147310"/>
            <a:ext cx="3096352" cy="93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Célcsoport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7" name="Rectangle 74"/>
          <p:cNvSpPr/>
          <p:nvPr/>
        </p:nvSpPr>
        <p:spPr bwMode="gray">
          <a:xfrm>
            <a:off x="323849" y="1147160"/>
            <a:ext cx="1367751" cy="9358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Módszertan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323850" y="2060831"/>
            <a:ext cx="1367750" cy="41764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2160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Online, önkitöltős kérdőív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(CAWI),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 amely a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GfK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internetes paneljében regisztrált válaszadók körében került lekérdezésre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anchor="ctr" anchorCtr="0"/>
          <a:lstStyle/>
          <a:p>
            <a:r>
              <a:rPr lang="hu-HU" dirty="0" smtClean="0"/>
              <a:t>A kérdőíves kutatás módszertani háttere</a:t>
            </a:r>
            <a:endParaRPr lang="en-US" dirty="0"/>
          </a:p>
        </p:txBody>
      </p:sp>
      <p:sp>
        <p:nvSpPr>
          <p:cNvPr id="165" name="TextBox 164" hidden="1"/>
          <p:cNvSpPr txBox="1"/>
          <p:nvPr/>
        </p:nvSpPr>
        <p:spPr bwMode="gray">
          <a:xfrm>
            <a:off x="6183110" y="3250023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  <a:latin typeface="Arial" pitchFamily="34" charset="0"/>
              </a:rPr>
              <a:t>20</a:t>
            </a:r>
            <a:endParaRPr lang="en-US" sz="5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166" name="TextBox 165" hidden="1"/>
          <p:cNvSpPr txBox="1"/>
          <p:nvPr/>
        </p:nvSpPr>
        <p:spPr bwMode="gray">
          <a:xfrm>
            <a:off x="6183110" y="4330173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  <a:latin typeface="Arial" pitchFamily="34" charset="0"/>
              </a:rPr>
              <a:t>80</a:t>
            </a:r>
            <a:endParaRPr lang="en-US" sz="5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167" name="TextBox 166" hidden="1"/>
          <p:cNvSpPr txBox="1"/>
          <p:nvPr/>
        </p:nvSpPr>
        <p:spPr bwMode="gray">
          <a:xfrm>
            <a:off x="6375469" y="5397523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  <a:latin typeface="Arial" pitchFamily="34" charset="0"/>
              </a:rPr>
              <a:t>1</a:t>
            </a:r>
            <a:endParaRPr lang="en-US" sz="5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53" name="Rectangle 4"/>
          <p:cNvSpPr/>
          <p:nvPr/>
        </p:nvSpPr>
        <p:spPr bwMode="gray">
          <a:xfrm>
            <a:off x="5004048" y="2060848"/>
            <a:ext cx="2448272" cy="41764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2160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sz="1400" b="1" dirty="0" smtClean="0">
                <a:solidFill>
                  <a:srgbClr val="000000"/>
                </a:solidFill>
                <a:latin typeface="Arial" pitchFamily="34" charset="0"/>
              </a:rPr>
              <a:t>Súlyozott elemszám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</a:rPr>
              <a:t>: 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n=</a:t>
            </a:r>
            <a:r>
              <a:rPr lang="hu-HU" sz="1400" b="1" dirty="0" smtClean="0">
                <a:solidFill>
                  <a:srgbClr val="000000"/>
                </a:solidFill>
                <a:latin typeface="Arial" pitchFamily="34" charset="0"/>
              </a:rPr>
              <a:t>658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válaszadó (tervezett elemszám: 400)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n=</a:t>
            </a:r>
            <a:r>
              <a:rPr lang="hu-HU" sz="1400" b="1" dirty="0" smtClean="0">
                <a:solidFill>
                  <a:srgbClr val="000000"/>
                </a:solidFill>
                <a:latin typeface="Arial" pitchFamily="34" charset="0"/>
              </a:rPr>
              <a:t>2181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műsor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tervezett műsorok száma: 1600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lvl="0"/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>
              <a:spcBef>
                <a:spcPts val="600"/>
              </a:spcBef>
            </a:pP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" name="Rectangle 4"/>
          <p:cNvSpPr/>
          <p:nvPr/>
        </p:nvSpPr>
        <p:spPr bwMode="gray">
          <a:xfrm>
            <a:off x="1763688" y="2060848"/>
            <a:ext cx="3096352" cy="41764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2160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sz="1400" b="1" dirty="0" smtClean="0">
                <a:solidFill>
                  <a:srgbClr val="000000"/>
                </a:solidFill>
                <a:latin typeface="Arial" pitchFamily="34" charset="0"/>
              </a:rPr>
              <a:t>Alapminta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: </a:t>
            </a:r>
          </a:p>
          <a:p>
            <a:pPr lvl="0"/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18-69 éves válaszadókra, nem, kor, település típus szerint reprezentatív minta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r>
              <a:rPr lang="hu-HU" sz="1400" b="1" dirty="0" smtClean="0">
                <a:solidFill>
                  <a:srgbClr val="000000"/>
                </a:solidFill>
                <a:latin typeface="Arial" pitchFamily="34" charset="0"/>
              </a:rPr>
              <a:t>Szűrőfeltételek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</a:rPr>
              <a:t>: </a:t>
            </a:r>
          </a:p>
          <a:p>
            <a:pPr marL="601200" lvl="1" indent="-144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18-69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évesek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601200" lvl="1" indent="-14400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Legalább egy TV készülékkel rendelkezik a háztartásuk</a:t>
            </a:r>
          </a:p>
          <a:p>
            <a:pPr marL="601200" lvl="1" indent="-14400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A mérés napján délután 5 óra és este 11 óra között néztek bármilyen TV-műsort, filmet, sorozatot vagy egyéb műsort</a:t>
            </a:r>
          </a:p>
          <a:p>
            <a:pPr marL="601200" lvl="1" indent="-144000">
              <a:spcBef>
                <a:spcPts val="600"/>
              </a:spcBef>
              <a:buFont typeface="Arial" pitchFamily="34" charset="0"/>
              <a:buChar char="•"/>
            </a:pP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A naplóban legalább egy tartalmat megjelölt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Rectangle 4"/>
          <p:cNvSpPr/>
          <p:nvPr/>
        </p:nvSpPr>
        <p:spPr bwMode="gray">
          <a:xfrm>
            <a:off x="7668344" y="2060848"/>
            <a:ext cx="1152128" cy="41764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2160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A kérdezés ideje: 2015.10.08.</a:t>
            </a:r>
          </a:p>
          <a:p>
            <a:pPr lvl="0"/>
            <a:endParaRPr lang="hu-HU" sz="1400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nézett műsorok ideje</a:t>
            </a:r>
            <a:r>
              <a:rPr lang="hu-HU" sz="14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2015.10.07.</a:t>
            </a:r>
          </a:p>
          <a:p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17:00-23:00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" name="Freeform 6"/>
          <p:cNvSpPr>
            <a:spLocks noChangeAspect="1" noEditPoints="1"/>
          </p:cNvSpPr>
          <p:nvPr/>
        </p:nvSpPr>
        <p:spPr bwMode="auto">
          <a:xfrm>
            <a:off x="6804248" y="1249272"/>
            <a:ext cx="525600" cy="523544"/>
          </a:xfrm>
          <a:custGeom>
            <a:avLst/>
            <a:gdLst/>
            <a:ahLst/>
            <a:cxnLst>
              <a:cxn ang="0">
                <a:pos x="200" y="382"/>
              </a:cxn>
              <a:cxn ang="0">
                <a:pos x="138" y="272"/>
              </a:cxn>
              <a:cxn ang="0">
                <a:pos x="168" y="215"/>
              </a:cxn>
              <a:cxn ang="0">
                <a:pos x="101" y="147"/>
              </a:cxn>
              <a:cxn ang="0">
                <a:pos x="33" y="215"/>
              </a:cxn>
              <a:cxn ang="0">
                <a:pos x="64" y="272"/>
              </a:cxn>
              <a:cxn ang="0">
                <a:pos x="1" y="382"/>
              </a:cxn>
              <a:cxn ang="0">
                <a:pos x="1" y="384"/>
              </a:cxn>
              <a:cxn ang="0">
                <a:pos x="0" y="388"/>
              </a:cxn>
              <a:cxn ang="0">
                <a:pos x="101" y="428"/>
              </a:cxn>
              <a:cxn ang="0">
                <a:pos x="201" y="388"/>
              </a:cxn>
              <a:cxn ang="0">
                <a:pos x="200" y="384"/>
              </a:cxn>
              <a:cxn ang="0">
                <a:pos x="200" y="382"/>
              </a:cxn>
              <a:cxn ang="0">
                <a:pos x="101" y="408"/>
              </a:cxn>
              <a:cxn ang="0">
                <a:pos x="21" y="389"/>
              </a:cxn>
              <a:cxn ang="0">
                <a:pos x="91" y="263"/>
              </a:cxn>
              <a:cxn ang="0">
                <a:pos x="81" y="259"/>
              </a:cxn>
              <a:cxn ang="0">
                <a:pos x="53" y="215"/>
              </a:cxn>
              <a:cxn ang="0">
                <a:pos x="101" y="167"/>
              </a:cxn>
              <a:cxn ang="0">
                <a:pos x="148" y="215"/>
              </a:cxn>
              <a:cxn ang="0">
                <a:pos x="120" y="259"/>
              </a:cxn>
              <a:cxn ang="0">
                <a:pos x="110" y="263"/>
              </a:cxn>
              <a:cxn ang="0">
                <a:pos x="181" y="389"/>
              </a:cxn>
              <a:cxn ang="0">
                <a:pos x="101" y="408"/>
              </a:cxn>
              <a:cxn ang="0">
                <a:pos x="430" y="306"/>
              </a:cxn>
              <a:cxn ang="0">
                <a:pos x="429" y="304"/>
              </a:cxn>
              <a:cxn ang="0">
                <a:pos x="347" y="158"/>
              </a:cxn>
              <a:cxn ang="0">
                <a:pos x="388" y="85"/>
              </a:cxn>
              <a:cxn ang="0">
                <a:pos x="303" y="0"/>
              </a:cxn>
              <a:cxn ang="0">
                <a:pos x="217" y="85"/>
              </a:cxn>
              <a:cxn ang="0">
                <a:pos x="258" y="158"/>
              </a:cxn>
              <a:cxn ang="0">
                <a:pos x="177" y="303"/>
              </a:cxn>
              <a:cxn ang="0">
                <a:pos x="176" y="305"/>
              </a:cxn>
              <a:cxn ang="0">
                <a:pos x="176" y="306"/>
              </a:cxn>
              <a:cxn ang="0">
                <a:pos x="175" y="311"/>
              </a:cxn>
              <a:cxn ang="0">
                <a:pos x="303" y="360"/>
              </a:cxn>
              <a:cxn ang="0">
                <a:pos x="430" y="311"/>
              </a:cxn>
              <a:cxn ang="0">
                <a:pos x="430" y="306"/>
              </a:cxn>
              <a:cxn ang="0">
                <a:pos x="303" y="340"/>
              </a:cxn>
              <a:cxn ang="0">
                <a:pos x="195" y="312"/>
              </a:cxn>
              <a:cxn ang="0">
                <a:pos x="286" y="150"/>
              </a:cxn>
              <a:cxn ang="0">
                <a:pos x="276" y="145"/>
              </a:cxn>
              <a:cxn ang="0">
                <a:pos x="237" y="85"/>
              </a:cxn>
              <a:cxn ang="0">
                <a:pos x="303" y="20"/>
              </a:cxn>
              <a:cxn ang="0">
                <a:pos x="368" y="85"/>
              </a:cxn>
              <a:cxn ang="0">
                <a:pos x="329" y="145"/>
              </a:cxn>
              <a:cxn ang="0">
                <a:pos x="319" y="150"/>
              </a:cxn>
              <a:cxn ang="0">
                <a:pos x="410" y="312"/>
              </a:cxn>
              <a:cxn ang="0">
                <a:pos x="303" y="340"/>
              </a:cxn>
            </a:cxnLst>
            <a:rect l="0" t="0" r="r" b="b"/>
            <a:pathLst>
              <a:path w="430" h="428">
                <a:moveTo>
                  <a:pt x="200" y="382"/>
                </a:moveTo>
                <a:cubicBezTo>
                  <a:pt x="138" y="272"/>
                  <a:pt x="138" y="272"/>
                  <a:pt x="138" y="272"/>
                </a:cubicBezTo>
                <a:cubicBezTo>
                  <a:pt x="157" y="260"/>
                  <a:pt x="168" y="238"/>
                  <a:pt x="168" y="215"/>
                </a:cubicBezTo>
                <a:cubicBezTo>
                  <a:pt x="168" y="178"/>
                  <a:pt x="138" y="147"/>
                  <a:pt x="101" y="147"/>
                </a:cubicBezTo>
                <a:cubicBezTo>
                  <a:pt x="63" y="147"/>
                  <a:pt x="33" y="178"/>
                  <a:pt x="33" y="215"/>
                </a:cubicBezTo>
                <a:cubicBezTo>
                  <a:pt x="33" y="238"/>
                  <a:pt x="45" y="260"/>
                  <a:pt x="64" y="272"/>
                </a:cubicBezTo>
                <a:cubicBezTo>
                  <a:pt x="1" y="382"/>
                  <a:pt x="1" y="382"/>
                  <a:pt x="1" y="382"/>
                </a:cubicBezTo>
                <a:cubicBezTo>
                  <a:pt x="1" y="384"/>
                  <a:pt x="1" y="384"/>
                  <a:pt x="1" y="384"/>
                </a:cubicBezTo>
                <a:cubicBezTo>
                  <a:pt x="1" y="385"/>
                  <a:pt x="0" y="387"/>
                  <a:pt x="0" y="388"/>
                </a:cubicBezTo>
                <a:cubicBezTo>
                  <a:pt x="0" y="416"/>
                  <a:pt x="52" y="428"/>
                  <a:pt x="101" y="428"/>
                </a:cubicBezTo>
                <a:cubicBezTo>
                  <a:pt x="149" y="428"/>
                  <a:pt x="201" y="416"/>
                  <a:pt x="201" y="388"/>
                </a:cubicBezTo>
                <a:cubicBezTo>
                  <a:pt x="201" y="387"/>
                  <a:pt x="201" y="385"/>
                  <a:pt x="200" y="384"/>
                </a:cubicBezTo>
                <a:lnTo>
                  <a:pt x="200" y="382"/>
                </a:lnTo>
                <a:close/>
                <a:moveTo>
                  <a:pt x="101" y="408"/>
                </a:moveTo>
                <a:cubicBezTo>
                  <a:pt x="50" y="408"/>
                  <a:pt x="23" y="395"/>
                  <a:pt x="21" y="389"/>
                </a:cubicBezTo>
                <a:cubicBezTo>
                  <a:pt x="91" y="263"/>
                  <a:pt x="91" y="263"/>
                  <a:pt x="91" y="263"/>
                </a:cubicBezTo>
                <a:cubicBezTo>
                  <a:pt x="81" y="259"/>
                  <a:pt x="81" y="259"/>
                  <a:pt x="81" y="259"/>
                </a:cubicBezTo>
                <a:cubicBezTo>
                  <a:pt x="64" y="251"/>
                  <a:pt x="53" y="234"/>
                  <a:pt x="53" y="215"/>
                </a:cubicBezTo>
                <a:cubicBezTo>
                  <a:pt x="53" y="189"/>
                  <a:pt x="74" y="167"/>
                  <a:pt x="101" y="167"/>
                </a:cubicBezTo>
                <a:cubicBezTo>
                  <a:pt x="127" y="167"/>
                  <a:pt x="148" y="189"/>
                  <a:pt x="148" y="215"/>
                </a:cubicBezTo>
                <a:cubicBezTo>
                  <a:pt x="148" y="234"/>
                  <a:pt x="137" y="251"/>
                  <a:pt x="120" y="259"/>
                </a:cubicBezTo>
                <a:cubicBezTo>
                  <a:pt x="110" y="263"/>
                  <a:pt x="110" y="263"/>
                  <a:pt x="110" y="263"/>
                </a:cubicBezTo>
                <a:cubicBezTo>
                  <a:pt x="181" y="389"/>
                  <a:pt x="181" y="389"/>
                  <a:pt x="181" y="389"/>
                </a:cubicBezTo>
                <a:cubicBezTo>
                  <a:pt x="179" y="395"/>
                  <a:pt x="151" y="408"/>
                  <a:pt x="101" y="408"/>
                </a:cubicBezTo>
                <a:close/>
                <a:moveTo>
                  <a:pt x="430" y="306"/>
                </a:moveTo>
                <a:cubicBezTo>
                  <a:pt x="429" y="304"/>
                  <a:pt x="429" y="304"/>
                  <a:pt x="429" y="304"/>
                </a:cubicBezTo>
                <a:cubicBezTo>
                  <a:pt x="347" y="158"/>
                  <a:pt x="347" y="158"/>
                  <a:pt x="347" y="158"/>
                </a:cubicBezTo>
                <a:cubicBezTo>
                  <a:pt x="372" y="143"/>
                  <a:pt x="388" y="115"/>
                  <a:pt x="388" y="85"/>
                </a:cubicBezTo>
                <a:cubicBezTo>
                  <a:pt x="388" y="38"/>
                  <a:pt x="350" y="0"/>
                  <a:pt x="303" y="0"/>
                </a:cubicBezTo>
                <a:cubicBezTo>
                  <a:pt x="256" y="0"/>
                  <a:pt x="217" y="38"/>
                  <a:pt x="217" y="85"/>
                </a:cubicBezTo>
                <a:cubicBezTo>
                  <a:pt x="217" y="115"/>
                  <a:pt x="233" y="143"/>
                  <a:pt x="258" y="158"/>
                </a:cubicBezTo>
                <a:cubicBezTo>
                  <a:pt x="177" y="303"/>
                  <a:pt x="177" y="303"/>
                  <a:pt x="177" y="303"/>
                </a:cubicBezTo>
                <a:cubicBezTo>
                  <a:pt x="176" y="305"/>
                  <a:pt x="176" y="305"/>
                  <a:pt x="176" y="305"/>
                </a:cubicBezTo>
                <a:cubicBezTo>
                  <a:pt x="176" y="306"/>
                  <a:pt x="176" y="306"/>
                  <a:pt x="176" y="306"/>
                </a:cubicBezTo>
                <a:cubicBezTo>
                  <a:pt x="175" y="308"/>
                  <a:pt x="175" y="310"/>
                  <a:pt x="175" y="311"/>
                </a:cubicBezTo>
                <a:cubicBezTo>
                  <a:pt x="175" y="343"/>
                  <a:pt x="239" y="360"/>
                  <a:pt x="303" y="360"/>
                </a:cubicBezTo>
                <a:cubicBezTo>
                  <a:pt x="366" y="360"/>
                  <a:pt x="430" y="343"/>
                  <a:pt x="430" y="311"/>
                </a:cubicBezTo>
                <a:cubicBezTo>
                  <a:pt x="430" y="309"/>
                  <a:pt x="430" y="308"/>
                  <a:pt x="430" y="306"/>
                </a:cubicBezTo>
                <a:close/>
                <a:moveTo>
                  <a:pt x="303" y="340"/>
                </a:moveTo>
                <a:cubicBezTo>
                  <a:pt x="234" y="340"/>
                  <a:pt x="196" y="321"/>
                  <a:pt x="195" y="312"/>
                </a:cubicBezTo>
                <a:cubicBezTo>
                  <a:pt x="286" y="150"/>
                  <a:pt x="286" y="150"/>
                  <a:pt x="286" y="150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53" y="135"/>
                  <a:pt x="237" y="111"/>
                  <a:pt x="237" y="85"/>
                </a:cubicBezTo>
                <a:cubicBezTo>
                  <a:pt x="237" y="49"/>
                  <a:pt x="267" y="20"/>
                  <a:pt x="303" y="20"/>
                </a:cubicBezTo>
                <a:cubicBezTo>
                  <a:pt x="339" y="20"/>
                  <a:pt x="368" y="49"/>
                  <a:pt x="368" y="85"/>
                </a:cubicBezTo>
                <a:cubicBezTo>
                  <a:pt x="368" y="111"/>
                  <a:pt x="353" y="135"/>
                  <a:pt x="329" y="145"/>
                </a:cubicBezTo>
                <a:cubicBezTo>
                  <a:pt x="319" y="150"/>
                  <a:pt x="319" y="150"/>
                  <a:pt x="319" y="150"/>
                </a:cubicBezTo>
                <a:cubicBezTo>
                  <a:pt x="410" y="312"/>
                  <a:pt x="410" y="312"/>
                  <a:pt x="410" y="312"/>
                </a:cubicBezTo>
                <a:cubicBezTo>
                  <a:pt x="410" y="321"/>
                  <a:pt x="372" y="340"/>
                  <a:pt x="303" y="3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81" name="Freeform 45"/>
          <p:cNvSpPr>
            <a:spLocks noChangeAspect="1" noEditPoints="1"/>
          </p:cNvSpPr>
          <p:nvPr/>
        </p:nvSpPr>
        <p:spPr bwMode="auto">
          <a:xfrm>
            <a:off x="8222864" y="1247216"/>
            <a:ext cx="525600" cy="525600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0" y="215"/>
              </a:cxn>
              <a:cxn ang="0">
                <a:pos x="215" y="431"/>
              </a:cxn>
              <a:cxn ang="0">
                <a:pos x="431" y="215"/>
              </a:cxn>
              <a:cxn ang="0">
                <a:pos x="215" y="0"/>
              </a:cxn>
              <a:cxn ang="0">
                <a:pos x="215" y="411"/>
              </a:cxn>
              <a:cxn ang="0">
                <a:pos x="20" y="215"/>
              </a:cxn>
              <a:cxn ang="0">
                <a:pos x="215" y="20"/>
              </a:cxn>
              <a:cxn ang="0">
                <a:pos x="411" y="215"/>
              </a:cxn>
              <a:cxn ang="0">
                <a:pos x="215" y="411"/>
              </a:cxn>
              <a:cxn ang="0">
                <a:pos x="353" y="215"/>
              </a:cxn>
              <a:cxn ang="0">
                <a:pos x="343" y="225"/>
              </a:cxn>
              <a:cxn ang="0">
                <a:pos x="215" y="225"/>
              </a:cxn>
              <a:cxn ang="0">
                <a:pos x="215" y="225"/>
              </a:cxn>
              <a:cxn ang="0">
                <a:pos x="214" y="225"/>
              </a:cxn>
              <a:cxn ang="0">
                <a:pos x="213" y="225"/>
              </a:cxn>
              <a:cxn ang="0">
                <a:pos x="212" y="224"/>
              </a:cxn>
              <a:cxn ang="0">
                <a:pos x="211" y="224"/>
              </a:cxn>
              <a:cxn ang="0">
                <a:pos x="210" y="223"/>
              </a:cxn>
              <a:cxn ang="0">
                <a:pos x="209" y="222"/>
              </a:cxn>
              <a:cxn ang="0">
                <a:pos x="208" y="222"/>
              </a:cxn>
              <a:cxn ang="0">
                <a:pos x="88" y="102"/>
              </a:cxn>
              <a:cxn ang="0">
                <a:pos x="88" y="88"/>
              </a:cxn>
              <a:cxn ang="0">
                <a:pos x="102" y="88"/>
              </a:cxn>
              <a:cxn ang="0">
                <a:pos x="220" y="205"/>
              </a:cxn>
              <a:cxn ang="0">
                <a:pos x="343" y="205"/>
              </a:cxn>
              <a:cxn ang="0">
                <a:pos x="353" y="215"/>
              </a:cxn>
            </a:cxnLst>
            <a:rect l="0" t="0" r="r" b="b"/>
            <a:pathLst>
              <a:path w="431" h="431">
                <a:moveTo>
                  <a:pt x="215" y="0"/>
                </a:moveTo>
                <a:cubicBezTo>
                  <a:pt x="97" y="0"/>
                  <a:pt x="0" y="96"/>
                  <a:pt x="0" y="215"/>
                </a:cubicBezTo>
                <a:cubicBezTo>
                  <a:pt x="0" y="334"/>
                  <a:pt x="97" y="431"/>
                  <a:pt x="215" y="431"/>
                </a:cubicBezTo>
                <a:cubicBezTo>
                  <a:pt x="334" y="431"/>
                  <a:pt x="431" y="334"/>
                  <a:pt x="431" y="215"/>
                </a:cubicBezTo>
                <a:cubicBezTo>
                  <a:pt x="431" y="96"/>
                  <a:pt x="334" y="0"/>
                  <a:pt x="215" y="0"/>
                </a:cubicBezTo>
                <a:close/>
                <a:moveTo>
                  <a:pt x="215" y="411"/>
                </a:moveTo>
                <a:cubicBezTo>
                  <a:pt x="108" y="411"/>
                  <a:pt x="20" y="323"/>
                  <a:pt x="20" y="215"/>
                </a:cubicBezTo>
                <a:cubicBezTo>
                  <a:pt x="20" y="107"/>
                  <a:pt x="108" y="20"/>
                  <a:pt x="215" y="20"/>
                </a:cubicBezTo>
                <a:cubicBezTo>
                  <a:pt x="323" y="20"/>
                  <a:pt x="411" y="107"/>
                  <a:pt x="411" y="215"/>
                </a:cubicBezTo>
                <a:cubicBezTo>
                  <a:pt x="411" y="323"/>
                  <a:pt x="323" y="411"/>
                  <a:pt x="215" y="411"/>
                </a:cubicBezTo>
                <a:close/>
                <a:moveTo>
                  <a:pt x="353" y="215"/>
                </a:moveTo>
                <a:cubicBezTo>
                  <a:pt x="353" y="221"/>
                  <a:pt x="348" y="225"/>
                  <a:pt x="343" y="225"/>
                </a:cubicBezTo>
                <a:cubicBezTo>
                  <a:pt x="215" y="225"/>
                  <a:pt x="215" y="225"/>
                  <a:pt x="215" y="225"/>
                </a:cubicBezTo>
                <a:cubicBezTo>
                  <a:pt x="215" y="225"/>
                  <a:pt x="215" y="225"/>
                  <a:pt x="215" y="225"/>
                </a:cubicBezTo>
                <a:cubicBezTo>
                  <a:pt x="215" y="225"/>
                  <a:pt x="214" y="225"/>
                  <a:pt x="214" y="225"/>
                </a:cubicBezTo>
                <a:cubicBezTo>
                  <a:pt x="213" y="225"/>
                  <a:pt x="213" y="225"/>
                  <a:pt x="213" y="225"/>
                </a:cubicBezTo>
                <a:cubicBezTo>
                  <a:pt x="212" y="225"/>
                  <a:pt x="212" y="225"/>
                  <a:pt x="212" y="224"/>
                </a:cubicBezTo>
                <a:cubicBezTo>
                  <a:pt x="211" y="224"/>
                  <a:pt x="211" y="224"/>
                  <a:pt x="211" y="224"/>
                </a:cubicBezTo>
                <a:cubicBezTo>
                  <a:pt x="211" y="224"/>
                  <a:pt x="210" y="224"/>
                  <a:pt x="210" y="223"/>
                </a:cubicBezTo>
                <a:cubicBezTo>
                  <a:pt x="209" y="223"/>
                  <a:pt x="209" y="223"/>
                  <a:pt x="209" y="222"/>
                </a:cubicBezTo>
                <a:cubicBezTo>
                  <a:pt x="209" y="222"/>
                  <a:pt x="208" y="222"/>
                  <a:pt x="208" y="222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84" y="98"/>
                  <a:pt x="84" y="92"/>
                  <a:pt x="88" y="88"/>
                </a:cubicBezTo>
                <a:cubicBezTo>
                  <a:pt x="92" y="84"/>
                  <a:pt x="98" y="84"/>
                  <a:pt x="102" y="88"/>
                </a:cubicBezTo>
                <a:cubicBezTo>
                  <a:pt x="220" y="205"/>
                  <a:pt x="220" y="205"/>
                  <a:pt x="220" y="205"/>
                </a:cubicBezTo>
                <a:cubicBezTo>
                  <a:pt x="343" y="205"/>
                  <a:pt x="343" y="205"/>
                  <a:pt x="343" y="205"/>
                </a:cubicBezTo>
                <a:cubicBezTo>
                  <a:pt x="348" y="205"/>
                  <a:pt x="353" y="210"/>
                  <a:pt x="353" y="2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9" name="Picture 1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67944" y="1196752"/>
            <a:ext cx="621710" cy="621710"/>
          </a:xfrm>
          <a:prstGeom prst="rect">
            <a:avLst/>
          </a:prstGeom>
        </p:spPr>
      </p:pic>
      <p:sp>
        <p:nvSpPr>
          <p:cNvPr id="21" name="Freeform 62"/>
          <p:cNvSpPr>
            <a:spLocks noChangeAspect="1" noEditPoints="1"/>
          </p:cNvSpPr>
          <p:nvPr/>
        </p:nvSpPr>
        <p:spPr bwMode="auto">
          <a:xfrm>
            <a:off x="827584" y="1257105"/>
            <a:ext cx="581703" cy="398278"/>
          </a:xfrm>
          <a:custGeom>
            <a:avLst/>
            <a:gdLst/>
            <a:ahLst/>
            <a:cxnLst>
              <a:cxn ang="0">
                <a:pos x="56" y="179"/>
              </a:cxn>
              <a:cxn ang="0">
                <a:pos x="40" y="179"/>
              </a:cxn>
              <a:cxn ang="0">
                <a:pos x="40" y="39"/>
              </a:cxn>
              <a:cxn ang="0">
                <a:pos x="80" y="0"/>
              </a:cxn>
              <a:cxn ang="0">
                <a:pos x="352" y="0"/>
              </a:cxn>
              <a:cxn ang="0">
                <a:pos x="391" y="39"/>
              </a:cxn>
              <a:cxn ang="0">
                <a:pos x="391" y="179"/>
              </a:cxn>
              <a:cxn ang="0">
                <a:pos x="375" y="179"/>
              </a:cxn>
              <a:cxn ang="0">
                <a:pos x="375" y="39"/>
              </a:cxn>
              <a:cxn ang="0">
                <a:pos x="352" y="16"/>
              </a:cxn>
              <a:cxn ang="0">
                <a:pos x="80" y="16"/>
              </a:cxn>
              <a:cxn ang="0">
                <a:pos x="56" y="39"/>
              </a:cxn>
              <a:cxn ang="0">
                <a:pos x="56" y="179"/>
              </a:cxn>
              <a:cxn ang="0">
                <a:pos x="355" y="36"/>
              </a:cxn>
              <a:cxn ang="0">
                <a:pos x="76" y="36"/>
              </a:cxn>
              <a:cxn ang="0">
                <a:pos x="76" y="179"/>
              </a:cxn>
              <a:cxn ang="0">
                <a:pos x="355" y="179"/>
              </a:cxn>
              <a:cxn ang="0">
                <a:pos x="355" y="36"/>
              </a:cxn>
              <a:cxn ang="0">
                <a:pos x="391" y="196"/>
              </a:cxn>
              <a:cxn ang="0">
                <a:pos x="375" y="196"/>
              </a:cxn>
              <a:cxn ang="0">
                <a:pos x="415" y="256"/>
              </a:cxn>
              <a:cxn ang="0">
                <a:pos x="392" y="279"/>
              </a:cxn>
              <a:cxn ang="0">
                <a:pos x="40" y="279"/>
              </a:cxn>
              <a:cxn ang="0">
                <a:pos x="16" y="256"/>
              </a:cxn>
              <a:cxn ang="0">
                <a:pos x="56" y="196"/>
              </a:cxn>
              <a:cxn ang="0">
                <a:pos x="40" y="196"/>
              </a:cxn>
              <a:cxn ang="0">
                <a:pos x="0" y="256"/>
              </a:cxn>
              <a:cxn ang="0">
                <a:pos x="40" y="295"/>
              </a:cxn>
              <a:cxn ang="0">
                <a:pos x="392" y="295"/>
              </a:cxn>
              <a:cxn ang="0">
                <a:pos x="431" y="256"/>
              </a:cxn>
              <a:cxn ang="0">
                <a:pos x="391" y="196"/>
              </a:cxn>
              <a:cxn ang="0">
                <a:pos x="36" y="259"/>
              </a:cxn>
              <a:cxn ang="0">
                <a:pos x="395" y="259"/>
              </a:cxn>
              <a:cxn ang="0">
                <a:pos x="355" y="196"/>
              </a:cxn>
              <a:cxn ang="0">
                <a:pos x="76" y="196"/>
              </a:cxn>
              <a:cxn ang="0">
                <a:pos x="36" y="259"/>
              </a:cxn>
            </a:cxnLst>
            <a:rect l="0" t="0" r="r" b="b"/>
            <a:pathLst>
              <a:path w="431" h="295">
                <a:moveTo>
                  <a:pt x="56" y="179"/>
                </a:moveTo>
                <a:cubicBezTo>
                  <a:pt x="40" y="179"/>
                  <a:pt x="40" y="179"/>
                  <a:pt x="40" y="17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8"/>
                  <a:pt x="58" y="0"/>
                  <a:pt x="80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73" y="0"/>
                  <a:pt x="391" y="18"/>
                  <a:pt x="391" y="39"/>
                </a:cubicBezTo>
                <a:cubicBezTo>
                  <a:pt x="391" y="179"/>
                  <a:pt x="391" y="179"/>
                  <a:pt x="391" y="179"/>
                </a:cubicBezTo>
                <a:cubicBezTo>
                  <a:pt x="375" y="179"/>
                  <a:pt x="375" y="179"/>
                  <a:pt x="375" y="179"/>
                </a:cubicBezTo>
                <a:cubicBezTo>
                  <a:pt x="375" y="39"/>
                  <a:pt x="375" y="39"/>
                  <a:pt x="375" y="39"/>
                </a:cubicBezTo>
                <a:cubicBezTo>
                  <a:pt x="375" y="26"/>
                  <a:pt x="365" y="16"/>
                  <a:pt x="35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66" y="16"/>
                  <a:pt x="56" y="26"/>
                  <a:pt x="56" y="39"/>
                </a:cubicBezTo>
                <a:lnTo>
                  <a:pt x="56" y="179"/>
                </a:lnTo>
                <a:close/>
                <a:moveTo>
                  <a:pt x="355" y="36"/>
                </a:moveTo>
                <a:cubicBezTo>
                  <a:pt x="76" y="36"/>
                  <a:pt x="76" y="36"/>
                  <a:pt x="76" y="3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355" y="179"/>
                  <a:pt x="355" y="179"/>
                  <a:pt x="355" y="179"/>
                </a:cubicBezTo>
                <a:lnTo>
                  <a:pt x="355" y="36"/>
                </a:lnTo>
                <a:close/>
                <a:moveTo>
                  <a:pt x="391" y="196"/>
                </a:moveTo>
                <a:cubicBezTo>
                  <a:pt x="375" y="196"/>
                  <a:pt x="375" y="196"/>
                  <a:pt x="375" y="196"/>
                </a:cubicBezTo>
                <a:cubicBezTo>
                  <a:pt x="415" y="256"/>
                  <a:pt x="415" y="256"/>
                  <a:pt x="415" y="256"/>
                </a:cubicBezTo>
                <a:cubicBezTo>
                  <a:pt x="415" y="269"/>
                  <a:pt x="405" y="279"/>
                  <a:pt x="392" y="279"/>
                </a:cubicBezTo>
                <a:cubicBezTo>
                  <a:pt x="40" y="279"/>
                  <a:pt x="40" y="279"/>
                  <a:pt x="40" y="279"/>
                </a:cubicBezTo>
                <a:cubicBezTo>
                  <a:pt x="26" y="279"/>
                  <a:pt x="16" y="269"/>
                  <a:pt x="16" y="256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40" y="196"/>
                  <a:pt x="40" y="196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77"/>
                  <a:pt x="18" y="295"/>
                  <a:pt x="40" y="295"/>
                </a:cubicBezTo>
                <a:cubicBezTo>
                  <a:pt x="392" y="295"/>
                  <a:pt x="392" y="295"/>
                  <a:pt x="392" y="295"/>
                </a:cubicBezTo>
                <a:cubicBezTo>
                  <a:pt x="413" y="295"/>
                  <a:pt x="431" y="277"/>
                  <a:pt x="431" y="256"/>
                </a:cubicBezTo>
                <a:lnTo>
                  <a:pt x="391" y="196"/>
                </a:lnTo>
                <a:close/>
                <a:moveTo>
                  <a:pt x="36" y="259"/>
                </a:moveTo>
                <a:cubicBezTo>
                  <a:pt x="395" y="259"/>
                  <a:pt x="395" y="259"/>
                  <a:pt x="395" y="259"/>
                </a:cubicBezTo>
                <a:cubicBezTo>
                  <a:pt x="355" y="196"/>
                  <a:pt x="355" y="196"/>
                  <a:pt x="355" y="196"/>
                </a:cubicBezTo>
                <a:cubicBezTo>
                  <a:pt x="76" y="196"/>
                  <a:pt x="76" y="196"/>
                  <a:pt x="76" y="196"/>
                </a:cubicBezTo>
                <a:lnTo>
                  <a:pt x="36" y="2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74"/>
          <p:cNvSpPr/>
          <p:nvPr/>
        </p:nvSpPr>
        <p:spPr bwMode="gray">
          <a:xfrm>
            <a:off x="365583" y="1147310"/>
            <a:ext cx="8454889" cy="33747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A napló a GfK saját fejlesztése, az aktuális kutatási feladatra adaptálva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anchor="ctr" anchorCtr="0"/>
          <a:lstStyle/>
          <a:p>
            <a:r>
              <a:rPr lang="hu-HU" dirty="0" smtClean="0"/>
              <a:t>A kérdőíves kutatás módszertani háttere – a napló</a:t>
            </a:r>
            <a:endParaRPr lang="en-US" dirty="0"/>
          </a:p>
        </p:txBody>
      </p:sp>
      <p:sp>
        <p:nvSpPr>
          <p:cNvPr id="165" name="TextBox 164" hidden="1"/>
          <p:cNvSpPr txBox="1"/>
          <p:nvPr/>
        </p:nvSpPr>
        <p:spPr bwMode="gray">
          <a:xfrm>
            <a:off x="6183110" y="3250023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  <a:latin typeface="Arial" pitchFamily="34" charset="0"/>
              </a:rPr>
              <a:t>20</a:t>
            </a:r>
            <a:endParaRPr lang="en-US" sz="5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166" name="TextBox 165" hidden="1"/>
          <p:cNvSpPr txBox="1"/>
          <p:nvPr/>
        </p:nvSpPr>
        <p:spPr bwMode="gray">
          <a:xfrm>
            <a:off x="6183110" y="4330173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  <a:latin typeface="Arial" pitchFamily="34" charset="0"/>
              </a:rPr>
              <a:t>80</a:t>
            </a:r>
            <a:endParaRPr lang="en-US" sz="5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167" name="TextBox 166" hidden="1"/>
          <p:cNvSpPr txBox="1"/>
          <p:nvPr/>
        </p:nvSpPr>
        <p:spPr bwMode="gray">
          <a:xfrm>
            <a:off x="6375469" y="5397523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3"/>
                </a:solidFill>
                <a:latin typeface="Arial" pitchFamily="34" charset="0"/>
              </a:rPr>
              <a:t>1</a:t>
            </a:r>
            <a:endParaRPr lang="en-US" sz="5400" b="1" dirty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56" name="Rectangle 4"/>
          <p:cNvSpPr/>
          <p:nvPr/>
        </p:nvSpPr>
        <p:spPr bwMode="gray">
          <a:xfrm>
            <a:off x="365583" y="1484784"/>
            <a:ext cx="8454889" cy="475252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2160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6" t="7237" r="25742" b="5974"/>
          <a:stretch/>
        </p:blipFill>
        <p:spPr bwMode="auto">
          <a:xfrm>
            <a:off x="503547" y="1637788"/>
            <a:ext cx="3672408" cy="457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9" t="36395" r="35692" b="46123"/>
          <a:stretch/>
        </p:blipFill>
        <p:spPr bwMode="auto">
          <a:xfrm>
            <a:off x="4391979" y="2578081"/>
            <a:ext cx="2331248" cy="128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7574" r="39242" b="73545"/>
          <a:stretch/>
        </p:blipFill>
        <p:spPr bwMode="auto">
          <a:xfrm>
            <a:off x="4283968" y="4348553"/>
            <a:ext cx="3024336" cy="5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73" name="Rectangle 2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155881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323851" y="260648"/>
            <a:ext cx="4248149" cy="647402"/>
          </a:xfrm>
        </p:spPr>
        <p:txBody>
          <a:bodyPr/>
          <a:lstStyle/>
          <a:p>
            <a:r>
              <a:rPr lang="hu-HU" dirty="0" smtClean="0"/>
              <a:t>Az etnográfiai vizsgálat</a:t>
            </a:r>
            <a:endParaRPr lang="en-US" dirty="0"/>
          </a:p>
        </p:txBody>
      </p:sp>
      <p:sp>
        <p:nvSpPr>
          <p:cNvPr id="6" name="Auf der gleichen Seite des Rechtecks liegende Ecken abrunden 5"/>
          <p:cNvSpPr>
            <a:spLocks noChangeArrowheads="1"/>
          </p:cNvSpPr>
          <p:nvPr/>
        </p:nvSpPr>
        <p:spPr bwMode="gray">
          <a:xfrm>
            <a:off x="395420" y="1268700"/>
            <a:ext cx="8425052" cy="360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600" dirty="0" smtClean="0">
                <a:solidFill>
                  <a:schemeClr val="bg1"/>
                </a:solidFill>
                <a:latin typeface="Arial" pitchFamily="34" charset="0"/>
              </a:rPr>
              <a:t>Módszertan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Inhaltsplatzhalter 7"/>
          <p:cNvSpPr txBox="1">
            <a:spLocks/>
          </p:cNvSpPr>
          <p:nvPr/>
        </p:nvSpPr>
        <p:spPr bwMode="gray">
          <a:xfrm>
            <a:off x="395420" y="1700760"/>
            <a:ext cx="8425052" cy="46806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46800" rIns="180000" bIns="46800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437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hu-HU" sz="1400" dirty="0" smtClean="0">
                <a:latin typeface="Arial" pitchFamily="34" charset="0"/>
              </a:rPr>
              <a:t>A válaszadókat előre </a:t>
            </a:r>
            <a:r>
              <a:rPr lang="hu-HU" sz="1400" dirty="0" smtClean="0">
                <a:latin typeface="Arial" pitchFamily="34" charset="0"/>
              </a:rPr>
              <a:t>toboroztuk </a:t>
            </a:r>
            <a:r>
              <a:rPr lang="hu-HU" sz="1400" dirty="0" smtClean="0">
                <a:latin typeface="Arial" pitchFamily="34" charset="0"/>
              </a:rPr>
              <a:t>arra, hogy egy kutató egy egész estét eltölthessen a háztartásban (az első fázis </a:t>
            </a:r>
            <a:r>
              <a:rPr lang="hu-HU" sz="1400" dirty="0" smtClean="0">
                <a:latin typeface="Arial" pitchFamily="34" charset="0"/>
              </a:rPr>
              <a:t>eredményei alapján 12 </a:t>
            </a:r>
            <a:r>
              <a:rPr lang="hu-HU" sz="1400" dirty="0" smtClean="0">
                <a:latin typeface="Arial" pitchFamily="34" charset="0"/>
              </a:rPr>
              <a:t>jellegzetes tartalomválasztási magatartást mutató személy).</a:t>
            </a:r>
          </a:p>
          <a:p>
            <a:pPr lvl="1" algn="just"/>
            <a:endParaRPr lang="hu-HU" sz="1400" dirty="0" smtClean="0">
              <a:latin typeface="Arial" pitchFamily="34" charset="0"/>
            </a:endParaRPr>
          </a:p>
          <a:p>
            <a:pPr lvl="1"/>
            <a:endParaRPr lang="hu-HU" sz="1400" dirty="0" smtClean="0">
              <a:latin typeface="Arial" pitchFamily="34" charset="0"/>
            </a:endParaRPr>
          </a:p>
          <a:p>
            <a:pPr lvl="1"/>
            <a:endParaRPr lang="hu-HU" sz="1400" dirty="0" smtClean="0">
              <a:latin typeface="Arial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39440" y="2636892"/>
            <a:ext cx="8065008" cy="7201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>
            <a:noAutofit/>
          </a:bodyPr>
          <a:lstStyle/>
          <a:p>
            <a:pPr algn="just">
              <a:spcBef>
                <a:spcPts val="300"/>
              </a:spcBef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1. A felmérésben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résztvevők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az esti szórakozás megkezdése előtt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fogadták a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kutatót, egy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10-15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perces „bemelegítés”, összehangolódás során a kutató elmondja, hogy a célszemély tegyen úgy, ahogy szokott, ne módosítson hétköznapi viselkedésén, ne zavartassa magát.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9440" y="3501010"/>
            <a:ext cx="8065008" cy="7201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>
            <a:noAutofit/>
          </a:bodyPr>
          <a:lstStyle/>
          <a:p>
            <a:pPr algn="just">
              <a:spcBef>
                <a:spcPts val="300"/>
              </a:spcBef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2. A megfigyelés során a kutató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rögzítette,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hogy a megfigyelt személy mikor, mit nézett, hogyan jutott el az adott programhoz, mennyire figyelt a programra, beszélgettek-e a háztartás tagjai közben, együttesen határoztak-e a programválasztásról, stb., azonban nem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kérdezett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közbe,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hagyta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természetesen viselkedni a résztvevőket.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39440" y="4509150"/>
            <a:ext cx="8065008" cy="7201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u-HU" sz="1400" dirty="0" smtClean="0">
                <a:latin typeface="Arial" pitchFamily="34" charset="0"/>
                <a:cs typeface="Arial" pitchFamily="34" charset="0"/>
              </a:rPr>
              <a:t>3. A 2-3 órás megfigyelés végén a kutató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rákérdezett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azokra a dolgokra, amelyeknek a háttere, motivációja pusztán megfigyeléssel nem tisztázható (pl. ki ajánlotta egy adott műsor megnézését, melyek azok a programok, amelyeket rendszeresen néznek, amelyekre mintegy automatikusan odakapcsolnak, stb.).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etnográfiai kutatás módszertani háttere</a:t>
            </a:r>
            <a:endParaRPr lang="hu-HU" dirty="0"/>
          </a:p>
        </p:txBody>
      </p:sp>
      <p:sp>
        <p:nvSpPr>
          <p:cNvPr id="4" name="Text Placeholder 46"/>
          <p:cNvSpPr txBox="1">
            <a:spLocks/>
          </p:cNvSpPr>
          <p:nvPr/>
        </p:nvSpPr>
        <p:spPr>
          <a:xfrm>
            <a:off x="323528" y="2062205"/>
            <a:ext cx="1872208" cy="43912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36000" anchor="ctr"/>
          <a:lstStyle/>
          <a:p>
            <a:pPr marL="92075" lvl="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defRPr/>
            </a:pPr>
            <a:r>
              <a:rPr lang="hu-HU" sz="1400" spc="-20" dirty="0" smtClean="0">
                <a:latin typeface="Arial" pitchFamily="34" charset="0"/>
                <a:cs typeface="Arial" pitchFamily="34" charset="0"/>
              </a:rPr>
              <a:t>12 etnográf interjú</a:t>
            </a:r>
          </a:p>
          <a:p>
            <a:pPr marL="92075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defRPr/>
            </a:pPr>
            <a:r>
              <a:rPr lang="en-US" sz="1400" spc="-2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hu-HU" sz="1400" spc="-20" dirty="0" err="1" smtClean="0">
                <a:latin typeface="Arial" pitchFamily="34" charset="0"/>
                <a:cs typeface="Arial" pitchFamily="34" charset="0"/>
              </a:rPr>
              <a:t>ktív</a:t>
            </a:r>
            <a:r>
              <a:rPr lang="hu-HU" sz="1400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spc="-20" dirty="0" smtClean="0">
                <a:latin typeface="Arial" pitchFamily="34" charset="0"/>
                <a:cs typeface="Arial" pitchFamily="34" charset="0"/>
              </a:rPr>
              <a:t>TV-nézés </a:t>
            </a:r>
            <a:r>
              <a:rPr lang="hu-HU" sz="1400" spc="-20" dirty="0">
                <a:latin typeface="Arial" pitchFamily="34" charset="0"/>
                <a:cs typeface="Arial" pitchFamily="34" charset="0"/>
              </a:rPr>
              <a:t>nyomon </a:t>
            </a:r>
            <a:r>
              <a:rPr lang="hu-HU" sz="1400" spc="-20" dirty="0" smtClean="0">
                <a:latin typeface="Arial" pitchFamily="34" charset="0"/>
                <a:cs typeface="Arial" pitchFamily="34" charset="0"/>
              </a:rPr>
              <a:t>követése a résztvevők otthonában. </a:t>
            </a:r>
            <a:endParaRPr lang="hu-HU" sz="1400" spc="-2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8"/>
          <p:cNvSpPr txBox="1">
            <a:spLocks/>
          </p:cNvSpPr>
          <p:nvPr/>
        </p:nvSpPr>
        <p:spPr>
          <a:xfrm>
            <a:off x="323528" y="1471820"/>
            <a:ext cx="1872208" cy="5484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pPr lvl="0">
              <a:spcBef>
                <a:spcPts val="600"/>
              </a:spcBef>
              <a:defRPr/>
            </a:pPr>
            <a:r>
              <a:rPr lang="hu-HU" dirty="0" smtClean="0">
                <a:solidFill>
                  <a:schemeClr val="bg1"/>
                </a:solidFill>
                <a:latin typeface="Arial" pitchFamily="34" charset="0"/>
              </a:rPr>
              <a:t>Módszertan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7"/>
          <p:cNvSpPr txBox="1">
            <a:spLocks/>
          </p:cNvSpPr>
          <p:nvPr/>
        </p:nvSpPr>
        <p:spPr>
          <a:xfrm>
            <a:off x="2364979" y="2058294"/>
            <a:ext cx="1990997" cy="439512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anchor="ctr"/>
          <a:lstStyle/>
          <a:p>
            <a:pPr marL="7200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F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érfiak, nők vegyesen</a:t>
            </a:r>
          </a:p>
          <a:p>
            <a:pPr marL="72000" indent="-285750"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18-60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évesek</a:t>
            </a:r>
            <a:endParaRPr lang="hu-HU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72000" indent="-285750"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Olyan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TV-nézők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, akik korábban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a kvantitatív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kutatásban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részt vettek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hu-HU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72000" indent="-285750">
              <a:buFont typeface="Wingdings" panose="05000000000000000000" pitchFamily="2" charset="2"/>
              <a:buChar char="ü"/>
            </a:pP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A résztvevők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kiválasztása a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kvantitatív fázis során </a:t>
            </a:r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adott válaszaik alapján történt (az egyes szegmensek jellemző tagjait kerestük). </a:t>
            </a:r>
            <a:endParaRPr lang="hu-HU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 Placeholder 58"/>
          <p:cNvSpPr txBox="1">
            <a:spLocks/>
          </p:cNvSpPr>
          <p:nvPr/>
        </p:nvSpPr>
        <p:spPr>
          <a:xfrm>
            <a:off x="2339752" y="1471082"/>
            <a:ext cx="2016224" cy="5484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/>
          <a:lstStyle/>
          <a:p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</a:rPr>
              <a:t>Célcsoport</a:t>
            </a:r>
            <a:endParaRPr lang="hu-HU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2" name="Picture 8" descr="C:\Documents and Settings\Halmi Ildikó\Dokumentumok\05_MUNKA\01_GfK\__Shopping_Monitor_2014\graf\mintamer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843" y="4213245"/>
            <a:ext cx="487302" cy="586324"/>
          </a:xfrm>
          <a:prstGeom prst="rect">
            <a:avLst/>
          </a:prstGeom>
          <a:noFill/>
        </p:spPr>
      </p:pic>
      <p:sp>
        <p:nvSpPr>
          <p:cNvPr id="14" name="Text Placeholder 46"/>
          <p:cNvSpPr txBox="1">
            <a:spLocks/>
          </p:cNvSpPr>
          <p:nvPr/>
        </p:nvSpPr>
        <p:spPr>
          <a:xfrm>
            <a:off x="7236295" y="2060848"/>
            <a:ext cx="1656185" cy="439257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anchor="ctr"/>
          <a:lstStyle/>
          <a:p>
            <a:pPr lvl="0"/>
            <a:r>
              <a:rPr lang="hu-HU" sz="1400" dirty="0" smtClean="0">
                <a:solidFill>
                  <a:srgbClr val="000000"/>
                </a:solidFill>
                <a:latin typeface="Arial" pitchFamily="34" charset="0"/>
              </a:rPr>
              <a:t>2015.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</a:rPr>
              <a:t>któber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19. –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</a:rPr>
              <a:t>november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hu-HU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 Placeholder 48"/>
          <p:cNvSpPr txBox="1">
            <a:spLocks/>
          </p:cNvSpPr>
          <p:nvPr/>
        </p:nvSpPr>
        <p:spPr>
          <a:xfrm>
            <a:off x="7236295" y="1467235"/>
            <a:ext cx="1656067" cy="5530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/>
          <a:lstStyle/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</a:rPr>
              <a:t>Terepnap</a:t>
            </a:r>
            <a:endParaRPr lang="hu-HU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6" name="Csoportba foglalás 54"/>
          <p:cNvGrpSpPr/>
          <p:nvPr/>
        </p:nvGrpSpPr>
        <p:grpSpPr>
          <a:xfrm>
            <a:off x="8310759" y="1583593"/>
            <a:ext cx="432000" cy="349800"/>
            <a:chOff x="2195735" y="5013176"/>
            <a:chExt cx="824374" cy="797401"/>
          </a:xfrm>
          <a:solidFill>
            <a:schemeClr val="bg1"/>
          </a:solidFill>
        </p:grpSpPr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2195736" y="5118804"/>
              <a:ext cx="824374" cy="691777"/>
            </a:xfrm>
            <a:custGeom>
              <a:avLst/>
              <a:gdLst>
                <a:gd name="T0" fmla="*/ 312 w 400"/>
                <a:gd name="T1" fmla="*/ 0 h 336"/>
                <a:gd name="T2" fmla="*/ 296 w 400"/>
                <a:gd name="T3" fmla="*/ 56 h 336"/>
                <a:gd name="T4" fmla="*/ 276 w 400"/>
                <a:gd name="T5" fmla="*/ 39 h 336"/>
                <a:gd name="T6" fmla="*/ 132 w 400"/>
                <a:gd name="T7" fmla="*/ 0 h 336"/>
                <a:gd name="T8" fmla="*/ 117 w 400"/>
                <a:gd name="T9" fmla="*/ 56 h 336"/>
                <a:gd name="T10" fmla="*/ 96 w 400"/>
                <a:gd name="T11" fmla="*/ 39 h 336"/>
                <a:gd name="T12" fmla="*/ 73 w 400"/>
                <a:gd name="T13" fmla="*/ 0 h 336"/>
                <a:gd name="T14" fmla="*/ 0 w 400"/>
                <a:gd name="T15" fmla="*/ 265 h 336"/>
                <a:gd name="T16" fmla="*/ 330 w 400"/>
                <a:gd name="T17" fmla="*/ 336 h 336"/>
                <a:gd name="T18" fmla="*/ 400 w 400"/>
                <a:gd name="T19" fmla="*/ 71 h 336"/>
                <a:gd name="T20" fmla="*/ 152 w 400"/>
                <a:gd name="T21" fmla="*/ 168 h 336"/>
                <a:gd name="T22" fmla="*/ 252 w 400"/>
                <a:gd name="T23" fmla="*/ 224 h 336"/>
                <a:gd name="T24" fmla="*/ 152 w 400"/>
                <a:gd name="T25" fmla="*/ 168 h 336"/>
                <a:gd name="T26" fmla="*/ 252 w 400"/>
                <a:gd name="T27" fmla="*/ 300 h 336"/>
                <a:gd name="T28" fmla="*/ 152 w 400"/>
                <a:gd name="T29" fmla="*/ 244 h 336"/>
                <a:gd name="T30" fmla="*/ 152 w 400"/>
                <a:gd name="T31" fmla="*/ 148 h 336"/>
                <a:gd name="T32" fmla="*/ 252 w 400"/>
                <a:gd name="T33" fmla="*/ 92 h 336"/>
                <a:gd name="T34" fmla="*/ 152 w 400"/>
                <a:gd name="T35" fmla="*/ 148 h 336"/>
                <a:gd name="T36" fmla="*/ 132 w 400"/>
                <a:gd name="T37" fmla="*/ 92 h 336"/>
                <a:gd name="T38" fmla="*/ 40 w 400"/>
                <a:gd name="T39" fmla="*/ 148 h 336"/>
                <a:gd name="T40" fmla="*/ 40 w 400"/>
                <a:gd name="T41" fmla="*/ 168 h 336"/>
                <a:gd name="T42" fmla="*/ 132 w 400"/>
                <a:gd name="T43" fmla="*/ 224 h 336"/>
                <a:gd name="T44" fmla="*/ 40 w 400"/>
                <a:gd name="T45" fmla="*/ 168 h 336"/>
                <a:gd name="T46" fmla="*/ 40 w 400"/>
                <a:gd name="T47" fmla="*/ 244 h 336"/>
                <a:gd name="T48" fmla="*/ 132 w 400"/>
                <a:gd name="T49" fmla="*/ 300 h 336"/>
                <a:gd name="T50" fmla="*/ 40 w 400"/>
                <a:gd name="T51" fmla="*/ 267 h 336"/>
                <a:gd name="T52" fmla="*/ 332 w 400"/>
                <a:gd name="T53" fmla="*/ 300 h 336"/>
                <a:gd name="T54" fmla="*/ 272 w 400"/>
                <a:gd name="T55" fmla="*/ 244 h 336"/>
                <a:gd name="T56" fmla="*/ 364 w 400"/>
                <a:gd name="T57" fmla="*/ 267 h 336"/>
                <a:gd name="T58" fmla="*/ 272 w 400"/>
                <a:gd name="T59" fmla="*/ 224 h 336"/>
                <a:gd name="T60" fmla="*/ 364 w 400"/>
                <a:gd name="T61" fmla="*/ 168 h 336"/>
                <a:gd name="T62" fmla="*/ 364 w 400"/>
                <a:gd name="T63" fmla="*/ 148 h 336"/>
                <a:gd name="T64" fmla="*/ 272 w 400"/>
                <a:gd name="T65" fmla="*/ 92 h 336"/>
                <a:gd name="T66" fmla="*/ 364 w 400"/>
                <a:gd name="T67" fmla="*/ 14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0" h="336">
                  <a:moveTo>
                    <a:pt x="33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48"/>
                    <a:pt x="305" y="56"/>
                    <a:pt x="296" y="56"/>
                  </a:cubicBezTo>
                  <a:cubicBezTo>
                    <a:pt x="292" y="56"/>
                    <a:pt x="292" y="56"/>
                    <a:pt x="292" y="56"/>
                  </a:cubicBezTo>
                  <a:cubicBezTo>
                    <a:pt x="283" y="56"/>
                    <a:pt x="276" y="48"/>
                    <a:pt x="276" y="39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48"/>
                    <a:pt x="126" y="56"/>
                    <a:pt x="117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04" y="56"/>
                    <a:pt x="96" y="48"/>
                    <a:pt x="96" y="3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2"/>
                    <a:pt x="0" y="71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304"/>
                    <a:pt x="33" y="336"/>
                    <a:pt x="73" y="336"/>
                  </a:cubicBezTo>
                  <a:cubicBezTo>
                    <a:pt x="330" y="336"/>
                    <a:pt x="330" y="336"/>
                    <a:pt x="330" y="336"/>
                  </a:cubicBezTo>
                  <a:cubicBezTo>
                    <a:pt x="370" y="336"/>
                    <a:pt x="400" y="304"/>
                    <a:pt x="400" y="265"/>
                  </a:cubicBezTo>
                  <a:cubicBezTo>
                    <a:pt x="400" y="71"/>
                    <a:pt x="400" y="71"/>
                    <a:pt x="400" y="71"/>
                  </a:cubicBezTo>
                  <a:cubicBezTo>
                    <a:pt x="400" y="32"/>
                    <a:pt x="370" y="0"/>
                    <a:pt x="330" y="0"/>
                  </a:cubicBezTo>
                  <a:close/>
                  <a:moveTo>
                    <a:pt x="152" y="168"/>
                  </a:moveTo>
                  <a:cubicBezTo>
                    <a:pt x="252" y="168"/>
                    <a:pt x="252" y="168"/>
                    <a:pt x="252" y="168"/>
                  </a:cubicBezTo>
                  <a:cubicBezTo>
                    <a:pt x="252" y="224"/>
                    <a:pt x="252" y="224"/>
                    <a:pt x="252" y="224"/>
                  </a:cubicBezTo>
                  <a:cubicBezTo>
                    <a:pt x="152" y="224"/>
                    <a:pt x="152" y="224"/>
                    <a:pt x="152" y="224"/>
                  </a:cubicBezTo>
                  <a:lnTo>
                    <a:pt x="152" y="168"/>
                  </a:lnTo>
                  <a:close/>
                  <a:moveTo>
                    <a:pt x="252" y="244"/>
                  </a:moveTo>
                  <a:cubicBezTo>
                    <a:pt x="252" y="300"/>
                    <a:pt x="252" y="300"/>
                    <a:pt x="252" y="300"/>
                  </a:cubicBezTo>
                  <a:cubicBezTo>
                    <a:pt x="152" y="300"/>
                    <a:pt x="152" y="300"/>
                    <a:pt x="152" y="300"/>
                  </a:cubicBezTo>
                  <a:cubicBezTo>
                    <a:pt x="152" y="244"/>
                    <a:pt x="152" y="244"/>
                    <a:pt x="152" y="244"/>
                  </a:cubicBezTo>
                  <a:lnTo>
                    <a:pt x="252" y="244"/>
                  </a:lnTo>
                  <a:close/>
                  <a:moveTo>
                    <a:pt x="152" y="148"/>
                  </a:moveTo>
                  <a:cubicBezTo>
                    <a:pt x="152" y="92"/>
                    <a:pt x="152" y="92"/>
                    <a:pt x="1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148"/>
                    <a:pt x="252" y="148"/>
                    <a:pt x="252" y="148"/>
                  </a:cubicBezTo>
                  <a:lnTo>
                    <a:pt x="152" y="148"/>
                  </a:lnTo>
                  <a:close/>
                  <a:moveTo>
                    <a:pt x="40" y="92"/>
                  </a:moveTo>
                  <a:cubicBezTo>
                    <a:pt x="132" y="92"/>
                    <a:pt x="132" y="92"/>
                    <a:pt x="132" y="92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40" y="148"/>
                    <a:pt x="40" y="148"/>
                    <a:pt x="40" y="148"/>
                  </a:cubicBezTo>
                  <a:lnTo>
                    <a:pt x="40" y="92"/>
                  </a:lnTo>
                  <a:close/>
                  <a:moveTo>
                    <a:pt x="40" y="168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224"/>
                    <a:pt x="132" y="224"/>
                    <a:pt x="132" y="224"/>
                  </a:cubicBezTo>
                  <a:cubicBezTo>
                    <a:pt x="40" y="224"/>
                    <a:pt x="40" y="224"/>
                    <a:pt x="40" y="224"/>
                  </a:cubicBezTo>
                  <a:lnTo>
                    <a:pt x="40" y="168"/>
                  </a:lnTo>
                  <a:close/>
                  <a:moveTo>
                    <a:pt x="40" y="267"/>
                  </a:moveTo>
                  <a:cubicBezTo>
                    <a:pt x="40" y="244"/>
                    <a:pt x="40" y="244"/>
                    <a:pt x="40" y="244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300"/>
                    <a:pt x="132" y="300"/>
                    <a:pt x="132" y="300"/>
                  </a:cubicBezTo>
                  <a:cubicBezTo>
                    <a:pt x="74" y="300"/>
                    <a:pt x="74" y="300"/>
                    <a:pt x="74" y="300"/>
                  </a:cubicBezTo>
                  <a:cubicBezTo>
                    <a:pt x="55" y="300"/>
                    <a:pt x="40" y="285"/>
                    <a:pt x="40" y="267"/>
                  </a:cubicBezTo>
                  <a:close/>
                  <a:moveTo>
                    <a:pt x="364" y="267"/>
                  </a:moveTo>
                  <a:cubicBezTo>
                    <a:pt x="364" y="285"/>
                    <a:pt x="350" y="300"/>
                    <a:pt x="332" y="300"/>
                  </a:cubicBezTo>
                  <a:cubicBezTo>
                    <a:pt x="272" y="300"/>
                    <a:pt x="272" y="300"/>
                    <a:pt x="272" y="300"/>
                  </a:cubicBezTo>
                  <a:cubicBezTo>
                    <a:pt x="272" y="244"/>
                    <a:pt x="272" y="244"/>
                    <a:pt x="272" y="244"/>
                  </a:cubicBezTo>
                  <a:cubicBezTo>
                    <a:pt x="364" y="244"/>
                    <a:pt x="364" y="244"/>
                    <a:pt x="364" y="244"/>
                  </a:cubicBezTo>
                  <a:lnTo>
                    <a:pt x="364" y="267"/>
                  </a:lnTo>
                  <a:close/>
                  <a:moveTo>
                    <a:pt x="364" y="224"/>
                  </a:moveTo>
                  <a:cubicBezTo>
                    <a:pt x="272" y="224"/>
                    <a:pt x="272" y="224"/>
                    <a:pt x="272" y="224"/>
                  </a:cubicBezTo>
                  <a:cubicBezTo>
                    <a:pt x="272" y="168"/>
                    <a:pt x="272" y="168"/>
                    <a:pt x="272" y="168"/>
                  </a:cubicBezTo>
                  <a:cubicBezTo>
                    <a:pt x="364" y="168"/>
                    <a:pt x="364" y="168"/>
                    <a:pt x="364" y="168"/>
                  </a:cubicBezTo>
                  <a:lnTo>
                    <a:pt x="364" y="224"/>
                  </a:lnTo>
                  <a:close/>
                  <a:moveTo>
                    <a:pt x="364" y="148"/>
                  </a:moveTo>
                  <a:cubicBezTo>
                    <a:pt x="272" y="148"/>
                    <a:pt x="272" y="148"/>
                    <a:pt x="272" y="148"/>
                  </a:cubicBezTo>
                  <a:cubicBezTo>
                    <a:pt x="272" y="92"/>
                    <a:pt x="272" y="92"/>
                    <a:pt x="272" y="92"/>
                  </a:cubicBezTo>
                  <a:cubicBezTo>
                    <a:pt x="364" y="92"/>
                    <a:pt x="364" y="92"/>
                    <a:pt x="364" y="92"/>
                  </a:cubicBezTo>
                  <a:lnTo>
                    <a:pt x="364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2393760" y="5013176"/>
              <a:ext cx="74150" cy="131725"/>
            </a:xfrm>
            <a:custGeom>
              <a:avLst/>
              <a:gdLst>
                <a:gd name="T0" fmla="*/ 36 w 36"/>
                <a:gd name="T1" fmla="*/ 16 h 64"/>
                <a:gd name="T2" fmla="*/ 21 w 36"/>
                <a:gd name="T3" fmla="*/ 0 h 64"/>
                <a:gd name="T4" fmla="*/ 17 w 36"/>
                <a:gd name="T5" fmla="*/ 0 h 64"/>
                <a:gd name="T6" fmla="*/ 0 w 36"/>
                <a:gd name="T7" fmla="*/ 16 h 64"/>
                <a:gd name="T8" fmla="*/ 0 w 36"/>
                <a:gd name="T9" fmla="*/ 64 h 64"/>
                <a:gd name="T10" fmla="*/ 36 w 36"/>
                <a:gd name="T11" fmla="*/ 64 h 64"/>
                <a:gd name="T12" fmla="*/ 36 w 36"/>
                <a:gd name="T1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4">
                  <a:moveTo>
                    <a:pt x="36" y="16"/>
                  </a:moveTo>
                  <a:cubicBezTo>
                    <a:pt x="36" y="7"/>
                    <a:pt x="30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6"/>
                    <a:pt x="36" y="16"/>
                    <a:pt x="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55"/>
            <p:cNvSpPr>
              <a:spLocks/>
            </p:cNvSpPr>
            <p:nvPr/>
          </p:nvSpPr>
          <p:spPr bwMode="auto">
            <a:xfrm>
              <a:off x="2764510" y="5013176"/>
              <a:ext cx="74150" cy="131725"/>
            </a:xfrm>
            <a:custGeom>
              <a:avLst/>
              <a:gdLst>
                <a:gd name="T0" fmla="*/ 36 w 36"/>
                <a:gd name="T1" fmla="*/ 16 h 64"/>
                <a:gd name="T2" fmla="*/ 20 w 36"/>
                <a:gd name="T3" fmla="*/ 0 h 64"/>
                <a:gd name="T4" fmla="*/ 16 w 36"/>
                <a:gd name="T5" fmla="*/ 0 h 64"/>
                <a:gd name="T6" fmla="*/ 0 w 36"/>
                <a:gd name="T7" fmla="*/ 16 h 64"/>
                <a:gd name="T8" fmla="*/ 0 w 36"/>
                <a:gd name="T9" fmla="*/ 64 h 64"/>
                <a:gd name="T10" fmla="*/ 36 w 36"/>
                <a:gd name="T11" fmla="*/ 64 h 64"/>
                <a:gd name="T12" fmla="*/ 36 w 36"/>
                <a:gd name="T13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4">
                  <a:moveTo>
                    <a:pt x="36" y="16"/>
                  </a:moveTo>
                  <a:cubicBezTo>
                    <a:pt x="36" y="7"/>
                    <a:pt x="29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16"/>
                    <a:pt x="36" y="16"/>
                    <a:pt x="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20" name="Picture 4" descr="C:\Documents and Settings\Halmi Ildikó\Dokumentumok\05_MUNKA\01_GfK\__Shopping_Monitor_2014\graf\peop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23999"/>
            <a:ext cx="504056" cy="347515"/>
          </a:xfrm>
          <a:prstGeom prst="rect">
            <a:avLst/>
          </a:prstGeom>
          <a:noFill/>
        </p:spPr>
      </p:pic>
      <p:pic>
        <p:nvPicPr>
          <p:cNvPr id="21" name="Picture 15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1900" y="1471082"/>
            <a:ext cx="504227" cy="504227"/>
          </a:xfrm>
          <a:prstGeom prst="rect">
            <a:avLst/>
          </a:prstGeom>
        </p:spPr>
      </p:pic>
      <p:sp>
        <p:nvSpPr>
          <p:cNvPr id="22" name="Text Placeholder 48"/>
          <p:cNvSpPr txBox="1">
            <a:spLocks/>
          </p:cNvSpPr>
          <p:nvPr/>
        </p:nvSpPr>
        <p:spPr>
          <a:xfrm>
            <a:off x="4427984" y="1481780"/>
            <a:ext cx="2736303" cy="53773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/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</a:rPr>
              <a:t>Mintanagyság</a:t>
            </a:r>
            <a:endParaRPr lang="hu-HU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92545"/>
              </p:ext>
            </p:extLst>
          </p:nvPr>
        </p:nvGraphicFramePr>
        <p:xfrm>
          <a:off x="4427983" y="2062205"/>
          <a:ext cx="2736304" cy="43912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2049"/>
                <a:gridCol w="2304255"/>
              </a:tblGrid>
              <a:tr h="661552">
                <a:tc>
                  <a:txBody>
                    <a:bodyPr/>
                    <a:lstStyle/>
                    <a:p>
                      <a:r>
                        <a:rPr lang="hu-HU" sz="1200" b="0" noProof="0" dirty="0" smtClean="0">
                          <a:latin typeface="+mn-lt"/>
                        </a:rPr>
                        <a:t>n</a:t>
                      </a:r>
                      <a:endParaRPr lang="hu-HU" sz="1200" b="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0" noProof="0" dirty="0" smtClean="0">
                          <a:latin typeface="+mn-lt"/>
                        </a:rPr>
                        <a:t>Csoport</a:t>
                      </a:r>
                      <a:r>
                        <a:rPr lang="hu-HU" sz="1200" b="0" baseline="0" noProof="0" dirty="0" smtClean="0">
                          <a:latin typeface="+mn-lt"/>
                        </a:rPr>
                        <a:t> tulajdonságai</a:t>
                      </a:r>
                      <a:endParaRPr lang="hu-HU" sz="1200" b="0" noProof="0" dirty="0">
                        <a:latin typeface="+mn-lt"/>
                      </a:endParaRPr>
                    </a:p>
                  </a:txBody>
                  <a:tcPr/>
                </a:tc>
              </a:tr>
              <a:tr h="894866">
                <a:tc>
                  <a:txBody>
                    <a:bodyPr/>
                    <a:lstStyle/>
                    <a:p>
                      <a:r>
                        <a:rPr lang="hu-HU" sz="1200" noProof="0" smtClean="0">
                          <a:latin typeface="+mn-lt"/>
                        </a:rPr>
                        <a:t>1</a:t>
                      </a:r>
                      <a:endParaRPr lang="hu-HU" sz="1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noProof="0" dirty="0" smtClean="0">
                          <a:latin typeface="+mn-lt"/>
                        </a:rPr>
                        <a:t>Egyedül,</a:t>
                      </a:r>
                      <a:r>
                        <a:rPr lang="hu-HU" sz="1200" baseline="0" noProof="0" dirty="0" smtClean="0">
                          <a:latin typeface="+mn-lt"/>
                        </a:rPr>
                        <a:t> tudatosan TV-t nézők: 4 fő</a:t>
                      </a:r>
                      <a:endParaRPr lang="hu-HU" sz="1200" noProof="0" dirty="0">
                        <a:latin typeface="+mn-lt"/>
                      </a:endParaRPr>
                    </a:p>
                  </a:txBody>
                  <a:tcPr/>
                </a:tc>
              </a:tr>
              <a:tr h="661552">
                <a:tc>
                  <a:txBody>
                    <a:bodyPr/>
                    <a:lstStyle/>
                    <a:p>
                      <a:r>
                        <a:rPr lang="hu-HU" sz="1200" noProof="0" smtClean="0">
                          <a:latin typeface="+mn-lt"/>
                        </a:rPr>
                        <a:t>2</a:t>
                      </a:r>
                      <a:endParaRPr lang="hu-HU" sz="1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+mn-lt"/>
                        </a:rPr>
                        <a:t>K</a:t>
                      </a:r>
                      <a:r>
                        <a:rPr lang="hu-HU" sz="1200" noProof="0" dirty="0" smtClean="0">
                          <a:latin typeface="+mn-lt"/>
                        </a:rPr>
                        <a:t>apcsolgatók: 4 fő </a:t>
                      </a:r>
                    </a:p>
                  </a:txBody>
                  <a:tcPr/>
                </a:tc>
              </a:tr>
              <a:tr h="2173246">
                <a:tc>
                  <a:txBody>
                    <a:bodyPr/>
                    <a:lstStyle/>
                    <a:p>
                      <a:r>
                        <a:rPr lang="hu-HU" sz="1200" noProof="0" smtClean="0">
                          <a:latin typeface="+mn-lt"/>
                        </a:rPr>
                        <a:t>3</a:t>
                      </a:r>
                      <a:endParaRPr lang="hu-HU" sz="1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noProof="0" dirty="0" smtClean="0">
                          <a:latin typeface="+mn-lt"/>
                        </a:rPr>
                        <a:t>Többen,</a:t>
                      </a:r>
                      <a:r>
                        <a:rPr lang="hu-HU" sz="1200" baseline="0" noProof="0" dirty="0" smtClean="0">
                          <a:latin typeface="+mn-lt"/>
                        </a:rPr>
                        <a:t> tudatosan TV-t nézők: 4 </a:t>
                      </a:r>
                      <a:r>
                        <a:rPr lang="hu-HU" sz="1200" baseline="0" noProof="0" dirty="0" smtClean="0">
                          <a:latin typeface="+mn-lt"/>
                        </a:rPr>
                        <a:t>fő</a:t>
                      </a:r>
                      <a:endParaRPr lang="hu-HU" sz="1200" baseline="0" noProof="0" dirty="0" smtClean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hu-HU" sz="1200" baseline="0" noProof="0" dirty="0" smtClean="0">
                          <a:latin typeface="+mn-lt"/>
                        </a:rPr>
                        <a:t>2 fő, akik túlnyomóan nem lineáris </a:t>
                      </a:r>
                      <a:r>
                        <a:rPr lang="hu-HU" sz="1200" baseline="0" noProof="0" dirty="0" smtClean="0">
                          <a:latin typeface="+mn-lt"/>
                        </a:rPr>
                        <a:t>tartalomfogyasztók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hu-HU" sz="1200" baseline="0" noProof="0" dirty="0" smtClean="0">
                          <a:latin typeface="+mn-lt"/>
                        </a:rPr>
                        <a:t>2 fő lineáris fogyasztó</a:t>
                      </a:r>
                      <a:endParaRPr lang="hu-HU" sz="1200" noProof="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Freeform 6"/>
          <p:cNvSpPr>
            <a:spLocks noChangeAspect="1" noEditPoints="1"/>
          </p:cNvSpPr>
          <p:nvPr/>
        </p:nvSpPr>
        <p:spPr bwMode="auto">
          <a:xfrm>
            <a:off x="6607425" y="1547689"/>
            <a:ext cx="393645" cy="392105"/>
          </a:xfrm>
          <a:custGeom>
            <a:avLst/>
            <a:gdLst/>
            <a:ahLst/>
            <a:cxnLst>
              <a:cxn ang="0">
                <a:pos x="200" y="382"/>
              </a:cxn>
              <a:cxn ang="0">
                <a:pos x="138" y="272"/>
              </a:cxn>
              <a:cxn ang="0">
                <a:pos x="168" y="215"/>
              </a:cxn>
              <a:cxn ang="0">
                <a:pos x="101" y="147"/>
              </a:cxn>
              <a:cxn ang="0">
                <a:pos x="33" y="215"/>
              </a:cxn>
              <a:cxn ang="0">
                <a:pos x="64" y="272"/>
              </a:cxn>
              <a:cxn ang="0">
                <a:pos x="1" y="382"/>
              </a:cxn>
              <a:cxn ang="0">
                <a:pos x="1" y="384"/>
              </a:cxn>
              <a:cxn ang="0">
                <a:pos x="0" y="388"/>
              </a:cxn>
              <a:cxn ang="0">
                <a:pos x="101" y="428"/>
              </a:cxn>
              <a:cxn ang="0">
                <a:pos x="201" y="388"/>
              </a:cxn>
              <a:cxn ang="0">
                <a:pos x="200" y="384"/>
              </a:cxn>
              <a:cxn ang="0">
                <a:pos x="200" y="382"/>
              </a:cxn>
              <a:cxn ang="0">
                <a:pos x="101" y="408"/>
              </a:cxn>
              <a:cxn ang="0">
                <a:pos x="21" y="389"/>
              </a:cxn>
              <a:cxn ang="0">
                <a:pos x="91" y="263"/>
              </a:cxn>
              <a:cxn ang="0">
                <a:pos x="81" y="259"/>
              </a:cxn>
              <a:cxn ang="0">
                <a:pos x="53" y="215"/>
              </a:cxn>
              <a:cxn ang="0">
                <a:pos x="101" y="167"/>
              </a:cxn>
              <a:cxn ang="0">
                <a:pos x="148" y="215"/>
              </a:cxn>
              <a:cxn ang="0">
                <a:pos x="120" y="259"/>
              </a:cxn>
              <a:cxn ang="0">
                <a:pos x="110" y="263"/>
              </a:cxn>
              <a:cxn ang="0">
                <a:pos x="181" y="389"/>
              </a:cxn>
              <a:cxn ang="0">
                <a:pos x="101" y="408"/>
              </a:cxn>
              <a:cxn ang="0">
                <a:pos x="430" y="306"/>
              </a:cxn>
              <a:cxn ang="0">
                <a:pos x="429" y="304"/>
              </a:cxn>
              <a:cxn ang="0">
                <a:pos x="347" y="158"/>
              </a:cxn>
              <a:cxn ang="0">
                <a:pos x="388" y="85"/>
              </a:cxn>
              <a:cxn ang="0">
                <a:pos x="303" y="0"/>
              </a:cxn>
              <a:cxn ang="0">
                <a:pos x="217" y="85"/>
              </a:cxn>
              <a:cxn ang="0">
                <a:pos x="258" y="158"/>
              </a:cxn>
              <a:cxn ang="0">
                <a:pos x="177" y="303"/>
              </a:cxn>
              <a:cxn ang="0">
                <a:pos x="176" y="305"/>
              </a:cxn>
              <a:cxn ang="0">
                <a:pos x="176" y="306"/>
              </a:cxn>
              <a:cxn ang="0">
                <a:pos x="175" y="311"/>
              </a:cxn>
              <a:cxn ang="0">
                <a:pos x="303" y="360"/>
              </a:cxn>
              <a:cxn ang="0">
                <a:pos x="430" y="311"/>
              </a:cxn>
              <a:cxn ang="0">
                <a:pos x="430" y="306"/>
              </a:cxn>
              <a:cxn ang="0">
                <a:pos x="303" y="340"/>
              </a:cxn>
              <a:cxn ang="0">
                <a:pos x="195" y="312"/>
              </a:cxn>
              <a:cxn ang="0">
                <a:pos x="286" y="150"/>
              </a:cxn>
              <a:cxn ang="0">
                <a:pos x="276" y="145"/>
              </a:cxn>
              <a:cxn ang="0">
                <a:pos x="237" y="85"/>
              </a:cxn>
              <a:cxn ang="0">
                <a:pos x="303" y="20"/>
              </a:cxn>
              <a:cxn ang="0">
                <a:pos x="368" y="85"/>
              </a:cxn>
              <a:cxn ang="0">
                <a:pos x="329" y="145"/>
              </a:cxn>
              <a:cxn ang="0">
                <a:pos x="319" y="150"/>
              </a:cxn>
              <a:cxn ang="0">
                <a:pos x="410" y="312"/>
              </a:cxn>
              <a:cxn ang="0">
                <a:pos x="303" y="340"/>
              </a:cxn>
            </a:cxnLst>
            <a:rect l="0" t="0" r="r" b="b"/>
            <a:pathLst>
              <a:path w="430" h="428">
                <a:moveTo>
                  <a:pt x="200" y="382"/>
                </a:moveTo>
                <a:cubicBezTo>
                  <a:pt x="138" y="272"/>
                  <a:pt x="138" y="272"/>
                  <a:pt x="138" y="272"/>
                </a:cubicBezTo>
                <a:cubicBezTo>
                  <a:pt x="157" y="260"/>
                  <a:pt x="168" y="238"/>
                  <a:pt x="168" y="215"/>
                </a:cubicBezTo>
                <a:cubicBezTo>
                  <a:pt x="168" y="178"/>
                  <a:pt x="138" y="147"/>
                  <a:pt x="101" y="147"/>
                </a:cubicBezTo>
                <a:cubicBezTo>
                  <a:pt x="63" y="147"/>
                  <a:pt x="33" y="178"/>
                  <a:pt x="33" y="215"/>
                </a:cubicBezTo>
                <a:cubicBezTo>
                  <a:pt x="33" y="238"/>
                  <a:pt x="45" y="260"/>
                  <a:pt x="64" y="272"/>
                </a:cubicBezTo>
                <a:cubicBezTo>
                  <a:pt x="1" y="382"/>
                  <a:pt x="1" y="382"/>
                  <a:pt x="1" y="382"/>
                </a:cubicBezTo>
                <a:cubicBezTo>
                  <a:pt x="1" y="384"/>
                  <a:pt x="1" y="384"/>
                  <a:pt x="1" y="384"/>
                </a:cubicBezTo>
                <a:cubicBezTo>
                  <a:pt x="1" y="385"/>
                  <a:pt x="0" y="387"/>
                  <a:pt x="0" y="388"/>
                </a:cubicBezTo>
                <a:cubicBezTo>
                  <a:pt x="0" y="416"/>
                  <a:pt x="52" y="428"/>
                  <a:pt x="101" y="428"/>
                </a:cubicBezTo>
                <a:cubicBezTo>
                  <a:pt x="149" y="428"/>
                  <a:pt x="201" y="416"/>
                  <a:pt x="201" y="388"/>
                </a:cubicBezTo>
                <a:cubicBezTo>
                  <a:pt x="201" y="387"/>
                  <a:pt x="201" y="385"/>
                  <a:pt x="200" y="384"/>
                </a:cubicBezTo>
                <a:lnTo>
                  <a:pt x="200" y="382"/>
                </a:lnTo>
                <a:close/>
                <a:moveTo>
                  <a:pt x="101" y="408"/>
                </a:moveTo>
                <a:cubicBezTo>
                  <a:pt x="50" y="408"/>
                  <a:pt x="23" y="395"/>
                  <a:pt x="21" y="389"/>
                </a:cubicBezTo>
                <a:cubicBezTo>
                  <a:pt x="91" y="263"/>
                  <a:pt x="91" y="263"/>
                  <a:pt x="91" y="263"/>
                </a:cubicBezTo>
                <a:cubicBezTo>
                  <a:pt x="81" y="259"/>
                  <a:pt x="81" y="259"/>
                  <a:pt x="81" y="259"/>
                </a:cubicBezTo>
                <a:cubicBezTo>
                  <a:pt x="64" y="251"/>
                  <a:pt x="53" y="234"/>
                  <a:pt x="53" y="215"/>
                </a:cubicBezTo>
                <a:cubicBezTo>
                  <a:pt x="53" y="189"/>
                  <a:pt x="74" y="167"/>
                  <a:pt x="101" y="167"/>
                </a:cubicBezTo>
                <a:cubicBezTo>
                  <a:pt x="127" y="167"/>
                  <a:pt x="148" y="189"/>
                  <a:pt x="148" y="215"/>
                </a:cubicBezTo>
                <a:cubicBezTo>
                  <a:pt x="148" y="234"/>
                  <a:pt x="137" y="251"/>
                  <a:pt x="120" y="259"/>
                </a:cubicBezTo>
                <a:cubicBezTo>
                  <a:pt x="110" y="263"/>
                  <a:pt x="110" y="263"/>
                  <a:pt x="110" y="263"/>
                </a:cubicBezTo>
                <a:cubicBezTo>
                  <a:pt x="181" y="389"/>
                  <a:pt x="181" y="389"/>
                  <a:pt x="181" y="389"/>
                </a:cubicBezTo>
                <a:cubicBezTo>
                  <a:pt x="179" y="395"/>
                  <a:pt x="151" y="408"/>
                  <a:pt x="101" y="408"/>
                </a:cubicBezTo>
                <a:close/>
                <a:moveTo>
                  <a:pt x="430" y="306"/>
                </a:moveTo>
                <a:cubicBezTo>
                  <a:pt x="429" y="304"/>
                  <a:pt x="429" y="304"/>
                  <a:pt x="429" y="304"/>
                </a:cubicBezTo>
                <a:cubicBezTo>
                  <a:pt x="347" y="158"/>
                  <a:pt x="347" y="158"/>
                  <a:pt x="347" y="158"/>
                </a:cubicBezTo>
                <a:cubicBezTo>
                  <a:pt x="372" y="143"/>
                  <a:pt x="388" y="115"/>
                  <a:pt x="388" y="85"/>
                </a:cubicBezTo>
                <a:cubicBezTo>
                  <a:pt x="388" y="38"/>
                  <a:pt x="350" y="0"/>
                  <a:pt x="303" y="0"/>
                </a:cubicBezTo>
                <a:cubicBezTo>
                  <a:pt x="256" y="0"/>
                  <a:pt x="217" y="38"/>
                  <a:pt x="217" y="85"/>
                </a:cubicBezTo>
                <a:cubicBezTo>
                  <a:pt x="217" y="115"/>
                  <a:pt x="233" y="143"/>
                  <a:pt x="258" y="158"/>
                </a:cubicBezTo>
                <a:cubicBezTo>
                  <a:pt x="177" y="303"/>
                  <a:pt x="177" y="303"/>
                  <a:pt x="177" y="303"/>
                </a:cubicBezTo>
                <a:cubicBezTo>
                  <a:pt x="176" y="305"/>
                  <a:pt x="176" y="305"/>
                  <a:pt x="176" y="305"/>
                </a:cubicBezTo>
                <a:cubicBezTo>
                  <a:pt x="176" y="306"/>
                  <a:pt x="176" y="306"/>
                  <a:pt x="176" y="306"/>
                </a:cubicBezTo>
                <a:cubicBezTo>
                  <a:pt x="175" y="308"/>
                  <a:pt x="175" y="310"/>
                  <a:pt x="175" y="311"/>
                </a:cubicBezTo>
                <a:cubicBezTo>
                  <a:pt x="175" y="343"/>
                  <a:pt x="239" y="360"/>
                  <a:pt x="303" y="360"/>
                </a:cubicBezTo>
                <a:cubicBezTo>
                  <a:pt x="366" y="360"/>
                  <a:pt x="430" y="343"/>
                  <a:pt x="430" y="311"/>
                </a:cubicBezTo>
                <a:cubicBezTo>
                  <a:pt x="430" y="309"/>
                  <a:pt x="430" y="308"/>
                  <a:pt x="430" y="306"/>
                </a:cubicBezTo>
                <a:close/>
                <a:moveTo>
                  <a:pt x="303" y="340"/>
                </a:moveTo>
                <a:cubicBezTo>
                  <a:pt x="234" y="340"/>
                  <a:pt x="196" y="321"/>
                  <a:pt x="195" y="312"/>
                </a:cubicBezTo>
                <a:cubicBezTo>
                  <a:pt x="286" y="150"/>
                  <a:pt x="286" y="150"/>
                  <a:pt x="286" y="150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53" y="135"/>
                  <a:pt x="237" y="111"/>
                  <a:pt x="237" y="85"/>
                </a:cubicBezTo>
                <a:cubicBezTo>
                  <a:pt x="237" y="49"/>
                  <a:pt x="267" y="20"/>
                  <a:pt x="303" y="20"/>
                </a:cubicBezTo>
                <a:cubicBezTo>
                  <a:pt x="339" y="20"/>
                  <a:pt x="368" y="49"/>
                  <a:pt x="368" y="85"/>
                </a:cubicBezTo>
                <a:cubicBezTo>
                  <a:pt x="368" y="111"/>
                  <a:pt x="353" y="135"/>
                  <a:pt x="329" y="145"/>
                </a:cubicBezTo>
                <a:cubicBezTo>
                  <a:pt x="319" y="150"/>
                  <a:pt x="319" y="150"/>
                  <a:pt x="319" y="150"/>
                </a:cubicBezTo>
                <a:cubicBezTo>
                  <a:pt x="410" y="312"/>
                  <a:pt x="410" y="312"/>
                  <a:pt x="410" y="312"/>
                </a:cubicBezTo>
                <a:cubicBezTo>
                  <a:pt x="410" y="321"/>
                  <a:pt x="372" y="340"/>
                  <a:pt x="303" y="3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2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Kapcsolat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 bwMode="gray"/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 bwMode="gray"/>
        <p:txBody>
          <a:bodyPr/>
          <a:lstStyle/>
          <a:p>
            <a:r>
              <a:rPr lang="hu-HU" dirty="0" smtClean="0"/>
              <a:t>+36-1-452-3095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 bwMode="gray"/>
        <p:txBody>
          <a:bodyPr/>
          <a:lstStyle/>
          <a:p>
            <a:pPr marL="85725">
              <a:spcAft>
                <a:spcPts val="300"/>
              </a:spcAft>
            </a:pPr>
            <a:r>
              <a:rPr lang="hu-HU" dirty="0" err="1" smtClean="0">
                <a:solidFill>
                  <a:srgbClr val="000000"/>
                </a:solidFill>
              </a:rPr>
              <a:t>Senior</a:t>
            </a:r>
            <a:r>
              <a:rPr lang="hu-HU" dirty="0" smtClean="0">
                <a:solidFill>
                  <a:srgbClr val="000000"/>
                </a:solidFill>
              </a:rPr>
              <a:t> </a:t>
            </a:r>
            <a:r>
              <a:rPr lang="hu-HU" dirty="0">
                <a:solidFill>
                  <a:srgbClr val="000000"/>
                </a:solidFill>
              </a:rPr>
              <a:t>tanácsadó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 bwMode="gray"/>
        <p:txBody>
          <a:bodyPr/>
          <a:lstStyle/>
          <a:p>
            <a:r>
              <a:rPr lang="hu-HU" dirty="0" smtClean="0"/>
              <a:t>Sugatagi Gábor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6"/>
          </p:nvPr>
        </p:nvSpPr>
        <p:spPr bwMode="gray"/>
        <p:txBody>
          <a:bodyPr/>
          <a:lstStyle/>
          <a:p>
            <a:r>
              <a:rPr lang="de-DE" dirty="0"/>
              <a:t>Gabor.Sugatagi@gfk.com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7"/>
          </p:nvPr>
        </p:nvSpPr>
        <p:spPr bwMode="gray"/>
        <p:txBody>
          <a:bodyPr/>
          <a:lstStyle/>
          <a:p>
            <a:r>
              <a:rPr lang="hu-HU" dirty="0" smtClean="0"/>
              <a:t>GfK Hungária Kft.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Kapcsolat</a:t>
            </a:r>
            <a:endParaRPr lang="de-DE" dirty="0"/>
          </a:p>
        </p:txBody>
      </p:sp>
      <p:pic>
        <p:nvPicPr>
          <p:cNvPr id="11" name="Picture 47" descr="Sugatagi Gá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362" y="2145708"/>
            <a:ext cx="1373318" cy="214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5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Összefoglaló </a:t>
            </a:r>
            <a:r>
              <a:rPr lang="hu-HU" dirty="0" smtClean="0"/>
              <a:t>– III.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980728"/>
            <a:ext cx="8496300" cy="300484"/>
          </a:xfrm>
        </p:spPr>
        <p:txBody>
          <a:bodyPr/>
          <a:lstStyle/>
          <a:p>
            <a:r>
              <a:rPr lang="hu-HU" dirty="0" smtClean="0"/>
              <a:t>A döntési mechanizmusok alapján azonosított szegmensek – II.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 bwMode="gray">
          <a:xfrm>
            <a:off x="323850" y="1485106"/>
            <a:ext cx="8496300" cy="5184254"/>
          </a:xfrm>
        </p:spPr>
        <p:txBody>
          <a:bodyPr/>
          <a:lstStyle/>
          <a:p>
            <a:pPr marL="465750" lvl="1" indent="-285750">
              <a:buFontTx/>
              <a:buChar char="-"/>
            </a:pPr>
            <a:r>
              <a:rPr lang="hu-HU" sz="1400" b="1" dirty="0" smtClean="0"/>
              <a:t>Kapcsolgatók </a:t>
            </a:r>
            <a:r>
              <a:rPr lang="hu-HU" sz="1400" b="1" dirty="0" smtClean="0"/>
              <a:t>(27%)</a:t>
            </a:r>
            <a:r>
              <a:rPr lang="hu-HU" sz="1400" dirty="0" smtClean="0"/>
              <a:t>: ők a kritikus tartalomfogyasztók, számukra a TV nem tölt be központi szerepet a szabadidejük eltöltésében (ismerős). A szabadidejüket szeretnék maximálisan kihasználni, ezért ők a tartalom miatt választanak ki egy-egy műsort. A jelenlegi lineáris műsorkínálattal szemben kritikusak, többnyire kapcsolgatás során keresnek számukra érdekes műsort (körülbelül 10 másodperc alatt eldöntik, hogy mi érdekli őket). Inkább csatornapreferenciával rendelkeznek, elsősorban azokon a csatornákon keresgélnek, ahol gyakrabban szoktak őket érdeklő műsort találni. A reklámblokkokról elkapcsolnak (tudatos reklámkerülők), részben emiatt az átlagosnál jobban jellemző rájuk a rögzített műsorok nézése</a:t>
            </a:r>
            <a:r>
              <a:rPr lang="hu-HU" sz="1400" dirty="0" smtClean="0"/>
              <a:t>.</a:t>
            </a:r>
          </a:p>
          <a:p>
            <a:pPr marL="465750" lvl="1" indent="-285750">
              <a:buFontTx/>
              <a:buChar char="-"/>
            </a:pPr>
            <a:endParaRPr lang="hu-HU" sz="1400" dirty="0" smtClean="0"/>
          </a:p>
          <a:p>
            <a:pPr marL="465750" lvl="1" indent="-285750">
              <a:buFontTx/>
              <a:buChar char="-"/>
            </a:pPr>
            <a:r>
              <a:rPr lang="hu-HU" sz="1400" b="1" dirty="0" smtClean="0"/>
              <a:t>Csatorna-, műsorpreferencia</a:t>
            </a:r>
            <a:r>
              <a:rPr lang="hu-HU" sz="1400" dirty="0" smtClean="0"/>
              <a:t>: az inkább tudatos csoportok nagyobb eséllyel nézik a legnézettebb csatornákat (a családosok esetén lényegesen magasabb volt a tágabb célközönséget megszólító RTL Klubon nézett műsorok aránya). A kapcsolgatók több esetben választottak tematikus tartalmakat sugárzó csatornákat. A legnépszerűbb formátum minden csoportban a sorozat volt, ami valószínűleg arra vezethető vissza, hogy a sorozatok nézése egyrészt megkönnyíti a tervezést, hiszen fix időben és helyen vetítik őket, másrészt hosszabb távon be lehet vonódni egy-egy ilyen műsorba. A hírműsorok is népszerű tartalomnak bizonyultak, a kapcsolgatók esetén minden hetedik fogyasztott tartalom film volt.</a:t>
            </a:r>
          </a:p>
        </p:txBody>
      </p:sp>
    </p:spTree>
    <p:extLst>
      <p:ext uri="{BB962C8B-B14F-4D97-AF65-F5344CB8AC3E}">
        <p14:creationId xmlns:p14="http://schemas.microsoft.com/office/powerpoint/2010/main" val="659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>A kutatás </a:t>
            </a:r>
            <a:r>
              <a:rPr lang="hu-HU" dirty="0" smtClean="0"/>
              <a:t>eredményei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7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5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3376601"/>
              </p:ext>
            </p:extLst>
          </p:nvPr>
        </p:nvGraphicFramePr>
        <p:xfrm>
          <a:off x="383878" y="1772816"/>
          <a:ext cx="39676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MÉG MINDIG </a:t>
            </a:r>
            <a:r>
              <a:rPr lang="hu-HU" b="1" dirty="0" smtClean="0"/>
              <a:t>LINEÁRISAN - 90:10 </a:t>
            </a:r>
            <a:r>
              <a:rPr lang="hu-HU" b="1" dirty="0" smtClean="0"/>
              <a:t>TOP 8 CSATORNA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 bwMode="gray">
          <a:xfrm>
            <a:off x="3302310" y="4689140"/>
            <a:ext cx="889865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i="1" dirty="0" smtClean="0">
                <a:solidFill>
                  <a:srgbClr val="8E8581"/>
                </a:solidFill>
              </a:rPr>
              <a:t>Bázis: összes nézett műsor, n= 2.181</a:t>
            </a:r>
          </a:p>
        </p:txBody>
      </p:sp>
      <p:sp>
        <p:nvSpPr>
          <p:cNvPr id="22" name="Rechteck 3"/>
          <p:cNvSpPr/>
          <p:nvPr>
            <p:custDataLst>
              <p:tags r:id="rId2"/>
            </p:custDataLst>
          </p:nvPr>
        </p:nvSpPr>
        <p:spPr bwMode="gray">
          <a:xfrm>
            <a:off x="1403648" y="2977904"/>
            <a:ext cx="1610630" cy="8736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7DC3"/>
                </a:solidFill>
              </a:rPr>
              <a:t>1%</a:t>
            </a:r>
          </a:p>
        </p:txBody>
      </p:sp>
      <p:sp>
        <p:nvSpPr>
          <p:cNvPr id="29" name="Text Placeholder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25747" y="5513086"/>
            <a:ext cx="4032697" cy="100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1200" b="1" dirty="0" smtClean="0">
                <a:solidFill>
                  <a:schemeClr val="accent2"/>
                </a:solidFill>
              </a:rPr>
              <a:t>Nemlineáris műsorok</a:t>
            </a:r>
            <a:endParaRPr lang="en-US" sz="1200" b="1" dirty="0">
              <a:solidFill>
                <a:schemeClr val="accent2"/>
              </a:solidFill>
            </a:endParaRPr>
          </a:p>
          <a:p>
            <a:r>
              <a:rPr lang="hu-HU" sz="1000" dirty="0"/>
              <a:t>Az összes nézett műsor mindössze 1%-át nézték nem lineárisan (CD-n / DVD-n / </a:t>
            </a:r>
            <a:r>
              <a:rPr lang="hu-HU" sz="1000" dirty="0" err="1"/>
              <a:t>pendrive-on</a:t>
            </a:r>
            <a:r>
              <a:rPr lang="hu-HU" sz="1000" dirty="0"/>
              <a:t> / gépen lévő / korábban a TV-ben futó és rögzített / </a:t>
            </a:r>
            <a:r>
              <a:rPr lang="hu-HU" sz="1000" dirty="0" err="1" smtClean="0"/>
              <a:t>videotárból</a:t>
            </a:r>
            <a:r>
              <a:rPr lang="hu-HU" sz="1000" dirty="0" smtClean="0"/>
              <a:t> kiválasztott </a:t>
            </a:r>
            <a:r>
              <a:rPr lang="hu-HU" sz="1000" dirty="0"/>
              <a:t>vagy online (</a:t>
            </a:r>
            <a:r>
              <a:rPr lang="hu-HU" sz="1000" dirty="0" err="1"/>
              <a:t>stream</a:t>
            </a:r>
            <a:r>
              <a:rPr lang="hu-HU" sz="1000" dirty="0"/>
              <a:t>) műsor vagy film</a:t>
            </a:r>
            <a:r>
              <a:rPr lang="hu-HU" sz="1000" dirty="0" smtClean="0"/>
              <a:t>).</a:t>
            </a:r>
            <a:endParaRPr lang="hu-HU" sz="1000" dirty="0"/>
          </a:p>
        </p:txBody>
      </p:sp>
      <p:sp>
        <p:nvSpPr>
          <p:cNvPr id="33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715767" y="5517232"/>
            <a:ext cx="4032697" cy="100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1200" b="1" dirty="0" smtClean="0">
                <a:solidFill>
                  <a:schemeClr val="accent2"/>
                </a:solidFill>
              </a:rPr>
              <a:t>Kiemelt csatornákon nézett műsorok</a:t>
            </a:r>
            <a:endParaRPr lang="en-US" sz="1200" b="1" dirty="0">
              <a:solidFill>
                <a:schemeClr val="accent2"/>
              </a:solidFill>
            </a:endParaRPr>
          </a:p>
          <a:p>
            <a:r>
              <a:rPr lang="hu-HU" sz="1000" dirty="0"/>
              <a:t>Az összes nézett műsor 90%-át a </a:t>
            </a:r>
            <a:r>
              <a:rPr lang="hu-HU" sz="1000" dirty="0" smtClean="0"/>
              <a:t>8 legnézettebb csatorna </a:t>
            </a:r>
            <a:r>
              <a:rPr lang="hu-HU" sz="1000" dirty="0"/>
              <a:t>valamelyikén nézték a </a:t>
            </a:r>
            <a:r>
              <a:rPr lang="hu-HU" sz="1000" dirty="0" smtClean="0"/>
              <a:t>válaszadók. A </a:t>
            </a:r>
            <a:r>
              <a:rPr lang="hu-HU" sz="1000" dirty="0"/>
              <a:t>kiemelt csatornákon nézett legnépszerűbb műsorok a sorozatok, </a:t>
            </a:r>
            <a:r>
              <a:rPr lang="hu-HU" sz="1000" dirty="0" smtClean="0"/>
              <a:t>az itt nézett </a:t>
            </a:r>
            <a:r>
              <a:rPr lang="hu-HU" sz="1000" dirty="0"/>
              <a:t>műsorok 48%-a sorozat </a:t>
            </a:r>
            <a:r>
              <a:rPr lang="hu-HU" sz="1000" dirty="0" smtClean="0"/>
              <a:t>volt (19%: híradó, időjárás-jelentés, 6% film, 17% egyéb).</a:t>
            </a:r>
            <a:endParaRPr lang="hu-HU" sz="1000" dirty="0"/>
          </a:p>
          <a:p>
            <a:endParaRPr lang="hu-HU" sz="1200" dirty="0"/>
          </a:p>
        </p:txBody>
      </p:sp>
      <p:graphicFrame>
        <p:nvGraphicFramePr>
          <p:cNvPr id="34" name="Objekt 5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0353281"/>
              </p:ext>
            </p:extLst>
          </p:nvPr>
        </p:nvGraphicFramePr>
        <p:xfrm>
          <a:off x="4572000" y="1777653"/>
          <a:ext cx="39676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5" name="Szövegdoboz 34"/>
          <p:cNvSpPr txBox="1"/>
          <p:nvPr/>
        </p:nvSpPr>
        <p:spPr bwMode="gray">
          <a:xfrm>
            <a:off x="7884368" y="4511005"/>
            <a:ext cx="864096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i="1" dirty="0" smtClean="0">
                <a:solidFill>
                  <a:srgbClr val="8E8581"/>
                </a:solidFill>
              </a:rPr>
              <a:t>Bázis: összes nézett műsor, n= 2.181</a:t>
            </a:r>
          </a:p>
        </p:txBody>
      </p:sp>
      <p:sp>
        <p:nvSpPr>
          <p:cNvPr id="36" name="Rechteck 3"/>
          <p:cNvSpPr/>
          <p:nvPr>
            <p:custDataLst>
              <p:tags r:id="rId6"/>
            </p:custDataLst>
          </p:nvPr>
        </p:nvSpPr>
        <p:spPr bwMode="gray">
          <a:xfrm>
            <a:off x="5508104" y="2987428"/>
            <a:ext cx="2258017" cy="8736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200" b="1" dirty="0" smtClean="0">
                <a:solidFill>
                  <a:srgbClr val="007DC3"/>
                </a:solidFill>
              </a:rPr>
              <a:t>90</a:t>
            </a:r>
            <a:r>
              <a:rPr lang="en-US" sz="7200" b="1" dirty="0" smtClean="0">
                <a:solidFill>
                  <a:srgbClr val="007DC3"/>
                </a:solidFill>
              </a:rPr>
              <a:t>%</a:t>
            </a:r>
          </a:p>
        </p:txBody>
      </p:sp>
      <p:sp>
        <p:nvSpPr>
          <p:cNvPr id="38" name="Textplatzhalter 2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23850" y="1052513"/>
            <a:ext cx="8568630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noProof="0">
                <a:solidFill>
                  <a:schemeClr val="tx2"/>
                </a:solidFill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noProof="0" smtClean="0">
                <a:solidFill>
                  <a:schemeClr val="tx2"/>
                </a:solidFill>
              </a:defRPr>
            </a:lvl2pPr>
            <a:lvl3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de-DE" noProof="0" smtClean="0">
                <a:solidFill>
                  <a:schemeClr val="tx2"/>
                </a:solidFill>
              </a:defRPr>
            </a:lvl3pPr>
            <a:lvl4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de-DE" noProof="0" smtClean="0">
                <a:solidFill>
                  <a:schemeClr val="tx2"/>
                </a:solidFill>
              </a:defRPr>
            </a:lvl4pPr>
            <a:lvl5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GB" b="0" baseline="0" noProof="0">
                <a:solidFill>
                  <a:schemeClr val="tx2"/>
                </a:solidFill>
              </a:defRPr>
            </a:lvl5pPr>
            <a:lvl6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en-US" noProof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dirty="0" smtClean="0"/>
              <a:t>Nézett műsorok: </a:t>
            </a:r>
            <a:r>
              <a:rPr lang="hu-HU" dirty="0" smtClean="0"/>
              <a:t>lineárisan </a:t>
            </a:r>
            <a:r>
              <a:rPr lang="hu-HU" dirty="0" smtClean="0"/>
              <a:t>(99%), a legnagyobb nézettségű csatornákon (90%) </a:t>
            </a:r>
            <a:endParaRPr lang="en-US" dirty="0"/>
          </a:p>
        </p:txBody>
      </p:sp>
      <p:sp>
        <p:nvSpPr>
          <p:cNvPr id="40" name="Textplatzhalter 6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23410" y="6525360"/>
            <a:ext cx="8496000" cy="144000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 lang="en-US" sz="800" baseline="0" noProof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 lang="en-US" sz="800" baseline="0" noProof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0"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 lang="en-US" sz="800" baseline="0" noProof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0"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 lang="en-US" sz="800" baseline="0" noProof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0"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 lang="en-US" sz="800" b="0" baseline="0" noProof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0"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0" algn="l"/>
              </a:tabLst>
              <a:defRPr lang="en-US" sz="800" baseline="0" noProof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0"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0" algn="l"/>
              </a:tabLst>
              <a:defRPr lang="en-US" sz="800" baseline="0" noProof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539750" indent="-180975">
              <a:spcBef>
                <a:spcPts val="300"/>
              </a:spcBef>
              <a:buFont typeface="Arial" pitchFamily="34" charset="0"/>
              <a:buChar char="•"/>
              <a:defRPr sz="1600"/>
            </a:lvl8pPr>
            <a:lvl9pPr marL="0"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>
                <a:tab pos="0" algn="l"/>
              </a:tabLst>
              <a:defRPr lang="en-US" sz="800" baseline="0" noProof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sz="600" dirty="0" smtClean="0"/>
              <a:t>B02. </a:t>
            </a:r>
            <a:r>
              <a:rPr lang="hu-HU" sz="600" dirty="0"/>
              <a:t>Az alábbi műsorok közül melyeket nézte Ön tegnap délután  5 óra és este 11 óra között legalább 15 percig? </a:t>
            </a:r>
            <a:r>
              <a:rPr lang="hu-HU" sz="600" dirty="0" smtClean="0"/>
              <a:t> </a:t>
            </a:r>
            <a:endParaRPr lang="hu-HU" sz="600" dirty="0"/>
          </a:p>
        </p:txBody>
      </p:sp>
      <p:sp>
        <p:nvSpPr>
          <p:cNvPr id="41" name="Szövegdoboz 40"/>
          <p:cNvSpPr txBox="1"/>
          <p:nvPr/>
        </p:nvSpPr>
        <p:spPr bwMode="gray">
          <a:xfrm>
            <a:off x="1403648" y="1556792"/>
            <a:ext cx="2808312" cy="43204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LINEÁRIS / </a:t>
            </a: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NEMLINEÁRIS</a:t>
            </a:r>
            <a:endParaRPr lang="hu-HU" sz="1400" b="1" dirty="0" smtClean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42" name="Szövegdoboz 41"/>
          <p:cNvSpPr txBox="1"/>
          <p:nvPr/>
        </p:nvSpPr>
        <p:spPr bwMode="gray">
          <a:xfrm>
            <a:off x="6012160" y="1572816"/>
            <a:ext cx="3168352" cy="43204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2"/>
                </a:solidFill>
                <a:latin typeface="Arial"/>
              </a:rPr>
              <a:t>CSATORNÁK</a:t>
            </a:r>
          </a:p>
        </p:txBody>
      </p:sp>
    </p:spTree>
    <p:extLst>
      <p:ext uri="{BB962C8B-B14F-4D97-AF65-F5344CB8AC3E}">
        <p14:creationId xmlns:p14="http://schemas.microsoft.com/office/powerpoint/2010/main" val="8417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5940152" y="1844824"/>
            <a:ext cx="2592288" cy="4392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2400" b="1" dirty="0" smtClean="0">
                <a:solidFill>
                  <a:schemeClr val="accent3"/>
                </a:solidFill>
              </a:rPr>
              <a:t>Döntés ideje  </a:t>
            </a:r>
          </a:p>
          <a:p>
            <a:pPr>
              <a:spcAft>
                <a:spcPts val="300"/>
              </a:spcAft>
            </a:pPr>
            <a:r>
              <a:rPr lang="hu-HU" sz="800" b="1" dirty="0" smtClean="0">
                <a:solidFill>
                  <a:schemeClr val="accent3"/>
                </a:solidFill>
              </a:rPr>
              <a:t>(akik részt vettek a döntésben)</a:t>
            </a:r>
            <a:endParaRPr lang="en-US" sz="800" b="1" dirty="0" smtClean="0">
              <a:solidFill>
                <a:schemeClr val="accent3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050" dirty="0" smtClean="0"/>
              <a:t>Előre eldöntötték a nézését: 69%</a:t>
            </a:r>
            <a:endParaRPr lang="hu-HU" sz="1050" dirty="0"/>
          </a:p>
          <a:p>
            <a:pPr>
              <a:spcAft>
                <a:spcPts val="300"/>
              </a:spcAft>
            </a:pPr>
            <a:r>
              <a:rPr lang="hu-HU" sz="1050" dirty="0" smtClean="0"/>
              <a:t>Nem döntötték el előre: 31%</a:t>
            </a:r>
            <a:endParaRPr lang="en-US" sz="1050" dirty="0"/>
          </a:p>
        </p:txBody>
      </p:sp>
      <p:sp>
        <p:nvSpPr>
          <p:cNvPr id="35" name="Text Placeholder 1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6012045" y="5661248"/>
            <a:ext cx="2448387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800" dirty="0" smtClean="0"/>
              <a:t>A döntések kétharmada esetén már előre eldöntötték, hogy nézni fogják az adott műsort, vagyis tudatosan választották az adott tartalmat.</a:t>
            </a:r>
            <a:endParaRPr lang="en-US" sz="800" dirty="0" smtClean="0"/>
          </a:p>
        </p:txBody>
      </p:sp>
      <p:sp>
        <p:nvSpPr>
          <p:cNvPr id="36" name="Text Placeholder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131840" y="1844824"/>
            <a:ext cx="2592288" cy="4392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2400" b="1" dirty="0" smtClean="0">
                <a:solidFill>
                  <a:schemeClr val="accent2"/>
                </a:solidFill>
              </a:rPr>
              <a:t>Részvétel </a:t>
            </a:r>
          </a:p>
          <a:p>
            <a:pPr>
              <a:spcAft>
                <a:spcPts val="300"/>
              </a:spcAft>
            </a:pPr>
            <a:endParaRPr lang="en-US" sz="800" b="1" dirty="0" smtClean="0">
              <a:solidFill>
                <a:schemeClr val="accent2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050" dirty="0" smtClean="0"/>
              <a:t>Részt vett a döntésben: 96%</a:t>
            </a:r>
            <a:endParaRPr lang="hu-HU" sz="1050" dirty="0"/>
          </a:p>
          <a:p>
            <a:pPr>
              <a:spcAft>
                <a:spcPts val="300"/>
              </a:spcAft>
            </a:pPr>
            <a:r>
              <a:rPr lang="hu-HU" sz="1050" dirty="0" smtClean="0"/>
              <a:t>Nem vett részt a döntésben: 4%</a:t>
            </a:r>
            <a:endParaRPr lang="en-US" sz="1050" dirty="0"/>
          </a:p>
        </p:txBody>
      </p:sp>
      <p:sp>
        <p:nvSpPr>
          <p:cNvPr id="37" name="Text Placeholder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3203733" y="5661248"/>
            <a:ext cx="2448387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800" dirty="0" smtClean="0"/>
              <a:t>A megkérdezettek nem kényszerből néztek egy-egy műsort, szinte az összes nézett tartalom esetén a válaszadó is részt vett a döntésben vagy ő hozta azt.</a:t>
            </a:r>
            <a:endParaRPr lang="en-US" sz="800" dirty="0" smtClean="0"/>
          </a:p>
        </p:txBody>
      </p:sp>
      <p:sp>
        <p:nvSpPr>
          <p:cNvPr id="29" name="Text Placeholder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23850" y="1844824"/>
            <a:ext cx="2592288" cy="43924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2400" b="1" dirty="0" smtClean="0">
                <a:solidFill>
                  <a:schemeClr val="accent1"/>
                </a:solidFill>
              </a:rPr>
              <a:t>Nézők száma </a:t>
            </a:r>
          </a:p>
          <a:p>
            <a:pPr>
              <a:spcAft>
                <a:spcPts val="300"/>
              </a:spcAft>
            </a:pPr>
            <a:r>
              <a:rPr lang="hu-HU" sz="800" b="1" dirty="0" smtClean="0">
                <a:solidFill>
                  <a:schemeClr val="accent1"/>
                </a:solidFill>
              </a:rPr>
              <a:t>(egyedül, többen)</a:t>
            </a:r>
            <a:endParaRPr lang="en-US" sz="800" b="1" dirty="0" smtClean="0">
              <a:solidFill>
                <a:schemeClr val="accent1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050" dirty="0" smtClean="0"/>
              <a:t>Egyedül nézett műsorok aránya: 42%</a:t>
            </a:r>
          </a:p>
          <a:p>
            <a:pPr>
              <a:spcAft>
                <a:spcPts val="300"/>
              </a:spcAft>
            </a:pPr>
            <a:r>
              <a:rPr lang="hu-HU" sz="1050" dirty="0" smtClean="0"/>
              <a:t>Többen nézett műsorok aránya: 58%</a:t>
            </a:r>
            <a:endParaRPr lang="en-US" sz="1050" dirty="0" smtClean="0"/>
          </a:p>
        </p:txBody>
      </p:sp>
      <p:sp>
        <p:nvSpPr>
          <p:cNvPr id="6" name="Ellipse 5"/>
          <p:cNvSpPr/>
          <p:nvPr>
            <p:custDataLst>
              <p:tags r:id="rId6"/>
            </p:custDataLst>
          </p:nvPr>
        </p:nvSpPr>
        <p:spPr bwMode="gray">
          <a:xfrm>
            <a:off x="639088" y="3888663"/>
            <a:ext cx="1313538" cy="1313748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/>
          <a:p>
            <a:pPr lvl="0" algn="ctr"/>
            <a:endParaRPr lang="en-US" sz="2400" b="1" dirty="0">
              <a:solidFill>
                <a:srgbClr val="004186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gray">
          <a:xfrm>
            <a:off x="457200" y="228601"/>
            <a:ext cx="7315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Talent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Market Germany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 bwMode="gray"/>
        <p:txBody>
          <a:bodyPr/>
          <a:lstStyle/>
          <a:p>
            <a:r>
              <a:rPr lang="hu-HU" b="1" dirty="0" smtClean="0"/>
              <a:t>SAJÁT DÖNTÉS (IS), TUDATOS MEGFONTOLÁSBÓL</a:t>
            </a:r>
            <a:endParaRPr lang="en-US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hu-HU" dirty="0"/>
              <a:t>Nézett műsorok: </a:t>
            </a:r>
            <a:r>
              <a:rPr lang="hu-HU" dirty="0" smtClean="0"/>
              <a:t>69</a:t>
            </a:r>
            <a:r>
              <a:rPr lang="hu-HU" dirty="0" smtClean="0"/>
              <a:t>%-ban előre eldöntötték, hogy nézni fogják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 bwMode="gray">
          <a:xfrm>
            <a:off x="323410" y="6309320"/>
            <a:ext cx="8496000" cy="288100"/>
          </a:xfrm>
        </p:spPr>
        <p:txBody>
          <a:bodyPr/>
          <a:lstStyle/>
          <a:p>
            <a:r>
              <a:rPr lang="hu-HU" sz="600" dirty="0" smtClean="0"/>
              <a:t>B04A, Hányan </a:t>
            </a:r>
            <a:r>
              <a:rPr lang="hu-HU" sz="600" dirty="0"/>
              <a:t>nézték ezt a műsort és ha többen nézték, ki döntötte el, hogy ezt nézzék</a:t>
            </a:r>
            <a:r>
              <a:rPr lang="hu-HU" sz="600" dirty="0" smtClean="0"/>
              <a:t>?</a:t>
            </a:r>
          </a:p>
          <a:p>
            <a:r>
              <a:rPr lang="hu-HU" sz="600" dirty="0"/>
              <a:t>B04B. Már előre eldöntötte, hogy ezt a műsort nézni fogja?  </a:t>
            </a:r>
            <a:endParaRPr lang="en-US" sz="600" dirty="0"/>
          </a:p>
        </p:txBody>
      </p:sp>
      <p:sp>
        <p:nvSpPr>
          <p:cNvPr id="38" name="Rechteck 37"/>
          <p:cNvSpPr/>
          <p:nvPr>
            <p:custDataLst>
              <p:tags r:id="rId10"/>
            </p:custDataLst>
          </p:nvPr>
        </p:nvSpPr>
        <p:spPr bwMode="gray">
          <a:xfrm>
            <a:off x="3779551" y="4293255"/>
            <a:ext cx="792110" cy="792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>
            <p:custDataLst>
              <p:tags r:id="rId11"/>
            </p:custDataLst>
          </p:nvPr>
        </p:nvSpPr>
        <p:spPr bwMode="gray">
          <a:xfrm>
            <a:off x="3743546" y="4149235"/>
            <a:ext cx="792110" cy="7921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" name="Dia Asia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719834763"/>
              </p:ext>
            </p:extLst>
          </p:nvPr>
        </p:nvGraphicFramePr>
        <p:xfrm>
          <a:off x="395300" y="2924708"/>
          <a:ext cx="2448387" cy="273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9" name="Rechteck 8"/>
          <p:cNvSpPr/>
          <p:nvPr>
            <p:custDataLst>
              <p:tags r:id="rId13"/>
            </p:custDataLst>
          </p:nvPr>
        </p:nvSpPr>
        <p:spPr bwMode="gray">
          <a:xfrm>
            <a:off x="1187624" y="3860790"/>
            <a:ext cx="902811" cy="79211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ctr"/>
            <a:r>
              <a:rPr lang="hu-HU" sz="5400" b="1" dirty="0" smtClean="0">
                <a:solidFill>
                  <a:srgbClr val="004186"/>
                </a:solidFill>
              </a:rPr>
              <a:t>58</a:t>
            </a:r>
            <a:r>
              <a:rPr lang="en-US" sz="2800" b="1" dirty="0" smtClean="0">
                <a:solidFill>
                  <a:srgbClr val="004186"/>
                </a:solidFill>
              </a:rPr>
              <a:t>%</a:t>
            </a:r>
            <a:endParaRPr lang="en-US" sz="2800" b="1" dirty="0">
              <a:solidFill>
                <a:srgbClr val="004186"/>
              </a:solidFill>
            </a:endParaRPr>
          </a:p>
        </p:txBody>
      </p:sp>
      <p:sp>
        <p:nvSpPr>
          <p:cNvPr id="62" name="Ellipse 61"/>
          <p:cNvSpPr/>
          <p:nvPr>
            <p:custDataLst>
              <p:tags r:id="rId14"/>
            </p:custDataLst>
          </p:nvPr>
        </p:nvSpPr>
        <p:spPr bwMode="gray">
          <a:xfrm>
            <a:off x="3447139" y="3888663"/>
            <a:ext cx="1313538" cy="1313748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/>
          <a:p>
            <a:pPr lvl="0" algn="ctr"/>
            <a:endParaRPr lang="en-US" sz="2400" b="1" dirty="0">
              <a:solidFill>
                <a:srgbClr val="0041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3" name="Dia Asia"/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24407981"/>
              </p:ext>
            </p:extLst>
          </p:nvPr>
        </p:nvGraphicFramePr>
        <p:xfrm>
          <a:off x="3203351" y="2924708"/>
          <a:ext cx="2448387" cy="273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64" name="Rechteck 63"/>
          <p:cNvSpPr/>
          <p:nvPr>
            <p:custDataLst>
              <p:tags r:id="rId16"/>
            </p:custDataLst>
          </p:nvPr>
        </p:nvSpPr>
        <p:spPr bwMode="gray">
          <a:xfrm>
            <a:off x="3995675" y="3860790"/>
            <a:ext cx="902811" cy="79211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ctr"/>
            <a:r>
              <a:rPr lang="hu-HU" sz="5400" b="1" dirty="0" smtClean="0">
                <a:solidFill>
                  <a:schemeClr val="accent2"/>
                </a:solidFill>
              </a:rPr>
              <a:t>96</a:t>
            </a:r>
            <a:r>
              <a:rPr lang="en-US" sz="2800" b="1" dirty="0" smtClean="0">
                <a:solidFill>
                  <a:schemeClr val="accent2"/>
                </a:solidFill>
              </a:rPr>
              <a:t>%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6" name="Ellipse 65"/>
          <p:cNvSpPr/>
          <p:nvPr>
            <p:custDataLst>
              <p:tags r:id="rId17"/>
            </p:custDataLst>
          </p:nvPr>
        </p:nvSpPr>
        <p:spPr bwMode="gray">
          <a:xfrm>
            <a:off x="6255833" y="3888899"/>
            <a:ext cx="1313538" cy="1313748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/>
          <a:p>
            <a:pPr lvl="0" algn="ctr"/>
            <a:endParaRPr lang="en-US" sz="2400" b="1" dirty="0">
              <a:solidFill>
                <a:srgbClr val="004186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7" name="Dia Asia"/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637680495"/>
              </p:ext>
            </p:extLst>
          </p:nvPr>
        </p:nvGraphicFramePr>
        <p:xfrm>
          <a:off x="6012045" y="2924944"/>
          <a:ext cx="2448387" cy="273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68" name="Rechteck 67"/>
          <p:cNvSpPr/>
          <p:nvPr>
            <p:custDataLst>
              <p:tags r:id="rId19"/>
            </p:custDataLst>
          </p:nvPr>
        </p:nvSpPr>
        <p:spPr bwMode="gray">
          <a:xfrm>
            <a:off x="6804369" y="3861026"/>
            <a:ext cx="902811" cy="79211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ctr"/>
            <a:r>
              <a:rPr lang="hu-HU" sz="5400" b="1" dirty="0" smtClean="0">
                <a:solidFill>
                  <a:schemeClr val="accent3"/>
                </a:solidFill>
              </a:rPr>
              <a:t>69</a:t>
            </a:r>
            <a:r>
              <a:rPr lang="en-US" sz="2800" b="1" dirty="0" smtClean="0">
                <a:solidFill>
                  <a:schemeClr val="accent3"/>
                </a:solidFill>
              </a:rPr>
              <a:t>%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0" name="Text Placeholder 1"/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395743" y="5661248"/>
            <a:ext cx="2448387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vert="horz" lIns="90000" tIns="72000" rIns="90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539750" indent="-180975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lang="en-US" sz="160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hu-HU" sz="800" dirty="0"/>
              <a:t>A nézett műsorok </a:t>
            </a:r>
            <a:r>
              <a:rPr lang="hu-HU" sz="800" dirty="0" smtClean="0"/>
              <a:t>több mint felét többen </a:t>
            </a:r>
            <a:r>
              <a:rPr lang="hu-HU" sz="800" dirty="0"/>
              <a:t>is nézték a háztartáson </a:t>
            </a:r>
            <a:r>
              <a:rPr lang="hu-HU" sz="800" dirty="0" smtClean="0"/>
              <a:t>belül</a:t>
            </a:r>
            <a:r>
              <a:rPr lang="en-US" sz="800" dirty="0" smtClean="0"/>
              <a:t>.</a:t>
            </a:r>
          </a:p>
        </p:txBody>
      </p:sp>
      <p:sp>
        <p:nvSpPr>
          <p:cNvPr id="40" name="Szövegdoboz 39"/>
          <p:cNvSpPr txBox="1"/>
          <p:nvPr/>
        </p:nvSpPr>
        <p:spPr bwMode="gray">
          <a:xfrm>
            <a:off x="1952626" y="5373397"/>
            <a:ext cx="837249" cy="10880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i="1" dirty="0" smtClean="0">
                <a:solidFill>
                  <a:schemeClr val="bg2"/>
                </a:solidFill>
                <a:latin typeface="Arial"/>
              </a:rPr>
              <a:t>Bázis: összes nézett műsor, n= 2.181</a:t>
            </a:r>
          </a:p>
        </p:txBody>
      </p:sp>
      <p:sp>
        <p:nvSpPr>
          <p:cNvPr id="41" name="Szövegdoboz 40"/>
          <p:cNvSpPr txBox="1"/>
          <p:nvPr/>
        </p:nvSpPr>
        <p:spPr bwMode="gray">
          <a:xfrm>
            <a:off x="4886879" y="5365934"/>
            <a:ext cx="837249" cy="10880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i="1" dirty="0" smtClean="0">
                <a:solidFill>
                  <a:schemeClr val="bg2"/>
                </a:solidFill>
                <a:latin typeface="Arial"/>
              </a:rPr>
              <a:t>Bázis: összes nézett műsor, n= 2.181</a:t>
            </a:r>
          </a:p>
        </p:txBody>
      </p:sp>
      <p:sp>
        <p:nvSpPr>
          <p:cNvPr id="42" name="Szövegdoboz 41"/>
          <p:cNvSpPr txBox="1"/>
          <p:nvPr/>
        </p:nvSpPr>
        <p:spPr bwMode="gray">
          <a:xfrm>
            <a:off x="7524328" y="5387546"/>
            <a:ext cx="1027361" cy="27370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hu-HU" sz="600" i="1" dirty="0" smtClean="0">
                <a:solidFill>
                  <a:schemeClr val="bg2"/>
                </a:solidFill>
                <a:latin typeface="Arial"/>
              </a:rPr>
              <a:t>Bázis: összes nézett műsor, ahol a válaszadó részt vett a döntésben, n= 2.099</a:t>
            </a:r>
          </a:p>
        </p:txBody>
      </p:sp>
    </p:spTree>
    <p:extLst>
      <p:ext uri="{BB962C8B-B14F-4D97-AF65-F5344CB8AC3E}">
        <p14:creationId xmlns:p14="http://schemas.microsoft.com/office/powerpoint/2010/main" val="17173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DEFAULTLANGUAGEID" val="2057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toFGClgUu58ZvdVeY8D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toFGClgUu58ZvdVeY8D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6/07/2013 13:48:39"/>
  <p:tag name="VCT-TEMPLATE" val="GfK Group_4-3_redesign.potx"/>
  <p:tag name="VCTMASTER" val="GfK Template PPT 2007-2010_4-3_redesign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ContentArea"/>
  <p:tag name="DATE" val="09/08/2014 17:55:0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_BODYSTYLE" val="0.7777777777777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DJzVrYiU2KceaS3WjM6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eJS0cO2kWODSAe39Ch6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TNq2Pn.EOrgOtBRXiI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  <p:tag name="VCTCREATESHAPEHANDLED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5;42.5;28.25;42.5;28.25;42.5;28.25;42.5;28.25;42.5;"/>
  <p:tag name="VCT-BULLETVISIBILITY" val="G  *******"/>
</p:tagLst>
</file>

<file path=ppt/theme/theme1.xml><?xml version="1.0" encoding="utf-8"?>
<a:theme xmlns:a="http://schemas.openxmlformats.org/drawingml/2006/main" name="PPT Template Office 2007-2010_4-3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LW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smtClean="0">
            <a:latin typeface="Arial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2.xml><?xml version="1.0" encoding="utf-8"?>
<a:theme xmlns:a="http://schemas.openxmlformats.org/drawingml/2006/main" name="Office Theme">
  <a:themeElements>
    <a:clrScheme name="GfK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>
          <a:spcBef>
            <a:spcPts val="600"/>
          </a:spcBef>
          <a:defRPr dirty="0" err="1" smtClean="0">
            <a:latin typeface="Arial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f0640f97dcd40049d3fc8c3d10ff855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457da623-78f9-49de-8564-b1618c49ba59</TermId>
        </TermInfo>
      </Terms>
    </jf0640f97dcd40049d3fc8c3d10ff855>
    <h059eda5e5c344e5901eabd9b8ae1d5d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1b0d69d1-6137-41de-9ae5-e5925610d8cb</TermId>
        </TermInfo>
      </Terms>
    </h059eda5e5c344e5901eabd9b8ae1d5d>
    <PublishingStartDate xmlns="http://schemas.microsoft.com/sharepoint/v3" xsi:nil="true"/>
    <PublishingExpirationDate xmlns="http://schemas.microsoft.com/sharepoint/v3" xsi:nil="true"/>
    <p986eefbff5f4b2788134fa6982c273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15480a47-f0f1-4795-a643-bf3b2e95805c</TermId>
        </TermInfo>
      </Terms>
    </p986eefbff5f4b2788134fa6982c2730>
    <e999b8edfbce4772b22c3a8c74ff36ce xmlns="fdaf2857-34a0-4271-9efd-53feeda81814">
      <Terms xmlns="http://schemas.microsoft.com/office/infopath/2007/PartnerControls"/>
    </e999b8edfbce4772b22c3a8c74ff36ce>
    <TaxCatchAll xmlns="eaa6d935-851e-4683-8fb3-4830ef9470e6">
      <Value>68</Value>
      <Value>464</Value>
      <Value>64</Value>
      <Value>57</Value>
      <Value>1781</Value>
      <Value>97</Value>
      <Value>73</Value>
      <Value>69</Value>
    </TaxCatchAll>
    <m0c14ac2d9c042e3be8883c9fd5ef198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914398da-6a81-430b-8d1c-6a7bd1227f71</TermId>
        </TermInfo>
      </Terms>
    </m0c14ac2d9c042e3be8883c9fd5ef198>
    <TaxKeywordTaxHTField xmlns="eaa6d935-851e-4683-8fb3-4830ef9470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50a0b034-169b-4062-b9b1-f0dd9c5b2843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14e0894c-c65f-40d3-8c04-dc2c7cb9794d</TermId>
        </TermInfo>
      </Terms>
    </TaxKeywordTaxHTField>
    <i6d89d2a22ad4b4885b9858a4f35747a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3eaca359-c4b3-4b51-a927-e9852da92384</TermId>
        </TermInfo>
      </Terms>
    </i6d89d2a22ad4b4885b9858a4f35747a>
    <AverageRating xmlns="http://schemas.microsoft.com/sharepoint/v3" xsi:nil="true"/>
    <a9556e1ac9ee423090b285ae20260b0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Cross Sector</TermName>
          <TermId xmlns="http://schemas.microsoft.com/office/infopath/2007/PartnerControls">d51dcd69-a6f7-4fb6-bc11-144a9da6fd82</TermId>
        </TermInfo>
      </Terms>
    </a9556e1ac9ee423090b285ae20260b0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51DFF91B0A44197B29C020F8C642F" ma:contentTypeVersion="44" ma:contentTypeDescription="Create a new document." ma:contentTypeScope="" ma:versionID="37d6c69e0f0b1eab2d91fd3d2fe12a06">
  <xsd:schema xmlns:xsd="http://www.w3.org/2001/XMLSchema" xmlns:xs="http://www.w3.org/2001/XMLSchema" xmlns:p="http://schemas.microsoft.com/office/2006/metadata/properties" xmlns:ns1="http://schemas.microsoft.com/sharepoint/v3" xmlns:ns2="fdaf2857-34a0-4271-9efd-53feeda81814" xmlns:ns3="eaa6d935-851e-4683-8fb3-4830ef9470e6" targetNamespace="http://schemas.microsoft.com/office/2006/metadata/properties" ma:root="true" ma:fieldsID="306287739f13a793c1a58b147bf45c68" ns1:_="" ns2:_="" ns3:_="">
    <xsd:import namespace="http://schemas.microsoft.com/sharepoint/v3"/>
    <xsd:import namespace="fdaf2857-34a0-4271-9efd-53feeda81814"/>
    <xsd:import namespace="eaa6d935-851e-4683-8fb3-4830ef9470e6"/>
    <xsd:element name="properties">
      <xsd:complexType>
        <xsd:sequence>
          <xsd:element name="documentManagement">
            <xsd:complexType>
              <xsd:all>
                <xsd:element ref="ns2:a9556e1ac9ee423090b285ae20260b00" minOccurs="0"/>
                <xsd:element ref="ns3:TaxCatchAll" minOccurs="0"/>
                <xsd:element ref="ns3:TaxCatchAllLabel" minOccurs="0"/>
                <xsd:element ref="ns2:h059eda5e5c344e5901eabd9b8ae1d5d" minOccurs="0"/>
                <xsd:element ref="ns2:p986eefbff5f4b2788134fa6982c2730" minOccurs="0"/>
                <xsd:element ref="ns2:e999b8edfbce4772b22c3a8c74ff36ce" minOccurs="0"/>
                <xsd:element ref="ns2:jf0640f97dcd40049d3fc8c3d10ff855" minOccurs="0"/>
                <xsd:element ref="ns2:i6d89d2a22ad4b4885b9858a4f35747a" minOccurs="0"/>
                <xsd:element ref="ns2:m0c14ac2d9c042e3be8883c9fd5ef198" minOccurs="0"/>
                <xsd:element ref="ns3:TaxKeywordTaxHTField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28" nillable="true" ma:displayName="Rating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2857-34a0-4271-9efd-53feeda81814" elementFormDefault="qualified">
    <xsd:import namespace="http://schemas.microsoft.com/office/2006/documentManagement/types"/>
    <xsd:import namespace="http://schemas.microsoft.com/office/infopath/2007/PartnerControls"/>
    <xsd:element name="a9556e1ac9ee423090b285ae20260b00" ma:index="2" nillable="true" ma:taxonomy="true" ma:internalName="a9556e1ac9ee423090b285ae20260b00" ma:taxonomyFieldName="GfK_x0020_sector" ma:displayName="GfK sector" ma:readOnly="false" ma:default="" ma:fieldId="{a9556e1a-c9ee-4230-90b2-85ae20260b00}" ma:taxonomyMulti="true" ma:sspId="7262ee28-f1c0-414c-ad77-c1ea98916dd9" ma:termSetId="8100b7d8-db72-494e-93d1-2c441bfd6c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59eda5e5c344e5901eabd9b8ae1d5d" ma:index="6" ma:taxonomy="true" ma:internalName="h059eda5e5c344e5901eabd9b8ae1d5d" ma:taxonomyFieldName="Industries" ma:displayName="Industries" ma:readOnly="false" ma:default="" ma:fieldId="{1059eda5-e5c3-44e5-901e-abd9b8ae1d5d}" ma:taxonomyMulti="true" ma:sspId="7262ee28-f1c0-414c-ad77-c1ea98916dd9" ma:termSetId="5a885248-49da-421b-8a8b-00dd6ab23a4c" ma:anchorId="484d5cc4-00ce-4842-9cb2-84f285bc868b" ma:open="false" ma:isKeyword="false">
      <xsd:complexType>
        <xsd:sequence>
          <xsd:element ref="pc:Terms" minOccurs="0" maxOccurs="1"/>
        </xsd:sequence>
      </xsd:complexType>
    </xsd:element>
    <xsd:element name="p986eefbff5f4b2788134fa6982c2730" ma:index="8" ma:taxonomy="true" ma:internalName="p986eefbff5f4b2788134fa6982c2730" ma:taxonomyFieldName="Solutions" ma:displayName="Solutions" ma:readOnly="false" ma:default="" ma:fieldId="{9986eefb-ff5f-4b27-8813-4fa6982c2730}" ma:taxonomyMulti="true" ma:sspId="7262ee28-f1c0-414c-ad77-c1ea98916dd9" ma:termSetId="cbb9bdaf-82c2-446c-b699-94acba818cb2" ma:anchorId="c5ccb8f4-f96c-4fc7-ba62-720130679328" ma:open="false" ma:isKeyword="false">
      <xsd:complexType>
        <xsd:sequence>
          <xsd:element ref="pc:Terms" minOccurs="0" maxOccurs="1"/>
        </xsd:sequence>
      </xsd:complexType>
    </xsd:element>
    <xsd:element name="e999b8edfbce4772b22c3a8c74ff36ce" ma:index="10" nillable="true" ma:taxonomy="true" ma:internalName="e999b8edfbce4772b22c3a8c74ff36ce" ma:taxonomyFieldName="Methodology" ma:displayName="Methodology" ma:readOnly="false" ma:default="" ma:fieldId="{e999b8ed-fbce-4772-b22c-3a8c74ff36ce}" ma:taxonomyMulti="true" ma:sspId="7262ee28-f1c0-414c-ad77-c1ea98916dd9" ma:termSetId="bdaf93d5-d711-4073-8d3b-7629a135f3f3" ma:anchorId="84b66496-d990-4445-b5f1-adf2e2ce60f1" ma:open="false" ma:isKeyword="false">
      <xsd:complexType>
        <xsd:sequence>
          <xsd:element ref="pc:Terms" minOccurs="0" maxOccurs="1"/>
        </xsd:sequence>
      </xsd:complexType>
    </xsd:element>
    <xsd:element name="jf0640f97dcd40049d3fc8c3d10ff855" ma:index="13" nillable="true" ma:taxonomy="true" ma:internalName="jf0640f97dcd40049d3fc8c3d10ff855" ma:taxonomyFieldName="Clients" ma:displayName="Clients" ma:readOnly="false" ma:default="" ma:fieldId="{3f0640f9-7dcd-4004-9d3f-c8c3d10ff855}" ma:taxonomyMulti="true" ma:sspId="7262ee28-f1c0-414c-ad77-c1ea98916dd9" ma:termSetId="7d4bc5b7-a2e0-4278-8bd4-f6b755a7f7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d89d2a22ad4b4885b9858a4f35747a" ma:index="15" ma:taxonomy="true" ma:internalName="i6d89d2a22ad4b4885b9858a4f35747a" ma:taxonomyFieldName="Countries" ma:displayName="Countries" ma:readOnly="false" ma:default="" ma:fieldId="{26d89d2a-22ad-4b48-85b9-858a4f35747a}" ma:taxonomyMulti="true" ma:sspId="7262ee28-f1c0-414c-ad77-c1ea98916dd9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c14ac2d9c042e3be8883c9fd5ef198" ma:index="17" nillable="true" ma:taxonomy="true" ma:internalName="m0c14ac2d9c042e3be8883c9fd5ef198" ma:taxonomyFieldName="Languages" ma:displayName="Languages" ma:readOnly="false" ma:default="" ma:fieldId="{60c14ac2-d9c0-42e3-be88-83c9fd5ef198}" ma:taxonomyMulti="true" ma:sspId="7262ee28-f1c0-414c-ad77-c1ea98916dd9" ma:termSetId="1e1fffb5-459f-480a-aca8-4e5bef2918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6d935-851e-4683-8fb3-4830ef9470e6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66c50aa7-9ab1-4f06-a013-2ec94beb8993}" ma:internalName="TaxCatchAll" ma:showField="CatchAllData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66c50aa7-9ab1-4f06-a013-2ec94beb8993}" ma:internalName="TaxCatchAllLabel" ma:readOnly="true" ma:showField="CatchAllDataLabel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Keywords" ma:fieldId="{23f27201-bee3-471e-b2e7-b64fd8b7ca38}" ma:taxonomyMulti="true" ma:sspId="7262ee28-f1c0-414c-ad77-c1ea98916dd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9FA924-79FD-4BCE-8A4E-23A686F42C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17EEDB-2D10-42C2-8F6C-DF5876A302FC}">
  <ds:schemaRefs>
    <ds:schemaRef ds:uri="http://purl.org/dc/elements/1.1/"/>
    <ds:schemaRef ds:uri="http://purl.org/dc/terms/"/>
    <ds:schemaRef ds:uri="fdaf2857-34a0-4271-9efd-53feeda81814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eaa6d935-851e-4683-8fb3-4830ef9470e6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79FE7B6-132D-4917-BDD5-99D6B8490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af2857-34a0-4271-9efd-53feeda81814"/>
    <ds:schemaRef ds:uri="eaa6d935-851e-4683-8fb3-4830ef947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Office 2007-2010_4-3</Template>
  <TotalTime>0</TotalTime>
  <Words>9314</Words>
  <Application>Microsoft Office PowerPoint</Application>
  <PresentationFormat>Diavetítés a képernyőre (4:3 oldalarány)</PresentationFormat>
  <Paragraphs>743</Paragraphs>
  <Slides>59</Slides>
  <Notes>26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1" baseType="lpstr">
      <vt:lpstr>PPT Template Office 2007-2010_4-3</vt:lpstr>
      <vt:lpstr>think-cell Slide</vt:lpstr>
      <vt:lpstr>TV tartalomfogyasztás-kutatás</vt:lpstr>
      <vt:lpstr>Tartalom</vt:lpstr>
      <vt:lpstr>Összefoglaló</vt:lpstr>
      <vt:lpstr>Összefoglaló – I.</vt:lpstr>
      <vt:lpstr>Összefoglaló – II.</vt:lpstr>
      <vt:lpstr>Összefoglaló – III.</vt:lpstr>
      <vt:lpstr>A kutatás eredményei</vt:lpstr>
      <vt:lpstr>MÉG MINDIG LINEÁRISAN - 90:10 TOP 8 CSATORNA</vt:lpstr>
      <vt:lpstr>SAJÁT DÖNTÉS (IS), TUDATOS MEGFONTOLÁSBÓL</vt:lpstr>
      <vt:lpstr>MŰSORPREFERENCIA ÉS KAPCSOLGATÁS</vt:lpstr>
      <vt:lpstr>A DÖNTÉS IDEJE ÉS A MŰSORPREFERENCIA</vt:lpstr>
      <vt:lpstr>FŐBB SZEMPONTOK</vt:lpstr>
      <vt:lpstr>HÁROM CSOPORT A MŰSORVÁLASZTÁSI SZOKÁSOK ALAPJÁN</vt:lpstr>
      <vt:lpstr>A SZEGMENSEK FŐBB JELLEMZŐI – KVALITATÍV FÁZIS</vt:lpstr>
      <vt:lpstr>DÖNTÉSI FA   - KVALITATÍV FÁZIS</vt:lpstr>
      <vt:lpstr>INKÁBB TUDATOS, JELLEMZŐEN EGYEDÜL TÉVÉZŐK</vt:lpstr>
      <vt:lpstr>EGYEDÜL, INKÁBB TUDATOSAN TÉVÉZŐK</vt:lpstr>
      <vt:lpstr>INKÁBB TUDATOS, JELLEMZŐEN TÖBBEN TÉVÉZŐK</vt:lpstr>
      <vt:lpstr>TÖBBEN, LINEÁRISAN, TUDATOSAN TÉVÉZŐK</vt:lpstr>
      <vt:lpstr>TÖBBEN, NEMLINEÁRISAN, TUDATOSAN TÉVÉZŐK</vt:lpstr>
      <vt:lpstr>KAPCSOLGATÓK</vt:lpstr>
      <vt:lpstr>KAPCSOLGATÓK</vt:lpstr>
      <vt:lpstr>A KÍNÁLAT ÉS AZ ESZKÖZ ÖSSZEFÜGGÉSEI - KVALITATÍV FÁZIS</vt:lpstr>
      <vt:lpstr>A MŰSOR ÉS A TARTALOM  ÖSSZEFÜGGÉSEI - KVALITATÍV FÁZIS</vt:lpstr>
      <vt:lpstr>A kvalitatív kutatás részletes eredményei</vt:lpstr>
      <vt:lpstr>TV-nézés: Spontán reakciók</vt:lpstr>
      <vt:lpstr>TV nézési szokások</vt:lpstr>
      <vt:lpstr>TV-hez fűződő viszony</vt:lpstr>
      <vt:lpstr>Választás – Nézői magatartás, karakterisztikák</vt:lpstr>
      <vt:lpstr>Választást befolyásoló tényezők - Műsorok</vt:lpstr>
      <vt:lpstr>Választást befolyásoló tényezők – Műsorok (2)</vt:lpstr>
      <vt:lpstr>Választást befolyásoló tényezők – rendszeresen nézett műsorok karakterisztikái (3)</vt:lpstr>
      <vt:lpstr>Választást befolyásoló tényezők – Eszközök és szegmens karakterisztikák</vt:lpstr>
      <vt:lpstr>Eszközök és hatásuk a TV-nézésre</vt:lpstr>
      <vt:lpstr>TV-készülék helye az otthonban</vt:lpstr>
      <vt:lpstr>Lineáris vs. nemlineáris és lekérhető médiaszolgáltatás</vt:lpstr>
      <vt:lpstr>Lineáris vs. nemlineáris: mozgatórugók</vt:lpstr>
      <vt:lpstr>Reklámok TV-nézés közben </vt:lpstr>
      <vt:lpstr>A kvantitatív kutatás részletes eredményei</vt:lpstr>
      <vt:lpstr>A szegmensek jellemzői</vt:lpstr>
      <vt:lpstr>A szegmensek jellemzői</vt:lpstr>
      <vt:lpstr>A szegmensek jellemzői</vt:lpstr>
      <vt:lpstr>A szegmensek jellemzői</vt:lpstr>
      <vt:lpstr>A szegmensek jellemzői</vt:lpstr>
      <vt:lpstr>A szegmensek jellemzői</vt:lpstr>
      <vt:lpstr>A szegmensek jellemzői</vt:lpstr>
      <vt:lpstr>A szegmensek jellemzői</vt:lpstr>
      <vt:lpstr>A szegmensek jellemzői</vt:lpstr>
      <vt:lpstr>A szegmensek jellemzői</vt:lpstr>
      <vt:lpstr>A szegmensek jellemzői</vt:lpstr>
      <vt:lpstr>A szegmensek jellemzői</vt:lpstr>
      <vt:lpstr>A kutatás háttere és módszertana</vt:lpstr>
      <vt:lpstr>A kérdőíves felmérés</vt:lpstr>
      <vt:lpstr>A kérdőíves kutatás módszertani háttere</vt:lpstr>
      <vt:lpstr>A kérdőíves kutatás módszertani háttere – a napló</vt:lpstr>
      <vt:lpstr>Az etnográfiai vizsgálat</vt:lpstr>
      <vt:lpstr>Az etnográfiai kutatás módszertani háttere</vt:lpstr>
      <vt:lpstr>Kapcsolat</vt:lpstr>
      <vt:lpstr>Kapcsolat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[Subtitle of presentation]</dc:subject>
  <dc:creator/>
  <cp:keywords>PowerPoint; template</cp:keywords>
  <cp:lastModifiedBy/>
  <cp:revision>1</cp:revision>
  <dcterms:created xsi:type="dcterms:W3CDTF">2015-10-27T08:12:10Z</dcterms:created>
  <dcterms:modified xsi:type="dcterms:W3CDTF">2015-11-11T11:08:01Z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>97;#Not applicable|457da623-78f9-49de-8564-b1618c49ba59</vt:lpwstr>
  </property>
  <property fmtid="{D5CDD505-2E9C-101B-9397-08002B2CF9AE}" pid="3" name="Countries">
    <vt:lpwstr>69;#Global|3eaca359-c4b3-4b51-a927-e9852da92384</vt:lpwstr>
  </property>
  <property fmtid="{D5CDD505-2E9C-101B-9397-08002B2CF9AE}" pid="4" name="TaxKeyword">
    <vt:lpwstr>1781;#PowerPoint|50a0b034-169b-4062-b9b1-f0dd9c5b2843;#464;#template|14e0894c-c65f-40d3-8c04-dc2c7cb9794d</vt:lpwstr>
  </property>
  <property fmtid="{D5CDD505-2E9C-101B-9397-08002B2CF9AE}" pid="5" name="Solutions">
    <vt:lpwstr>64;#Not applicable|15480a47-f0f1-4795-a643-bf3b2e95805c</vt:lpwstr>
  </property>
  <property fmtid="{D5CDD505-2E9C-101B-9397-08002B2CF9AE}" pid="6" name="ContentTypeId">
    <vt:lpwstr>0x010100D9151DFF91B0A44197B29C020F8C642F</vt:lpwstr>
  </property>
  <property fmtid="{D5CDD505-2E9C-101B-9397-08002B2CF9AE}" pid="7" name="GfK sector">
    <vt:lpwstr>68;#Cross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73;#English|914398da-6a81-430b-8d1c-6a7bd1227f71</vt:lpwstr>
  </property>
  <property fmtid="{D5CDD505-2E9C-101B-9397-08002B2CF9AE}" pid="10" name="Industries">
    <vt:lpwstr>57;#Not applicable|1b0d69d1-6137-41de-9ae5-e5925610d8cb</vt:lpwstr>
  </property>
  <property fmtid="{D5CDD505-2E9C-101B-9397-08002B2CF9AE}" pid="11" name="Methodology">
    <vt:lpwstr/>
  </property>
</Properties>
</file>