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8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0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1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2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2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3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44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45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46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4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4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5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5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5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5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5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5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5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5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5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5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6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6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8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9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93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94.xml" ContentType="application/vnd.openxmlformats-officedocument.drawingml.chart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charts/chart99.xml" ContentType="application/vnd.openxmlformats-officedocument.drawingml.chart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ppt/charts/chart100.xml" ContentType="application/vnd.openxmlformats-officedocument.drawingml.chart+xml"/>
  <Override PartName="/ppt/theme/themeOverride13.xml" ContentType="application/vnd.openxmlformats-officedocument.themeOverride+xml"/>
  <Override PartName="/ppt/drawings/drawing12.xml" ContentType="application/vnd.openxmlformats-officedocument.drawingml.chartshapes+xml"/>
  <Override PartName="/ppt/charts/chart101.xml" ContentType="application/vnd.openxmlformats-officedocument.drawingml.chart+xml"/>
  <Override PartName="/ppt/theme/themeOverride14.xml" ContentType="application/vnd.openxmlformats-officedocument.themeOverride+xml"/>
  <Override PartName="/ppt/drawings/drawing13.xml" ContentType="application/vnd.openxmlformats-officedocument.drawingml.chartshapes+xml"/>
  <Override PartName="/ppt/charts/chart102.xml" ContentType="application/vnd.openxmlformats-officedocument.drawingml.chart+xml"/>
  <Override PartName="/ppt/theme/themeOverride15.xml" ContentType="application/vnd.openxmlformats-officedocument.themeOverride+xml"/>
  <Override PartName="/ppt/drawings/drawing14.xml" ContentType="application/vnd.openxmlformats-officedocument.drawingml.chartshapes+xml"/>
  <Override PartName="/ppt/charts/chart103.xml" ContentType="application/vnd.openxmlformats-officedocument.drawingml.chart+xml"/>
  <Override PartName="/ppt/theme/themeOverride16.xml" ContentType="application/vnd.openxmlformats-officedocument.themeOverride+xml"/>
  <Override PartName="/ppt/drawings/drawing15.xml" ContentType="application/vnd.openxmlformats-officedocument.drawingml.chartshapes+xml"/>
  <Override PartName="/ppt/charts/chart104.xml" ContentType="application/vnd.openxmlformats-officedocument.drawingml.chart+xml"/>
  <Override PartName="/ppt/theme/themeOverride17.xml" ContentType="application/vnd.openxmlformats-officedocument.themeOverride+xml"/>
  <Override PartName="/ppt/drawings/drawing16.xml" ContentType="application/vnd.openxmlformats-officedocument.drawingml.chartshapes+xml"/>
  <Override PartName="/ppt/charts/chart105.xml" ContentType="application/vnd.openxmlformats-officedocument.drawingml.chart+xml"/>
  <Override PartName="/ppt/theme/themeOverride18.xml" ContentType="application/vnd.openxmlformats-officedocument.themeOverride+xml"/>
  <Override PartName="/ppt/drawings/drawing17.xml" ContentType="application/vnd.openxmlformats-officedocument.drawingml.chartshapes+xml"/>
  <Override PartName="/ppt/charts/chart106.xml" ContentType="application/vnd.openxmlformats-officedocument.drawingml.chart+xml"/>
  <Override PartName="/ppt/theme/themeOverride19.xml" ContentType="application/vnd.openxmlformats-officedocument.themeOverride+xml"/>
  <Override PartName="/ppt/drawings/drawing18.xml" ContentType="application/vnd.openxmlformats-officedocument.drawingml.chartshapes+xml"/>
  <Override PartName="/ppt/charts/chart107.xml" ContentType="application/vnd.openxmlformats-officedocument.drawingml.chart+xml"/>
  <Override PartName="/ppt/theme/themeOverride20.xml" ContentType="application/vnd.openxmlformats-officedocument.themeOverride+xml"/>
  <Override PartName="/ppt/drawings/drawing19.xml" ContentType="application/vnd.openxmlformats-officedocument.drawingml.chartshapes+xml"/>
  <Override PartName="/ppt/charts/chart108.xml" ContentType="application/vnd.openxmlformats-officedocument.drawingml.chart+xml"/>
  <Override PartName="/ppt/theme/themeOverride21.xml" ContentType="application/vnd.openxmlformats-officedocument.themeOverride+xml"/>
  <Override PartName="/ppt/drawings/drawing20.xml" ContentType="application/vnd.openxmlformats-officedocument.drawingml.chartshapes+xml"/>
  <Override PartName="/ppt/charts/chart10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11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11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11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11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11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11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11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11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11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11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120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121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122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123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124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125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126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12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12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50" r:id="rId2"/>
    <p:sldMasterId id="2147483854" r:id="rId3"/>
    <p:sldMasterId id="2147483694" r:id="rId4"/>
    <p:sldMasterId id="2147483858" r:id="rId5"/>
    <p:sldMasterId id="2147483842" r:id="rId6"/>
    <p:sldMasterId id="2147483929" r:id="rId7"/>
    <p:sldMasterId id="2147483942" r:id="rId8"/>
    <p:sldMasterId id="2147483967" r:id="rId9"/>
    <p:sldMasterId id="2147483972" r:id="rId10"/>
    <p:sldMasterId id="2147483985" r:id="rId11"/>
    <p:sldMasterId id="2147483991" r:id="rId12"/>
    <p:sldMasterId id="2147484034" r:id="rId13"/>
    <p:sldMasterId id="2147484048" r:id="rId14"/>
    <p:sldMasterId id="2147484077" r:id="rId15"/>
    <p:sldMasterId id="2147484098" r:id="rId16"/>
    <p:sldMasterId id="2147484103" r:id="rId17"/>
    <p:sldMasterId id="2147484108" r:id="rId18"/>
    <p:sldMasterId id="2147484130" r:id="rId19"/>
    <p:sldMasterId id="2147484140" r:id="rId20"/>
    <p:sldMasterId id="2147484145" r:id="rId21"/>
    <p:sldMasterId id="2147484160" r:id="rId22"/>
    <p:sldMasterId id="2147484171" r:id="rId23"/>
  </p:sldMasterIdLst>
  <p:notesMasterIdLst>
    <p:notesMasterId r:id="rId85"/>
  </p:notesMasterIdLst>
  <p:handoutMasterIdLst>
    <p:handoutMasterId r:id="rId86"/>
  </p:handoutMasterIdLst>
  <p:sldIdLst>
    <p:sldId id="291" r:id="rId24"/>
    <p:sldId id="307" r:id="rId25"/>
    <p:sldId id="1541" r:id="rId26"/>
    <p:sldId id="402" r:id="rId27"/>
    <p:sldId id="423" r:id="rId28"/>
    <p:sldId id="868" r:id="rId29"/>
    <p:sldId id="1566" r:id="rId30"/>
    <p:sldId id="1407" r:id="rId31"/>
    <p:sldId id="1529" r:id="rId32"/>
    <p:sldId id="1542" r:id="rId33"/>
    <p:sldId id="1531" r:id="rId34"/>
    <p:sldId id="1532" r:id="rId35"/>
    <p:sldId id="1533" r:id="rId36"/>
    <p:sldId id="1536" r:id="rId37"/>
    <p:sldId id="1537" r:id="rId38"/>
    <p:sldId id="1544" r:id="rId39"/>
    <p:sldId id="1434" r:id="rId40"/>
    <p:sldId id="1481" r:id="rId41"/>
    <p:sldId id="1435" r:id="rId42"/>
    <p:sldId id="1430" r:id="rId43"/>
    <p:sldId id="1563" r:id="rId44"/>
    <p:sldId id="1426" r:id="rId45"/>
    <p:sldId id="1432" r:id="rId46"/>
    <p:sldId id="1433" r:id="rId47"/>
    <p:sldId id="1394" r:id="rId48"/>
    <p:sldId id="1545" r:id="rId49"/>
    <p:sldId id="1436" r:id="rId50"/>
    <p:sldId id="522" r:id="rId51"/>
    <p:sldId id="521" r:id="rId52"/>
    <p:sldId id="1550" r:id="rId53"/>
    <p:sldId id="523" r:id="rId54"/>
    <p:sldId id="1538" r:id="rId55"/>
    <p:sldId id="1428" r:id="rId56"/>
    <p:sldId id="1547" r:id="rId57"/>
    <p:sldId id="1548" r:id="rId58"/>
    <p:sldId id="1482" r:id="rId59"/>
    <p:sldId id="1483" r:id="rId60"/>
    <p:sldId id="1484" r:id="rId61"/>
    <p:sldId id="1485" r:id="rId62"/>
    <p:sldId id="1546" r:id="rId63"/>
    <p:sldId id="1500" r:id="rId64"/>
    <p:sldId id="1553" r:id="rId65"/>
    <p:sldId id="1552" r:id="rId66"/>
    <p:sldId id="1554" r:id="rId67"/>
    <p:sldId id="1551" r:id="rId68"/>
    <p:sldId id="1488" r:id="rId69"/>
    <p:sldId id="1494" r:id="rId70"/>
    <p:sldId id="1497" r:id="rId71"/>
    <p:sldId id="1555" r:id="rId72"/>
    <p:sldId id="1556" r:id="rId73"/>
    <p:sldId id="1543" r:id="rId74"/>
    <p:sldId id="1568" r:id="rId75"/>
    <p:sldId id="1569" r:id="rId76"/>
    <p:sldId id="1561" r:id="rId77"/>
    <p:sldId id="1557" r:id="rId78"/>
    <p:sldId id="1606" r:id="rId79"/>
    <p:sldId id="1637" r:id="rId80"/>
    <p:sldId id="1315" r:id="rId81"/>
    <p:sldId id="420" r:id="rId82"/>
    <p:sldId id="393" r:id="rId83"/>
    <p:sldId id="417" r:id="rId84"/>
  </p:sldIdLst>
  <p:sldSz cx="9144000" cy="5143500" type="screen16x9"/>
  <p:notesSz cx="6797675" cy="9926638"/>
  <p:defaultTextStyle>
    <a:defPPr>
      <a:defRPr lang="cs-CZ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pos="249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pos="1066">
          <p15:clr>
            <a:srgbClr val="A4A3A4"/>
          </p15:clr>
        </p15:guide>
        <p15:guide id="7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ese" initials="E" lastIdx="20" clrIdx="0"/>
  <p:cmAuthor id="1" name="Nikolett Papp" initials="NP" lastIdx="1" clrIdx="1">
    <p:extLst>
      <p:ext uri="{19B8F6BF-5375-455C-9EA6-DF929625EA0E}">
        <p15:presenceInfo xmlns:p15="http://schemas.microsoft.com/office/powerpoint/2012/main" userId="S-1-5-21-3343930222-3471731563-1258133589-508568" providerId="AD"/>
      </p:ext>
    </p:extLst>
  </p:cmAuthor>
  <p:cmAuthor id="2" name="Sara Pfisztner" initials="SP" lastIdx="3" clrIdx="2">
    <p:extLst>
      <p:ext uri="{19B8F6BF-5375-455C-9EA6-DF929625EA0E}">
        <p15:presenceInfo xmlns:p15="http://schemas.microsoft.com/office/powerpoint/2012/main" userId="S-1-5-21-3343930222-3471731563-1258133589-527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5559"/>
    <a:srgbClr val="638234"/>
    <a:srgbClr val="A1350E"/>
    <a:srgbClr val="B97004"/>
    <a:srgbClr val="FF4343"/>
    <a:srgbClr val="8B8B8B"/>
    <a:srgbClr val="E5E5E5"/>
    <a:srgbClr val="A6A6A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2899" autoAdjust="0"/>
  </p:normalViewPr>
  <p:slideViewPr>
    <p:cSldViewPr showGuides="1">
      <p:cViewPr varScale="1">
        <p:scale>
          <a:sx n="93" d="100"/>
          <a:sy n="93" d="100"/>
        </p:scale>
        <p:origin x="732" y="72"/>
      </p:cViewPr>
      <p:guideLst>
        <p:guide orient="horz" pos="169"/>
        <p:guide orient="horz" pos="3117"/>
        <p:guide pos="249"/>
        <p:guide pos="5420"/>
        <p:guide orient="horz" pos="2527"/>
        <p:guide pos="1066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-2850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0.xlsx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-munkalap100.xlsx"/><Relationship Id="rId1" Type="http://schemas.openxmlformats.org/officeDocument/2006/relationships/themeOverride" Target="../theme/themeOverride13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-munkalap101.xlsx"/><Relationship Id="rId1" Type="http://schemas.openxmlformats.org/officeDocument/2006/relationships/themeOverride" Target="../theme/themeOverride14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-munkalap102.xlsx"/><Relationship Id="rId1" Type="http://schemas.openxmlformats.org/officeDocument/2006/relationships/themeOverride" Target="../theme/themeOverride15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-munkalap103.xlsx"/><Relationship Id="rId1" Type="http://schemas.openxmlformats.org/officeDocument/2006/relationships/themeOverride" Target="../theme/themeOverride16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-munkalap104.xlsx"/><Relationship Id="rId1" Type="http://schemas.openxmlformats.org/officeDocument/2006/relationships/themeOverride" Target="../theme/themeOverride17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-munkalap105.xlsx"/><Relationship Id="rId1" Type="http://schemas.openxmlformats.org/officeDocument/2006/relationships/themeOverride" Target="../theme/themeOverride18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-munkalap106.xlsx"/><Relationship Id="rId1" Type="http://schemas.openxmlformats.org/officeDocument/2006/relationships/themeOverride" Target="../theme/themeOverride19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-munkalap107.xlsx"/><Relationship Id="rId1" Type="http://schemas.openxmlformats.org/officeDocument/2006/relationships/themeOverride" Target="../theme/themeOverride20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-munkalap108.xlsx"/><Relationship Id="rId1" Type="http://schemas.openxmlformats.org/officeDocument/2006/relationships/themeOverride" Target="../theme/themeOverride21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1.xlsx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1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2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0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1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2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3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4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5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6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7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28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-munkalap3.xlsx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munkalap41.xlsx"/><Relationship Id="rId1" Type="http://schemas.openxmlformats.org/officeDocument/2006/relationships/themeOverride" Target="../theme/themeOverride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munkalap42.xlsx"/><Relationship Id="rId1" Type="http://schemas.openxmlformats.org/officeDocument/2006/relationships/themeOverride" Target="../theme/themeOverride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-munkalap43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-munkalap44.xlsx"/><Relationship Id="rId1" Type="http://schemas.openxmlformats.org/officeDocument/2006/relationships/themeOverride" Target="../theme/themeOverride5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-munkalap45.xlsx"/><Relationship Id="rId1" Type="http://schemas.openxmlformats.org/officeDocument/2006/relationships/themeOverride" Target="../theme/themeOverride6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-munkalap46.xlsx"/><Relationship Id="rId1" Type="http://schemas.openxmlformats.org/officeDocument/2006/relationships/themeOverride" Target="../theme/themeOverride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1.xlsx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-munkalap92.xlsx"/><Relationship Id="rId1" Type="http://schemas.openxmlformats.org/officeDocument/2006/relationships/themeOverride" Target="../theme/themeOverride8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-munkalap93.xlsx"/><Relationship Id="rId1" Type="http://schemas.openxmlformats.org/officeDocument/2006/relationships/themeOverride" Target="../theme/themeOverride9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-munkalap94.xlsx"/><Relationship Id="rId1" Type="http://schemas.openxmlformats.org/officeDocument/2006/relationships/themeOverride" Target="../theme/themeOverride10.xm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7.xlsx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-munkalap98.xlsx"/><Relationship Id="rId1" Type="http://schemas.openxmlformats.org/officeDocument/2006/relationships/themeOverride" Target="../theme/themeOverride11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-munkalap99.xlsx"/><Relationship Id="rId1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6A-48AD-AF5A-2B87C7E9B7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6A-48AD-AF5A-2B87C7E9B7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6A-48AD-AF5A-2B87C7E9B7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6A-48AD-AF5A-2B87C7E9B7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6A-48AD-AF5A-2B87C7E9B7D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6A-479E-A952-0D18C4C0C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2-4AE8-B8AE-0659A5C7421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32-4AE8-B8AE-0659A5C7421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32-4AE8-B8AE-0659A5C74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B0-485C-8AFE-38A26147CF0F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B0-485C-8AFE-38A26147CF0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B0-485C-8AFE-38A26147CF0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7.0000000000000007E-2</c:v>
                </c:pt>
                <c:pt idx="2">
                  <c:v>0.92999999999999994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B0-485C-8AFE-38A26147C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D3-4BA6-AD9B-2C48C066F9EB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D3-4BA6-AD9B-2C48C066F9EB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D3-4BA6-AD9B-2C48C066F9EB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0.38</c:v>
                </c:pt>
                <c:pt idx="2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D3-4BA6-AD9B-2C48C066F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07-47A4-9CBC-9F3A71FDB4AC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07-47A4-9CBC-9F3A71FDB4AC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07-47A4-9CBC-9F3A71FDB4AC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0.09</c:v>
                </c:pt>
                <c:pt idx="2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07-47A4-9CBC-9F3A71FDB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2-4DA8-9F48-EC2800032A51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12-4DA8-9F48-EC2800032A51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12-4DA8-9F48-EC2800032A51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0.49</c:v>
                </c:pt>
                <c:pt idx="2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12-4DA8-9F48-EC2800032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09-49FD-AF51-9492315A1869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09-49FD-AF51-9492315A1869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09-49FD-AF51-9492315A1869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0.44</c:v>
                </c:pt>
                <c:pt idx="2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09-49FD-AF51-9492315A1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83-49E3-9A00-CCF69D7DB2E8}"/>
              </c:ext>
            </c:extLst>
          </c:dPt>
          <c:dPt>
            <c:idx val="1"/>
            <c:bubble3D val="0"/>
            <c:spPr>
              <a:solidFill>
                <a:srgbClr val="FBB04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83-49E3-9A00-CCF69D7DB2E8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83-49E3-9A00-CCF69D7DB2E8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0.59</c:v>
                </c:pt>
                <c:pt idx="2">
                  <c:v>0.41000000000000003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83-49E3-9A00-CCF69D7DB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51-4567-9076-1F3AA645DC02}"/>
              </c:ext>
            </c:extLst>
          </c:dPt>
          <c:dPt>
            <c:idx val="1"/>
            <c:bubble3D val="0"/>
            <c:spPr>
              <a:solidFill>
                <a:srgbClr val="FBB04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51-4567-9076-1F3AA645DC02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51-4567-9076-1F3AA645DC02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0.25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51-4567-9076-1F3AA645D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2F-4606-B24F-EB71035A66E4}"/>
              </c:ext>
            </c:extLst>
          </c:dPt>
          <c:dPt>
            <c:idx val="1"/>
            <c:bubble3D val="0"/>
            <c:spPr>
              <a:solidFill>
                <a:srgbClr val="FBB04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2F-4606-B24F-EB71035A66E4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2F-4606-B24F-EB71035A66E4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0.06</c:v>
                </c:pt>
                <c:pt idx="2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2F-4606-B24F-EB71035A6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7F-4AA4-B750-AF9649A96705}"/>
              </c:ext>
            </c:extLst>
          </c:dPt>
          <c:dPt>
            <c:idx val="1"/>
            <c:bubble3D val="0"/>
            <c:spPr>
              <a:solidFill>
                <a:srgbClr val="FBB04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F-4AA4-B750-AF9649A9670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7F-4AA4-B750-AF9649A96705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7F-4AA4-B750-AF9649A96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Este</c:v>
                </c:pt>
                <c:pt idx="1">
                  <c:v>Délután</c:v>
                </c:pt>
                <c:pt idx="2">
                  <c:v>Délelőtt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0.83</c:v>
                </c:pt>
                <c:pt idx="1">
                  <c:v>0.83</c:v>
                </c:pt>
                <c:pt idx="2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1-42AE-95E0-3A7FC1897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Este</c:v>
                </c:pt>
                <c:pt idx="1">
                  <c:v>Délután</c:v>
                </c:pt>
                <c:pt idx="2">
                  <c:v>Délelőtt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61-42AE-95E0-3A7FC1897F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Este</c:v>
                </c:pt>
                <c:pt idx="1">
                  <c:v>Délután</c:v>
                </c:pt>
                <c:pt idx="2">
                  <c:v>Délelőtt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0.14000000000000001</c:v>
                </c:pt>
                <c:pt idx="1">
                  <c:v>0.15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61-42AE-95E0-3A7FC189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226248"/>
        <c:axId val="244226640"/>
      </c:barChart>
      <c:catAx>
        <c:axId val="244226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6640"/>
        <c:crosses val="autoZero"/>
        <c:auto val="1"/>
        <c:lblAlgn val="ctr"/>
        <c:lblOffset val="100"/>
        <c:noMultiLvlLbl val="0"/>
      </c:catAx>
      <c:valAx>
        <c:axId val="2442266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6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24-47FB-93A1-615F0D14F5D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24-47FB-93A1-615F0D14F5D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24-47FB-93A1-615F0D14F5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Este</c:v>
                </c:pt>
                <c:pt idx="1">
                  <c:v>Délután</c:v>
                </c:pt>
                <c:pt idx="2">
                  <c:v>Délelőtt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0.6364275668073136</c:v>
                </c:pt>
                <c:pt idx="1">
                  <c:v>0.6265486725663717</c:v>
                </c:pt>
                <c:pt idx="2">
                  <c:v>0.59090909090909094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BE-4B37-8558-D978B77A4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Este</c:v>
                </c:pt>
                <c:pt idx="1">
                  <c:v>Délután</c:v>
                </c:pt>
                <c:pt idx="2">
                  <c:v>Délelőtt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3.3755274261603373E-2</c:v>
                </c:pt>
                <c:pt idx="1">
                  <c:v>3.5398230088495575E-2</c:v>
                </c:pt>
                <c:pt idx="2">
                  <c:v>6.0606060606060608E-2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BE-4B37-8558-D978B77A41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Este</c:v>
                </c:pt>
                <c:pt idx="1">
                  <c:v>Délután</c:v>
                </c:pt>
                <c:pt idx="2">
                  <c:v>Délelőtt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0.32981715893108299</c:v>
                </c:pt>
                <c:pt idx="1">
                  <c:v>0.33805309734513272</c:v>
                </c:pt>
                <c:pt idx="2">
                  <c:v>0.34848484848484851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BE-4B37-8558-D978B77A4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227424"/>
        <c:axId val="244227816"/>
      </c:barChart>
      <c:catAx>
        <c:axId val="244227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7816"/>
        <c:crosses val="autoZero"/>
        <c:auto val="1"/>
        <c:lblAlgn val="ctr"/>
        <c:lblOffset val="100"/>
        <c:noMultiLvlLbl val="0"/>
      </c:catAx>
      <c:valAx>
        <c:axId val="2442278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6429845877806"/>
          <c:y val="0.12932886458383588"/>
          <c:w val="0.42936071433606565"/>
          <c:h val="0.821114273795097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Zenés szórakoztató / tehetségkutató</c:v>
                </c:pt>
                <c:pt idx="1">
                  <c:v>Egy órás részekből álló sorozat</c:v>
                </c:pt>
                <c:pt idx="2">
                  <c:v>Mozifilm</c:v>
                </c:pt>
                <c:pt idx="3">
                  <c:v>Ismeretterjesztő</c:v>
                </c:pt>
                <c:pt idx="4">
                  <c:v>Sport</c:v>
                </c:pt>
                <c:pt idx="5">
                  <c:v>Főzős / gasztronómiai</c:v>
                </c:pt>
                <c:pt idx="6">
                  <c:v>Fél órás részekből álló sorozat</c:v>
                </c:pt>
                <c:pt idx="7">
                  <c:v>Valóság show</c:v>
                </c:pt>
                <c:pt idx="8">
                  <c:v>Hírműsor</c:v>
                </c:pt>
                <c:pt idx="9">
                  <c:v>Vetélkedő / kvíz</c:v>
                </c:pt>
                <c:pt idx="10">
                  <c:v>Animáció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0.77272727272727271</c:v>
                </c:pt>
                <c:pt idx="1">
                  <c:v>0.71208226221079696</c:v>
                </c:pt>
                <c:pt idx="2">
                  <c:v>0.68804664723032072</c:v>
                </c:pt>
                <c:pt idx="3">
                  <c:v>0.68468468468468469</c:v>
                </c:pt>
                <c:pt idx="4">
                  <c:v>0.6685393258426966</c:v>
                </c:pt>
                <c:pt idx="5">
                  <c:v>0.66304347826086951</c:v>
                </c:pt>
                <c:pt idx="6">
                  <c:v>0.6172106824925816</c:v>
                </c:pt>
                <c:pt idx="7">
                  <c:v>0.60377358490566035</c:v>
                </c:pt>
                <c:pt idx="8">
                  <c:v>0.55982905982905984</c:v>
                </c:pt>
                <c:pt idx="9">
                  <c:v>0.52554744525547448</c:v>
                </c:pt>
                <c:pt idx="10">
                  <c:v>0.35365853658536583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4C-47BC-A522-9E0863845B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Zenés szórakoztató / tehetségkutató</c:v>
                </c:pt>
                <c:pt idx="1">
                  <c:v>Egy órás részekből álló sorozat</c:v>
                </c:pt>
                <c:pt idx="2">
                  <c:v>Mozifilm</c:v>
                </c:pt>
                <c:pt idx="3">
                  <c:v>Ismeretterjesztő</c:v>
                </c:pt>
                <c:pt idx="4">
                  <c:v>Sport</c:v>
                </c:pt>
                <c:pt idx="5">
                  <c:v>Főzős / gasztronómiai</c:v>
                </c:pt>
                <c:pt idx="6">
                  <c:v>Fél órás részekből álló sorozat</c:v>
                </c:pt>
                <c:pt idx="7">
                  <c:v>Valóság show</c:v>
                </c:pt>
                <c:pt idx="8">
                  <c:v>Hírműsor</c:v>
                </c:pt>
                <c:pt idx="9">
                  <c:v>Vetélkedő / kvíz</c:v>
                </c:pt>
                <c:pt idx="10">
                  <c:v>Animáció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3.3419023136246784E-2</c:v>
                </c:pt>
                <c:pt idx="2">
                  <c:v>1.4577259475218658E-2</c:v>
                </c:pt>
                <c:pt idx="3">
                  <c:v>4.5045045045045043E-2</c:v>
                </c:pt>
                <c:pt idx="4">
                  <c:v>5.6179775280898875E-2</c:v>
                </c:pt>
                <c:pt idx="5">
                  <c:v>3.2608695652173912E-2</c:v>
                </c:pt>
                <c:pt idx="6">
                  <c:v>2.6706231454005934E-2</c:v>
                </c:pt>
                <c:pt idx="7">
                  <c:v>4.40251572327044E-2</c:v>
                </c:pt>
                <c:pt idx="8">
                  <c:v>3.4188034188034191E-2</c:v>
                </c:pt>
                <c:pt idx="9">
                  <c:v>3.6496350364963501E-2</c:v>
                </c:pt>
                <c:pt idx="10">
                  <c:v>0.13414634146341464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4C-47BC-A522-9E0863845B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Zenés szórakoztató / tehetségkutató</c:v>
                </c:pt>
                <c:pt idx="1">
                  <c:v>Egy órás részekből álló sorozat</c:v>
                </c:pt>
                <c:pt idx="2">
                  <c:v>Mozifilm</c:v>
                </c:pt>
                <c:pt idx="3">
                  <c:v>Ismeretterjesztő</c:v>
                </c:pt>
                <c:pt idx="4">
                  <c:v>Sport</c:v>
                </c:pt>
                <c:pt idx="5">
                  <c:v>Főzős / gasztronómiai</c:v>
                </c:pt>
                <c:pt idx="6">
                  <c:v>Fél órás részekből álló sorozat</c:v>
                </c:pt>
                <c:pt idx="7">
                  <c:v>Valóság show</c:v>
                </c:pt>
                <c:pt idx="8">
                  <c:v>Hírműsor</c:v>
                </c:pt>
                <c:pt idx="9">
                  <c:v>Vetélkedő / kvíz</c:v>
                </c:pt>
                <c:pt idx="10">
                  <c:v>Animáció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0.22727272727272727</c:v>
                </c:pt>
                <c:pt idx="1">
                  <c:v>0.25449871465295631</c:v>
                </c:pt>
                <c:pt idx="2">
                  <c:v>0.29737609329446063</c:v>
                </c:pt>
                <c:pt idx="3">
                  <c:v>0.27027027027027029</c:v>
                </c:pt>
                <c:pt idx="4">
                  <c:v>0.2752808988764045</c:v>
                </c:pt>
                <c:pt idx="5">
                  <c:v>0.30434782608695654</c:v>
                </c:pt>
                <c:pt idx="6">
                  <c:v>0.35608308605341249</c:v>
                </c:pt>
                <c:pt idx="7">
                  <c:v>0.3522012578616352</c:v>
                </c:pt>
                <c:pt idx="8">
                  <c:v>0.40598290598290598</c:v>
                </c:pt>
                <c:pt idx="9">
                  <c:v>0.43795620437956206</c:v>
                </c:pt>
                <c:pt idx="10">
                  <c:v>0.51219512195121952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4C-47BC-A522-9E0863845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228600"/>
        <c:axId val="244228992"/>
      </c:barChart>
      <c:catAx>
        <c:axId val="24422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8992"/>
        <c:crosses val="autoZero"/>
        <c:auto val="1"/>
        <c:lblAlgn val="ctr"/>
        <c:lblOffset val="100"/>
        <c:noMultiLvlLbl val="0"/>
      </c:catAx>
      <c:valAx>
        <c:axId val="2442289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8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6429845877806"/>
          <c:y val="0.12932886458383588"/>
          <c:w val="0.42936071433606565"/>
          <c:h val="0.821114273795097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Zenés szórakoztató / tehetségkutató</c:v>
                </c:pt>
                <c:pt idx="1">
                  <c:v>Egy órás részekből álló sorozat</c:v>
                </c:pt>
                <c:pt idx="2">
                  <c:v>Mozifilm</c:v>
                </c:pt>
                <c:pt idx="3">
                  <c:v>Ismeretterjesztő</c:v>
                </c:pt>
                <c:pt idx="4">
                  <c:v>Sport</c:v>
                </c:pt>
                <c:pt idx="5">
                  <c:v>Főzős / gasztronómiai</c:v>
                </c:pt>
                <c:pt idx="6">
                  <c:v>Fél órás részekből álló sorozat</c:v>
                </c:pt>
                <c:pt idx="7">
                  <c:v>Valóság show</c:v>
                </c:pt>
                <c:pt idx="8">
                  <c:v>Hírműsor</c:v>
                </c:pt>
                <c:pt idx="9">
                  <c:v>Vetélkedő / kvíz</c:v>
                </c:pt>
                <c:pt idx="10">
                  <c:v>Animáció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0.9</c:v>
                </c:pt>
                <c:pt idx="1">
                  <c:v>0.88</c:v>
                </c:pt>
                <c:pt idx="2">
                  <c:v>0.86</c:v>
                </c:pt>
                <c:pt idx="3">
                  <c:v>0.89</c:v>
                </c:pt>
                <c:pt idx="4">
                  <c:v>0.81</c:v>
                </c:pt>
                <c:pt idx="5">
                  <c:v>0.82</c:v>
                </c:pt>
                <c:pt idx="6">
                  <c:v>0.8</c:v>
                </c:pt>
                <c:pt idx="7">
                  <c:v>0.76</c:v>
                </c:pt>
                <c:pt idx="8">
                  <c:v>0.72</c:v>
                </c:pt>
                <c:pt idx="9">
                  <c:v>0.75</c:v>
                </c:pt>
                <c:pt idx="10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A1-40C3-8785-87DBC7FE4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Zenés szórakoztató / tehetségkutató</c:v>
                </c:pt>
                <c:pt idx="1">
                  <c:v>Egy órás részekből álló sorozat</c:v>
                </c:pt>
                <c:pt idx="2">
                  <c:v>Mozifilm</c:v>
                </c:pt>
                <c:pt idx="3">
                  <c:v>Ismeretterjesztő</c:v>
                </c:pt>
                <c:pt idx="4">
                  <c:v>Sport</c:v>
                </c:pt>
                <c:pt idx="5">
                  <c:v>Főzős / gasztronómiai</c:v>
                </c:pt>
                <c:pt idx="6">
                  <c:v>Fél órás részekből álló sorozat</c:v>
                </c:pt>
                <c:pt idx="7">
                  <c:v>Valóság show</c:v>
                </c:pt>
                <c:pt idx="8">
                  <c:v>Hírműsor</c:v>
                </c:pt>
                <c:pt idx="9">
                  <c:v>Vetélkedő / kvíz</c:v>
                </c:pt>
                <c:pt idx="10">
                  <c:v>Animáció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0.04</c:v>
                </c:pt>
                <c:pt idx="5">
                  <c:v>0.02</c:v>
                </c:pt>
                <c:pt idx="6">
                  <c:v>0.01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A1-40C3-8785-87DBC7FE40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Zenés szórakoztató / tehetségkutató</c:v>
                </c:pt>
                <c:pt idx="1">
                  <c:v>Egy órás részekből álló sorozat</c:v>
                </c:pt>
                <c:pt idx="2">
                  <c:v>Mozifilm</c:v>
                </c:pt>
                <c:pt idx="3">
                  <c:v>Ismeretterjesztő</c:v>
                </c:pt>
                <c:pt idx="4">
                  <c:v>Sport</c:v>
                </c:pt>
                <c:pt idx="5">
                  <c:v>Főzős / gasztronómiai</c:v>
                </c:pt>
                <c:pt idx="6">
                  <c:v>Fél órás részekből álló sorozat</c:v>
                </c:pt>
                <c:pt idx="7">
                  <c:v>Valóság show</c:v>
                </c:pt>
                <c:pt idx="8">
                  <c:v>Hírműsor</c:v>
                </c:pt>
                <c:pt idx="9">
                  <c:v>Vetélkedő / kvíz</c:v>
                </c:pt>
                <c:pt idx="10">
                  <c:v>Animáció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0.13</c:v>
                </c:pt>
                <c:pt idx="3">
                  <c:v>0.1</c:v>
                </c:pt>
                <c:pt idx="4">
                  <c:v>0.15</c:v>
                </c:pt>
                <c:pt idx="5">
                  <c:v>0.16</c:v>
                </c:pt>
                <c:pt idx="6">
                  <c:v>0.19</c:v>
                </c:pt>
                <c:pt idx="7">
                  <c:v>0.22</c:v>
                </c:pt>
                <c:pt idx="8">
                  <c:v>0.16</c:v>
                </c:pt>
                <c:pt idx="9">
                  <c:v>0.23</c:v>
                </c:pt>
                <c:pt idx="1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A1-40C3-8785-87DBC7FE4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229776"/>
        <c:axId val="212972912"/>
      </c:barChart>
      <c:catAx>
        <c:axId val="244229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2972912"/>
        <c:crosses val="autoZero"/>
        <c:auto val="1"/>
        <c:lblAlgn val="ctr"/>
        <c:lblOffset val="100"/>
        <c:noMultiLvlLbl val="0"/>
      </c:catAx>
      <c:valAx>
        <c:axId val="2129729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229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Mozi+</c:v>
                </c:pt>
                <c:pt idx="1">
                  <c:v>Duna TV</c:v>
                </c:pt>
                <c:pt idx="2">
                  <c:v>Viasat3</c:v>
                </c:pt>
                <c:pt idx="3">
                  <c:v>Cool</c:v>
                </c:pt>
                <c:pt idx="4">
                  <c:v>M4 Sport</c:v>
                </c:pt>
                <c:pt idx="5">
                  <c:v>Film+</c:v>
                </c:pt>
                <c:pt idx="6">
                  <c:v>ATV</c:v>
                </c:pt>
                <c:pt idx="7">
                  <c:v>SuperTV2</c:v>
                </c:pt>
                <c:pt idx="8">
                  <c:v>RTL Klub</c:v>
                </c:pt>
                <c:pt idx="9">
                  <c:v>Comedy Central</c:v>
                </c:pt>
                <c:pt idx="10">
                  <c:v>TV2</c:v>
                </c:pt>
                <c:pt idx="11">
                  <c:v>M1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0.9</c:v>
                </c:pt>
                <c:pt idx="1">
                  <c:v>0.92</c:v>
                </c:pt>
                <c:pt idx="2">
                  <c:v>0.88</c:v>
                </c:pt>
                <c:pt idx="3">
                  <c:v>0.86</c:v>
                </c:pt>
                <c:pt idx="4">
                  <c:v>0.83</c:v>
                </c:pt>
                <c:pt idx="5">
                  <c:v>0.87</c:v>
                </c:pt>
                <c:pt idx="6">
                  <c:v>0.9</c:v>
                </c:pt>
                <c:pt idx="7">
                  <c:v>0.82</c:v>
                </c:pt>
                <c:pt idx="8">
                  <c:v>0.82</c:v>
                </c:pt>
                <c:pt idx="9">
                  <c:v>0.78</c:v>
                </c:pt>
                <c:pt idx="10">
                  <c:v>0.79</c:v>
                </c:pt>
                <c:pt idx="1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E0-4B93-8799-A7039A768F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Mozi+</c:v>
                </c:pt>
                <c:pt idx="1">
                  <c:v>Duna TV</c:v>
                </c:pt>
                <c:pt idx="2">
                  <c:v>Viasat3</c:v>
                </c:pt>
                <c:pt idx="3">
                  <c:v>Cool</c:v>
                </c:pt>
                <c:pt idx="4">
                  <c:v>M4 Sport</c:v>
                </c:pt>
                <c:pt idx="5">
                  <c:v>Film+</c:v>
                </c:pt>
                <c:pt idx="6">
                  <c:v>ATV</c:v>
                </c:pt>
                <c:pt idx="7">
                  <c:v>SuperTV2</c:v>
                </c:pt>
                <c:pt idx="8">
                  <c:v>RTL Klub</c:v>
                </c:pt>
                <c:pt idx="9">
                  <c:v>Comedy Central</c:v>
                </c:pt>
                <c:pt idx="10">
                  <c:v>TV2</c:v>
                </c:pt>
                <c:pt idx="11">
                  <c:v>M1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E0-4B93-8799-A7039A768F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Mozi+</c:v>
                </c:pt>
                <c:pt idx="1">
                  <c:v>Duna TV</c:v>
                </c:pt>
                <c:pt idx="2">
                  <c:v>Viasat3</c:v>
                </c:pt>
                <c:pt idx="3">
                  <c:v>Cool</c:v>
                </c:pt>
                <c:pt idx="4">
                  <c:v>M4 Sport</c:v>
                </c:pt>
                <c:pt idx="5">
                  <c:v>Film+</c:v>
                </c:pt>
                <c:pt idx="6">
                  <c:v>ATV</c:v>
                </c:pt>
                <c:pt idx="7">
                  <c:v>SuperTV2</c:v>
                </c:pt>
                <c:pt idx="8">
                  <c:v>RTL Klub</c:v>
                </c:pt>
                <c:pt idx="9">
                  <c:v>Comedy Central</c:v>
                </c:pt>
                <c:pt idx="10">
                  <c:v>TV2</c:v>
                </c:pt>
                <c:pt idx="11">
                  <c:v>M1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0.08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</c:v>
                </c:pt>
                <c:pt idx="7">
                  <c:v>0.17</c:v>
                </c:pt>
                <c:pt idx="8">
                  <c:v>0.17</c:v>
                </c:pt>
                <c:pt idx="9">
                  <c:v>0.21</c:v>
                </c:pt>
                <c:pt idx="10">
                  <c:v>0.2</c:v>
                </c:pt>
                <c:pt idx="1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E0-4B93-8799-A7039A768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974480"/>
        <c:axId val="212974872"/>
      </c:barChart>
      <c:catAx>
        <c:axId val="212974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2974872"/>
        <c:crosses val="autoZero"/>
        <c:auto val="1"/>
        <c:lblAlgn val="ctr"/>
        <c:lblOffset val="100"/>
        <c:noMultiLvlLbl val="0"/>
      </c:catAx>
      <c:valAx>
        <c:axId val="2129748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2974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Mozi+</c:v>
                </c:pt>
                <c:pt idx="1">
                  <c:v>Duna TV</c:v>
                </c:pt>
                <c:pt idx="2">
                  <c:v>Viasat3</c:v>
                </c:pt>
                <c:pt idx="3">
                  <c:v>Cool</c:v>
                </c:pt>
                <c:pt idx="4">
                  <c:v>M4 Sport</c:v>
                </c:pt>
                <c:pt idx="5">
                  <c:v>Film+</c:v>
                </c:pt>
                <c:pt idx="6">
                  <c:v>ATV</c:v>
                </c:pt>
                <c:pt idx="7">
                  <c:v>SuperTV2</c:v>
                </c:pt>
                <c:pt idx="8">
                  <c:v>RTL Klub</c:v>
                </c:pt>
                <c:pt idx="9">
                  <c:v>Comedy Central</c:v>
                </c:pt>
                <c:pt idx="10">
                  <c:v>TV2</c:v>
                </c:pt>
                <c:pt idx="11">
                  <c:v>M1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0.75438596491228072</c:v>
                </c:pt>
                <c:pt idx="1">
                  <c:v>0.74358974358974361</c:v>
                </c:pt>
                <c:pt idx="2">
                  <c:v>0.72151898734177211</c:v>
                </c:pt>
                <c:pt idx="3">
                  <c:v>0.69863013698630139</c:v>
                </c:pt>
                <c:pt idx="4">
                  <c:v>0.68085106382978722</c:v>
                </c:pt>
                <c:pt idx="5">
                  <c:v>0.67021276595744683</c:v>
                </c:pt>
                <c:pt idx="6">
                  <c:v>0.64516129032258063</c:v>
                </c:pt>
                <c:pt idx="7">
                  <c:v>0.64383561643835618</c:v>
                </c:pt>
                <c:pt idx="8">
                  <c:v>0.62862010221465081</c:v>
                </c:pt>
                <c:pt idx="9">
                  <c:v>0.60427807486631013</c:v>
                </c:pt>
                <c:pt idx="10">
                  <c:v>0.58775510204081638</c:v>
                </c:pt>
                <c:pt idx="11">
                  <c:v>0.53333333333333333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3-4994-AB32-DBB70B50FF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Mozi+</c:v>
                </c:pt>
                <c:pt idx="1">
                  <c:v>Duna TV</c:v>
                </c:pt>
                <c:pt idx="2">
                  <c:v>Viasat3</c:v>
                </c:pt>
                <c:pt idx="3">
                  <c:v>Cool</c:v>
                </c:pt>
                <c:pt idx="4">
                  <c:v>M4 Sport</c:v>
                </c:pt>
                <c:pt idx="5">
                  <c:v>Film+</c:v>
                </c:pt>
                <c:pt idx="6">
                  <c:v>ATV</c:v>
                </c:pt>
                <c:pt idx="7">
                  <c:v>SuperTV2</c:v>
                </c:pt>
                <c:pt idx="8">
                  <c:v>RTL Klub</c:v>
                </c:pt>
                <c:pt idx="9">
                  <c:v>Comedy Central</c:v>
                </c:pt>
                <c:pt idx="10">
                  <c:v>TV2</c:v>
                </c:pt>
                <c:pt idx="11">
                  <c:v>M1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3.5087719298245612E-2</c:v>
                </c:pt>
                <c:pt idx="1">
                  <c:v>2.564102564102564E-2</c:v>
                </c:pt>
                <c:pt idx="2">
                  <c:v>2.5316455696202531E-2</c:v>
                </c:pt>
                <c:pt idx="3">
                  <c:v>0</c:v>
                </c:pt>
                <c:pt idx="4">
                  <c:v>6.3829787234042548E-2</c:v>
                </c:pt>
                <c:pt idx="5">
                  <c:v>0</c:v>
                </c:pt>
                <c:pt idx="6">
                  <c:v>3.2258064516129031E-2</c:v>
                </c:pt>
                <c:pt idx="7">
                  <c:v>2.7397260273972601E-2</c:v>
                </c:pt>
                <c:pt idx="8">
                  <c:v>3.5775127768313458E-2</c:v>
                </c:pt>
                <c:pt idx="9">
                  <c:v>2.1390374331550801E-2</c:v>
                </c:pt>
                <c:pt idx="10">
                  <c:v>8.1632653061224497E-3</c:v>
                </c:pt>
                <c:pt idx="11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03-4994-AB32-DBB70B50FF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Mozi+</c:v>
                </c:pt>
                <c:pt idx="1">
                  <c:v>Duna TV</c:v>
                </c:pt>
                <c:pt idx="2">
                  <c:v>Viasat3</c:v>
                </c:pt>
                <c:pt idx="3">
                  <c:v>Cool</c:v>
                </c:pt>
                <c:pt idx="4">
                  <c:v>M4 Sport</c:v>
                </c:pt>
                <c:pt idx="5">
                  <c:v>Film+</c:v>
                </c:pt>
                <c:pt idx="6">
                  <c:v>ATV</c:v>
                </c:pt>
                <c:pt idx="7">
                  <c:v>SuperTV2</c:v>
                </c:pt>
                <c:pt idx="8">
                  <c:v>RTL Klub</c:v>
                </c:pt>
                <c:pt idx="9">
                  <c:v>Comedy Central</c:v>
                </c:pt>
                <c:pt idx="10">
                  <c:v>TV2</c:v>
                </c:pt>
                <c:pt idx="11">
                  <c:v>M1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0.21052631578947367</c:v>
                </c:pt>
                <c:pt idx="1">
                  <c:v>0.23076923076923078</c:v>
                </c:pt>
                <c:pt idx="2">
                  <c:v>0.25316455696202533</c:v>
                </c:pt>
                <c:pt idx="3">
                  <c:v>0.30136986301369861</c:v>
                </c:pt>
                <c:pt idx="4">
                  <c:v>0.25531914893617019</c:v>
                </c:pt>
                <c:pt idx="5">
                  <c:v>0.32978723404255317</c:v>
                </c:pt>
                <c:pt idx="6">
                  <c:v>0.32258064516129031</c:v>
                </c:pt>
                <c:pt idx="7">
                  <c:v>0.32876712328767121</c:v>
                </c:pt>
                <c:pt idx="8">
                  <c:v>0.33560477001703576</c:v>
                </c:pt>
                <c:pt idx="9">
                  <c:v>0.37433155080213903</c:v>
                </c:pt>
                <c:pt idx="10">
                  <c:v>0.40408163265306124</c:v>
                </c:pt>
                <c:pt idx="1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03-4994-AB32-DBB70B50F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5298808"/>
        <c:axId val="245299200"/>
      </c:barChart>
      <c:catAx>
        <c:axId val="245298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99200"/>
        <c:crosses val="autoZero"/>
        <c:auto val="1"/>
        <c:lblAlgn val="ctr"/>
        <c:lblOffset val="100"/>
        <c:noMultiLvlLbl val="0"/>
      </c:catAx>
      <c:valAx>
        <c:axId val="245299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988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Filmcsatorna</c:v>
                </c:pt>
                <c:pt idx="1">
                  <c:v>Egyéb általános szórakoztató</c:v>
                </c:pt>
                <c:pt idx="2">
                  <c:v>RTL Klub/TV2</c:v>
                </c:pt>
                <c:pt idx="3">
                  <c:v>Egyéb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0.65921787709497204</c:v>
                </c:pt>
                <c:pt idx="1">
                  <c:v>0.64016736401673635</c:v>
                </c:pt>
                <c:pt idx="2">
                  <c:v>0.62857142857142856</c:v>
                </c:pt>
                <c:pt idx="3">
                  <c:v>0.62266112266112261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5E-4235-B36D-30D204DAC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Filmcsatorna</c:v>
                </c:pt>
                <c:pt idx="1">
                  <c:v>Egyéb általános szórakoztató</c:v>
                </c:pt>
                <c:pt idx="2">
                  <c:v>RTL Klub/TV2</c:v>
                </c:pt>
                <c:pt idx="3">
                  <c:v>Egyéb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4.4692737430167599E-2</c:v>
                </c:pt>
                <c:pt idx="1">
                  <c:v>1.2552301255230125E-2</c:v>
                </c:pt>
                <c:pt idx="2">
                  <c:v>3.2298136645962733E-2</c:v>
                </c:pt>
                <c:pt idx="3">
                  <c:v>4.4698544698544701E-2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5E-4235-B36D-30D204DAC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Filmcsatorna</c:v>
                </c:pt>
                <c:pt idx="1">
                  <c:v>Egyéb általános szórakoztató</c:v>
                </c:pt>
                <c:pt idx="2">
                  <c:v>RTL Klub/TV2</c:v>
                </c:pt>
                <c:pt idx="3">
                  <c:v>Egyéb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0.29608938547486036</c:v>
                </c:pt>
                <c:pt idx="1">
                  <c:v>0.34728033472803349</c:v>
                </c:pt>
                <c:pt idx="2">
                  <c:v>0.33913043478260868</c:v>
                </c:pt>
                <c:pt idx="3">
                  <c:v>0.33264033264033266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5E-4235-B36D-30D204DAC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5301944"/>
        <c:axId val="245302336"/>
      </c:barChart>
      <c:catAx>
        <c:axId val="245301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302336"/>
        <c:crosses val="autoZero"/>
        <c:auto val="1"/>
        <c:lblAlgn val="ctr"/>
        <c:lblOffset val="100"/>
        <c:noMultiLvlLbl val="0"/>
      </c:catAx>
      <c:valAx>
        <c:axId val="2453023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301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Filmcsatorna</c:v>
                </c:pt>
                <c:pt idx="1">
                  <c:v>Egyéb általános szórakoztató</c:v>
                </c:pt>
                <c:pt idx="2">
                  <c:v>RTL Klub/TV2</c:v>
                </c:pt>
                <c:pt idx="3">
                  <c:v>Egyéb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0.87</c:v>
                </c:pt>
                <c:pt idx="1">
                  <c:v>0.83</c:v>
                </c:pt>
                <c:pt idx="2">
                  <c:v>0.82</c:v>
                </c:pt>
                <c:pt idx="3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85-4781-80BB-5BB133989C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Filmcsatorna</c:v>
                </c:pt>
                <c:pt idx="1">
                  <c:v>Egyéb általános szórakoztató</c:v>
                </c:pt>
                <c:pt idx="2">
                  <c:v>RTL Klub/TV2</c:v>
                </c:pt>
                <c:pt idx="3">
                  <c:v>Egyéb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0.01</c:v>
                </c:pt>
                <c:pt idx="1">
                  <c:v>0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85-4781-80BB-5BB133989C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Filmcsatorna</c:v>
                </c:pt>
                <c:pt idx="1">
                  <c:v>Egyéb általános szórakoztató</c:v>
                </c:pt>
                <c:pt idx="2">
                  <c:v>RTL Klub/TV2</c:v>
                </c:pt>
                <c:pt idx="3">
                  <c:v>Egyéb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0.12</c:v>
                </c:pt>
                <c:pt idx="1">
                  <c:v>0.17</c:v>
                </c:pt>
                <c:pt idx="2">
                  <c:v>0.16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85-4781-80BB-5BB133989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1984528"/>
        <c:axId val="241984136"/>
      </c:barChart>
      <c:catAx>
        <c:axId val="24198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4136"/>
        <c:crosses val="autoZero"/>
        <c:auto val="1"/>
        <c:lblAlgn val="ctr"/>
        <c:lblOffset val="100"/>
        <c:noMultiLvlLbl val="0"/>
      </c:catAx>
      <c:valAx>
        <c:axId val="2419841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4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Végig, vagy majdnem végig látta</c:v>
                </c:pt>
                <c:pt idx="1">
                  <c:v>Egy részét látta</c:v>
                </c:pt>
                <c:pt idx="2">
                  <c:v>Alig látott belőle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0.65</c:v>
                </c:pt>
                <c:pt idx="1">
                  <c:v>0.58738738738738738</c:v>
                </c:pt>
                <c:pt idx="2">
                  <c:v>0.41463414634146339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D-4ED4-84FF-67C8E8DBB8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Végig, vagy majdnem végig látta</c:v>
                </c:pt>
                <c:pt idx="1">
                  <c:v>Egy részét látta</c:v>
                </c:pt>
                <c:pt idx="2">
                  <c:v>Alig látott belőle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0.04</c:v>
                </c:pt>
                <c:pt idx="1">
                  <c:v>3.6036036036036036E-2</c:v>
                </c:pt>
                <c:pt idx="2">
                  <c:v>4.878048780487805E-2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1D-4ED4-84FF-67C8E8DBB8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Végig, vagy majdnem végig látta</c:v>
                </c:pt>
                <c:pt idx="1">
                  <c:v>Egy részét látta</c:v>
                </c:pt>
                <c:pt idx="2">
                  <c:v>Alig látott belőle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 formatCode="0.00%">
                  <c:v>0.31</c:v>
                </c:pt>
                <c:pt idx="1">
                  <c:v>0.37657657657657656</c:v>
                </c:pt>
                <c:pt idx="2">
                  <c:v>0.53658536585365857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1D-4ED4-84FF-67C8E8DBB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1983352"/>
        <c:axId val="241981392"/>
      </c:barChart>
      <c:catAx>
        <c:axId val="241983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1392"/>
        <c:crosses val="autoZero"/>
        <c:auto val="1"/>
        <c:lblAlgn val="ctr"/>
        <c:lblOffset val="100"/>
        <c:noMultiLvlLbl val="0"/>
      </c:catAx>
      <c:valAx>
        <c:axId val="2419813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33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Végig, vagy majdnem végig látta</c:v>
                </c:pt>
                <c:pt idx="1">
                  <c:v>Egy részét látta</c:v>
                </c:pt>
                <c:pt idx="2">
                  <c:v>Alig látott belőle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0.84</c:v>
                </c:pt>
                <c:pt idx="1">
                  <c:v>0.81</c:v>
                </c:pt>
                <c:pt idx="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1-42AE-95E0-3A7FC1897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Végig, vagy majdnem végig látta</c:v>
                </c:pt>
                <c:pt idx="1">
                  <c:v>Egy részét látta</c:v>
                </c:pt>
                <c:pt idx="2">
                  <c:v>Alig látott belőle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61-42AE-95E0-3A7FC1897F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Végig, vagy majdnem végig látta</c:v>
                </c:pt>
                <c:pt idx="1">
                  <c:v>Egy részét látta</c:v>
                </c:pt>
                <c:pt idx="2">
                  <c:v>Alig látott belőle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0.14000000000000001</c:v>
                </c:pt>
                <c:pt idx="1">
                  <c:v>0.18</c:v>
                </c:pt>
                <c:pt idx="2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61-42AE-95E0-3A7FC189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1982960"/>
        <c:axId val="241982568"/>
      </c:barChart>
      <c:catAx>
        <c:axId val="241982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2568"/>
        <c:crosses val="autoZero"/>
        <c:auto val="1"/>
        <c:lblAlgn val="ctr"/>
        <c:lblOffset val="100"/>
        <c:noMultiLvlLbl val="0"/>
      </c:catAx>
      <c:valAx>
        <c:axId val="2419825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29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Egyéb</c:v>
                </c:pt>
                <c:pt idx="2">
                  <c:v>Csatorna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0.66210045662100458</c:v>
                </c:pt>
                <c:pt idx="1">
                  <c:v>0.5953846153846154</c:v>
                </c:pt>
                <c:pt idx="2">
                  <c:v>0.53846153846153844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8-4A7A-84B2-5E117726D3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Egyéb</c:v>
                </c:pt>
                <c:pt idx="2">
                  <c:v>Csatorna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3.8051750380517502E-2</c:v>
                </c:pt>
                <c:pt idx="1">
                  <c:v>3.2307692307692308E-2</c:v>
                </c:pt>
                <c:pt idx="2">
                  <c:v>4.072398190045249E-2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8-4A7A-84B2-5E117726D3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Egyéb</c:v>
                </c:pt>
                <c:pt idx="2">
                  <c:v>Csatorna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0.29984779299847791</c:v>
                </c:pt>
                <c:pt idx="1">
                  <c:v>0.37230769230769228</c:v>
                </c:pt>
                <c:pt idx="2">
                  <c:v>0.42081447963800905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28-4A7A-84B2-5E117726D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1981000"/>
        <c:axId val="245210744"/>
      </c:barChart>
      <c:catAx>
        <c:axId val="241981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10744"/>
        <c:crosses val="autoZero"/>
        <c:auto val="1"/>
        <c:lblAlgn val="ctr"/>
        <c:lblOffset val="100"/>
        <c:noMultiLvlLbl val="0"/>
      </c:catAx>
      <c:valAx>
        <c:axId val="2452107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981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A9-4D15-9CCA-07BACFB9E2A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A9-4D15-9CCA-07BACFB9E2A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A9-4D15-9CCA-07BACFB9E2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Alapvetően a tévéképernyőt néztem, csak néha pillantottam az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Egyéb</c:v>
                </c:pt>
                <c:pt idx="2">
                  <c:v>Csatorna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0.85</c:v>
                </c:pt>
                <c:pt idx="1">
                  <c:v>0.81</c:v>
                </c:pt>
                <c:pt idx="2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68-4440-BD50-2E2F5C5182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Egyéb</c:v>
                </c:pt>
                <c:pt idx="2">
                  <c:v>Csatorna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68-4440-BD50-2E2F5C5182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Inkább az egyéb eszköz képernyőjét néztem, a tévét pedig2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Egyéb</c:v>
                </c:pt>
                <c:pt idx="2">
                  <c:v>Csatorna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0.14000000000000001</c:v>
                </c:pt>
                <c:pt idx="1">
                  <c:v>0.17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68-4440-BD50-2E2F5C518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5211528"/>
        <c:axId val="245211920"/>
      </c:barChart>
      <c:catAx>
        <c:axId val="245211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11920"/>
        <c:crosses val="autoZero"/>
        <c:auto val="1"/>
        <c:lblAlgn val="ctr"/>
        <c:lblOffset val="100"/>
        <c:noMultiLvlLbl val="0"/>
      </c:catAx>
      <c:valAx>
        <c:axId val="245211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11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84-4E4C-A07B-C1312ACBB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84-4E4C-A07B-C1312ACBB7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84-4E4C-A07B-C1312ACBB7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84-4E4C-A07B-C1312ACBB7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84-4E4C-A07B-C1312ACBB7B6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84-4E4C-A07B-C1312ACBB7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384-4E4C-A07B-C1312ACBB7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384-4E4C-A07B-C1312ACBB7B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384-4E4C-A07B-C1312ACBB7B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384-4E4C-A07B-C1312ACBB7B6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384-4E4C-A07B-C1312ACBB7B6}"/>
              </c:ext>
            </c:extLst>
          </c:dPt>
          <c:cat>
            <c:strRef>
              <c:f>Sheet1!$A$2:$A$5</c:f>
              <c:strCache>
                <c:ptCount val="4"/>
                <c:pt idx="0">
                  <c:v>18-29 years old</c:v>
                </c:pt>
                <c:pt idx="1">
                  <c:v>30-39 years old</c:v>
                </c:pt>
                <c:pt idx="2">
                  <c:v>40-49 years old</c:v>
                </c:pt>
                <c:pt idx="3">
                  <c:v>50-59 years old</c:v>
                </c:pt>
              </c:strCache>
            </c:strRef>
          </c:cat>
          <c:val>
            <c:numRef>
              <c:f>Sheet1!$B$2:$B$5</c:f>
              <c:numCache>
                <c:formatCode>###0.000</c:formatCode>
                <c:ptCount val="4"/>
                <c:pt idx="0">
                  <c:v>35.579421662703972</c:v>
                </c:pt>
                <c:pt idx="1">
                  <c:v>26.189597295843146</c:v>
                </c:pt>
                <c:pt idx="2">
                  <c:v>17.203977844802772</c:v>
                </c:pt>
                <c:pt idx="3">
                  <c:v>21.027003196650131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384-4E4C-A07B-C1312ACBB7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384-4E4C-A07B-C1312ACBB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384-4E4C-A07B-C1312ACBB7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384-4E4C-A07B-C1312ACBB7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384-4E4C-A07B-C1312ACBB7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384-4E4C-A07B-C1312ACBB7B6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384-4E4C-A07B-C1312ACBB7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384-4E4C-A07B-C1312ACBB7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384-4E4C-A07B-C1312ACBB7B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384-4E4C-A07B-C1312ACBB7B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E384-4E4C-A07B-C1312ACBB7B6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E384-4E4C-A07B-C1312ACBB7B6}"/>
              </c:ext>
            </c:extLst>
          </c:dPt>
          <c:cat>
            <c:strRef>
              <c:f>Sheet1!$A$2:$A$5</c:f>
              <c:strCache>
                <c:ptCount val="4"/>
                <c:pt idx="0">
                  <c:v>18-29 years old</c:v>
                </c:pt>
                <c:pt idx="1">
                  <c:v>30-39 years old</c:v>
                </c:pt>
                <c:pt idx="2">
                  <c:v>40-49 years old</c:v>
                </c:pt>
                <c:pt idx="3">
                  <c:v>50-59 years old</c:v>
                </c:pt>
              </c:strCache>
            </c:strRef>
          </c:cat>
          <c:val>
            <c:numRef>
              <c:f>Sheet1!$C$2:$C$5</c:f>
              <c:numCache>
                <c:formatCode>###0.000</c:formatCode>
                <c:ptCount val="4"/>
                <c:pt idx="0">
                  <c:v>23.995903494737956</c:v>
                </c:pt>
                <c:pt idx="1">
                  <c:v>24.999409362575598</c:v>
                </c:pt>
                <c:pt idx="2">
                  <c:v>28.004339762514093</c:v>
                </c:pt>
                <c:pt idx="3">
                  <c:v>23.000347380171661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E384-4E4C-A07B-C1312ACBB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0.44600000000000001</c:v>
                </c:pt>
                <c:pt idx="1">
                  <c:v>0.55400000000000005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4C-4000-9A57-CE5D17091D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4C-4000-9A57-CE5D17091D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4C-4000-9A57-CE5D17091D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5213096"/>
        <c:axId val="245213488"/>
      </c:barChart>
      <c:catAx>
        <c:axId val="245213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13488"/>
        <c:crosses val="autoZero"/>
        <c:auto val="1"/>
        <c:lblAlgn val="ctr"/>
        <c:lblOffset val="100"/>
        <c:noMultiLvlLbl val="0"/>
      </c:catAx>
      <c:valAx>
        <c:axId val="245213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130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Nagyváros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55-415A-8D10-A8D81799EC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55-415A-8D10-A8D81799EC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Város/község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55-415A-8D10-A8D81799EC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5214272"/>
        <c:axId val="244128080"/>
      </c:barChart>
      <c:catAx>
        <c:axId val="245214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128080"/>
        <c:crosses val="autoZero"/>
        <c:auto val="1"/>
        <c:lblAlgn val="ctr"/>
        <c:lblOffset val="100"/>
        <c:noMultiLvlLbl val="0"/>
      </c:catAx>
      <c:valAx>
        <c:axId val="2441280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214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Diploma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0.33</c:v>
                </c:pt>
                <c:pt idx="1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A3-4F70-B2C5-ABE6C8B8E0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A3-4F70-B2C5-ABE6C8B8E0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Nincs diploma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TELJES MINTA</c:v>
                </c:pt>
                <c:pt idx="1">
                  <c:v>TV MÁSODLAGOS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0.67</c:v>
                </c:pt>
                <c:pt idx="1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A3-4F70-B2C5-ABE6C8B8E0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4128864"/>
        <c:axId val="244129256"/>
      </c:barChart>
      <c:catAx>
        <c:axId val="244128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129256"/>
        <c:crosses val="autoZero"/>
        <c:auto val="1"/>
        <c:lblAlgn val="ctr"/>
        <c:lblOffset val="100"/>
        <c:noMultiLvlLbl val="0"/>
      </c:catAx>
      <c:valAx>
        <c:axId val="244129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128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107698204243"/>
          <c:y val="0.15597175783573458"/>
          <c:w val="0.39544458083880246"/>
          <c:h val="0.6604320315071013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Teljes minta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Sheet1!$A$2:$A$10</c:f>
              <c:strCache>
                <c:ptCount val="9"/>
                <c:pt idx="0">
                  <c:v>A kedvenc filmjeimet, sorozataimat bármikor szívesen újranézem</c:v>
                </c:pt>
                <c:pt idx="1">
                  <c:v>A könnyed, szórakoztató műsorokat keresem leginkább, amik segítenek kikapcsolni</c:v>
                </c:pt>
                <c:pt idx="2">
                  <c:v>Van egy tévézési szokásom, tudom, hogy melyik nap mit fogok nézni</c:v>
                </c:pt>
                <c:pt idx="3">
                  <c:v>Szeretek elmélyülni a tévézésben és akár hosszabb ideig egy műsorra, filmre koncentrálni</c:v>
                </c:pt>
                <c:pt idx="4">
                  <c:v>Nem szeretem, ha tévézés közben beszélnek hozzám</c:v>
                </c:pt>
                <c:pt idx="5">
                  <c:v>A rövid tartalmakat részesítem előnyben a hosszú, több órás filmekkel, műsorokkal szemben</c:v>
                </c:pt>
                <c:pt idx="6">
                  <c:v>Keresem az újdonságokat, mindig belenézek a legújabb műsorokba</c:v>
                </c:pt>
                <c:pt idx="7">
                  <c:v>Alig várom, hogy nap végén leüljek a tévé elé</c:v>
                </c:pt>
                <c:pt idx="8">
                  <c:v>A tévézés társasági esemény, jó, ha többen vagyunk közben</c:v>
                </c:pt>
              </c:strCache>
            </c:strRef>
          </c:cat>
          <c:val>
            <c:numRef>
              <c:f>Sheet1!$B$2:$B$10</c:f>
              <c:numCache>
                <c:formatCode>###0.000</c:formatCode>
                <c:ptCount val="9"/>
                <c:pt idx="0">
                  <c:v>40.650604880400628</c:v>
                </c:pt>
                <c:pt idx="1">
                  <c:v>30.667824809712286</c:v>
                </c:pt>
                <c:pt idx="2">
                  <c:v>25.612049671887462</c:v>
                </c:pt>
                <c:pt idx="3">
                  <c:v>25.100273459513023</c:v>
                </c:pt>
                <c:pt idx="4">
                  <c:v>15.977228719326494</c:v>
                </c:pt>
                <c:pt idx="5">
                  <c:v>10.333550330753006</c:v>
                </c:pt>
                <c:pt idx="6">
                  <c:v>14.864518465286064</c:v>
                </c:pt>
                <c:pt idx="7">
                  <c:v>10.907163653679158</c:v>
                </c:pt>
                <c:pt idx="8">
                  <c:v>8.989489660185729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4A-4FC4-97B0-46E58CA90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másodlagos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Sheet1!$A$2:$A$10</c:f>
              <c:strCache>
                <c:ptCount val="9"/>
                <c:pt idx="0">
                  <c:v>A kedvenc filmjeimet, sorozataimat bármikor szívesen újranézem</c:v>
                </c:pt>
                <c:pt idx="1">
                  <c:v>A könnyed, szórakoztató műsorokat keresem leginkább, amik segítenek kikapcsolni</c:v>
                </c:pt>
                <c:pt idx="2">
                  <c:v>Van egy tévézési szokásom, tudom, hogy melyik nap mit fogok nézni</c:v>
                </c:pt>
                <c:pt idx="3">
                  <c:v>Szeretek elmélyülni a tévézésben és akár hosszabb ideig egy műsorra, filmre koncentrálni</c:v>
                </c:pt>
                <c:pt idx="4">
                  <c:v>Nem szeretem, ha tévézés közben beszélnek hozzám</c:v>
                </c:pt>
                <c:pt idx="5">
                  <c:v>A rövid tartalmakat részesítem előnyben a hosszú, több órás filmekkel, műsorokkal szemben</c:v>
                </c:pt>
                <c:pt idx="6">
                  <c:v>Keresem az újdonságokat, mindig belenézek a legújabb műsorokba</c:v>
                </c:pt>
                <c:pt idx="7">
                  <c:v>Alig várom, hogy nap végén leüljek a tévé elé</c:v>
                </c:pt>
                <c:pt idx="8">
                  <c:v>A tévézés társasági esemény, jó, ha többen vagyunk közben</c:v>
                </c:pt>
              </c:strCache>
            </c:strRef>
          </c:cat>
          <c:val>
            <c:numRef>
              <c:f>Sheet1!$C$2:$C$10</c:f>
              <c:numCache>
                <c:formatCode>###0.000</c:formatCode>
                <c:ptCount val="9"/>
                <c:pt idx="0">
                  <c:v>43.387100450925821</c:v>
                </c:pt>
                <c:pt idx="1">
                  <c:v>32.561195049543898</c:v>
                </c:pt>
                <c:pt idx="2">
                  <c:v>25.457932471727069</c:v>
                </c:pt>
                <c:pt idx="3">
                  <c:v>19.30742837465905</c:v>
                </c:pt>
                <c:pt idx="4">
                  <c:v>13.632442662453512</c:v>
                </c:pt>
                <c:pt idx="5">
                  <c:v>12.436790570168757</c:v>
                </c:pt>
                <c:pt idx="6">
                  <c:v>11.235894046719798</c:v>
                </c:pt>
                <c:pt idx="7">
                  <c:v>9.9763425451505832</c:v>
                </c:pt>
                <c:pt idx="8">
                  <c:v>8.0761419617809018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4A-4FC4-97B0-46E58CA90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130432"/>
        <c:axId val="244130824"/>
      </c:radarChart>
      <c:catAx>
        <c:axId val="24413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130824"/>
        <c:crosses val="autoZero"/>
        <c:auto val="1"/>
        <c:lblAlgn val="ctr"/>
        <c:lblOffset val="100"/>
        <c:noMultiLvlLbl val="0"/>
      </c:catAx>
      <c:valAx>
        <c:axId val="2441308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4130432"/>
        <c:crosses val="autoZero"/>
        <c:crossBetween val="between"/>
        <c:majorUnit val="10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44356283398522"/>
          <c:y val="0.75966392628796142"/>
          <c:w val="0.18662100884582181"/>
          <c:h val="0.12391133766469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BD-4390-A6BE-60CF6058F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BD-4390-A6BE-60CF6058F7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BD-4390-A6BE-60CF6058F7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BD-4390-A6BE-60CF6058F7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BD-4390-A6BE-60CF6058F75C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1BD-4390-A6BE-60CF6058F7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1BD-4390-A6BE-60CF6058F7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1BD-4390-A6BE-60CF6058F7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1BD-4390-A6BE-60CF6058F7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1BD-4390-A6BE-60CF6058F75C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1BD-4390-A6BE-60CF6058F75C}"/>
              </c:ext>
            </c:extLst>
          </c:dPt>
          <c:cat>
            <c:strRef>
              <c:f>Sheet1!$A$2:$A$4</c:f>
              <c:strCache>
                <c:ptCount val="3"/>
                <c:pt idx="0">
                  <c:v>Délelőtt</c:v>
                </c:pt>
                <c:pt idx="1">
                  <c:v>Délután</c:v>
                </c:pt>
                <c:pt idx="2">
                  <c:v>Este</c:v>
                </c:pt>
              </c:strCache>
            </c:strRef>
          </c:cat>
          <c:val>
            <c:numRef>
              <c:f>Sheet1!$B$2:$B$4</c:f>
              <c:numCache>
                <c:formatCode>###0.000</c:formatCode>
                <c:ptCount val="3"/>
                <c:pt idx="0">
                  <c:v>69</c:v>
                </c:pt>
                <c:pt idx="1">
                  <c:v>191</c:v>
                </c:pt>
                <c:pt idx="2">
                  <c:v>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1BD-4390-A6BE-60CF6058F7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1BD-4390-A6BE-60CF6058F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1BD-4390-A6BE-60CF6058F7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1BD-4390-A6BE-60CF6058F7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1BD-4390-A6BE-60CF6058F7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1BD-4390-A6BE-60CF6058F75C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1BD-4390-A6BE-60CF6058F7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1BD-4390-A6BE-60CF6058F7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1BD-4390-A6BE-60CF6058F7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1BD-4390-A6BE-60CF6058F7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E1BD-4390-A6BE-60CF6058F75C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E1BD-4390-A6BE-60CF6058F75C}"/>
              </c:ext>
            </c:extLst>
          </c:dPt>
          <c:cat>
            <c:strRef>
              <c:f>Sheet1!$A$2:$A$4</c:f>
              <c:strCache>
                <c:ptCount val="3"/>
                <c:pt idx="0">
                  <c:v>Délelőtt</c:v>
                </c:pt>
                <c:pt idx="1">
                  <c:v>Délután</c:v>
                </c:pt>
                <c:pt idx="2">
                  <c:v>Este</c:v>
                </c:pt>
              </c:strCache>
            </c:strRef>
          </c:cat>
          <c:val>
            <c:numRef>
              <c:f>Sheet1!$C$2:$C$4</c:f>
              <c:numCache>
                <c:formatCode>###0.000</c:formatCode>
                <c:ptCount val="3"/>
                <c:pt idx="0">
                  <c:v>486</c:v>
                </c:pt>
                <c:pt idx="1">
                  <c:v>1236</c:v>
                </c:pt>
                <c:pt idx="2">
                  <c:v>3021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E1BD-4390-A6BE-60CF6058F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F8-4B03-9C48-BCA1CFD18E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F8-4B03-9C48-BCA1CFD18E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F8-4B03-9C48-BCA1CFD18E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F8-4B03-9C48-BCA1CFD18E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F8-4B03-9C48-BCA1CFD18E87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F8-4B03-9C48-BCA1CFD18E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F8-4B03-9C48-BCA1CFD18E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F8-4B03-9C48-BCA1CFD18E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F8-4B03-9C48-BCA1CFD18E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F8-4B03-9C48-BCA1CFD18E87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F8-4B03-9C48-BCA1CFD18E87}"/>
              </c:ext>
            </c:extLst>
          </c:dPt>
          <c:cat>
            <c:strRef>
              <c:f>Sheet1!$A$2:$A$5</c:f>
              <c:strCache>
                <c:ptCount val="4"/>
                <c:pt idx="0">
                  <c:v>RTL Klub</c:v>
                </c:pt>
                <c:pt idx="1">
                  <c:v>TV2</c:v>
                </c:pt>
                <c:pt idx="2">
                  <c:v>Comedy Central</c:v>
                </c:pt>
                <c:pt idx="3">
                  <c:v>Egyéb</c:v>
                </c:pt>
              </c:strCache>
            </c:strRef>
          </c:cat>
          <c:val>
            <c:numRef>
              <c:f>Sheet1!$B$2:$B$5</c:f>
              <c:numCache>
                <c:formatCode>###0.000</c:formatCode>
                <c:ptCount val="4"/>
                <c:pt idx="0">
                  <c:v>0.2702</c:v>
                </c:pt>
                <c:pt idx="1">
                  <c:v>0.1358</c:v>
                </c:pt>
                <c:pt idx="2">
                  <c:v>9.6000000000000002E-2</c:v>
                </c:pt>
                <c:pt idx="3">
                  <c:v>0.49790000000000001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EF8-4B03-9C48-BCA1CFD18E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EF8-4B03-9C48-BCA1CFD18E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EF8-4B03-9C48-BCA1CFD18E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BEF8-4B03-9C48-BCA1CFD18E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BEF8-4B03-9C48-BCA1CFD18E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BEF8-4B03-9C48-BCA1CFD18E87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BEF8-4B03-9C48-BCA1CFD18E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BEF8-4B03-9C48-BCA1CFD18E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BEF8-4B03-9C48-BCA1CFD18E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BEF8-4B03-9C48-BCA1CFD18E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BEF8-4B03-9C48-BCA1CFD18E87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BEF8-4B03-9C48-BCA1CFD18E87}"/>
              </c:ext>
            </c:extLst>
          </c:dPt>
          <c:cat>
            <c:strRef>
              <c:f>Sheet1!$A$2:$A$5</c:f>
              <c:strCache>
                <c:ptCount val="4"/>
                <c:pt idx="0">
                  <c:v>RTL Klub</c:v>
                </c:pt>
                <c:pt idx="1">
                  <c:v>TV2</c:v>
                </c:pt>
                <c:pt idx="2">
                  <c:v>Comedy Central</c:v>
                </c:pt>
                <c:pt idx="3">
                  <c:v>Egyéb</c:v>
                </c:pt>
              </c:strCache>
            </c:strRef>
          </c:cat>
          <c:val>
            <c:numRef>
              <c:f>Sheet1!$C$2:$C$5</c:f>
              <c:numCache>
                <c:formatCode>###0.000</c:formatCode>
                <c:ptCount val="4"/>
                <c:pt idx="0">
                  <c:v>0.25090000000000001</c:v>
                </c:pt>
                <c:pt idx="1">
                  <c:v>0.1018</c:v>
                </c:pt>
                <c:pt idx="2">
                  <c:v>7.0199999999999999E-2</c:v>
                </c:pt>
                <c:pt idx="3">
                  <c:v>0.57709999999999995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BEF8-4B03-9C48-BCA1CFD18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71-4C74-BD42-F4B515AD6E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71-4C74-BD42-F4B515AD6E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71-4C74-BD42-F4B515AD6E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71-4C74-BD42-F4B515AD6E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71-4C74-BD42-F4B515AD6E4C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B71-4C74-BD42-F4B515AD6E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1A-40A7-A77B-76169ECD27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1A-40A7-A77B-76169ECD276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E1A-40A7-A77B-76169ECD276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E1A-40A7-A77B-76169ECD276D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B71-4C74-BD42-F4B515AD6E4C}"/>
              </c:ext>
            </c:extLst>
          </c:dPt>
          <c:cat>
            <c:strRef>
              <c:f>Sheet1!$A$2:$A$12</c:f>
              <c:strCache>
                <c:ptCount val="11"/>
                <c:pt idx="0">
                  <c:v>Fél órás részekből álló sorozat</c:v>
                </c:pt>
                <c:pt idx="1">
                  <c:v>Mozifilm</c:v>
                </c:pt>
                <c:pt idx="2">
                  <c:v>Egy órás részekből álló sorozat</c:v>
                </c:pt>
                <c:pt idx="3">
                  <c:v>Hírműsor</c:v>
                </c:pt>
                <c:pt idx="4">
                  <c:v>Vetélkedő / kvíz</c:v>
                </c:pt>
                <c:pt idx="5">
                  <c:v>Valóság show</c:v>
                </c:pt>
                <c:pt idx="6">
                  <c:v>Sport</c:v>
                </c:pt>
                <c:pt idx="7">
                  <c:v>Animáció</c:v>
                </c:pt>
                <c:pt idx="8">
                  <c:v>Ismeretterjesztő</c:v>
                </c:pt>
                <c:pt idx="9">
                  <c:v>Főzős / gasztronómiai</c:v>
                </c:pt>
                <c:pt idx="10">
                  <c:v>Egyéb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120</c:v>
                </c:pt>
                <c:pt idx="1">
                  <c:v>102</c:v>
                </c:pt>
                <c:pt idx="2">
                  <c:v>99</c:v>
                </c:pt>
                <c:pt idx="3">
                  <c:v>95</c:v>
                </c:pt>
                <c:pt idx="4">
                  <c:v>60</c:v>
                </c:pt>
                <c:pt idx="5">
                  <c:v>56</c:v>
                </c:pt>
                <c:pt idx="6">
                  <c:v>49</c:v>
                </c:pt>
                <c:pt idx="7">
                  <c:v>42</c:v>
                </c:pt>
                <c:pt idx="8">
                  <c:v>30</c:v>
                </c:pt>
                <c:pt idx="9">
                  <c:v>28</c:v>
                </c:pt>
                <c:pt idx="1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B71-4C74-BD42-F4B515AD6E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E1A-40A7-A77B-76169ECD27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E1A-40A7-A77B-76169ECD27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E1A-40A7-A77B-76169ECD27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E1A-40A7-A77B-76169ECD27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E1A-40A7-A77B-76169ECD276D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B71-4C74-BD42-F4B515AD6E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E1A-40A7-A77B-76169ECD27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E1A-40A7-A77B-76169ECD276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E1A-40A7-A77B-76169ECD276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E1A-40A7-A77B-76169ECD276D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B71-4C74-BD42-F4B515AD6E4C}"/>
              </c:ext>
            </c:extLst>
          </c:dPt>
          <c:cat>
            <c:strRef>
              <c:f>Sheet1!$A$2:$A$12</c:f>
              <c:strCache>
                <c:ptCount val="11"/>
                <c:pt idx="0">
                  <c:v>Fél órás részekből álló sorozat</c:v>
                </c:pt>
                <c:pt idx="1">
                  <c:v>Mozifilm</c:v>
                </c:pt>
                <c:pt idx="2">
                  <c:v>Egy órás részekből álló sorozat</c:v>
                </c:pt>
                <c:pt idx="3">
                  <c:v>Hírműsor</c:v>
                </c:pt>
                <c:pt idx="4">
                  <c:v>Vetélkedő / kvíz</c:v>
                </c:pt>
                <c:pt idx="5">
                  <c:v>Valóság show</c:v>
                </c:pt>
                <c:pt idx="6">
                  <c:v>Sport</c:v>
                </c:pt>
                <c:pt idx="7">
                  <c:v>Animáció</c:v>
                </c:pt>
                <c:pt idx="8">
                  <c:v>Ismeretterjesztő</c:v>
                </c:pt>
                <c:pt idx="9">
                  <c:v>Főzős / gasztronómiai</c:v>
                </c:pt>
                <c:pt idx="10">
                  <c:v>Egyéb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647</c:v>
                </c:pt>
                <c:pt idx="1">
                  <c:v>776</c:v>
                </c:pt>
                <c:pt idx="2">
                  <c:v>945</c:v>
                </c:pt>
                <c:pt idx="3">
                  <c:v>606</c:v>
                </c:pt>
                <c:pt idx="4">
                  <c:v>264</c:v>
                </c:pt>
                <c:pt idx="5">
                  <c:v>260</c:v>
                </c:pt>
                <c:pt idx="6">
                  <c:v>318</c:v>
                </c:pt>
                <c:pt idx="7">
                  <c:v>170</c:v>
                </c:pt>
                <c:pt idx="8">
                  <c:v>309</c:v>
                </c:pt>
                <c:pt idx="9">
                  <c:v>173</c:v>
                </c:pt>
                <c:pt idx="10">
                  <c:v>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71-4C74-BD42-F4B515AD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34-41D9-882D-E75BE372CE9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34-41D9-882D-E75BE372CE9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34-41D9-882D-E75BE372CE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5029926750896E-2"/>
          <c:y val="4.6830477380069478E-2"/>
          <c:w val="0.73356680389920226"/>
          <c:h val="0.81750898832286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Mindig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Délelőtt</c:v>
                </c:pt>
                <c:pt idx="1">
                  <c:v>Délután</c:v>
                </c:pt>
                <c:pt idx="2">
                  <c:v>Este</c:v>
                </c:pt>
                <c:pt idx="4">
                  <c:v>Délelőtt</c:v>
                </c:pt>
                <c:pt idx="5">
                  <c:v>Délután</c:v>
                </c:pt>
                <c:pt idx="6">
                  <c:v>Este</c:v>
                </c:pt>
              </c:strCache>
            </c:strRef>
          </c:cat>
          <c:val>
            <c:numRef>
              <c:f>Sheet1!$B$2:$B$8</c:f>
              <c:numCache>
                <c:formatCode>###0.000</c:formatCode>
                <c:ptCount val="7"/>
                <c:pt idx="0">
                  <c:v>5.1234613593170986</c:v>
                </c:pt>
                <c:pt idx="1">
                  <c:v>6.4205748834365171</c:v>
                </c:pt>
                <c:pt idx="2">
                  <c:v>32.339460903133933</c:v>
                </c:pt>
                <c:pt idx="4">
                  <c:v>7.4055164317902751</c:v>
                </c:pt>
                <c:pt idx="5">
                  <c:v>11.345492360546405</c:v>
                </c:pt>
                <c:pt idx="6">
                  <c:v>38.633403429550185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88-44F8-8554-CBC260ECEC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Gyakran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bg1"/>
              </a:solidFill>
              <a:prstDash val="solid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Délelőtt</c:v>
                </c:pt>
                <c:pt idx="1">
                  <c:v>Délután</c:v>
                </c:pt>
                <c:pt idx="2">
                  <c:v>Este</c:v>
                </c:pt>
                <c:pt idx="4">
                  <c:v>Délelőtt</c:v>
                </c:pt>
                <c:pt idx="5">
                  <c:v>Délután</c:v>
                </c:pt>
                <c:pt idx="6">
                  <c:v>Este</c:v>
                </c:pt>
              </c:strCache>
            </c:strRef>
          </c:cat>
          <c:val>
            <c:numRef>
              <c:f>Sheet1!$C$2:$C$8</c:f>
              <c:numCache>
                <c:formatCode>###0.000</c:formatCode>
                <c:ptCount val="7"/>
                <c:pt idx="0">
                  <c:v>13.871900265877922</c:v>
                </c:pt>
                <c:pt idx="1">
                  <c:v>35.789824232624149</c:v>
                </c:pt>
                <c:pt idx="2">
                  <c:v>50.095118164393391</c:v>
                </c:pt>
                <c:pt idx="4">
                  <c:v>22.625340011394947</c:v>
                </c:pt>
                <c:pt idx="5">
                  <c:v>45.838488824150446</c:v>
                </c:pt>
                <c:pt idx="6">
                  <c:v>48.100095759606162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88-44F8-8554-CBC260ECEC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Ritkán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Délelőtt</c:v>
                </c:pt>
                <c:pt idx="1">
                  <c:v>Délután</c:v>
                </c:pt>
                <c:pt idx="2">
                  <c:v>Este</c:v>
                </c:pt>
                <c:pt idx="4">
                  <c:v>Délelőtt</c:v>
                </c:pt>
                <c:pt idx="5">
                  <c:v>Délután</c:v>
                </c:pt>
                <c:pt idx="6">
                  <c:v>Este</c:v>
                </c:pt>
              </c:strCache>
            </c:strRef>
          </c:cat>
          <c:val>
            <c:numRef>
              <c:f>Sheet1!$D$2:$D$8</c:f>
              <c:numCache>
                <c:formatCode>###0.000</c:formatCode>
                <c:ptCount val="7"/>
                <c:pt idx="0">
                  <c:v>36.583742732219747</c:v>
                </c:pt>
                <c:pt idx="1">
                  <c:v>45.371935437154058</c:v>
                </c:pt>
                <c:pt idx="2">
                  <c:v>14.981675960778295</c:v>
                </c:pt>
                <c:pt idx="4">
                  <c:v>44.354831002561482</c:v>
                </c:pt>
                <c:pt idx="5">
                  <c:v>36.843682771354224</c:v>
                </c:pt>
                <c:pt idx="6">
                  <c:v>11.57827184589863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88-44F8-8554-CBC260ECEC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accent4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Délelőtt</c:v>
                </c:pt>
                <c:pt idx="1">
                  <c:v>Délután</c:v>
                </c:pt>
                <c:pt idx="2">
                  <c:v>Este</c:v>
                </c:pt>
                <c:pt idx="4">
                  <c:v>Délelőtt</c:v>
                </c:pt>
                <c:pt idx="5">
                  <c:v>Délután</c:v>
                </c:pt>
                <c:pt idx="6">
                  <c:v>Este</c:v>
                </c:pt>
              </c:strCache>
            </c:strRef>
          </c:cat>
          <c:val>
            <c:numRef>
              <c:f>Sheet1!$E$2:$E$8</c:f>
              <c:numCache>
                <c:formatCode>###0.000</c:formatCode>
                <c:ptCount val="7"/>
                <c:pt idx="0">
                  <c:v>44.420895642584433</c:v>
                </c:pt>
                <c:pt idx="1">
                  <c:v>12.417665446784532</c:v>
                </c:pt>
                <c:pt idx="2">
                  <c:v>2.5837449716936374</c:v>
                </c:pt>
                <c:pt idx="4">
                  <c:v>25.614312554252646</c:v>
                </c:pt>
                <c:pt idx="5">
                  <c:v>5.972336043948193</c:v>
                </c:pt>
                <c:pt idx="6">
                  <c:v>1.6882289649442555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00-492F-97C2-549DBFA44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3753688"/>
        <c:axId val="203754080"/>
      </c:barChart>
      <c:catAx>
        <c:axId val="20375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754080"/>
        <c:crosses val="autoZero"/>
        <c:auto val="1"/>
        <c:lblAlgn val="ctr"/>
        <c:lblOffset val="100"/>
        <c:noMultiLvlLbl val="0"/>
      </c:catAx>
      <c:valAx>
        <c:axId val="203754080"/>
        <c:scaling>
          <c:orientation val="minMax"/>
          <c:max val="100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753688"/>
        <c:crosses val="autoZero"/>
        <c:crossBetween val="between"/>
        <c:majorUnit val="25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9B-49FF-81F5-541C23202C8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9B-49FF-81F5-541C23202C8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9B-49FF-81F5-541C23202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51-4F7D-80BB-31F403EB4BF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51-4F7D-80BB-31F403EB4BF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51-4F7D-80BB-31F403EB4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05-4F1B-A33B-A71F8DD7AEB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05-4F1B-A33B-A71F8DD7AEB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05-4F1B-A33B-A71F8DD7AE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C-402A-B689-8BFF986B143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FC-402A-B689-8BFF986B143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FC-402A-B689-8BFF986B14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8-42F8-8380-7E6625E0B56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8-42F8-8380-7E6625E0B56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48-42F8-8380-7E6625E0B5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222E-2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04-4473-BEB3-A5FF948649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04-4473-BEB3-A5FF948649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04-4473-BEB3-A5FF9486495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473-445A-87EA-DB6516091D35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3-445A-87EA-DB6516091D3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</c:strCache>
            </c:strRef>
          </c:cat>
          <c:val>
            <c:numRef>
              <c:f>Sheet1!$B$2:$B$5</c:f>
              <c:numCache>
                <c:formatCode>###0.000</c:formatCode>
                <c:ptCount val="4"/>
                <c:pt idx="0">
                  <c:v>23.995903494737956</c:v>
                </c:pt>
                <c:pt idx="1">
                  <c:v>24.999409362575598</c:v>
                </c:pt>
                <c:pt idx="2">
                  <c:v>28.004339762514093</c:v>
                </c:pt>
                <c:pt idx="3">
                  <c:v>23.000347380171661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04-4473-BEB3-A5FF948649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7-4990-BE77-F7EC6077924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7-4990-BE77-F7EC6077924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F7-4990-BE77-F7EC607792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5B-4BDF-A16E-9130A715E41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5B-4BDF-A16E-9130A715E41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5B-4BDF-A16E-9130A715E4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3D-42FD-9931-53BC2C30B94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3D-42FD-9931-53BC2C30B94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3D-42FD-9931-53BC2C30B9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8C-408E-82B7-EEE3F62FE0D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8C-408E-82B7-EEE3F62FE0D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8C-408E-82B7-EEE3F62FE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B2-4E76-A67A-C079233BE4B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B2-4E76-A67A-C079233BE4B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B2-4E76-A67A-C079233BE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89-4C95-8CB9-1DEB3D9A393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89-4C95-8CB9-1DEB3D9A393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89-4C95-8CB9-1DEB3D9A3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907"/>
          <c:y val="0.18429945406209017"/>
          <c:w val="0.91535566102465782"/>
          <c:h val="0.6611714568917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2E-4457-BC08-90EB83F38AE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2E-4457-BC08-90EB83F38AE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2E-4457-BC08-90EB83F38A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0121097655815"/>
          <c:y val="4.6830477380069478E-2"/>
          <c:w val="0.49744457405967263"/>
          <c:h val="0.7672942337956111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38.776628286468338</c:v>
                </c:pt>
                <c:pt idx="1">
                  <c:v>29.587575674101647</c:v>
                </c:pt>
                <c:pt idx="2">
                  <c:v>30.489476900650757</c:v>
                </c:pt>
                <c:pt idx="3">
                  <c:v>25.883649154870515</c:v>
                </c:pt>
                <c:pt idx="4">
                  <c:v>25.816466534222048</c:v>
                </c:pt>
                <c:pt idx="5">
                  <c:v>23.480393784698837</c:v>
                </c:pt>
                <c:pt idx="6">
                  <c:v>20.300025403355399</c:v>
                </c:pt>
                <c:pt idx="7">
                  <c:v>15.425711301321385</c:v>
                </c:pt>
                <c:pt idx="8">
                  <c:v>11.370534422481255</c:v>
                </c:pt>
                <c:pt idx="9">
                  <c:v>11.219539632176254</c:v>
                </c:pt>
                <c:pt idx="10">
                  <c:v>9.2978618081264877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4C-4DA2-BD2C-72BC66899E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Sheet1!$C$2:$C$12</c:f>
              <c:numCache>
                <c:formatCode>###0</c:formatCode>
                <c:ptCount val="11"/>
                <c:pt idx="0">
                  <c:v>42.524581474333637</c:v>
                </c:pt>
                <c:pt idx="1">
                  <c:v>35.60031694201345</c:v>
                </c:pt>
                <c:pt idx="2">
                  <c:v>30.84617271877438</c:v>
                </c:pt>
                <c:pt idx="3">
                  <c:v>25.340450188904857</c:v>
                </c:pt>
                <c:pt idx="4">
                  <c:v>24.384080384804481</c:v>
                </c:pt>
                <c:pt idx="5">
                  <c:v>17.056239700366348</c:v>
                </c:pt>
                <c:pt idx="6">
                  <c:v>11.654432035297866</c:v>
                </c:pt>
                <c:pt idx="7">
                  <c:v>14.303325629250955</c:v>
                </c:pt>
                <c:pt idx="8">
                  <c:v>10.44379288487718</c:v>
                </c:pt>
                <c:pt idx="9">
                  <c:v>9.4475610293298882</c:v>
                </c:pt>
                <c:pt idx="10">
                  <c:v>8.6811175122450752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4C-4DA2-BD2C-72BC66899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95232"/>
        <c:axId val="211695624"/>
      </c:radarChart>
      <c:catAx>
        <c:axId val="21169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695624"/>
        <c:crosses val="autoZero"/>
        <c:auto val="1"/>
        <c:lblAlgn val="ctr"/>
        <c:lblOffset val="100"/>
        <c:noMultiLvlLbl val="0"/>
      </c:catAx>
      <c:valAx>
        <c:axId val="2116956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695232"/>
        <c:crosses val="autoZero"/>
        <c:crossBetween val="between"/>
        <c:majorUnit val="10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69038291619293"/>
          <c:y val="0.66701505407857875"/>
          <c:w val="7.9122923139125265E-2"/>
          <c:h val="8.97157704295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0121097655815"/>
          <c:y val="4.6830477380069478E-2"/>
          <c:w val="0.49744457405967263"/>
          <c:h val="0.7672942337956111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Sheet1!$B$2:$B$12</c:f>
              <c:numCache>
                <c:formatCode>###0.000</c:formatCode>
                <c:ptCount val="11"/>
                <c:pt idx="0">
                  <c:v>41.063791256637309</c:v>
                </c:pt>
                <c:pt idx="1">
                  <c:v>35.770960562920543</c:v>
                </c:pt>
                <c:pt idx="2">
                  <c:v>30.697772033904876</c:v>
                </c:pt>
                <c:pt idx="3">
                  <c:v>21.171394186340294</c:v>
                </c:pt>
                <c:pt idx="4">
                  <c:v>23.171697268895446</c:v>
                </c:pt>
                <c:pt idx="5">
                  <c:v>26.489915882275799</c:v>
                </c:pt>
                <c:pt idx="6">
                  <c:v>14.047115249286565</c:v>
                </c:pt>
                <c:pt idx="7">
                  <c:v>14.770046442877744</c:v>
                </c:pt>
                <c:pt idx="8">
                  <c:v>10.700334594204589</c:v>
                </c:pt>
                <c:pt idx="9">
                  <c:v>11.719048860664582</c:v>
                </c:pt>
                <c:pt idx="10">
                  <c:v>11.963285673847924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38-4463-BAE8-390C028E6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Sheet1!$C$2:$C$12</c:f>
              <c:numCache>
                <c:formatCode>###0.000</c:formatCode>
                <c:ptCount val="11"/>
                <c:pt idx="0">
                  <c:v>38.802945816312224</c:v>
                </c:pt>
                <c:pt idx="1">
                  <c:v>31.54412226327165</c:v>
                </c:pt>
                <c:pt idx="2">
                  <c:v>32.868502721176426</c:v>
                </c:pt>
                <c:pt idx="3">
                  <c:v>25.069165399186861</c:v>
                </c:pt>
                <c:pt idx="4">
                  <c:v>26.748431444951681</c:v>
                </c:pt>
                <c:pt idx="5">
                  <c:v>18.07542855767452</c:v>
                </c:pt>
                <c:pt idx="6">
                  <c:v>15.779093493890874</c:v>
                </c:pt>
                <c:pt idx="7">
                  <c:v>15.528216058516097</c:v>
                </c:pt>
                <c:pt idx="8">
                  <c:v>11.581056580945678</c:v>
                </c:pt>
                <c:pt idx="9">
                  <c:v>9.2100215503411267</c:v>
                </c:pt>
                <c:pt idx="10">
                  <c:v>8.9828944813890441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38-4463-BAE8-390C028E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96408"/>
        <c:axId val="211696800"/>
      </c:radarChart>
      <c:catAx>
        <c:axId val="211696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696800"/>
        <c:crosses val="autoZero"/>
        <c:auto val="1"/>
        <c:lblAlgn val="ctr"/>
        <c:lblOffset val="100"/>
        <c:noMultiLvlLbl val="0"/>
      </c:catAx>
      <c:valAx>
        <c:axId val="2116968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696408"/>
        <c:crosses val="autoZero"/>
        <c:crossBetween val="between"/>
        <c:majorUnit val="10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453906593911184E-2"/>
          <c:y val="0.66701505407857875"/>
          <c:w val="8.9714478144334892E-2"/>
          <c:h val="8.97157704295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0121097655815"/>
          <c:y val="4.6830477380069478E-2"/>
          <c:w val="0.49744457405967263"/>
          <c:h val="0.7672942337956111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Jó anyagi helyzet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Sheet1!$B$2:$B$12</c:f>
              <c:numCache>
                <c:formatCode>###0.000</c:formatCode>
                <c:ptCount val="11"/>
                <c:pt idx="0">
                  <c:v>43.289887693160409</c:v>
                </c:pt>
                <c:pt idx="1">
                  <c:v>34.277343939596797</c:v>
                </c:pt>
                <c:pt idx="2">
                  <c:v>35.399716366120728</c:v>
                </c:pt>
                <c:pt idx="3">
                  <c:v>24.250304068895847</c:v>
                </c:pt>
                <c:pt idx="4">
                  <c:v>29.534710201774899</c:v>
                </c:pt>
                <c:pt idx="5">
                  <c:v>26.137559662505094</c:v>
                </c:pt>
                <c:pt idx="6">
                  <c:v>16.945371689219506</c:v>
                </c:pt>
                <c:pt idx="7">
                  <c:v>16.149513675524094</c:v>
                </c:pt>
                <c:pt idx="8">
                  <c:v>10.960935559255306</c:v>
                </c:pt>
                <c:pt idx="9">
                  <c:v>13.006553538332588</c:v>
                </c:pt>
                <c:pt idx="10">
                  <c:v>10.405522422543303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C-47E5-B8E6-709CC5C226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Átlagos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Sheet1!$C$2:$C$12</c:f>
              <c:numCache>
                <c:formatCode>###0.000</c:formatCode>
                <c:ptCount val="11"/>
                <c:pt idx="0">
                  <c:v>41.253607200617552</c:v>
                </c:pt>
                <c:pt idx="1">
                  <c:v>32.630037005186054</c:v>
                </c:pt>
                <c:pt idx="2">
                  <c:v>30.790137750974132</c:v>
                </c:pt>
                <c:pt idx="3">
                  <c:v>27.606778277554948</c:v>
                </c:pt>
                <c:pt idx="4">
                  <c:v>25.54481334435091</c:v>
                </c:pt>
                <c:pt idx="5">
                  <c:v>18.622839846402194</c:v>
                </c:pt>
                <c:pt idx="6">
                  <c:v>15.265910268075771</c:v>
                </c:pt>
                <c:pt idx="7">
                  <c:v>14.007606810980302</c:v>
                </c:pt>
                <c:pt idx="8">
                  <c:v>10.392126095322304</c:v>
                </c:pt>
                <c:pt idx="9">
                  <c:v>9.1450046717591817</c:v>
                </c:pt>
                <c:pt idx="10">
                  <c:v>9.2822012702849506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4C-47E5-B8E6-709CC5C226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Nélkülöző</c:v>
                </c:pt>
              </c:strCache>
            </c:strRef>
          </c:tx>
          <c:spPr>
            <a:noFill/>
            <a:ln w="19050">
              <a:solidFill>
                <a:schemeClr val="accent3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Sheet1!$D$2:$D$12</c:f>
              <c:numCache>
                <c:formatCode>###0.000</c:formatCode>
                <c:ptCount val="11"/>
                <c:pt idx="0">
                  <c:v>35.282171534777781</c:v>
                </c:pt>
                <c:pt idx="1">
                  <c:v>28.73075132533684</c:v>
                </c:pt>
                <c:pt idx="2">
                  <c:v>22.283050768478684</c:v>
                </c:pt>
                <c:pt idx="3">
                  <c:v>22.995883168507955</c:v>
                </c:pt>
                <c:pt idx="4">
                  <c:v>17.663264087980586</c:v>
                </c:pt>
                <c:pt idx="5">
                  <c:v>13.646067056433397</c:v>
                </c:pt>
                <c:pt idx="6">
                  <c:v>16.039935989924725</c:v>
                </c:pt>
                <c:pt idx="7">
                  <c:v>13.232327339371144</c:v>
                </c:pt>
                <c:pt idx="8">
                  <c:v>11.372368503439912</c:v>
                </c:pt>
                <c:pt idx="9">
                  <c:v>8.4625716702822249</c:v>
                </c:pt>
                <c:pt idx="10">
                  <c:v>6.2133253621064579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4C-47E5-B8E6-709CC5C22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20160"/>
        <c:axId val="203120552"/>
      </c:radarChart>
      <c:catAx>
        <c:axId val="20312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120552"/>
        <c:crosses val="autoZero"/>
        <c:auto val="1"/>
        <c:lblAlgn val="ctr"/>
        <c:lblOffset val="100"/>
        <c:noMultiLvlLbl val="0"/>
      </c:catAx>
      <c:valAx>
        <c:axId val="2031205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120160"/>
        <c:crosses val="autoZero"/>
        <c:crossBetween val="between"/>
        <c:majorUnit val="10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7860670992723404E-2"/>
          <c:y val="0.71282544370360768"/>
          <c:w val="0.18695384589399366"/>
          <c:h val="0.13457365564429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26608411003546E-2"/>
          <c:y val="0.19596076018475994"/>
          <c:w val="0.87519429544404181"/>
          <c:h val="0.80193659226136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</c:spPr>
            <c:pictureOptions>
              <c:pictureFormat val="stackScale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17DE-4F36-B529-BC9B849441E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pictureOptions>
              <c:pictureFormat val="stackScale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17DE-4F36-B529-BC9B849441E3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Column2</c:v>
                </c:pt>
                <c:pt idx="1">
                  <c:v>Column1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DE-4F36-B529-BC9B849441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alphaModFix amt="75000"/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6-17DE-4F36-B529-BC9B849441E3}"/>
              </c:ext>
            </c:extLst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7"/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8-17DE-4F36-B529-BC9B849441E3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Column2</c:v>
                </c:pt>
                <c:pt idx="1">
                  <c:v>Column1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7DE-4F36-B529-BC9B84944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100"/>
        <c:axId val="168295920"/>
        <c:axId val="201029504"/>
      </c:barChart>
      <c:catAx>
        <c:axId val="1682959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029504"/>
        <c:crosses val="autoZero"/>
        <c:auto val="1"/>
        <c:lblAlgn val="ctr"/>
        <c:lblOffset val="100"/>
        <c:noMultiLvlLbl val="0"/>
      </c:catAx>
      <c:valAx>
        <c:axId val="2010295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829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8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0121097655815"/>
          <c:y val="4.6830477380069478E-2"/>
          <c:w val="0.49744457405967263"/>
          <c:h val="0.7672942337956111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&lt;8 általános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Sheet1!$B$2:$B$12</c:f>
              <c:numCache>
                <c:formatCode>###0.000</c:formatCode>
                <c:ptCount val="11"/>
                <c:pt idx="0">
                  <c:v>32.668080239393262</c:v>
                </c:pt>
                <c:pt idx="1">
                  <c:v>24.37291964240627</c:v>
                </c:pt>
                <c:pt idx="2">
                  <c:v>10.85271579080325</c:v>
                </c:pt>
                <c:pt idx="3">
                  <c:v>28.004444281887526</c:v>
                </c:pt>
                <c:pt idx="4">
                  <c:v>26.043210766568585</c:v>
                </c:pt>
                <c:pt idx="5">
                  <c:v>13.893995703296518</c:v>
                </c:pt>
                <c:pt idx="6">
                  <c:v>18.866178679769966</c:v>
                </c:pt>
                <c:pt idx="7">
                  <c:v>9.8202057522029804</c:v>
                </c:pt>
                <c:pt idx="8">
                  <c:v>8.0053097877501624</c:v>
                </c:pt>
                <c:pt idx="9">
                  <c:v>2.1469522710319051</c:v>
                </c:pt>
                <c:pt idx="10">
                  <c:v>8.0929399503072172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24-4CCA-8FC0-99C81EF80C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 általános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Sheet1!$C$2:$C$12</c:f>
              <c:numCache>
                <c:formatCode>###0.000</c:formatCode>
                <c:ptCount val="11"/>
                <c:pt idx="0">
                  <c:v>34.232305989275922</c:v>
                </c:pt>
                <c:pt idx="1">
                  <c:v>28.42914635621845</c:v>
                </c:pt>
                <c:pt idx="2">
                  <c:v>24.215201281989803</c:v>
                </c:pt>
                <c:pt idx="3">
                  <c:v>27.841446918965225</c:v>
                </c:pt>
                <c:pt idx="4">
                  <c:v>23.119123584465186</c:v>
                </c:pt>
                <c:pt idx="5">
                  <c:v>12.634485389803087</c:v>
                </c:pt>
                <c:pt idx="6">
                  <c:v>17.19084395160386</c:v>
                </c:pt>
                <c:pt idx="7">
                  <c:v>11.341975625290235</c:v>
                </c:pt>
                <c:pt idx="8">
                  <c:v>9.0357873582677399</c:v>
                </c:pt>
                <c:pt idx="9">
                  <c:v>3.2426244696391318</c:v>
                </c:pt>
                <c:pt idx="10">
                  <c:v>4.6061428015745944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24-4CCA-8FC0-99C81EF80C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Középiskola, érettségi</c:v>
                </c:pt>
              </c:strCache>
            </c:strRef>
          </c:tx>
          <c:spPr>
            <a:noFill/>
            <a:ln w="19050">
              <a:solidFill>
                <a:schemeClr val="accent3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Sheet1!$D$2:$D$12</c:f>
              <c:numCache>
                <c:formatCode>###0.000</c:formatCode>
                <c:ptCount val="11"/>
                <c:pt idx="0">
                  <c:v>43.114337433505426</c:v>
                </c:pt>
                <c:pt idx="1">
                  <c:v>32.497365880483372</c:v>
                </c:pt>
                <c:pt idx="2">
                  <c:v>32.64461938708876</c:v>
                </c:pt>
                <c:pt idx="3">
                  <c:v>25.963200672294619</c:v>
                </c:pt>
                <c:pt idx="4">
                  <c:v>26.323634177959001</c:v>
                </c:pt>
                <c:pt idx="5">
                  <c:v>21.532475033727525</c:v>
                </c:pt>
                <c:pt idx="6">
                  <c:v>15.857502149175509</c:v>
                </c:pt>
                <c:pt idx="7">
                  <c:v>16.723165862642347</c:v>
                </c:pt>
                <c:pt idx="8">
                  <c:v>11.843371464717618</c:v>
                </c:pt>
                <c:pt idx="9">
                  <c:v>11.804558434241876</c:v>
                </c:pt>
                <c:pt idx="10">
                  <c:v>8.8236264188575149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24-4CCA-8FC0-99C81EF80C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Főiskola, egyetem</c:v>
                </c:pt>
              </c:strCache>
            </c:strRef>
          </c:tx>
          <c:spPr>
            <a:noFill/>
            <a:ln w="19050">
              <a:solidFill>
                <a:schemeClr val="accent4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A kedvenc filmjeimet, sorozataimat bármikor szívesen újranézem</c:v>
                </c:pt>
                <c:pt idx="1">
                  <c:v>Gyakran csak háttérként megy nálam a tévé</c:v>
                </c:pt>
                <c:pt idx="2">
                  <c:v>A könnyed, szórakoztató műsorokat keresem leginkább, amik segítenek kikapcsolni</c:v>
                </c:pt>
                <c:pt idx="3">
                  <c:v>Van egy tévézési szokásom, tudom, hogy melyik nap mit fogok nézni</c:v>
                </c:pt>
                <c:pt idx="4">
                  <c:v>Szeretek elmélyülni a tévézésben és akár hosszabb ideig koncentrálni</c:v>
                </c:pt>
                <c:pt idx="5">
                  <c:v>Vannak olyan tartalmak, amiket leggyakrabban nem tévén nézek meg</c:v>
                </c:pt>
                <c:pt idx="6">
                  <c:v>Nem szeretem, ha tévézés közben beszélnek hozzám</c:v>
                </c:pt>
                <c:pt idx="7">
                  <c:v>Keresem az újdonságokat, mindig belenézek a legújabb műsorokba</c:v>
                </c:pt>
                <c:pt idx="8">
                  <c:v>Alig várom, hogy nap végén leüljek a tévé elé</c:v>
                </c:pt>
                <c:pt idx="9">
                  <c:v>A rövid tartalmakat részesítem előnyben a hosszú, több órás filmekkel, műsorokkal szemben</c:v>
                </c:pt>
                <c:pt idx="10">
                  <c:v>A tévézés társasági esemény, jó, ha többen vagyunk közben</c:v>
                </c:pt>
              </c:strCache>
            </c:strRef>
          </c:cat>
          <c:val>
            <c:numRef>
              <c:f>Sheet1!$E$2:$E$12</c:f>
              <c:numCache>
                <c:formatCode>###0.000</c:formatCode>
                <c:ptCount val="11"/>
                <c:pt idx="0">
                  <c:v>41.05133058596244</c:v>
                </c:pt>
                <c:pt idx="1">
                  <c:v>35.6811620985332</c:v>
                </c:pt>
                <c:pt idx="2">
                  <c:v>33.096910935073005</c:v>
                </c:pt>
                <c:pt idx="3">
                  <c:v>23.738685924549792</c:v>
                </c:pt>
                <c:pt idx="4">
                  <c:v>24.170040170682558</c:v>
                </c:pt>
                <c:pt idx="5">
                  <c:v>22.854954448771224</c:v>
                </c:pt>
                <c:pt idx="6">
                  <c:v>15.24118897961497</c:v>
                </c:pt>
                <c:pt idx="7">
                  <c:v>14.411837501839091</c:v>
                </c:pt>
                <c:pt idx="8">
                  <c:v>10.766324118769685</c:v>
                </c:pt>
                <c:pt idx="9">
                  <c:v>12.547571142271391</c:v>
                </c:pt>
                <c:pt idx="10">
                  <c:v>11.48432232372935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24-4CCA-8FC0-99C81EF8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21336"/>
        <c:axId val="210814168"/>
      </c:radarChart>
      <c:catAx>
        <c:axId val="203121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0814168"/>
        <c:crosses val="autoZero"/>
        <c:auto val="1"/>
        <c:lblAlgn val="ctr"/>
        <c:lblOffset val="100"/>
        <c:noMultiLvlLbl val="0"/>
      </c:catAx>
      <c:valAx>
        <c:axId val="21081416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121336"/>
        <c:crosses val="autoZero"/>
        <c:crossBetween val="between"/>
        <c:majorUnit val="25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56159669285725"/>
          <c:y val="0.69850969694578613"/>
          <c:w val="0.27216787380328794"/>
          <c:h val="0.14507374864028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12790990744672E-2"/>
          <c:y val="0.15555284070013536"/>
          <c:w val="0.51398642853081411"/>
          <c:h val="0.800573281153672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31-48B9-8C8D-73C9AFDA762A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31-48B9-8C8D-73C9AFDA762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31-48B9-8C8D-73C9AFDA762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31-48B9-8C8D-73C9AFDA762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31-48B9-8C8D-73C9AFDA762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31-48B9-8C8D-73C9AFDA76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Reggel (06.00-08.00)</c:v>
                </c:pt>
                <c:pt idx="1">
                  <c:v>Délelőtt (08.00-12.00)</c:v>
                </c:pt>
                <c:pt idx="2">
                  <c:v>Délután (12.00-17.00)</c:v>
                </c:pt>
                <c:pt idx="3">
                  <c:v>Kora este (17.00-19.00)</c:v>
                </c:pt>
                <c:pt idx="4">
                  <c:v>Este (19.00-22.00)</c:v>
                </c:pt>
                <c:pt idx="5">
                  <c:v>Késő este (22.00 után)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3.8467485900547818</c:v>
                </c:pt>
                <c:pt idx="1">
                  <c:v>5.6465690707601706</c:v>
                </c:pt>
                <c:pt idx="2">
                  <c:v>12.632260490026137</c:v>
                </c:pt>
                <c:pt idx="3">
                  <c:v>20.39550703506438</c:v>
                </c:pt>
                <c:pt idx="4">
                  <c:v>47.673102938594134</c:v>
                </c:pt>
                <c:pt idx="5">
                  <c:v>9.8058118755005133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131-48B9-8C8D-73C9AFDA7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4-4FD5-BA92-C00F5D6FE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0815736"/>
        <c:axId val="205121536"/>
      </c:barChart>
      <c:catAx>
        <c:axId val="2108157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5121536"/>
        <c:crosses val="autoZero"/>
        <c:auto val="1"/>
        <c:lblAlgn val="ctr"/>
        <c:lblOffset val="100"/>
        <c:noMultiLvlLbl val="0"/>
      </c:catAx>
      <c:valAx>
        <c:axId val="20512153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081573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70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C4-4BBF-83FB-FAB2ACD7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5122320"/>
        <c:axId val="205122712"/>
      </c:barChart>
      <c:catAx>
        <c:axId val="2051223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5122712"/>
        <c:crosses val="autoZero"/>
        <c:auto val="1"/>
        <c:lblAlgn val="ctr"/>
        <c:lblOffset val="100"/>
        <c:noMultiLvlLbl val="0"/>
      </c:catAx>
      <c:valAx>
        <c:axId val="20512271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512232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30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7E-4FB0-A730-9C0741FA7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1035296"/>
        <c:axId val="201035688"/>
      </c:barChart>
      <c:catAx>
        <c:axId val="2010352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1035688"/>
        <c:crosses val="autoZero"/>
        <c:auto val="1"/>
        <c:lblAlgn val="ctr"/>
        <c:lblOffset val="100"/>
        <c:noMultiLvlLbl val="0"/>
      </c:catAx>
      <c:valAx>
        <c:axId val="20103568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103529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F-4249-8C20-614ECC799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1036472"/>
        <c:axId val="201036864"/>
      </c:barChart>
      <c:catAx>
        <c:axId val="2010364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1036864"/>
        <c:crosses val="autoZero"/>
        <c:auto val="1"/>
        <c:lblAlgn val="ctr"/>
        <c:lblOffset val="100"/>
        <c:noMultiLvlLbl val="0"/>
      </c:catAx>
      <c:valAx>
        <c:axId val="20103686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103647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A-4008-A52C-7C34A40CA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9628736"/>
        <c:axId val="199629128"/>
      </c:barChart>
      <c:catAx>
        <c:axId val="1996287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9629128"/>
        <c:crosses val="autoZero"/>
        <c:auto val="1"/>
        <c:lblAlgn val="ctr"/>
        <c:lblOffset val="100"/>
        <c:noMultiLvlLbl val="0"/>
      </c:catAx>
      <c:valAx>
        <c:axId val="19962912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962873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3-42F0-A939-E90661A9D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9629912"/>
        <c:axId val="214201400"/>
      </c:barChart>
      <c:catAx>
        <c:axId val="1996299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4201400"/>
        <c:crosses val="autoZero"/>
        <c:auto val="1"/>
        <c:lblAlgn val="ctr"/>
        <c:lblOffset val="100"/>
        <c:noMultiLvlLbl val="0"/>
      </c:catAx>
      <c:valAx>
        <c:axId val="21420140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962991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BC-4443-AAB8-203CC7B49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4202184"/>
        <c:axId val="214202576"/>
      </c:barChart>
      <c:catAx>
        <c:axId val="2142021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4202576"/>
        <c:crosses val="autoZero"/>
        <c:auto val="1"/>
        <c:lblAlgn val="ctr"/>
        <c:lblOffset val="100"/>
        <c:noMultiLvlLbl val="0"/>
      </c:catAx>
      <c:valAx>
        <c:axId val="2142025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420218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11-4726-9D23-C4CF054F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2633792"/>
        <c:axId val="232634184"/>
      </c:barChart>
      <c:catAx>
        <c:axId val="2326337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2634184"/>
        <c:crosses val="autoZero"/>
        <c:auto val="1"/>
        <c:lblAlgn val="ctr"/>
        <c:lblOffset val="100"/>
        <c:noMultiLvlLbl val="0"/>
      </c:catAx>
      <c:valAx>
        <c:axId val="23263418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263379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303579815989898"/>
          <c:y val="3.4925759635272065E-2"/>
          <c:w val="0.42649929545684789"/>
          <c:h val="0.93014848072945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12-4136-A971-13F6322E26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Van elég pénzünk, ami fedezi a költségeinket, és még félre is tudunk tenni</c:v>
                </c:pt>
                <c:pt idx="1">
                  <c:v>Van elég pénzünk a mindennapi életre, de nagyobb kiadásokat nem engedhetünk meg magunknak.</c:v>
                </c:pt>
                <c:pt idx="2">
                  <c:v>Sok dologról le kell mondanunk azért, hogy fedezni tudjuk a mindennapi kiadásokat.</c:v>
                </c:pt>
                <c:pt idx="3">
                  <c:v>Jól élünk, és nem kell még akkor sem takarékoskodnunk, ha nagyobb dolgokat akarunk vásárolni.</c:v>
                </c:pt>
                <c:pt idx="4">
                  <c:v>Még a legfontosabb dolgokra sincs elég pénzünk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56.157635467980292</c:v>
                </c:pt>
                <c:pt idx="1">
                  <c:v>37.931034482758619</c:v>
                </c:pt>
                <c:pt idx="2">
                  <c:v>2.9556650246305418</c:v>
                </c:pt>
                <c:pt idx="3">
                  <c:v>2.9556650246305418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12-4136-A971-13F6322E2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01030288"/>
        <c:axId val="201030680"/>
      </c:barChart>
      <c:catAx>
        <c:axId val="20103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8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1030680"/>
        <c:crosses val="autoZero"/>
        <c:auto val="1"/>
        <c:lblAlgn val="ctr"/>
        <c:lblOffset val="100"/>
        <c:noMultiLvlLbl val="0"/>
      </c:catAx>
      <c:valAx>
        <c:axId val="201030680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2010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D-462E-A94F-E48718174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2634968"/>
        <c:axId val="232635360"/>
      </c:barChart>
      <c:catAx>
        <c:axId val="2326349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2635360"/>
        <c:crosses val="autoZero"/>
        <c:auto val="1"/>
        <c:lblAlgn val="ctr"/>
        <c:lblOffset val="100"/>
        <c:noMultiLvlLbl val="0"/>
      </c:catAx>
      <c:valAx>
        <c:axId val="23263536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263496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88-4AAE-BE2A-03A99F3DD91E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88-4AAE-BE2A-03A99F3DD91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88-4AAE-BE2A-03A99F3DD91E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0.48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88-4AAE-BE2A-03A99F3DD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62-4873-A16A-35BEBAA46B05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62-4873-A16A-35BEBAA46B0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62-4873-A16A-35BEBAA46B05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0.36</c:v>
                </c:pt>
                <c:pt idx="2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62-4873-A16A-35BEBAA4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DC-43D7-8C8B-9DCF74E19B5D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DC-43D7-8C8B-9DCF74E19B5D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DC-43D7-8C8B-9DCF74E19B5D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0.12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DC-43D7-8C8B-9DCF74E19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BB-4757-8778-402A5CC44FFA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BB-4757-8778-402A5CC44FF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BB-4757-8778-402A5CC44FF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0.06</c:v>
                </c:pt>
                <c:pt idx="2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BB-4757-8778-402A5CC44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47-4C36-B49E-FE7BD946C445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47-4C36-B49E-FE7BD946C44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47-4C36-B49E-FE7BD946C445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0.02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47-4C36-B49E-FE7BD946C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17-4DF6-9C64-232FDCD157E6}"/>
              </c:ext>
            </c:extLst>
          </c:dPt>
          <c:dPt>
            <c:idx val="1"/>
            <c:bubble3D val="0"/>
            <c:spPr>
              <a:solidFill>
                <a:srgbClr val="FF4343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17-4DF6-9C64-232FDCD157E6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17-4DF6-9C64-232FDCD157E6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0.01</c:v>
                </c:pt>
                <c:pt idx="2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17-4DF6-9C64-232FDCD15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0111183224623"/>
          <c:y val="4.6830477380069478E-2"/>
          <c:w val="0.54894456430697325"/>
          <c:h val="0.8234541620626318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Egyedül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Sheet1!$A$2:$A$7</c:f>
              <c:strCache>
                <c:ptCount val="6"/>
                <c:pt idx="0">
                  <c:v>Reggel</c:v>
                </c:pt>
                <c:pt idx="1">
                  <c:v>Délelőtt</c:v>
                </c:pt>
                <c:pt idx="2">
                  <c:v>Délután</c:v>
                </c:pt>
                <c:pt idx="3">
                  <c:v>Kora este</c:v>
                </c:pt>
                <c:pt idx="4">
                  <c:v>Este</c:v>
                </c:pt>
                <c:pt idx="5">
                  <c:v>Késő este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64.756231319724563</c:v>
                </c:pt>
                <c:pt idx="1">
                  <c:v>53.306901401066668</c:v>
                </c:pt>
                <c:pt idx="2">
                  <c:v>49.07577460362554</c:v>
                </c:pt>
                <c:pt idx="3">
                  <c:v>45.336290909267127</c:v>
                </c:pt>
                <c:pt idx="4">
                  <c:v>44.500923262459501</c:v>
                </c:pt>
                <c:pt idx="5">
                  <c:v>52.086304672542447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6-45F7-83B4-03FBECA6D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Társasággal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Sheet1!$A$2:$A$7</c:f>
              <c:strCache>
                <c:ptCount val="6"/>
                <c:pt idx="0">
                  <c:v>Reggel</c:v>
                </c:pt>
                <c:pt idx="1">
                  <c:v>Délelőtt</c:v>
                </c:pt>
                <c:pt idx="2">
                  <c:v>Délután</c:v>
                </c:pt>
                <c:pt idx="3">
                  <c:v>Kora este</c:v>
                </c:pt>
                <c:pt idx="4">
                  <c:v>Este</c:v>
                </c:pt>
                <c:pt idx="5">
                  <c:v>Késő este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35.243768680275437</c:v>
                </c:pt>
                <c:pt idx="1">
                  <c:v>46.693098598933325</c:v>
                </c:pt>
                <c:pt idx="2">
                  <c:v>50.924225396374467</c:v>
                </c:pt>
                <c:pt idx="3">
                  <c:v>54.663709090732873</c:v>
                </c:pt>
                <c:pt idx="4">
                  <c:v>55.499076737540499</c:v>
                </c:pt>
                <c:pt idx="5">
                  <c:v>47.913695327457539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6-45F7-83B4-03FBECA6D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08056"/>
        <c:axId val="232722328"/>
      </c:radarChart>
      <c:catAx>
        <c:axId val="212908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2722328"/>
        <c:crosses val="autoZero"/>
        <c:auto val="1"/>
        <c:lblAlgn val="ctr"/>
        <c:lblOffset val="100"/>
        <c:noMultiLvlLbl val="0"/>
      </c:catAx>
      <c:valAx>
        <c:axId val="232722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2908056"/>
        <c:crosses val="autoZero"/>
        <c:crossBetween val="between"/>
        <c:majorUnit val="25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0121097655815"/>
          <c:y val="4.6830477380069478E-2"/>
          <c:w val="0.49744457405967263"/>
          <c:h val="0.7672942337956111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Egyedül</c:v>
                </c:pt>
              </c:strCache>
            </c:strRef>
          </c:tx>
          <c:spPr>
            <a:noFill/>
            <a:ln w="19050">
              <a:solidFill>
                <a:schemeClr val="accent1"/>
              </a:solidFill>
            </a:ln>
            <a:effectLst/>
          </c:spPr>
          <c:cat>
            <c:strRef>
              <c:f>Sheet1!$A$2:$A$12</c:f>
              <c:strCache>
                <c:ptCount val="11"/>
                <c:pt idx="0">
                  <c:v>Sport</c:v>
                </c:pt>
                <c:pt idx="1">
                  <c:v>Zenés szórakoztató / tehetségkutató</c:v>
                </c:pt>
                <c:pt idx="2">
                  <c:v>Hírműsor</c:v>
                </c:pt>
                <c:pt idx="3">
                  <c:v>Egy órás részekből álló sorozat</c:v>
                </c:pt>
                <c:pt idx="4">
                  <c:v>Ismeretterjesztő</c:v>
                </c:pt>
                <c:pt idx="5">
                  <c:v>Fél órás részekből álló sorozat</c:v>
                </c:pt>
                <c:pt idx="6">
                  <c:v>Vetélkedő / kvíz</c:v>
                </c:pt>
                <c:pt idx="7">
                  <c:v>Mozifilm</c:v>
                </c:pt>
                <c:pt idx="8">
                  <c:v>Valóság show</c:v>
                </c:pt>
                <c:pt idx="9">
                  <c:v>Főzős / gasztronómiai</c:v>
                </c:pt>
                <c:pt idx="10">
                  <c:v>Animáció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60.38856742692905</c:v>
                </c:pt>
                <c:pt idx="1">
                  <c:v>54.092026505164078</c:v>
                </c:pt>
                <c:pt idx="2">
                  <c:v>50.216172715597509</c:v>
                </c:pt>
                <c:pt idx="3">
                  <c:v>48.874830961926776</c:v>
                </c:pt>
                <c:pt idx="4">
                  <c:v>48.269941326520872</c:v>
                </c:pt>
                <c:pt idx="5">
                  <c:v>46.382655656967799</c:v>
                </c:pt>
                <c:pt idx="6">
                  <c:v>45.460062097912825</c:v>
                </c:pt>
                <c:pt idx="7">
                  <c:v>44.390062278122436</c:v>
                </c:pt>
                <c:pt idx="8">
                  <c:v>39.220782751763693</c:v>
                </c:pt>
                <c:pt idx="9">
                  <c:v>32.19662048672722</c:v>
                </c:pt>
                <c:pt idx="10">
                  <c:v>31.247556464762084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8-4F1A-A7C9-8B1FD97A9C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Társasággal</c:v>
                </c:pt>
              </c:strCache>
            </c:strRef>
          </c:tx>
          <c:spPr>
            <a:noFill/>
            <a:ln w="19050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Sheet1!$A$2:$A$12</c:f>
              <c:strCache>
                <c:ptCount val="11"/>
                <c:pt idx="0">
                  <c:v>Sport</c:v>
                </c:pt>
                <c:pt idx="1">
                  <c:v>Zenés szórakoztató / tehetségkutató</c:v>
                </c:pt>
                <c:pt idx="2">
                  <c:v>Hírműsor</c:v>
                </c:pt>
                <c:pt idx="3">
                  <c:v>Egy órás részekből álló sorozat</c:v>
                </c:pt>
                <c:pt idx="4">
                  <c:v>Ismeretterjesztő</c:v>
                </c:pt>
                <c:pt idx="5">
                  <c:v>Fél órás részekből álló sorozat</c:v>
                </c:pt>
                <c:pt idx="6">
                  <c:v>Vetélkedő / kvíz</c:v>
                </c:pt>
                <c:pt idx="7">
                  <c:v>Mozifilm</c:v>
                </c:pt>
                <c:pt idx="8">
                  <c:v>Valóság show</c:v>
                </c:pt>
                <c:pt idx="9">
                  <c:v>Főzős / gasztronómiai</c:v>
                </c:pt>
                <c:pt idx="10">
                  <c:v>Animáció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39.611432573070935</c:v>
                </c:pt>
                <c:pt idx="1">
                  <c:v>45.907973494835922</c:v>
                </c:pt>
                <c:pt idx="2">
                  <c:v>49.783827284402506</c:v>
                </c:pt>
                <c:pt idx="3">
                  <c:v>51.125169038073238</c:v>
                </c:pt>
                <c:pt idx="4">
                  <c:v>51.730058673479142</c:v>
                </c:pt>
                <c:pt idx="5">
                  <c:v>53.617344343032194</c:v>
                </c:pt>
                <c:pt idx="6">
                  <c:v>54.539937902087175</c:v>
                </c:pt>
                <c:pt idx="7">
                  <c:v>55.609937721877579</c:v>
                </c:pt>
                <c:pt idx="8">
                  <c:v>60.779217248236314</c:v>
                </c:pt>
                <c:pt idx="9">
                  <c:v>67.803379513272787</c:v>
                </c:pt>
                <c:pt idx="10">
                  <c:v>68.75244353523793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8-4F1A-A7C9-8B1FD97A9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722720"/>
        <c:axId val="234301216"/>
      </c:radarChart>
      <c:catAx>
        <c:axId val="23272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4301216"/>
        <c:crosses val="autoZero"/>
        <c:auto val="1"/>
        <c:lblAlgn val="ctr"/>
        <c:lblOffset val="100"/>
        <c:noMultiLvlLbl val="0"/>
      </c:catAx>
      <c:valAx>
        <c:axId val="2343012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2722720"/>
        <c:crosses val="autoZero"/>
        <c:crossBetween val="between"/>
        <c:majorUnit val="25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34584427726611"/>
          <c:y val="0.63683428357052996"/>
          <c:w val="0.13823530084099694"/>
          <c:h val="0.1142142606080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91-4AE7-AD7A-31CD4934D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4302000"/>
        <c:axId val="234302392"/>
      </c:barChart>
      <c:catAx>
        <c:axId val="2343020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4302392"/>
        <c:crosses val="autoZero"/>
        <c:auto val="1"/>
        <c:lblAlgn val="ctr"/>
        <c:lblOffset val="100"/>
        <c:noMultiLvlLbl val="0"/>
      </c:catAx>
      <c:valAx>
        <c:axId val="23430239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430200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63-44F6-B85D-DC7805491CE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63-44F6-B85D-DC7805491CE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63-44F6-B85D-DC7805491C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0E-45AA-A3A8-5EAE3B630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4303176"/>
        <c:axId val="234303568"/>
      </c:barChart>
      <c:catAx>
        <c:axId val="234303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4303568"/>
        <c:crosses val="autoZero"/>
        <c:auto val="1"/>
        <c:lblAlgn val="ctr"/>
        <c:lblOffset val="100"/>
        <c:noMultiLvlLbl val="0"/>
      </c:catAx>
      <c:valAx>
        <c:axId val="23430356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430317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9A-4A43-820A-AFC0D25F3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4304352"/>
        <c:axId val="234304744"/>
      </c:barChart>
      <c:catAx>
        <c:axId val="2343043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4304744"/>
        <c:crosses val="autoZero"/>
        <c:auto val="1"/>
        <c:lblAlgn val="ctr"/>
        <c:lblOffset val="100"/>
        <c:noMultiLvlLbl val="0"/>
      </c:catAx>
      <c:valAx>
        <c:axId val="23430474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43043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48-433A-8ECB-61752632C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2902544"/>
        <c:axId val="212902936"/>
      </c:barChart>
      <c:catAx>
        <c:axId val="2129025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2936"/>
        <c:crosses val="autoZero"/>
        <c:auto val="1"/>
        <c:lblAlgn val="ctr"/>
        <c:lblOffset val="100"/>
        <c:noMultiLvlLbl val="0"/>
      </c:catAx>
      <c:valAx>
        <c:axId val="21290293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254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94-4AAF-B1F0-DA1DB1A19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2903720"/>
        <c:axId val="235237200"/>
      </c:barChart>
      <c:catAx>
        <c:axId val="2129037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5237200"/>
        <c:crosses val="autoZero"/>
        <c:auto val="1"/>
        <c:lblAlgn val="ctr"/>
        <c:lblOffset val="100"/>
        <c:noMultiLvlLbl val="0"/>
      </c:catAx>
      <c:valAx>
        <c:axId val="23523720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372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95-46C1-AFA3-A43049D2E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5237984"/>
        <c:axId val="235238376"/>
      </c:barChart>
      <c:catAx>
        <c:axId val="2352379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5238376"/>
        <c:crosses val="autoZero"/>
        <c:auto val="1"/>
        <c:lblAlgn val="ctr"/>
        <c:lblOffset val="100"/>
        <c:noMultiLvlLbl val="0"/>
      </c:catAx>
      <c:valAx>
        <c:axId val="2352383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523798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35-4D52-AF99-0600B1DFA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2905224"/>
        <c:axId val="212905616"/>
      </c:barChart>
      <c:catAx>
        <c:axId val="2129052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5616"/>
        <c:crosses val="autoZero"/>
        <c:auto val="1"/>
        <c:lblAlgn val="ctr"/>
        <c:lblOffset val="100"/>
        <c:noMultiLvlLbl val="0"/>
      </c:catAx>
      <c:valAx>
        <c:axId val="21290561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522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7C-40D4-BF36-00C7F1A63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2906400"/>
        <c:axId val="212906792"/>
      </c:barChart>
      <c:catAx>
        <c:axId val="212906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6792"/>
        <c:crosses val="autoZero"/>
        <c:auto val="1"/>
        <c:lblAlgn val="ctr"/>
        <c:lblOffset val="100"/>
        <c:noMultiLvlLbl val="0"/>
      </c:catAx>
      <c:valAx>
        <c:axId val="21290679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90640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7A-48A3-8985-DDAFB18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062080"/>
        <c:axId val="213062472"/>
      </c:barChart>
      <c:catAx>
        <c:axId val="2130620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62472"/>
        <c:crosses val="autoZero"/>
        <c:auto val="1"/>
        <c:lblAlgn val="ctr"/>
        <c:lblOffset val="100"/>
        <c:noMultiLvlLbl val="0"/>
      </c:catAx>
      <c:valAx>
        <c:axId val="21306247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6208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41-48A3-9796-75C1B181C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063256"/>
        <c:axId val="211906176"/>
      </c:barChart>
      <c:catAx>
        <c:axId val="2130632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1906176"/>
        <c:crosses val="autoZero"/>
        <c:auto val="1"/>
        <c:lblAlgn val="ctr"/>
        <c:lblOffset val="100"/>
        <c:noMultiLvlLbl val="0"/>
      </c:catAx>
      <c:valAx>
        <c:axId val="2119061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6325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CA-49DD-9948-57EB5EBDC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906960"/>
        <c:axId val="211907352"/>
      </c:barChart>
      <c:catAx>
        <c:axId val="211906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1907352"/>
        <c:crosses val="autoZero"/>
        <c:auto val="1"/>
        <c:lblAlgn val="ctr"/>
        <c:lblOffset val="100"/>
        <c:noMultiLvlLbl val="0"/>
      </c:catAx>
      <c:valAx>
        <c:axId val="21190735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190696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F3-4B7E-988F-E072AAD40F8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F3-4B7E-988F-E072AAD40F8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F3-4B7E-988F-E072AAD40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5F-46F5-B531-A56E6E1AE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038136"/>
        <c:axId val="213038528"/>
      </c:barChart>
      <c:catAx>
        <c:axId val="213038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38528"/>
        <c:crosses val="autoZero"/>
        <c:auto val="1"/>
        <c:lblAlgn val="ctr"/>
        <c:lblOffset val="100"/>
        <c:noMultiLvlLbl val="0"/>
      </c:catAx>
      <c:valAx>
        <c:axId val="21303852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3813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 w="12700" cap="flat" cmpd="sng">
              <a:noFill/>
              <a:round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  <c:pt idx="4">
                  <c:v>Kategória 5</c:v>
                </c:pt>
                <c:pt idx="5">
                  <c:v>Kategória 6</c:v>
                </c:pt>
                <c:pt idx="6">
                  <c:v>Kategória 7</c:v>
                </c:pt>
                <c:pt idx="7">
                  <c:v>Kategória 8</c:v>
                </c:pt>
                <c:pt idx="8">
                  <c:v>Kategória 9</c:v>
                </c:pt>
                <c:pt idx="9">
                  <c:v>Kategória 10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63-4071-B94F-9F04EFD7D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3039312"/>
        <c:axId val="213039704"/>
      </c:barChart>
      <c:catAx>
        <c:axId val="2130393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39704"/>
        <c:crosses val="autoZero"/>
        <c:auto val="1"/>
        <c:lblAlgn val="ctr"/>
        <c:lblOffset val="100"/>
        <c:noMultiLvlLbl val="0"/>
      </c:catAx>
      <c:valAx>
        <c:axId val="21303970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303931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75-4F25-BC49-BBDE6CCA4BB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75-4F25-BC49-BBDE6CCA4BB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75-4F25-BC49-BBDE6CCA4B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B8-462F-85D4-E6BBB48AAA8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B8-462F-85D4-E6BBB48AAA8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B8-462F-85D4-E6BBB48AAA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B4-4EDC-B0AC-1915E97284C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B4-4EDC-B0AC-1915E97284C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B4-4EDC-B0AC-1915E9728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434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0-4EAE-B3B2-1C3733A03B0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0-4EAE-B3B2-1C3733A03B0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20-4EAE-B3B2-1C3733A03B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C5-4165-997A-3B1C373EA796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C5-4165-997A-3B1C373EA79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C5-4165-997A-3B1C373EA7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F-41F6-B2DD-16F067C87E3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8F-41F6-B2DD-16F067C87E3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8F-41F6-B2DD-16F067C87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0-4892-8BE4-0F9018CBF27A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0-4892-8BE4-0F9018CBF27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B0-4892-8BE4-0F9018CBF2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6F-40A5-B6D5-AE5591BB317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6F-40A5-B6D5-AE5591BB317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6F-40A5-B6D5-AE5591BB31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A6-4EFD-A461-66DE0FCD97C0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A6-4EFD-A461-66DE0FCD97C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A6-4EFD-A461-66DE0FCD9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17-4D3F-85FA-39B6949CBB3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17-4D3F-85FA-39B6949CBB3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17-4D3F-85FA-39B6949CBB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F5-4360-A8B1-742663982FD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F5-4360-A8B1-742663982FD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F5-4360-A8B1-742663982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59-4C45-8210-B81FB354A1BC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59-4C45-8210-B81FB354A1B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59-4C45-8210-B81FB354A1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68-4361-B6C2-CE3E9C24770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68-4361-B6C2-CE3E9C24770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68-4361-B6C2-CE3E9C247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B4-4FBC-92E7-1878F458360D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B4-4FBC-92E7-1878F458360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B4-4FBC-92E7-1878F45836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50-46D9-941C-1DD118D9DAE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50-46D9-941C-1DD118D9DAE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50-46D9-941C-1DD118D9DA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4C-4C33-9447-EA022E469D19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4C-4C33-9447-EA022E469D1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4C-4C33-9447-EA022E469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A0-4AA6-B84F-CA0D1F9E621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A0-4AA6-B84F-CA0D1F9E621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A0-4AA6-B84F-CA0D1F9E62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33-458B-B83F-6AF42E9A4DE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33-458B-B83F-6AF42E9A4DE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33-458B-B83F-6AF42E9A4D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B8-4020-9A4F-04C1A59A635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B8-4020-9A4F-04C1A59A635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B8-4020-9A4F-04C1A59A63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25-48F9-B022-7F7E7E10831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25-48F9-B022-7F7E7E10831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25-48F9-B022-7F7E7E1083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AF-419A-940F-A2C011AB6428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AF-419A-940F-A2C011AB642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AF-419A-940F-A2C011AB64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F2-4300-AEDE-C4E40D9219F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F2-4300-AEDE-C4E40D9219F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F2-4300-AEDE-C4E40D9219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CB-4A40-8038-C5D890BDED8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CB-4A40-8038-C5D890BDED8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CB-4A40-8038-C5D890BDED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38-48AE-A321-CC34C1F2619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38-48AE-A321-CC34C1F2619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38-48AE-A321-CC34C1F26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11-463F-8323-467B73CCD82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11-463F-8323-467B73CCD82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11-463F-8323-467B73CCD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1D-4D6A-BFB6-DCFF528375A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1D-4D6A-BFB6-DCFF528375A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1D-4D6A-BFB6-DCFF528375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E2-4FD5-B034-D16DB5C3942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E2-4FD5-B034-D16DB5C3942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E2-4FD5-B034-D16DB5C394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B-4924-99A2-0CFD5AAC712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5B-4924-99A2-0CFD5AAC712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5B-4924-99A2-0CFD5AAC71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BB-4637-9DBA-6ACD9E0E6AB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BB-4637-9DBA-6ACD9E0E6AB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BB-4637-9DBA-6ACD9E0E6A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8-43FE-A96D-2FF0121E199E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D8-43FE-A96D-2FF0121E199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D8-43FE-A96D-2FF0121E19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F0-43DF-B036-42F96F0CF74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F0-43DF-B036-42F96F0CF74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F0-43DF-B036-42F96F0CF7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B8-4515-8889-582E07009BD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B8-4515-8889-582E07009BD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B8-4515-8889-582E07009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00-4543-BDBE-25316B5DF9E4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00-4543-BDBE-25316B5DF9E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00-4543-BDBE-25316B5DF9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1E-4EB1-A9D9-3E50D6099F6C}"/>
              </c:ext>
            </c:extLst>
          </c:dPt>
          <c:dPt>
            <c:idx val="1"/>
            <c:bubble3D val="0"/>
            <c:spPr>
              <a:solidFill>
                <a:srgbClr val="FBB04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1E-4EB1-A9D9-3E50D6099F6C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1E-4EB1-A9D9-3E50D6099F6C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0.63</c:v>
                </c:pt>
                <c:pt idx="2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1E-4EB1-A9D9-3E50D6099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6A-464D-9DF7-A6ACFDE88C52}"/>
              </c:ext>
            </c:extLst>
          </c:dPt>
          <c:dPt>
            <c:idx val="1"/>
            <c:bubble3D val="0"/>
            <c:spPr>
              <a:solidFill>
                <a:srgbClr val="ED6737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6A-464D-9DF7-A6ACFDE88C52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6A-464D-9DF7-A6ACFDE88C52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0.33</c:v>
                </c:pt>
                <c:pt idx="2">
                  <c:v>0.66999999999999993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6A-464D-9DF7-A6ACFDE88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293E-2"/>
          <c:y val="0"/>
          <c:w val="0.93894940035902497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57-42EB-B63A-EE1A2C10023A}"/>
              </c:ext>
            </c:extLst>
          </c:dPt>
          <c:dPt>
            <c:idx val="1"/>
            <c:bubble3D val="0"/>
            <c:spPr>
              <a:solidFill>
                <a:srgbClr val="A1C46B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57-42EB-B63A-EE1A2C10023A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57-42EB-B63A-EE1A2C10023A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0.03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57-42EB-B63A-EE1A2C100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2D-4098-9378-F9711FAED0B5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2D-4098-9378-F9711FAED0B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2D-4098-9378-F9711FAED0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0A-4923-BD8C-F50FA782B13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0A-4923-BD8C-F50FA782B13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0A-4923-BD8C-F50FA782B1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772857219899"/>
          <c:y val="0.18429945406209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F-4808-9C77-A3BFF85F24EB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F-4808-9C77-A3BFF85F24E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3F-4808-9C77-A3BFF85F24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EC-42FB-8588-659F6F430014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EC-42FB-8588-659F6F430014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EC-42FB-8588-659F6F430014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7.0000000000000007E-2</c:v>
                </c:pt>
                <c:pt idx="2">
                  <c:v>0.92999999999999994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EC-42FB-8588-659F6F430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05808047376307E-2"/>
          <c:y val="0"/>
          <c:w val="0.93894940035902474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86-4F83-9C4E-B3195D6A4DEF}"/>
              </c:ext>
            </c:extLst>
          </c:dPt>
          <c:dPt>
            <c:idx val="1"/>
            <c:bubble3D val="0"/>
            <c:spPr>
              <a:solidFill>
                <a:srgbClr val="008BCA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86-4F83-9C4E-B3195D6A4DE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86-4F83-9C4E-B3195D6A4DEF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0.09</c:v>
                </c:pt>
                <c:pt idx="2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86-4F83-9C4E-B3195D6A4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15.4.2019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15.4.2019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3 fázis magyarázata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22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0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9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18-49 éves nézők valamivel több, mint negyede nem nézte meg a műsort megszakító (vagy azt követő) reklámblokkot saját bevallása szerint. Ez az arány a fiatal nézőknél alacsonyabb (mint korábban megtudtuk elkapcsolás helyett </a:t>
            </a:r>
            <a:r>
              <a:rPr lang="hu-HU" dirty="0" err="1"/>
              <a:t>háttértévézés</a:t>
            </a:r>
            <a:r>
              <a:rPr lang="hu-HU" dirty="0"/>
              <a:t> jellemző). A férfiak a konkrét reklámblokkok tesztelése során szintén nagyobb türelmet tanúsítottak.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8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18-49 éves nézők valamivel több, mint negyede nem nézte meg a műsort megszakító (vagy azt követő) reklámblokkot saját bevallása szerint. Ez az arány a fiatal nézőknél alacsonyabb (mint korábban megtudtuk elkapcsolás helyett </a:t>
            </a:r>
            <a:r>
              <a:rPr lang="hu-HU" dirty="0" err="1"/>
              <a:t>háttértévézés</a:t>
            </a:r>
            <a:r>
              <a:rPr lang="hu-HU" dirty="0"/>
              <a:t> jellemző). A férfiak a konkrét reklámblokkok tesztelése során szintén nagyobb türelmet tanúsítottak.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6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18-49 éves nézők valamivel több, mint negyede nem nézte meg a műsort megszakító (vagy azt követő) reklámblokkot saját bevallása szerint. Ez az arány a fiatal nézőknél alacsonyabb (mint korábban megtudtuk elkapcsolás helyett </a:t>
            </a:r>
            <a:r>
              <a:rPr lang="hu-HU" dirty="0" err="1"/>
              <a:t>háttértévézés</a:t>
            </a:r>
            <a:r>
              <a:rPr lang="hu-HU" dirty="0"/>
              <a:t> jellemző). A férfiak a konkrét reklámblokkok tesztelése során szintén nagyobb türelmet tanúsítottak.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06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18-49 éves nézők valamivel több, mint negyede nem nézte meg a műsort megszakító (vagy azt követő) reklámblokkot saját bevallása szerint. Ez az arány a fiatal nézőknél alacsonyabb (mint korábban megtudtuk elkapcsolás helyett </a:t>
            </a:r>
            <a:r>
              <a:rPr lang="hu-HU" dirty="0" err="1"/>
              <a:t>háttértévézés</a:t>
            </a:r>
            <a:r>
              <a:rPr lang="hu-HU" dirty="0"/>
              <a:t> jellemző). A férfiak a konkrét reklámblokkok tesztelése során szintén nagyobb türelmet tanúsítottak.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9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18-49 éves nézők valamivel több, mint negyede nem nézte meg a műsort megszakító (vagy azt követő) reklámblokkot saját bevallása szerint. Ez az arány a fiatal nézőknél alacsonyabb (mint korábban megtudtuk elkapcsolás helyett </a:t>
            </a:r>
            <a:r>
              <a:rPr lang="hu-HU" dirty="0" err="1"/>
              <a:t>háttértévézés</a:t>
            </a:r>
            <a:r>
              <a:rPr lang="hu-HU" dirty="0"/>
              <a:t> jellemző). A férfiak a konkrét reklámblokkok tesztelése során szintén nagyobb türelmet tanúsítottak.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1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18-49 éves nézők valamivel több, mint negyede nem nézte meg a műsort megszakító (vagy azt követő) reklámblokkot saját bevallása szerint. Ez az arány a fiatal nézőknél alacsonyabb (mint korábban megtudtuk elkapcsolás helyett </a:t>
            </a:r>
            <a:r>
              <a:rPr lang="hu-HU" dirty="0" err="1"/>
              <a:t>háttértévézés</a:t>
            </a:r>
            <a:r>
              <a:rPr lang="hu-HU" dirty="0"/>
              <a:t> jellemző). A férfiak a konkrét reklámblokkok tesztelése során szintén nagyobb türelmet tanúsítottak.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12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07322" y="795"/>
            <a:ext cx="8429540" cy="514188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58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0" y="1"/>
            <a:ext cx="1776413" cy="4251722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381000" y="381001"/>
            <a:ext cx="1079500" cy="968375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7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423343" y="540"/>
            <a:ext cx="4512063" cy="514296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0" y="-8965"/>
            <a:ext cx="3748885" cy="5162740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230670" y="1931377"/>
            <a:ext cx="1618770" cy="1987927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038F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4203868" y="4080053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7520186" y="1000306"/>
            <a:ext cx="1368425" cy="912813"/>
          </a:xfr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1800" b="0" i="0" u="none" strike="noStrike" kern="0" cap="none" spc="0" normalizeH="0" baseline="0" noProof="0"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247" y="4771853"/>
            <a:ext cx="1380187" cy="277167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067944" y="2463590"/>
            <a:ext cx="4535487" cy="432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91230" y="3665936"/>
            <a:ext cx="833437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067944" y="3075657"/>
            <a:ext cx="4535487" cy="4321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49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647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22858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70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8319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3501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061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460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456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95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8209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1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91438" tIns="45719" rIns="91438" bIns="45719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3905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736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435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950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9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3112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053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63439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96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68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84592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17337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7019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10218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1203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0245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7225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822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4123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10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292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4178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02025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07733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7473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6164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38711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80608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15781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30883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847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33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7123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7672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7700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2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5497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7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2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7150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2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2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187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9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9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9074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3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3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3" y="1217859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9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9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6030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9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9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9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9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3" indent="-153581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5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78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7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15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25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3013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7938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6481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6153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5020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241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1650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4870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58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429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0299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62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47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6283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6780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9275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484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6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1159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067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488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56860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89401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1720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21713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68281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9033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694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1223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5177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65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840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3685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1874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7410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122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053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8854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2271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4887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4406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376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7" tIns="34829" rIns="69657" bIns="34829" rtlCol="0" anchor="ctr"/>
          <a:lstStyle/>
          <a:p>
            <a:pPr marL="0" marR="0" lvl="0" indent="0" algn="ctr" defTabSz="10351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1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55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6151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5211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1311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8158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022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9157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2" y="834034"/>
            <a:ext cx="7884713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4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DB900-4F27-419C-B2D8-AAC4EB8D73B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522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91253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17268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123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834033"/>
            <a:ext cx="7884713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 lIns="91438" tIns="45719" rIns="91438" bIns="45719"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902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99164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63207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66768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8028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2363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292376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3733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1729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2513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1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2" y="2001691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4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74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5770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95133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7054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93977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11112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37421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350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3204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631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324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49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5345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572540" y="0"/>
            <a:ext cx="457146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880" y="2317428"/>
            <a:ext cx="4927845" cy="508645"/>
          </a:xfrm>
        </p:spPr>
        <p:txBody>
          <a:bodyPr anchor="ctr"/>
          <a:lstStyle>
            <a:lvl1pPr>
              <a:defRPr sz="3673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4880" y="3193634"/>
            <a:ext cx="4444025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4040"/>
                </a:solidFill>
              </a:defRPr>
            </a:lvl1pPr>
            <a:lvl2pPr marL="3239" indent="0" algn="l">
              <a:spcBef>
                <a:spcPts val="0"/>
              </a:spcBef>
              <a:buNone/>
              <a:tabLst/>
              <a:defRPr baseline="0">
                <a:solidFill>
                  <a:srgbClr val="404040"/>
                </a:solidFill>
              </a:defRPr>
            </a:lvl2pPr>
            <a:lvl3pPr marL="92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4880" y="4257987"/>
            <a:ext cx="5212954" cy="260192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GB"/>
              <a:t>© 2015 Ipsos.  All rights reserved. Contains Ipsos' Confidential and Proprietary information </a:t>
            </a:r>
            <a:br>
              <a:rPr lang="en-GB"/>
            </a:br>
            <a:r>
              <a:rPr lang="en-GB"/>
              <a:t>and may not be disclosed or reproduced without the prior written consent of Ipsos.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24880" y="890180"/>
            <a:ext cx="4169175" cy="1266981"/>
          </a:xfrm>
        </p:spPr>
        <p:txBody>
          <a:bodyPr anchor="b">
            <a:normAutofit/>
          </a:bodyPr>
          <a:lstStyle>
            <a:lvl1pPr>
              <a:defRPr sz="2176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3276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- 1/3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572540" y="0"/>
            <a:ext cx="4571460" cy="51435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880" y="2312718"/>
            <a:ext cx="4927845" cy="518065"/>
          </a:xfrm>
        </p:spPr>
        <p:txBody>
          <a:bodyPr anchor="ctr"/>
          <a:lstStyle>
            <a:lvl1pPr>
              <a:defRPr sz="3673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4880" y="3193634"/>
            <a:ext cx="4444025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3239" indent="0" algn="l">
              <a:spcBef>
                <a:spcPts val="0"/>
              </a:spcBef>
              <a:buNone/>
              <a:tabLst/>
              <a:defRPr baseline="0">
                <a:solidFill>
                  <a:srgbClr val="FFFFFF"/>
                </a:solidFill>
              </a:defRPr>
            </a:lvl2pPr>
            <a:lvl3pPr marL="92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4880" y="4257987"/>
            <a:ext cx="5212954" cy="260192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© 2015 Ipsos.  All rights reserved. Contains Ipsos' Confidential and Proprietary information </a:t>
            </a:r>
            <a:br>
              <a:rPr lang="en-GB"/>
            </a:br>
            <a:r>
              <a:rPr lang="en-GB"/>
              <a:t>and may not be disclosed or reproduced without the prior written consent of Ipsos.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24880" y="890180"/>
            <a:ext cx="4169175" cy="1266981"/>
          </a:xfrm>
        </p:spPr>
        <p:txBody>
          <a:bodyPr anchor="b">
            <a:normAutofit/>
          </a:bodyPr>
          <a:lstStyle>
            <a:lvl1pPr>
              <a:defRPr sz="2176" b="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69334" y="469166"/>
            <a:ext cx="622055" cy="621884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3239">
              <a:spcBef>
                <a:spcPts val="816"/>
              </a:spcBef>
            </a:pPr>
            <a:endParaRPr lang="cs-CZ" sz="1224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096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x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572540" y="0"/>
            <a:ext cx="457146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951" y="1122847"/>
            <a:ext cx="4212373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20" baseline="0">
                <a:solidFill>
                  <a:srgbClr val="FFFFFF"/>
                </a:solidFill>
              </a:defRPr>
            </a:lvl1pPr>
            <a:lvl2pPr marL="3239" indent="0" algn="l">
              <a:spcBef>
                <a:spcPts val="0"/>
              </a:spcBef>
              <a:buNone/>
              <a:tabLst/>
              <a:defRPr sz="2176" baseline="0">
                <a:solidFill>
                  <a:srgbClr val="FFFFFF"/>
                </a:solidFill>
              </a:defRPr>
            </a:lvl2pPr>
            <a:lvl3pPr marL="92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18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de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185834" y="0"/>
            <a:ext cx="6958166" cy="514350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950" y="2001689"/>
            <a:ext cx="2145875" cy="1017291"/>
          </a:xfrm>
        </p:spPr>
        <p:txBody>
          <a:bodyPr anchor="ctr"/>
          <a:lstStyle>
            <a:lvl1pPr>
              <a:defRPr sz="3673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16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572540" y="0"/>
            <a:ext cx="457146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 bwMode="white">
          <a:xfrm>
            <a:off x="0" y="4679247"/>
            <a:ext cx="2116800" cy="462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950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20" baseline="0">
                <a:solidFill>
                  <a:schemeClr val="bg1"/>
                </a:solidFill>
              </a:defRPr>
            </a:lvl1pPr>
            <a:lvl2pPr marL="3239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176" baseline="0">
                <a:solidFill>
                  <a:schemeClr val="bg1">
                    <a:alpha val="70000"/>
                  </a:schemeClr>
                </a:solidFill>
              </a:defRPr>
            </a:lvl2pPr>
            <a:lvl3pPr marL="92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22667" y="426514"/>
            <a:ext cx="622055" cy="621884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3239">
              <a:spcBef>
                <a:spcPts val="816"/>
              </a:spcBef>
            </a:pPr>
            <a:endParaRPr lang="cs-CZ" sz="1224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880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446643" y="0"/>
            <a:ext cx="6697357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 bwMode="white">
          <a:xfrm>
            <a:off x="0" y="4679247"/>
            <a:ext cx="2181600" cy="462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950" y="1968010"/>
            <a:ext cx="2190693" cy="1017458"/>
          </a:xfrm>
        </p:spPr>
        <p:txBody>
          <a:bodyPr anchor="ctr"/>
          <a:lstStyle>
            <a:lvl1pPr>
              <a:defRPr sz="367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92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572540" y="0"/>
            <a:ext cx="457146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 bwMode="white">
          <a:xfrm>
            <a:off x="0" y="4679247"/>
            <a:ext cx="2253600" cy="462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950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20" baseline="0">
                <a:solidFill>
                  <a:schemeClr val="bg1"/>
                </a:solidFill>
              </a:defRPr>
            </a:lvl1pPr>
            <a:lvl2pPr marL="3239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176" baseline="0">
                <a:solidFill>
                  <a:schemeClr val="bg1">
                    <a:alpha val="70000"/>
                  </a:schemeClr>
                </a:solidFill>
              </a:defRPr>
            </a:lvl2pPr>
            <a:lvl3pPr marL="92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76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254951" y="0"/>
            <a:ext cx="688904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 bwMode="white">
          <a:xfrm>
            <a:off x="0" y="4679247"/>
            <a:ext cx="2311200" cy="462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950" y="1968011"/>
            <a:ext cx="2154515" cy="1017458"/>
          </a:xfrm>
        </p:spPr>
        <p:txBody>
          <a:bodyPr anchor="ctr"/>
          <a:lstStyle>
            <a:lvl1pPr>
              <a:defRPr sz="367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52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5406" y="1535276"/>
            <a:ext cx="3182634" cy="1017291"/>
          </a:xfrm>
        </p:spPr>
        <p:txBody>
          <a:bodyPr anchor="ctr"/>
          <a:lstStyle>
            <a:lvl1pPr>
              <a:defRPr sz="3673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5406" y="2724521"/>
            <a:ext cx="3182634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accent1"/>
                </a:solidFill>
              </a:defRPr>
            </a:lvl1pPr>
            <a:lvl2pPr marL="3239" indent="0" algn="l">
              <a:spcBef>
                <a:spcPts val="816"/>
              </a:spcBef>
              <a:buNone/>
              <a:tabLst/>
              <a:defRPr baseline="0">
                <a:solidFill>
                  <a:srgbClr val="404040"/>
                </a:solidFill>
              </a:defRPr>
            </a:lvl2pPr>
            <a:lvl3pPr marL="92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35407" y="248322"/>
            <a:ext cx="3182634" cy="1172925"/>
          </a:xfrm>
        </p:spPr>
        <p:txBody>
          <a:bodyPr anchor="b">
            <a:normAutofit/>
          </a:bodyPr>
          <a:lstStyle>
            <a:lvl1pPr>
              <a:defRPr sz="2176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63739" y="625124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11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664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5143500"/>
          </a:xfrm>
          <a:effectLst/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5950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850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246749" y="244738"/>
            <a:ext cx="444608" cy="398730"/>
            <a:chOff x="1352" y="681"/>
            <a:chExt cx="3519" cy="3153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7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9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2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</p:grpSp>
      <p:sp>
        <p:nvSpPr>
          <p:cNvPr id="26" name="Rectangle 25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</p:spTree>
    <p:extLst>
      <p:ext uri="{BB962C8B-B14F-4D97-AF65-F5344CB8AC3E}">
        <p14:creationId xmlns:p14="http://schemas.microsoft.com/office/powerpoint/2010/main" val="24380086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246749" y="244738"/>
            <a:ext cx="444608" cy="398730"/>
            <a:chOff x="1352" y="681"/>
            <a:chExt cx="3519" cy="3153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7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9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2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1648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246749" y="244738"/>
            <a:ext cx="444608" cy="398730"/>
            <a:chOff x="1352" y="681"/>
            <a:chExt cx="3519" cy="3153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7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9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2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</p:grpSp>
    </p:spTree>
    <p:extLst>
      <p:ext uri="{BB962C8B-B14F-4D97-AF65-F5344CB8AC3E}">
        <p14:creationId xmlns:p14="http://schemas.microsoft.com/office/powerpoint/2010/main" val="159046472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246749" y="244738"/>
            <a:ext cx="444608" cy="398730"/>
            <a:chOff x="1352" y="681"/>
            <a:chExt cx="3519" cy="3153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7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9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2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06881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</p:spTree>
    <p:extLst>
      <p:ext uri="{BB962C8B-B14F-4D97-AF65-F5344CB8AC3E}">
        <p14:creationId xmlns:p14="http://schemas.microsoft.com/office/powerpoint/2010/main" val="392436408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6"/>
            <a:ext cx="7093160" cy="96282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2193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Blue Section Header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6"/>
            <a:ext cx="7093160" cy="96282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874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Blue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2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5646" y="4627422"/>
            <a:ext cx="4672014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0252" y="4627422"/>
            <a:ext cx="1076718" cy="260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20" b="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246749" y="244738"/>
            <a:ext cx="444608" cy="398730"/>
            <a:chOff x="1352" y="681"/>
            <a:chExt cx="3519" cy="3153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7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19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2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24" dirty="0"/>
            </a:p>
          </p:txBody>
        </p:sp>
      </p:grpSp>
      <p:sp>
        <p:nvSpPr>
          <p:cNvPr id="26" name="Rectangle 25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</p:spTree>
    <p:extLst>
      <p:ext uri="{BB962C8B-B14F-4D97-AF65-F5344CB8AC3E}">
        <p14:creationId xmlns:p14="http://schemas.microsoft.com/office/powerpoint/2010/main" val="24006377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4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2436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24880" y="1528798"/>
            <a:ext cx="7093160" cy="3014411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7813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540" y="1293432"/>
            <a:ext cx="3562780" cy="3332743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66949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24881" y="1283253"/>
            <a:ext cx="3184253" cy="3342922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6028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ow Title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8776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24880" y="1528798"/>
            <a:ext cx="7093160" cy="3014411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96291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alf &amp; Hal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1ED6-95F4-4A70-BBEF-AA151BFA826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540" y="1293432"/>
            <a:ext cx="3562780" cy="3332743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727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/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</p:spTree>
    <p:extLst>
      <p:ext uri="{BB962C8B-B14F-4D97-AF65-F5344CB8AC3E}">
        <p14:creationId xmlns:p14="http://schemas.microsoft.com/office/powerpoint/2010/main" val="127967058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pic>
        <p:nvPicPr>
          <p:cNvPr id="11" name="Picture 2" descr="C:\Users\Graphics Dude Ltd\Graphics Dude Ltd\Work\Ipsos Mori - Templates\Graphics\IpsosConnect-V2-print-Qua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1" y="4783665"/>
            <a:ext cx="760289" cy="1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FBB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5340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24880" y="1528798"/>
            <a:ext cx="7093160" cy="3014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FBB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55605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 &amp; Hal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540" y="1293432"/>
            <a:ext cx="3562780" cy="3332743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chemeClr val="bg1"/>
                </a:solidFill>
              </a:defRPr>
            </a:lvl1pPr>
            <a:lvl2pPr>
              <a:defRPr sz="1360">
                <a:solidFill>
                  <a:schemeClr val="bg1"/>
                </a:solidFill>
              </a:defRPr>
            </a:lvl2pPr>
            <a:lvl3pPr>
              <a:defRPr sz="1360">
                <a:solidFill>
                  <a:schemeClr val="bg1"/>
                </a:solidFill>
              </a:defRPr>
            </a:lvl3pPr>
            <a:lvl4pPr>
              <a:defRPr sz="1360">
                <a:solidFill>
                  <a:schemeClr val="bg1"/>
                </a:solidFill>
              </a:defRPr>
            </a:lvl4pPr>
            <a:lvl5pPr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FBB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098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81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79354" y="4626175"/>
            <a:ext cx="849926" cy="266454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26175"/>
            <a:ext cx="2073600" cy="51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</p:spTree>
    <p:extLst>
      <p:ext uri="{BB962C8B-B14F-4D97-AF65-F5344CB8AC3E}">
        <p14:creationId xmlns:p14="http://schemas.microsoft.com/office/powerpoint/2010/main" val="17776775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52785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24880" y="1528798"/>
            <a:ext cx="7093160" cy="3014411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0223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24881" y="1283253"/>
            <a:ext cx="3184253" cy="3342922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743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722272" y="1388443"/>
            <a:ext cx="4164698" cy="3160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2160" y="248322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3334492" y="2776224"/>
            <a:ext cx="3158948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5950" y="1388442"/>
            <a:ext cx="3953184" cy="3160165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5106039" y="1388443"/>
            <a:ext cx="3780931" cy="3160165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9042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2160" y="248322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540" y="1388443"/>
            <a:ext cx="4314430" cy="151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1" name="Rectangle 10"/>
          <p:cNvSpPr/>
          <p:nvPr userDrawn="1"/>
        </p:nvSpPr>
        <p:spPr>
          <a:xfrm>
            <a:off x="4572540" y="3046800"/>
            <a:ext cx="4314430" cy="1501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5950" y="1283253"/>
            <a:ext cx="3953184" cy="3342922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194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540" y="1388443"/>
            <a:ext cx="2112397" cy="151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4" name="Rectangle 13"/>
          <p:cNvSpPr/>
          <p:nvPr userDrawn="1"/>
        </p:nvSpPr>
        <p:spPr>
          <a:xfrm>
            <a:off x="6763927" y="1388443"/>
            <a:ext cx="2112397" cy="1518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5" name="Rectangle 14"/>
          <p:cNvSpPr/>
          <p:nvPr userDrawn="1"/>
        </p:nvSpPr>
        <p:spPr>
          <a:xfrm>
            <a:off x="4572540" y="3046801"/>
            <a:ext cx="2112397" cy="15018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6" name="Rectangle 15"/>
          <p:cNvSpPr/>
          <p:nvPr userDrawn="1"/>
        </p:nvSpPr>
        <p:spPr>
          <a:xfrm>
            <a:off x="6763927" y="3046801"/>
            <a:ext cx="2112397" cy="15018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5950" y="1283253"/>
            <a:ext cx="3953184" cy="3342922"/>
          </a:xfrm>
        </p:spPr>
        <p:txBody>
          <a:bodyPr anchor="ctr">
            <a:normAutofit/>
          </a:bodyPr>
          <a:lstStyle>
            <a:lvl1pPr>
              <a:defRPr sz="1904">
                <a:solidFill>
                  <a:srgbClr val="404040"/>
                </a:solidFill>
              </a:defRPr>
            </a:lvl1pPr>
            <a:lvl2pPr>
              <a:defRPr sz="1360">
                <a:solidFill>
                  <a:srgbClr val="404040"/>
                </a:solidFill>
              </a:defRPr>
            </a:lvl2pPr>
            <a:lvl3pPr>
              <a:defRPr sz="1360">
                <a:solidFill>
                  <a:srgbClr val="404040"/>
                </a:solidFill>
              </a:defRPr>
            </a:lvl3pPr>
            <a:lvl4pPr>
              <a:defRPr sz="1360">
                <a:solidFill>
                  <a:srgbClr val="404040"/>
                </a:solidFill>
              </a:defRPr>
            </a:lvl4pPr>
            <a:lvl5pPr>
              <a:defRPr sz="136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60883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-873859" y="2518253"/>
            <a:ext cx="2643008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09450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5950" y="1388443"/>
            <a:ext cx="4164698" cy="3160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2" name="Rectangle 11"/>
          <p:cNvSpPr/>
          <p:nvPr userDrawn="1"/>
        </p:nvSpPr>
        <p:spPr>
          <a:xfrm>
            <a:off x="4722272" y="1388443"/>
            <a:ext cx="4164698" cy="3160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-1132438" y="2776833"/>
            <a:ext cx="3160165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3333883" y="2776833"/>
            <a:ext cx="3160165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3480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55950" y="3038163"/>
            <a:ext cx="4164698" cy="15104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6" name="Rectangle 15"/>
          <p:cNvSpPr/>
          <p:nvPr userDrawn="1"/>
        </p:nvSpPr>
        <p:spPr>
          <a:xfrm>
            <a:off x="4722272" y="3038163"/>
            <a:ext cx="4164698" cy="15104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3" name="Rectangle 12"/>
          <p:cNvSpPr/>
          <p:nvPr userDrawn="1"/>
        </p:nvSpPr>
        <p:spPr>
          <a:xfrm>
            <a:off x="255950" y="1388443"/>
            <a:ext cx="4164698" cy="15104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14" name="Rectangle 13"/>
          <p:cNvSpPr/>
          <p:nvPr userDrawn="1"/>
        </p:nvSpPr>
        <p:spPr>
          <a:xfrm>
            <a:off x="4722272" y="1388443"/>
            <a:ext cx="4164698" cy="15104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-307578" y="1951973"/>
            <a:ext cx="1510446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307578" y="3593968"/>
            <a:ext cx="1510446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4158743" y="1951974"/>
            <a:ext cx="1510446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4158743" y="3593969"/>
            <a:ext cx="1510446" cy="383386"/>
          </a:xfrm>
        </p:spPr>
        <p:txBody>
          <a:bodyPr anchor="ctr">
            <a:normAutofit/>
          </a:bodyPr>
          <a:lstStyle>
            <a:lvl1pPr algn="ctr">
              <a:defRPr sz="1224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AXIS TITLE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6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9765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3"/>
            <a:ext cx="4264752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3"/>
            <a:ext cx="4264752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5950" y="1217856"/>
            <a:ext cx="4264752" cy="613247"/>
          </a:xfrm>
          <a:solidFill>
            <a:schemeClr val="tx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613579" y="1217856"/>
            <a:ext cx="4264752" cy="613247"/>
          </a:xfrm>
          <a:solidFill>
            <a:schemeClr val="accent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0095" y="451654"/>
            <a:ext cx="622055" cy="621884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3239">
              <a:spcBef>
                <a:spcPts val="816"/>
              </a:spcBef>
            </a:pPr>
            <a:endParaRPr lang="en-US" sz="1224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7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811129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5" y="3610383"/>
            <a:ext cx="2811129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3"/>
            <a:ext cx="2811129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5" y="1831103"/>
            <a:ext cx="2811129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5951" y="1217856"/>
            <a:ext cx="2811129" cy="613247"/>
          </a:xfrm>
          <a:solidFill>
            <a:schemeClr val="tx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166975" y="1217856"/>
            <a:ext cx="2811129" cy="613247"/>
          </a:xfrm>
          <a:solidFill>
            <a:schemeClr val="accent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3"/>
            <a:ext cx="2811129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075841" y="1217856"/>
            <a:ext cx="2811129" cy="613247"/>
          </a:xfrm>
          <a:solidFill>
            <a:schemeClr val="accent6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038F94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5708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2087018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4" y="3610383"/>
            <a:ext cx="2087018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3"/>
            <a:ext cx="2087018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4" y="1831103"/>
            <a:ext cx="2087018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5950" y="1217856"/>
            <a:ext cx="2087018" cy="613247"/>
          </a:xfrm>
          <a:solidFill>
            <a:schemeClr val="tx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34404" y="1217856"/>
            <a:ext cx="2087018" cy="613247"/>
          </a:xfrm>
          <a:solidFill>
            <a:schemeClr val="accent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3"/>
            <a:ext cx="2087018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612858" y="1217856"/>
            <a:ext cx="2087018" cy="613247"/>
          </a:xfrm>
          <a:solidFill>
            <a:schemeClr val="accent6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3" y="3610383"/>
            <a:ext cx="2087018" cy="932826"/>
          </a:xfrm>
        </p:spPr>
        <p:txBody>
          <a:bodyPr/>
          <a:lstStyle>
            <a:lvl1pPr>
              <a:defRPr lang="en-US" sz="1224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3" y="1831103"/>
            <a:ext cx="2087018" cy="17792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791313" y="1217856"/>
            <a:ext cx="2087018" cy="613247"/>
          </a:xfrm>
          <a:solidFill>
            <a:schemeClr val="accent3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038F94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25281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5950" y="1217856"/>
            <a:ext cx="4264752" cy="613247"/>
          </a:xfrm>
          <a:solidFill>
            <a:schemeClr val="tx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613579" y="1217856"/>
            <a:ext cx="4264752" cy="613247"/>
          </a:xfrm>
          <a:solidFill>
            <a:schemeClr val="accent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0"/>
            <a:ext cx="4264752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0"/>
            <a:ext cx="4264752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038F94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4289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5951" y="1217856"/>
            <a:ext cx="2811129" cy="613247"/>
          </a:xfrm>
          <a:solidFill>
            <a:schemeClr val="tx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166975" y="1217856"/>
            <a:ext cx="2811129" cy="613247"/>
          </a:xfrm>
          <a:solidFill>
            <a:schemeClr val="accent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075841" y="1217856"/>
            <a:ext cx="2811129" cy="613247"/>
          </a:xfrm>
          <a:solidFill>
            <a:schemeClr val="accent6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038F94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99192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5950" y="1217856"/>
            <a:ext cx="2087018" cy="613247"/>
          </a:xfrm>
          <a:solidFill>
            <a:schemeClr val="tx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34404" y="1217856"/>
            <a:ext cx="2087018" cy="613247"/>
          </a:xfrm>
          <a:solidFill>
            <a:schemeClr val="accent2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612858" y="1217856"/>
            <a:ext cx="2087018" cy="613247"/>
          </a:xfrm>
          <a:solidFill>
            <a:schemeClr val="accent6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791313" y="1217856"/>
            <a:ext cx="2087018" cy="613247"/>
          </a:xfrm>
          <a:solidFill>
            <a:schemeClr val="accent3"/>
          </a:solidFill>
        </p:spPr>
        <p:txBody>
          <a:bodyPr lIns="108000" rIns="36000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32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78" indent="-13711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0"/>
            <a:ext cx="2087018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4" y="2001690"/>
            <a:ext cx="2087018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0"/>
            <a:ext cx="2087018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3" y="2001690"/>
            <a:ext cx="2087018" cy="2624485"/>
          </a:xfrm>
        </p:spPr>
        <p:txBody>
          <a:bodyPr lIns="108000" rIns="36000"/>
          <a:lstStyle>
            <a:lvl1pPr>
              <a:defRPr sz="1496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038F94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0975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6738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75" y="255639"/>
            <a:ext cx="7052111" cy="452129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34850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81381"/>
            <a:ext cx="1515340" cy="2451323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2120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65725" y="254800"/>
            <a:ext cx="1921245" cy="442661"/>
          </a:xfrm>
        </p:spPr>
        <p:txBody>
          <a:bodyPr anchor="b">
            <a:normAutofit/>
          </a:bodyPr>
          <a:lstStyle>
            <a:lvl1pPr marL="0" indent="0" algn="r">
              <a:buNone/>
              <a:defRPr sz="1904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Category if any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80242" y="1707293"/>
            <a:ext cx="1501361" cy="242038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74724" y="429019"/>
            <a:ext cx="7052111" cy="452129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1278" y="33873"/>
            <a:ext cx="709316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4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782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7778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2" y="834034"/>
            <a:ext cx="7884713" cy="341050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594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073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478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1" y="2479436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1" y="1857553"/>
            <a:ext cx="6033722" cy="62188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48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8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0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1"/>
            <a:ext cx="4264752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5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6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1"/>
            <a:ext cx="2811130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2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5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4" y="2001691"/>
            <a:ext cx="2087018" cy="2624485"/>
          </a:xfrm>
          <a:prstGeom prst="rect">
            <a:avLst/>
          </a:prstGeom>
        </p:spPr>
        <p:txBody>
          <a:bodyPr lIns="82272" tIns="45719" rIns="27425" bIns="45719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7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8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8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2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2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2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2" y="1217858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8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8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16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5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5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8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5" y="1217858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8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4" y="3610383"/>
            <a:ext cx="2087018" cy="932826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4" y="1831104"/>
            <a:ext cx="2087018" cy="177928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4" y="1217858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2" tIns="45719" rIns="27425" bIns="45719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08" indent="-15358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9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7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2" y="4660201"/>
            <a:ext cx="788471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37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49" y="2690649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49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5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21626" y="2690649"/>
            <a:ext cx="788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50" y="1221583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1"/>
            <a:ext cx="792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5"/>
            <a:ext cx="7920000" cy="135016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95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14" y="4660201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12" y="1005577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3" y="4660200"/>
            <a:ext cx="3658353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005576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0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7" y="4660201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3567" y="122158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0" y="4660219"/>
            <a:ext cx="3744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22160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479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005576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48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90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90" y="1221581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4" y="4660201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4" y="1221581"/>
            <a:ext cx="2664295" cy="340280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9" y="4660200"/>
            <a:ext cx="2653327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9" y="1221580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06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7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2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5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5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3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23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5" y="3112295"/>
            <a:ext cx="7921625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2"/>
            <a:ext cx="3780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32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489852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04740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897565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4355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193709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00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6" y="4639695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70" y="3651871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6" y="2122681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70" y="1134856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6" y="3381187"/>
            <a:ext cx="7884469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70" y="2393364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54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3073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2577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6016" y="2662741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5520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6016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5520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3072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2576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19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7008" y="2781217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6512" y="1286071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7008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6512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4064" y="4569973"/>
            <a:ext cx="388800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3568" y="3074827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30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40404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3568" y="1653648"/>
            <a:ext cx="7920000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2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869672"/>
            <a:ext cx="7920000" cy="275430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74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059582"/>
            <a:ext cx="4680520" cy="367240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3" y="1221600"/>
            <a:ext cx="4680520" cy="351039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1" y="1383618"/>
            <a:ext cx="2592215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842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273828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633110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01468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5" y="3415193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4" y="186967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2269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10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6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1714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1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adky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8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5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003399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6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adek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059582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78027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50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3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3" y="114078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84697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94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50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660963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54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7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7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768975"/>
            <a:ext cx="253591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64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15016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456529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3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0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752673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1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3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3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3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1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22047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52683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75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17911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643564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643564"/>
            <a:ext cx="3743771" cy="31424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2298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0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85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3 obsahy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327996"/>
            <a:ext cx="3744000" cy="143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644209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653649"/>
            <a:ext cx="3743771" cy="312226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8006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8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2487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97762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761661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5" y="1761662"/>
            <a:ext cx="3743771" cy="302433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13456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6919200" y="4908600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lang="cs-CZ" sz="900" kern="1200" smtClean="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fld id="{72FB31A3-CAEE-4DA4-9773-AA68ED809196}" type="slidenum">
              <a:rPr/>
              <a:pPr/>
              <a:t>‹#›</a:t>
            </a:fld>
            <a:endParaRPr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74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8" y="1815667"/>
            <a:ext cx="3743771" cy="296024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408840"/>
            <a:ext cx="3744000" cy="1377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815666"/>
            <a:ext cx="3744000" cy="14031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56807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72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19814"/>
            <a:ext cx="7920038" cy="1492481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65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1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61660"/>
            <a:ext cx="7920038" cy="1404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7402120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755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7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64356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53648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2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27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adky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775482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5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85566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4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5" y="1123114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1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10"/>
            <a:ext cx="3563984" cy="128240"/>
          </a:xfrm>
          <a:prstGeom prst="rect">
            <a:avLst/>
          </a:prstGeom>
        </p:spPr>
        <p:txBody>
          <a:bodyPr wrap="square" lIns="35999" tIns="0" rIns="35999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892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3" y="483519"/>
            <a:ext cx="8690248" cy="382600"/>
          </a:xfrm>
          <a:prstGeom prst="rect">
            <a:avLst/>
          </a:prstGeom>
        </p:spPr>
        <p:txBody>
          <a:bodyPr wrap="square" lIns="35999" tIns="0" rIns="35999" bIns="35999" anchor="t" anchorCtr="0">
            <a:spAutoFit/>
          </a:bodyPr>
          <a:lstStyle>
            <a:lvl1pPr marL="0" indent="0" defTabSz="215995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670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842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Prikope 22, Slovansky dum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Prague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99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2" y="4142034"/>
            <a:ext cx="3828403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25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6" y="4444500"/>
            <a:ext cx="6136597" cy="4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1" tIns="46004" rIns="92001" bIns="46004">
            <a:spAutoFit/>
          </a:bodyPr>
          <a:lstStyle/>
          <a:p>
            <a:pPr algn="ctr" eaLnBrk="0" hangingPunct="0">
              <a:tabLst>
                <a:tab pos="1516025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8887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3998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5855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810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8325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2110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2735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464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99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6" y="1388446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340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4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5" y="1388445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4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424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7197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281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5235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448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962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273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75434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9642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840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85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6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5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9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88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8.pn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9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slideLayout" Target="../slideLayouts/slideLayout246.xml"/><Relationship Id="rId39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34" Type="http://schemas.openxmlformats.org/officeDocument/2006/relationships/slideLayout" Target="../slideLayouts/slideLayout254.xml"/><Relationship Id="rId42" Type="http://schemas.openxmlformats.org/officeDocument/2006/relationships/slideLayout" Target="../slideLayouts/slideLayout262.xml"/><Relationship Id="rId47" Type="http://schemas.openxmlformats.org/officeDocument/2006/relationships/slideLayout" Target="../slideLayouts/slideLayout267.xml"/><Relationship Id="rId50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slideLayout" Target="../slideLayouts/slideLayout245.xml"/><Relationship Id="rId33" Type="http://schemas.openxmlformats.org/officeDocument/2006/relationships/slideLayout" Target="../slideLayouts/slideLayout253.xml"/><Relationship Id="rId38" Type="http://schemas.openxmlformats.org/officeDocument/2006/relationships/slideLayout" Target="../slideLayouts/slideLayout258.xml"/><Relationship Id="rId46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29" Type="http://schemas.openxmlformats.org/officeDocument/2006/relationships/slideLayout" Target="../slideLayouts/slideLayout249.xml"/><Relationship Id="rId41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32" Type="http://schemas.openxmlformats.org/officeDocument/2006/relationships/slideLayout" Target="../slideLayouts/slideLayout252.xml"/><Relationship Id="rId37" Type="http://schemas.openxmlformats.org/officeDocument/2006/relationships/slideLayout" Target="../slideLayouts/slideLayout257.xml"/><Relationship Id="rId40" Type="http://schemas.openxmlformats.org/officeDocument/2006/relationships/slideLayout" Target="../slideLayouts/slideLayout260.xml"/><Relationship Id="rId45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28" Type="http://schemas.openxmlformats.org/officeDocument/2006/relationships/slideLayout" Target="../slideLayouts/slideLayout248.xml"/><Relationship Id="rId36" Type="http://schemas.openxmlformats.org/officeDocument/2006/relationships/slideLayout" Target="../slideLayouts/slideLayout256.xml"/><Relationship Id="rId49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31" Type="http://schemas.openxmlformats.org/officeDocument/2006/relationships/slideLayout" Target="../slideLayouts/slideLayout251.xml"/><Relationship Id="rId44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slideLayout" Target="../slideLayouts/slideLayout247.xml"/><Relationship Id="rId30" Type="http://schemas.openxmlformats.org/officeDocument/2006/relationships/slideLayout" Target="../slideLayouts/slideLayout250.xml"/><Relationship Id="rId35" Type="http://schemas.openxmlformats.org/officeDocument/2006/relationships/slideLayout" Target="../slideLayouts/slideLayout255.xml"/><Relationship Id="rId43" Type="http://schemas.openxmlformats.org/officeDocument/2006/relationships/slideLayout" Target="../slideLayouts/slideLayout263.xml"/><Relationship Id="rId48" Type="http://schemas.openxmlformats.org/officeDocument/2006/relationships/slideLayout" Target="../slideLayouts/slideLayout268.xml"/><Relationship Id="rId8" Type="http://schemas.openxmlformats.org/officeDocument/2006/relationships/slideLayout" Target="../slideLayouts/slideLayout228.xml"/><Relationship Id="rId51" Type="http://schemas.openxmlformats.org/officeDocument/2006/relationships/theme" Target="../theme/theme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2990" y="1491853"/>
            <a:ext cx="7058025" cy="3348038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98" r:id="rId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7796" indent="-177796" algn="l" defTabSz="914378" rtl="0" eaLnBrk="1" latinLnBrk="0" hangingPunct="1">
        <a:spcBef>
          <a:spcPct val="20000"/>
        </a:spcBef>
        <a:buFont typeface="Wingdings" pitchFamily="2" charset="2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80000"/>
        <a:buFont typeface="Wingdings" pitchFamily="2" charset="2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16360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3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4" r:id="rId11"/>
    <p:sldLayoutId id="2147484096" r:id="rId1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6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2" r:id="rId10"/>
    <p:sldLayoutId id="2147484003" r:id="rId11"/>
    <p:sldLayoutId id="2147484004" r:id="rId12"/>
    <p:sldLayoutId id="2147484005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5" r:id="rId10"/>
    <p:sldLayoutId id="2147484046" r:id="rId11"/>
    <p:sldLayoutId id="2147484047" r:id="rId12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17" indent="-174617" algn="l" defTabSz="914355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78" indent="-203190" algn="l" defTabSz="914355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70" indent="-126994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55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38" indent="-139694" algn="l" defTabSz="914355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1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0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1" r:id="rId2"/>
    <p:sldLayoutId id="2147484102" r:id="rId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1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9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54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9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37" indent="-285743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31" indent="-285743" algn="l" defTabSz="914378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58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880" y="643468"/>
            <a:ext cx="7052111" cy="45212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880" y="2107496"/>
            <a:ext cx="7093160" cy="2487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8441" y="4626175"/>
            <a:ext cx="849926" cy="26645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5000"/>
              </a:lnSpc>
              <a:spcBef>
                <a:spcPts val="204"/>
              </a:spcBef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1ED6-95F4-4A70-BBEF-AA151BFA8264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5646" y="4627422"/>
            <a:ext cx="4672014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5000"/>
              </a:lnSpc>
              <a:spcBef>
                <a:spcPts val="204"/>
              </a:spcBef>
              <a:defRPr sz="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0252" y="4627422"/>
            <a:ext cx="1076718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5000"/>
              </a:lnSpc>
              <a:spcBef>
                <a:spcPts val="204"/>
              </a:spcBef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  <p:sldLayoutId id="2147484196" r:id="rId25"/>
    <p:sldLayoutId id="2147484197" r:id="rId26"/>
    <p:sldLayoutId id="2147484198" r:id="rId27"/>
    <p:sldLayoutId id="2147484199" r:id="rId28"/>
    <p:sldLayoutId id="2147484200" r:id="rId29"/>
    <p:sldLayoutId id="2147484201" r:id="rId30"/>
    <p:sldLayoutId id="2147484202" r:id="rId31"/>
    <p:sldLayoutId id="2147484203" r:id="rId32"/>
    <p:sldLayoutId id="2147484204" r:id="rId33"/>
    <p:sldLayoutId id="2147484205" r:id="rId34"/>
    <p:sldLayoutId id="2147484206" r:id="rId35"/>
    <p:sldLayoutId id="2147484207" r:id="rId36"/>
    <p:sldLayoutId id="2147484208" r:id="rId37"/>
    <p:sldLayoutId id="2147484209" r:id="rId38"/>
    <p:sldLayoutId id="2147484210" r:id="rId39"/>
    <p:sldLayoutId id="2147484211" r:id="rId40"/>
    <p:sldLayoutId id="2147484212" r:id="rId41"/>
    <p:sldLayoutId id="2147484213" r:id="rId42"/>
    <p:sldLayoutId id="2147484214" r:id="rId43"/>
    <p:sldLayoutId id="2147484215" r:id="rId44"/>
    <p:sldLayoutId id="2147484216" r:id="rId45"/>
    <p:sldLayoutId id="2147484217" r:id="rId46"/>
    <p:sldLayoutId id="2147484218" r:id="rId47"/>
    <p:sldLayoutId id="2147484219" r:id="rId48"/>
    <p:sldLayoutId id="2147484220" r:id="rId49"/>
    <p:sldLayoutId id="2147484221" r:id="rId50"/>
  </p:sldLayoutIdLst>
  <p:txStyles>
    <p:titleStyle>
      <a:lvl1pPr algn="l" defTabSz="924181" rtl="0" eaLnBrk="1" latinLnBrk="0" hangingPunct="1">
        <a:lnSpc>
          <a:spcPct val="90000"/>
        </a:lnSpc>
        <a:spcBef>
          <a:spcPts val="408"/>
        </a:spcBef>
        <a:buNone/>
        <a:tabLst/>
        <a:defRPr sz="3264" b="1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0" indent="0" algn="l" defTabSz="924181" rtl="0" eaLnBrk="1" latinLnBrk="0" hangingPunct="1">
        <a:lnSpc>
          <a:spcPct val="90000"/>
        </a:lnSpc>
        <a:spcBef>
          <a:spcPts val="1632"/>
        </a:spcBef>
        <a:buFont typeface="Arial" panose="020B0604020202020204" pitchFamily="34" charset="0"/>
        <a:buNone/>
        <a:defRPr sz="1632" kern="1200" cap="all" baseline="0">
          <a:solidFill>
            <a:srgbClr val="404040"/>
          </a:solidFill>
          <a:latin typeface="+mn-lt"/>
          <a:ea typeface="+mn-ea"/>
          <a:cs typeface="+mn-cs"/>
        </a:defRPr>
      </a:lvl1pPr>
      <a:lvl2pPr marL="3239" indent="0" algn="l" defTabSz="924181" rtl="0" eaLnBrk="1" latinLnBrk="0" hangingPunct="1">
        <a:lnSpc>
          <a:spcPct val="100000"/>
        </a:lnSpc>
        <a:spcBef>
          <a:spcPts val="816"/>
        </a:spcBef>
        <a:buFont typeface="Arial" panose="020B0604020202020204" pitchFamily="34" charset="0"/>
        <a:buNone/>
        <a:defRPr sz="1224" kern="1200">
          <a:solidFill>
            <a:srgbClr val="404040"/>
          </a:solidFill>
          <a:latin typeface="+mn-lt"/>
          <a:ea typeface="+mn-ea"/>
          <a:cs typeface="+mn-cs"/>
        </a:defRPr>
      </a:lvl2pPr>
      <a:lvl3pPr marL="247242" indent="-186781" algn="l" defTabSz="924181" rtl="0" eaLnBrk="1" latinLnBrk="0" hangingPunct="1">
        <a:lnSpc>
          <a:spcPct val="100000"/>
        </a:lnSpc>
        <a:spcBef>
          <a:spcPts val="816"/>
        </a:spcBef>
        <a:spcAft>
          <a:spcPts val="408"/>
        </a:spcAft>
        <a:buFont typeface="Arial" panose="020B0604020202020204" pitchFamily="34" charset="0"/>
        <a:buChar char="•"/>
        <a:defRPr sz="1224" kern="1200">
          <a:solidFill>
            <a:srgbClr val="404040"/>
          </a:solidFill>
          <a:latin typeface="+mn-lt"/>
          <a:ea typeface="+mn-ea"/>
          <a:cs typeface="+mn-cs"/>
        </a:defRPr>
      </a:lvl3pPr>
      <a:lvl4pPr marL="493404" indent="-191100" algn="l" defTabSz="924181" rtl="0" eaLnBrk="1" latinLnBrk="0" hangingPunct="1">
        <a:lnSpc>
          <a:spcPct val="95000"/>
        </a:lnSpc>
        <a:spcBef>
          <a:spcPts val="408"/>
        </a:spcBef>
        <a:buFont typeface="Arial" panose="020B0604020202020204" pitchFamily="34" charset="0"/>
        <a:buChar char="–"/>
        <a:defRPr sz="1224" kern="1200">
          <a:solidFill>
            <a:srgbClr val="404040"/>
          </a:solidFill>
          <a:latin typeface="+mn-lt"/>
          <a:ea typeface="+mn-ea"/>
          <a:cs typeface="+mn-cs"/>
        </a:defRPr>
      </a:lvl4pPr>
      <a:lvl5pPr marL="730929" indent="-238605" algn="l" defTabSz="924181" rtl="0" eaLnBrk="1" latinLnBrk="0" hangingPunct="1">
        <a:lnSpc>
          <a:spcPct val="90000"/>
        </a:lnSpc>
        <a:spcBef>
          <a:spcPts val="204"/>
        </a:spcBef>
        <a:buFont typeface="Arial" panose="020B0604020202020204" pitchFamily="34" charset="0"/>
        <a:buChar char="•"/>
        <a:defRPr sz="1224" kern="1200">
          <a:solidFill>
            <a:srgbClr val="404040"/>
          </a:solidFill>
          <a:latin typeface="+mn-lt"/>
          <a:ea typeface="+mn-ea"/>
          <a:cs typeface="+mn-cs"/>
        </a:defRPr>
      </a:lvl5pPr>
      <a:lvl6pPr marL="2541498" indent="-231045" algn="l" defTabSz="92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003588" indent="-231045" algn="l" defTabSz="92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465679" indent="-231045" algn="l" defTabSz="92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3927769" indent="-231045" algn="l" defTabSz="92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2091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24181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86272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48362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10453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72543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34633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696724" algn="l" defTabSz="924181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7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826" r:id="rId9"/>
    <p:sldLayoutId id="2147483828" r:id="rId10"/>
    <p:sldLayoutId id="2147483829" r:id="rId11"/>
    <p:sldLayoutId id="2147483830" r:id="rId12"/>
    <p:sldLayoutId id="2147483831" r:id="rId13"/>
    <p:sldLayoutId id="2147483857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1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774" r:id="rId9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84213" y="1200149"/>
            <a:ext cx="7920000" cy="35856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2" name="Picture 10" descr="IPSOS_GAMECHANGERS_blue.png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</p:sldLayoutIdLst>
  <p:hf sldNum="0"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400" b="1" kern="1200" dirty="0" smtClean="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32297" indent="-132297" algn="l" defTabSz="685783" rtl="0" eaLnBrk="1" latinLnBrk="0" hangingPunct="1">
        <a:spcBef>
          <a:spcPts val="360"/>
        </a:spcBef>
        <a:buFontTx/>
        <a:buNone/>
        <a:defRPr lang="en-US" sz="18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334792" indent="-151196" algn="l" defTabSz="685783" rtl="0" eaLnBrk="1" latinLnBrk="0" hangingPunct="1">
        <a:spcBef>
          <a:spcPts val="324"/>
        </a:spcBef>
        <a:buFontTx/>
        <a:buNone/>
        <a:defRPr lang="en-US" sz="15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467088" indent="-94498" algn="l" defTabSz="685783" rtl="0" eaLnBrk="1" latinLnBrk="0" hangingPunct="1">
        <a:spcBef>
          <a:spcPts val="360"/>
        </a:spcBef>
        <a:buFontTx/>
        <a:buNone/>
        <a:defRPr lang="en-US" sz="14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677683" indent="-105297" algn="l" defTabSz="685783" rtl="0" eaLnBrk="1" latinLnBrk="0" hangingPunct="1">
        <a:spcBef>
          <a:spcPts val="360"/>
        </a:spcBef>
        <a:buFontTx/>
        <a:buNone/>
        <a:defRPr lang="en-US" sz="12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942277" indent="-105297" algn="l" defTabSz="685783" rtl="0" eaLnBrk="1" latinLnBrk="0" hangingPunct="1">
        <a:spcBef>
          <a:spcPts val="360"/>
        </a:spcBef>
        <a:buFontTx/>
        <a:buNone/>
        <a:defRPr lang="cs-CZ" sz="1100" kern="1200" dirty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5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45" r:id="rId2"/>
    <p:sldLayoutId id="2147483917" r:id="rId3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1" indent="-174621" algn="l" defTabSz="91437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489" indent="-203195" algn="l" defTabSz="914378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285" indent="-126997" algn="l" defTabSz="914378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678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269" indent="-139697" algn="l" defTabSz="914378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19" rIns="0" bIns="45719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6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1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24" indent="-285736" algn="l" defTabSz="914355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12" indent="-285736" algn="l" defTabSz="914355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Study </a:t>
            </a:r>
            <a:r>
              <a:rPr lang="cs-CZ" dirty="0" err="1"/>
              <a:t>name</a:t>
            </a:r>
            <a:r>
              <a:rPr lang="cs-CZ" dirty="0"/>
              <a:t> XXX, 04/2016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1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0.xml"/><Relationship Id="rId7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13" Type="http://schemas.openxmlformats.org/officeDocument/2006/relationships/chart" Target="../charts/chart26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chart" Target="../charts/chart18.xml"/><Relationship Id="rId15" Type="http://schemas.openxmlformats.org/officeDocument/2006/relationships/image" Target="../media/image14.png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12" Type="http://schemas.openxmlformats.org/officeDocument/2006/relationships/image" Target="../media/image14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36.xml"/><Relationship Id="rId11" Type="http://schemas.openxmlformats.org/officeDocument/2006/relationships/image" Target="../media/image13.png"/><Relationship Id="rId5" Type="http://schemas.openxmlformats.org/officeDocument/2006/relationships/chart" Target="../charts/chart35.xml"/><Relationship Id="rId10" Type="http://schemas.openxmlformats.org/officeDocument/2006/relationships/chart" Target="../charts/chart40.xml"/><Relationship Id="rId4" Type="http://schemas.openxmlformats.org/officeDocument/2006/relationships/chart" Target="../charts/chart34.xml"/><Relationship Id="rId9" Type="http://schemas.openxmlformats.org/officeDocument/2006/relationships/chart" Target="../charts/char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32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0.sv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13" Type="http://schemas.openxmlformats.org/officeDocument/2006/relationships/chart" Target="../charts/chart60.xml"/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12" Type="http://schemas.openxmlformats.org/officeDocument/2006/relationships/chart" Target="../charts/chart59.xml"/><Relationship Id="rId2" Type="http://schemas.openxmlformats.org/officeDocument/2006/relationships/chart" Target="../charts/chart4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53.xml"/><Relationship Id="rId11" Type="http://schemas.openxmlformats.org/officeDocument/2006/relationships/chart" Target="../charts/chart58.xml"/><Relationship Id="rId5" Type="http://schemas.openxmlformats.org/officeDocument/2006/relationships/chart" Target="../charts/chart52.xml"/><Relationship Id="rId15" Type="http://schemas.openxmlformats.org/officeDocument/2006/relationships/image" Target="../media/image13.png"/><Relationship Id="rId10" Type="http://schemas.openxmlformats.org/officeDocument/2006/relationships/chart" Target="../charts/chart57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Relationship Id="rId14" Type="http://schemas.openxmlformats.org/officeDocument/2006/relationships/chart" Target="../charts/char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66.xml"/><Relationship Id="rId7" Type="http://schemas.openxmlformats.org/officeDocument/2006/relationships/image" Target="../media/image13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5.xml"/><Relationship Id="rId3" Type="http://schemas.openxmlformats.org/officeDocument/2006/relationships/chart" Target="../charts/chart70.xml"/><Relationship Id="rId7" Type="http://schemas.openxmlformats.org/officeDocument/2006/relationships/chart" Target="../charts/chart74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73.xml"/><Relationship Id="rId11" Type="http://schemas.openxmlformats.org/officeDocument/2006/relationships/image" Target="../media/image13.png"/><Relationship Id="rId5" Type="http://schemas.openxmlformats.org/officeDocument/2006/relationships/chart" Target="../charts/chart72.xml"/><Relationship Id="rId10" Type="http://schemas.openxmlformats.org/officeDocument/2006/relationships/chart" Target="../charts/chart77.xml"/><Relationship Id="rId4" Type="http://schemas.openxmlformats.org/officeDocument/2006/relationships/chart" Target="../charts/chart71.xml"/><Relationship Id="rId9" Type="http://schemas.openxmlformats.org/officeDocument/2006/relationships/chart" Target="../charts/chart7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3.xml"/><Relationship Id="rId13" Type="http://schemas.openxmlformats.org/officeDocument/2006/relationships/image" Target="../media/image13.png"/><Relationship Id="rId3" Type="http://schemas.openxmlformats.org/officeDocument/2006/relationships/chart" Target="../charts/chart78.xml"/><Relationship Id="rId7" Type="http://schemas.openxmlformats.org/officeDocument/2006/relationships/chart" Target="../charts/chart82.xml"/><Relationship Id="rId12" Type="http://schemas.openxmlformats.org/officeDocument/2006/relationships/chart" Target="../charts/chart8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81.xml"/><Relationship Id="rId11" Type="http://schemas.openxmlformats.org/officeDocument/2006/relationships/chart" Target="../charts/chart86.xml"/><Relationship Id="rId5" Type="http://schemas.openxmlformats.org/officeDocument/2006/relationships/chart" Target="../charts/chart80.xml"/><Relationship Id="rId10" Type="http://schemas.openxmlformats.org/officeDocument/2006/relationships/chart" Target="../charts/chart85.xml"/><Relationship Id="rId4" Type="http://schemas.openxmlformats.org/officeDocument/2006/relationships/chart" Target="../charts/chart79.xml"/><Relationship Id="rId9" Type="http://schemas.openxmlformats.org/officeDocument/2006/relationships/chart" Target="../charts/chart84.xml"/><Relationship Id="rId1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4.xml"/><Relationship Id="rId3" Type="http://schemas.openxmlformats.org/officeDocument/2006/relationships/chart" Target="../charts/chart89.xml"/><Relationship Id="rId7" Type="http://schemas.openxmlformats.org/officeDocument/2006/relationships/chart" Target="../charts/chart93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92.xml"/><Relationship Id="rId5" Type="http://schemas.openxmlformats.org/officeDocument/2006/relationships/chart" Target="../charts/chart91.xml"/><Relationship Id="rId10" Type="http://schemas.openxmlformats.org/officeDocument/2006/relationships/image" Target="../media/image14.png"/><Relationship Id="rId4" Type="http://schemas.openxmlformats.org/officeDocument/2006/relationships/chart" Target="../charts/chart90.xml"/><Relationship Id="rId9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9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4.xml"/><Relationship Id="rId3" Type="http://schemas.openxmlformats.org/officeDocument/2006/relationships/chart" Target="../charts/chart99.xml"/><Relationship Id="rId7" Type="http://schemas.openxmlformats.org/officeDocument/2006/relationships/chart" Target="../charts/chart103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06.xml"/><Relationship Id="rId6" Type="http://schemas.openxmlformats.org/officeDocument/2006/relationships/chart" Target="../charts/chart102.xml"/><Relationship Id="rId5" Type="http://schemas.openxmlformats.org/officeDocument/2006/relationships/chart" Target="../charts/chart101.xml"/><Relationship Id="rId10" Type="http://schemas.openxmlformats.org/officeDocument/2006/relationships/image" Target="../media/image14.png"/><Relationship Id="rId4" Type="http://schemas.openxmlformats.org/officeDocument/2006/relationships/chart" Target="../charts/chart100.xml"/><Relationship Id="rId9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7" Type="http://schemas.openxmlformats.org/officeDocument/2006/relationships/image" Target="../media/image14.png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3.png"/><Relationship Id="rId5" Type="http://schemas.openxmlformats.org/officeDocument/2006/relationships/chart" Target="../charts/chart108.xml"/><Relationship Id="rId4" Type="http://schemas.openxmlformats.org/officeDocument/2006/relationships/chart" Target="../charts/char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7" Type="http://schemas.openxmlformats.org/officeDocument/2006/relationships/image" Target="../media/image14.png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13.png"/><Relationship Id="rId5" Type="http://schemas.openxmlformats.org/officeDocument/2006/relationships/chart" Target="../charts/chart124.xml"/><Relationship Id="rId4" Type="http://schemas.openxmlformats.org/officeDocument/2006/relationships/chart" Target="../charts/chart1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26" Type="http://schemas.openxmlformats.org/officeDocument/2006/relationships/image" Target="../media/image64.jpeg"/><Relationship Id="rId3" Type="http://schemas.openxmlformats.org/officeDocument/2006/relationships/image" Target="../media/image44.png"/><Relationship Id="rId21" Type="http://schemas.openxmlformats.org/officeDocument/2006/relationships/hyperlink" Target="http://www.memeinfo.hu/kutatasi-eredmenyek/2017-osz" TargetMode="Externa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hyperlink" Target="http://www.memeinfo.hu/kutatasi-eredmenyek/2016-osz" TargetMode="External"/><Relationship Id="rId25" Type="http://schemas.openxmlformats.org/officeDocument/2006/relationships/image" Target="../media/image63.jpe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9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1.jpeg"/><Relationship Id="rId28" Type="http://schemas.openxmlformats.org/officeDocument/2006/relationships/image" Target="../media/image65.jpeg"/><Relationship Id="rId10" Type="http://schemas.openxmlformats.org/officeDocument/2006/relationships/image" Target="../media/image51.png"/><Relationship Id="rId19" Type="http://schemas.openxmlformats.org/officeDocument/2006/relationships/hyperlink" Target="https://www.ipsos.com/hu-hu/februartol-elerheto-az-ipsos-kidcomm-2016-nevu-szindikalt-kutatas-tanulmanya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0.jpeg"/><Relationship Id="rId27" Type="http://schemas.openxmlformats.org/officeDocument/2006/relationships/hyperlink" Target="https://www.ipsos.com/hu-hu/lezarult-business-elite-survey-2018-merese" TargetMode="External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jpeg"/><Relationship Id="rId21" Type="http://schemas.openxmlformats.org/officeDocument/2006/relationships/image" Target="../media/image85.jpe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63" Type="http://schemas.openxmlformats.org/officeDocument/2006/relationships/image" Target="../media/image126.png"/><Relationship Id="rId68" Type="http://schemas.openxmlformats.org/officeDocument/2006/relationships/image" Target="../media/image131.png"/><Relationship Id="rId84" Type="http://schemas.openxmlformats.org/officeDocument/2006/relationships/image" Target="../media/image147.png"/><Relationship Id="rId89" Type="http://schemas.openxmlformats.org/officeDocument/2006/relationships/image" Target="../media/image152.png"/><Relationship Id="rId112" Type="http://schemas.openxmlformats.org/officeDocument/2006/relationships/image" Target="../media/image175.png"/><Relationship Id="rId2" Type="http://schemas.openxmlformats.org/officeDocument/2006/relationships/image" Target="../media/image66.png"/><Relationship Id="rId16" Type="http://schemas.openxmlformats.org/officeDocument/2006/relationships/image" Target="../media/image80.jpeg"/><Relationship Id="rId29" Type="http://schemas.openxmlformats.org/officeDocument/2006/relationships/image" Target="../media/image93.jpeg"/><Relationship Id="rId107" Type="http://schemas.openxmlformats.org/officeDocument/2006/relationships/image" Target="../media/image170.png"/><Relationship Id="rId11" Type="http://schemas.openxmlformats.org/officeDocument/2006/relationships/image" Target="../media/image75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image" Target="../media/image122.png"/><Relationship Id="rId66" Type="http://schemas.openxmlformats.org/officeDocument/2006/relationships/image" Target="../media/image129.png"/><Relationship Id="rId74" Type="http://schemas.openxmlformats.org/officeDocument/2006/relationships/image" Target="../media/image137.png"/><Relationship Id="rId79" Type="http://schemas.openxmlformats.org/officeDocument/2006/relationships/image" Target="../media/image142.png"/><Relationship Id="rId87" Type="http://schemas.openxmlformats.org/officeDocument/2006/relationships/image" Target="../media/image150.png"/><Relationship Id="rId102" Type="http://schemas.openxmlformats.org/officeDocument/2006/relationships/image" Target="../media/image165.png"/><Relationship Id="rId110" Type="http://schemas.openxmlformats.org/officeDocument/2006/relationships/image" Target="../media/image173.png"/><Relationship Id="rId5" Type="http://schemas.openxmlformats.org/officeDocument/2006/relationships/image" Target="../media/image69.png"/><Relationship Id="rId61" Type="http://schemas.openxmlformats.org/officeDocument/2006/relationships/image" Target="../media/image124.png"/><Relationship Id="rId82" Type="http://schemas.openxmlformats.org/officeDocument/2006/relationships/image" Target="../media/image145.png"/><Relationship Id="rId90" Type="http://schemas.openxmlformats.org/officeDocument/2006/relationships/image" Target="../media/image153.png"/><Relationship Id="rId95" Type="http://schemas.openxmlformats.org/officeDocument/2006/relationships/image" Target="../media/image158.jpeg"/><Relationship Id="rId19" Type="http://schemas.openxmlformats.org/officeDocument/2006/relationships/image" Target="../media/image83.png"/><Relationship Id="rId14" Type="http://schemas.openxmlformats.org/officeDocument/2006/relationships/image" Target="../media/image78.jpeg"/><Relationship Id="rId22" Type="http://schemas.openxmlformats.org/officeDocument/2006/relationships/image" Target="../media/image86.png"/><Relationship Id="rId27" Type="http://schemas.openxmlformats.org/officeDocument/2006/relationships/image" Target="../media/image91.jpeg"/><Relationship Id="rId30" Type="http://schemas.openxmlformats.org/officeDocument/2006/relationships/image" Target="../media/image94.jpe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56" Type="http://schemas.openxmlformats.org/officeDocument/2006/relationships/image" Target="../media/image120.png"/><Relationship Id="rId64" Type="http://schemas.openxmlformats.org/officeDocument/2006/relationships/image" Target="../media/image127.png"/><Relationship Id="rId69" Type="http://schemas.openxmlformats.org/officeDocument/2006/relationships/image" Target="../media/image132.png"/><Relationship Id="rId77" Type="http://schemas.openxmlformats.org/officeDocument/2006/relationships/image" Target="../media/image140.png"/><Relationship Id="rId100" Type="http://schemas.openxmlformats.org/officeDocument/2006/relationships/image" Target="../media/image163.jpeg"/><Relationship Id="rId105" Type="http://schemas.openxmlformats.org/officeDocument/2006/relationships/image" Target="../media/image168.png"/><Relationship Id="rId113" Type="http://schemas.openxmlformats.org/officeDocument/2006/relationships/image" Target="../media/image176.png"/><Relationship Id="rId8" Type="http://schemas.openxmlformats.org/officeDocument/2006/relationships/image" Target="../media/image72.png"/><Relationship Id="rId51" Type="http://schemas.openxmlformats.org/officeDocument/2006/relationships/image" Target="../media/image115.png"/><Relationship Id="rId72" Type="http://schemas.openxmlformats.org/officeDocument/2006/relationships/image" Target="../media/image135.png"/><Relationship Id="rId80" Type="http://schemas.openxmlformats.org/officeDocument/2006/relationships/image" Target="../media/image143.png"/><Relationship Id="rId85" Type="http://schemas.openxmlformats.org/officeDocument/2006/relationships/image" Target="../media/image148.png"/><Relationship Id="rId93" Type="http://schemas.openxmlformats.org/officeDocument/2006/relationships/image" Target="../media/image156.png"/><Relationship Id="rId98" Type="http://schemas.openxmlformats.org/officeDocument/2006/relationships/image" Target="../media/image161.png"/><Relationship Id="rId3" Type="http://schemas.openxmlformats.org/officeDocument/2006/relationships/image" Target="../media/image67.png"/><Relationship Id="rId12" Type="http://schemas.openxmlformats.org/officeDocument/2006/relationships/image" Target="../media/image76.jpeg"/><Relationship Id="rId17" Type="http://schemas.openxmlformats.org/officeDocument/2006/relationships/image" Target="../media/image81.png"/><Relationship Id="rId25" Type="http://schemas.openxmlformats.org/officeDocument/2006/relationships/image" Target="../media/image89.jpeg"/><Relationship Id="rId33" Type="http://schemas.openxmlformats.org/officeDocument/2006/relationships/image" Target="../media/image97.jpe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59" Type="http://schemas.openxmlformats.org/officeDocument/2006/relationships/image" Target="../media/image47.png"/><Relationship Id="rId67" Type="http://schemas.openxmlformats.org/officeDocument/2006/relationships/image" Target="../media/image130.png"/><Relationship Id="rId103" Type="http://schemas.openxmlformats.org/officeDocument/2006/relationships/image" Target="../media/image166.png"/><Relationship Id="rId108" Type="http://schemas.openxmlformats.org/officeDocument/2006/relationships/image" Target="../media/image171.jpeg"/><Relationship Id="rId20" Type="http://schemas.openxmlformats.org/officeDocument/2006/relationships/image" Target="../media/image84.png"/><Relationship Id="rId41" Type="http://schemas.openxmlformats.org/officeDocument/2006/relationships/image" Target="../media/image105.png"/><Relationship Id="rId54" Type="http://schemas.openxmlformats.org/officeDocument/2006/relationships/image" Target="../media/image118.png"/><Relationship Id="rId62" Type="http://schemas.openxmlformats.org/officeDocument/2006/relationships/image" Target="../media/image125.png"/><Relationship Id="rId70" Type="http://schemas.openxmlformats.org/officeDocument/2006/relationships/image" Target="../media/image133.png"/><Relationship Id="rId75" Type="http://schemas.openxmlformats.org/officeDocument/2006/relationships/image" Target="../media/image138.png"/><Relationship Id="rId83" Type="http://schemas.openxmlformats.org/officeDocument/2006/relationships/image" Target="../media/image146.png"/><Relationship Id="rId88" Type="http://schemas.openxmlformats.org/officeDocument/2006/relationships/image" Target="../media/image151.png"/><Relationship Id="rId91" Type="http://schemas.openxmlformats.org/officeDocument/2006/relationships/image" Target="../media/image154.png"/><Relationship Id="rId96" Type="http://schemas.openxmlformats.org/officeDocument/2006/relationships/image" Target="../media/image159.png"/><Relationship Id="rId111" Type="http://schemas.openxmlformats.org/officeDocument/2006/relationships/image" Target="../media/image174.png"/><Relationship Id="rId1" Type="http://schemas.openxmlformats.org/officeDocument/2006/relationships/slideLayout" Target="../slideLayouts/slideLayout270.xml"/><Relationship Id="rId6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7.jpeg"/><Relationship Id="rId28" Type="http://schemas.openxmlformats.org/officeDocument/2006/relationships/image" Target="../media/image92.jpeg"/><Relationship Id="rId36" Type="http://schemas.openxmlformats.org/officeDocument/2006/relationships/image" Target="../media/image100.png"/><Relationship Id="rId49" Type="http://schemas.openxmlformats.org/officeDocument/2006/relationships/image" Target="../media/image113.png"/><Relationship Id="rId57" Type="http://schemas.openxmlformats.org/officeDocument/2006/relationships/image" Target="../media/image121.png"/><Relationship Id="rId106" Type="http://schemas.openxmlformats.org/officeDocument/2006/relationships/image" Target="../media/image169.gif"/><Relationship Id="rId114" Type="http://schemas.openxmlformats.org/officeDocument/2006/relationships/image" Target="../media/image177.png"/><Relationship Id="rId10" Type="http://schemas.openxmlformats.org/officeDocument/2006/relationships/image" Target="../media/image74.png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52" Type="http://schemas.openxmlformats.org/officeDocument/2006/relationships/image" Target="../media/image116.png"/><Relationship Id="rId60" Type="http://schemas.openxmlformats.org/officeDocument/2006/relationships/image" Target="../media/image123.png"/><Relationship Id="rId65" Type="http://schemas.openxmlformats.org/officeDocument/2006/relationships/image" Target="../media/image128.jpeg"/><Relationship Id="rId73" Type="http://schemas.openxmlformats.org/officeDocument/2006/relationships/image" Target="../media/image136.png"/><Relationship Id="rId78" Type="http://schemas.openxmlformats.org/officeDocument/2006/relationships/image" Target="../media/image141.png"/><Relationship Id="rId81" Type="http://schemas.openxmlformats.org/officeDocument/2006/relationships/image" Target="../media/image144.png"/><Relationship Id="rId86" Type="http://schemas.openxmlformats.org/officeDocument/2006/relationships/image" Target="../media/image149.png"/><Relationship Id="rId94" Type="http://schemas.openxmlformats.org/officeDocument/2006/relationships/image" Target="../media/image157.png"/><Relationship Id="rId99" Type="http://schemas.openxmlformats.org/officeDocument/2006/relationships/image" Target="../media/image162.png"/><Relationship Id="rId101" Type="http://schemas.openxmlformats.org/officeDocument/2006/relationships/image" Target="../media/image16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2.jpeg"/><Relationship Id="rId39" Type="http://schemas.openxmlformats.org/officeDocument/2006/relationships/image" Target="../media/image103.png"/><Relationship Id="rId109" Type="http://schemas.openxmlformats.org/officeDocument/2006/relationships/image" Target="../media/image172.png"/><Relationship Id="rId34" Type="http://schemas.openxmlformats.org/officeDocument/2006/relationships/image" Target="../media/image98.png"/><Relationship Id="rId50" Type="http://schemas.openxmlformats.org/officeDocument/2006/relationships/image" Target="../media/image114.png"/><Relationship Id="rId55" Type="http://schemas.openxmlformats.org/officeDocument/2006/relationships/image" Target="../media/image119.png"/><Relationship Id="rId76" Type="http://schemas.openxmlformats.org/officeDocument/2006/relationships/image" Target="../media/image139.png"/><Relationship Id="rId97" Type="http://schemas.openxmlformats.org/officeDocument/2006/relationships/image" Target="../media/image160.png"/><Relationship Id="rId104" Type="http://schemas.openxmlformats.org/officeDocument/2006/relationships/image" Target="../media/image167.jpeg"/><Relationship Id="rId7" Type="http://schemas.openxmlformats.org/officeDocument/2006/relationships/image" Target="../media/image71.png"/><Relationship Id="rId71" Type="http://schemas.openxmlformats.org/officeDocument/2006/relationships/image" Target="../media/image134.png"/><Relationship Id="rId92" Type="http://schemas.openxmlformats.org/officeDocument/2006/relationships/image" Target="../media/image1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4091230" y="3665936"/>
            <a:ext cx="1128843" cy="276225"/>
          </a:xfrm>
        </p:spPr>
        <p:txBody>
          <a:bodyPr>
            <a:normAutofit/>
          </a:bodyPr>
          <a:lstStyle/>
          <a:p>
            <a:r>
              <a:rPr lang="hu-HU" sz="800" dirty="0"/>
              <a:t>2018. Október 02.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065662" y="2355726"/>
            <a:ext cx="5040560" cy="936104"/>
          </a:xfrm>
        </p:spPr>
        <p:txBody>
          <a:bodyPr/>
          <a:lstStyle/>
          <a:p>
            <a:r>
              <a:rPr lang="hu-HU" sz="2800" cap="none" dirty="0"/>
              <a:t>TV ÉS ALTERNATÍV KÉPERNYŐK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4065662" y="3291681"/>
            <a:ext cx="4535487" cy="432197"/>
          </a:xfrm>
        </p:spPr>
        <p:txBody>
          <a:bodyPr/>
          <a:lstStyle/>
          <a:p>
            <a:r>
              <a:rPr lang="hu-HU" sz="1800" dirty="0"/>
              <a:t>Kutatási jelentés a MEME részére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AD2EC4-3624-495C-8E6E-851BFEE4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89" y="4629988"/>
            <a:ext cx="2006187" cy="390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A9107F-F628-41C6-8AC8-7EBF05194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69868"/>
            <a:ext cx="779225" cy="1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TÉVÉNÉZÉSI SZOKÁSOK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ECF2D48A-6443-467E-9E9B-03A9785B09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r="20305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AB979D-D31B-4095-91A9-ACA35D7B1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C23C2B-789E-442A-B232-8ADCC1B2A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szokott Ön tévét nézni?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N=1.642 | Bázis: 18-59 tévénéző lakosság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tévénézés gyakorisága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65511F58-F2F7-431F-A0C7-39D6F6EF7908}"/>
              </a:ext>
            </a:extLst>
          </p:cNvPr>
          <p:cNvSpPr>
            <a:spLocks noChangeAspect="1"/>
          </p:cNvSpPr>
          <p:nvPr/>
        </p:nvSpPr>
        <p:spPr>
          <a:xfrm>
            <a:off x="2121593" y="1975799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CD240B0F-551F-40BA-8535-96DC5333E801}"/>
              </a:ext>
            </a:extLst>
          </p:cNvPr>
          <p:cNvSpPr>
            <a:spLocks noChangeAspect="1"/>
          </p:cNvSpPr>
          <p:nvPr/>
        </p:nvSpPr>
        <p:spPr>
          <a:xfrm>
            <a:off x="3285077" y="1975799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C6BE2DF5-8BF5-4905-AA38-A53BEB833BAB}"/>
              </a:ext>
            </a:extLst>
          </p:cNvPr>
          <p:cNvSpPr>
            <a:spLocks noChangeAspect="1"/>
          </p:cNvSpPr>
          <p:nvPr/>
        </p:nvSpPr>
        <p:spPr>
          <a:xfrm>
            <a:off x="4445645" y="1975799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754D8319-279E-4FF6-A30E-71FAE8ABF5A2}"/>
              </a:ext>
            </a:extLst>
          </p:cNvPr>
          <p:cNvSpPr>
            <a:spLocks noChangeAspect="1"/>
          </p:cNvSpPr>
          <p:nvPr/>
        </p:nvSpPr>
        <p:spPr>
          <a:xfrm>
            <a:off x="5609129" y="1975799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C5D1C6D-3157-4077-B328-55F84992987F}"/>
              </a:ext>
            </a:extLst>
          </p:cNvPr>
          <p:cNvSpPr>
            <a:spLocks noChangeAspect="1"/>
          </p:cNvSpPr>
          <p:nvPr/>
        </p:nvSpPr>
        <p:spPr>
          <a:xfrm>
            <a:off x="1716019" y="1975799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1B81CDA-15BA-4633-9379-81F6972D8FAD}"/>
              </a:ext>
            </a:extLst>
          </p:cNvPr>
          <p:cNvSpPr>
            <a:spLocks noChangeAspect="1"/>
          </p:cNvSpPr>
          <p:nvPr/>
        </p:nvSpPr>
        <p:spPr>
          <a:xfrm>
            <a:off x="2866608" y="1975799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1F0EF41-BCCC-43C0-B454-52DA9F43F118}"/>
              </a:ext>
            </a:extLst>
          </p:cNvPr>
          <p:cNvSpPr>
            <a:spLocks noChangeAspect="1"/>
          </p:cNvSpPr>
          <p:nvPr/>
        </p:nvSpPr>
        <p:spPr>
          <a:xfrm>
            <a:off x="4034122" y="1975799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668B2C1-669D-4FA1-9108-1E5954878AA8}"/>
              </a:ext>
            </a:extLst>
          </p:cNvPr>
          <p:cNvSpPr>
            <a:spLocks noChangeAspect="1"/>
          </p:cNvSpPr>
          <p:nvPr/>
        </p:nvSpPr>
        <p:spPr>
          <a:xfrm>
            <a:off x="5219806" y="1975799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6468A2E-170C-4080-A5D6-347EBFF6D871}"/>
              </a:ext>
            </a:extLst>
          </p:cNvPr>
          <p:cNvSpPr>
            <a:spLocks noChangeAspect="1"/>
          </p:cNvSpPr>
          <p:nvPr/>
        </p:nvSpPr>
        <p:spPr>
          <a:xfrm>
            <a:off x="6372030" y="1975799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FD12518-F02D-475A-8EF5-CB33DFFB8863}"/>
              </a:ext>
            </a:extLst>
          </p:cNvPr>
          <p:cNvGrpSpPr>
            <a:grpSpLocks noChangeAspect="1"/>
          </p:cNvGrpSpPr>
          <p:nvPr/>
        </p:nvGrpSpPr>
        <p:grpSpPr>
          <a:xfrm>
            <a:off x="2668355" y="2344982"/>
            <a:ext cx="55896" cy="115408"/>
            <a:chOff x="12883630" y="4421502"/>
            <a:chExt cx="98098" cy="19955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F2F8673-B88E-486A-93D8-A6779E884397}"/>
                </a:ext>
              </a:extLst>
            </p:cNvPr>
            <p:cNvCxnSpPr/>
            <p:nvPr/>
          </p:nvCxnSpPr>
          <p:spPr>
            <a:xfrm>
              <a:off x="12883630" y="4421502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557D082-2BDD-46A4-BE73-6DFD3B7545CB}"/>
                </a:ext>
              </a:extLst>
            </p:cNvPr>
            <p:cNvCxnSpPr/>
            <p:nvPr/>
          </p:nvCxnSpPr>
          <p:spPr>
            <a:xfrm flipV="1">
              <a:off x="12883630" y="4522963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D2A04A5-F78A-42F9-80B0-1F82694AA4F3}"/>
              </a:ext>
            </a:extLst>
          </p:cNvPr>
          <p:cNvGrpSpPr>
            <a:grpSpLocks noChangeAspect="1"/>
          </p:cNvGrpSpPr>
          <p:nvPr/>
        </p:nvGrpSpPr>
        <p:grpSpPr>
          <a:xfrm>
            <a:off x="3832426" y="2344982"/>
            <a:ext cx="55896" cy="115408"/>
            <a:chOff x="12883630" y="4421502"/>
            <a:chExt cx="98098" cy="19955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C143272-2534-4840-B739-B1F7C6F06C74}"/>
                </a:ext>
              </a:extLst>
            </p:cNvPr>
            <p:cNvCxnSpPr/>
            <p:nvPr/>
          </p:nvCxnSpPr>
          <p:spPr>
            <a:xfrm>
              <a:off x="12883630" y="4421502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F9EDD8D-1728-46AA-9B44-4A848347C258}"/>
                </a:ext>
              </a:extLst>
            </p:cNvPr>
            <p:cNvCxnSpPr/>
            <p:nvPr/>
          </p:nvCxnSpPr>
          <p:spPr>
            <a:xfrm flipV="1">
              <a:off x="12883630" y="4522963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C06E9B7-478A-4453-8E4E-8744079C7B84}"/>
              </a:ext>
            </a:extLst>
          </p:cNvPr>
          <p:cNvGrpSpPr>
            <a:grpSpLocks noChangeAspect="1"/>
          </p:cNvGrpSpPr>
          <p:nvPr/>
        </p:nvGrpSpPr>
        <p:grpSpPr>
          <a:xfrm>
            <a:off x="4992993" y="2344982"/>
            <a:ext cx="55896" cy="115408"/>
            <a:chOff x="12883630" y="4421502"/>
            <a:chExt cx="98098" cy="19955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8EA5329-04E0-4F1C-A0F5-6DA82EDB4867}"/>
                </a:ext>
              </a:extLst>
            </p:cNvPr>
            <p:cNvCxnSpPr/>
            <p:nvPr/>
          </p:nvCxnSpPr>
          <p:spPr>
            <a:xfrm>
              <a:off x="12883630" y="4421502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225BE05-4E33-4CE3-9201-35097477356B}"/>
                </a:ext>
              </a:extLst>
            </p:cNvPr>
            <p:cNvCxnSpPr/>
            <p:nvPr/>
          </p:nvCxnSpPr>
          <p:spPr>
            <a:xfrm flipV="1">
              <a:off x="12883630" y="4522963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240F3CF-4B2B-457C-B032-C63B56913023}"/>
              </a:ext>
            </a:extLst>
          </p:cNvPr>
          <p:cNvGrpSpPr>
            <a:grpSpLocks noChangeAspect="1"/>
          </p:cNvGrpSpPr>
          <p:nvPr/>
        </p:nvGrpSpPr>
        <p:grpSpPr>
          <a:xfrm>
            <a:off x="6166918" y="2344982"/>
            <a:ext cx="55896" cy="115408"/>
            <a:chOff x="12883630" y="4421502"/>
            <a:chExt cx="98098" cy="19955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1CAE80A-01CE-4340-8125-8538B0F2CDA4}"/>
                </a:ext>
              </a:extLst>
            </p:cNvPr>
            <p:cNvCxnSpPr/>
            <p:nvPr/>
          </p:nvCxnSpPr>
          <p:spPr>
            <a:xfrm>
              <a:off x="12883630" y="4421502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5A3AC4C-E834-45DC-9486-C8CFD29864DB}"/>
                </a:ext>
              </a:extLst>
            </p:cNvPr>
            <p:cNvCxnSpPr/>
            <p:nvPr/>
          </p:nvCxnSpPr>
          <p:spPr>
            <a:xfrm flipV="1">
              <a:off x="12883630" y="4522963"/>
              <a:ext cx="98098" cy="98098"/>
            </a:xfrm>
            <a:prstGeom prst="line">
              <a:avLst/>
            </a:prstGeom>
            <a:noFill/>
            <a:ln w="44450" cap="rnd" cmpd="sng" algn="ctr">
              <a:solidFill>
                <a:srgbClr val="1B365D"/>
              </a:solidFill>
              <a:prstDash val="solid"/>
              <a:tailEnd type="none" w="lg" len="lg"/>
            </a:ln>
            <a:effectLst/>
          </p:spPr>
        </p:cxnSp>
      </p:grpSp>
      <p:graphicFrame>
        <p:nvGraphicFramePr>
          <p:cNvPr id="28" name="Chart 4">
            <a:extLst>
              <a:ext uri="{FF2B5EF4-FFF2-40B4-BE49-F238E27FC236}">
                <a16:creationId xmlns:a16="http://schemas.microsoft.com/office/drawing/2014/main" xmlns="" id="{6D860AA8-3113-469A-B1F1-A1BB2B90B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50269"/>
              </p:ext>
            </p:extLst>
          </p:nvPr>
        </p:nvGraphicFramePr>
        <p:xfrm>
          <a:off x="1389583" y="1744494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Szövegdoboz 81">
            <a:extLst>
              <a:ext uri="{FF2B5EF4-FFF2-40B4-BE49-F238E27FC236}">
                <a16:creationId xmlns:a16="http://schemas.microsoft.com/office/drawing/2014/main" xmlns="" id="{A42B2A94-5879-4C73-ADE5-7003C2382041}"/>
              </a:ext>
            </a:extLst>
          </p:cNvPr>
          <p:cNvSpPr txBox="1"/>
          <p:nvPr/>
        </p:nvSpPr>
        <p:spPr>
          <a:xfrm>
            <a:off x="1726668" y="221806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Chart 4">
            <a:extLst>
              <a:ext uri="{FF2B5EF4-FFF2-40B4-BE49-F238E27FC236}">
                <a16:creationId xmlns:a16="http://schemas.microsoft.com/office/drawing/2014/main" xmlns="" id="{0DFFC614-8ADB-4315-B73D-B257AB2F9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61995"/>
              </p:ext>
            </p:extLst>
          </p:nvPr>
        </p:nvGraphicFramePr>
        <p:xfrm>
          <a:off x="2559427" y="1744494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xmlns="" id="{E537726C-5028-4085-9E1C-A3B23D667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23492"/>
              </p:ext>
            </p:extLst>
          </p:nvPr>
        </p:nvGraphicFramePr>
        <p:xfrm>
          <a:off x="3725962" y="1744494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4">
            <a:extLst>
              <a:ext uri="{FF2B5EF4-FFF2-40B4-BE49-F238E27FC236}">
                <a16:creationId xmlns:a16="http://schemas.microsoft.com/office/drawing/2014/main" xmlns="" id="{B2AE617A-2505-4030-9CD8-23427A164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53050"/>
              </p:ext>
            </p:extLst>
          </p:nvPr>
        </p:nvGraphicFramePr>
        <p:xfrm>
          <a:off x="4902950" y="1744494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4">
            <a:extLst>
              <a:ext uri="{FF2B5EF4-FFF2-40B4-BE49-F238E27FC236}">
                <a16:creationId xmlns:a16="http://schemas.microsoft.com/office/drawing/2014/main" xmlns="" id="{F59A8D2A-F4F6-41E9-B9E9-0A999EB8F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49341"/>
              </p:ext>
            </p:extLst>
          </p:nvPr>
        </p:nvGraphicFramePr>
        <p:xfrm>
          <a:off x="6053538" y="1744494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Szövegdoboz 81">
            <a:extLst>
              <a:ext uri="{FF2B5EF4-FFF2-40B4-BE49-F238E27FC236}">
                <a16:creationId xmlns:a16="http://schemas.microsoft.com/office/drawing/2014/main" xmlns="" id="{B597F493-CAD7-4B0F-A168-6AAA84C4738A}"/>
              </a:ext>
            </a:extLst>
          </p:cNvPr>
          <p:cNvSpPr txBox="1"/>
          <p:nvPr/>
        </p:nvSpPr>
        <p:spPr>
          <a:xfrm>
            <a:off x="2893069" y="221806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zövegdoboz 81">
            <a:extLst>
              <a:ext uri="{FF2B5EF4-FFF2-40B4-BE49-F238E27FC236}">
                <a16:creationId xmlns:a16="http://schemas.microsoft.com/office/drawing/2014/main" xmlns="" id="{D7F8D262-0FFB-4962-951E-42E8E5B62046}"/>
              </a:ext>
            </a:extLst>
          </p:cNvPr>
          <p:cNvSpPr txBox="1"/>
          <p:nvPr/>
        </p:nvSpPr>
        <p:spPr>
          <a:xfrm>
            <a:off x="4060283" y="221879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Szövegdoboz 81">
            <a:extLst>
              <a:ext uri="{FF2B5EF4-FFF2-40B4-BE49-F238E27FC236}">
                <a16:creationId xmlns:a16="http://schemas.microsoft.com/office/drawing/2014/main" xmlns="" id="{4528D3AC-90D1-4470-9767-023864489934}"/>
              </a:ext>
            </a:extLst>
          </p:cNvPr>
          <p:cNvSpPr txBox="1"/>
          <p:nvPr/>
        </p:nvSpPr>
        <p:spPr>
          <a:xfrm>
            <a:off x="5236487" y="221671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zövegdoboz 81">
            <a:extLst>
              <a:ext uri="{FF2B5EF4-FFF2-40B4-BE49-F238E27FC236}">
                <a16:creationId xmlns:a16="http://schemas.microsoft.com/office/drawing/2014/main" xmlns="" id="{E01FACFD-BC2C-4DE9-90B9-8C44543D98F6}"/>
              </a:ext>
            </a:extLst>
          </p:cNvPr>
          <p:cNvSpPr txBox="1"/>
          <p:nvPr/>
        </p:nvSpPr>
        <p:spPr>
          <a:xfrm>
            <a:off x="6391743" y="2216711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100" b="1" kern="0" dirty="0">
                <a:solidFill>
                  <a:srgbClr val="3C3C3C"/>
                </a:solidFill>
                <a:latin typeface="Calibri"/>
              </a:rPr>
              <a:t>3</a:t>
            </a: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FAC68E57-1D2E-4025-A3B7-59C7F58DDE7A}"/>
              </a:ext>
            </a:extLst>
          </p:cNvPr>
          <p:cNvSpPr/>
          <p:nvPr/>
        </p:nvSpPr>
        <p:spPr>
          <a:xfrm>
            <a:off x="1534331" y="1563638"/>
            <a:ext cx="1156102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Naponta </a:t>
            </a:r>
            <a:b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többször</a:t>
            </a: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0BFF522C-8602-4A07-A5F6-6CB41D1C53B8}"/>
              </a:ext>
            </a:extLst>
          </p:cNvPr>
          <p:cNvSpPr/>
          <p:nvPr/>
        </p:nvSpPr>
        <p:spPr>
          <a:xfrm>
            <a:off x="2785438" y="1563638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 defTabSz="924259">
              <a:lnSpc>
                <a:spcPct val="90000"/>
              </a:lnSpc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Minden </a:t>
            </a:r>
            <a:b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</a:b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nap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xmlns="" id="{DF067313-A335-4DDE-A6D8-95009BB13636}"/>
              </a:ext>
            </a:extLst>
          </p:cNvPr>
          <p:cNvSpPr/>
          <p:nvPr/>
        </p:nvSpPr>
        <p:spPr>
          <a:xfrm>
            <a:off x="3904925" y="1563638"/>
            <a:ext cx="109642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legtöbb napon (heti 4-6 nap)</a:t>
            </a: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xmlns="" id="{3BB32FB6-39E2-4427-A6D2-8945DBC2CD7C}"/>
              </a:ext>
            </a:extLst>
          </p:cNvPr>
          <p:cNvSpPr/>
          <p:nvPr/>
        </p:nvSpPr>
        <p:spPr>
          <a:xfrm>
            <a:off x="5143674" y="1563638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Heti 2-3 alkalommal</a:t>
            </a: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xmlns="" id="{0CF83613-CE08-49D3-9009-F4F757272C68}"/>
              </a:ext>
            </a:extLst>
          </p:cNvPr>
          <p:cNvSpPr/>
          <p:nvPr/>
        </p:nvSpPr>
        <p:spPr>
          <a:xfrm>
            <a:off x="6297247" y="1566524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Hetente, kéthetente</a:t>
            </a:r>
          </a:p>
        </p:txBody>
      </p:sp>
      <p:sp>
        <p:nvSpPr>
          <p:cNvPr id="43" name="Cím 30">
            <a:extLst>
              <a:ext uri="{FF2B5EF4-FFF2-40B4-BE49-F238E27FC236}">
                <a16:creationId xmlns:a16="http://schemas.microsoft.com/office/drawing/2014/main" xmlns="" id="{B2CE5169-1E4E-48BE-9AA0-9762608CC210}"/>
              </a:ext>
            </a:extLst>
          </p:cNvPr>
          <p:cNvSpPr txBox="1">
            <a:spLocks/>
          </p:cNvSpPr>
          <p:nvPr/>
        </p:nvSpPr>
        <p:spPr>
          <a:xfrm>
            <a:off x="1726668" y="3507854"/>
            <a:ext cx="5456511" cy="469375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minta nagy arányban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heavy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nézőkből állt össze, ötből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négy tévénézőre a legalább napi tévéfogyasztás jellemző. Az 50 év feletti korosztályban 85%-os napi fogyasztást mérhető, míg ez az arány 68% a 30 év alattiak körében. A nehéz anyagi helyzetben élők kedvelt szórakozási formája a tévé, amiről a 83%-os érték árulkodik.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2850215-7979-4170-86CB-06684D593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16ACC57-B0E2-4720-B83E-E092D71965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Milyen gyakran néz tévét az alábbi napokon és napszakokban?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N=1.642 | Bázis: 18-59 tévénéző lakosság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tévénézés gyakorisága</a:t>
            </a:r>
          </a:p>
        </p:txBody>
      </p:sp>
      <p:graphicFrame>
        <p:nvGraphicFramePr>
          <p:cNvPr id="6" name="Chart 44">
            <a:extLst>
              <a:ext uri="{FF2B5EF4-FFF2-40B4-BE49-F238E27FC236}">
                <a16:creationId xmlns:a16="http://schemas.microsoft.com/office/drawing/2014/main" xmlns="" id="{08E222DB-9EF8-4346-8151-19654B985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454812"/>
              </p:ext>
            </p:extLst>
          </p:nvPr>
        </p:nvGraphicFramePr>
        <p:xfrm>
          <a:off x="1394521" y="1024129"/>
          <a:ext cx="6561855" cy="277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67B02-040C-4EDB-9170-4D4C991A9E06}"/>
              </a:ext>
            </a:extLst>
          </p:cNvPr>
          <p:cNvSpPr txBox="1"/>
          <p:nvPr/>
        </p:nvSpPr>
        <p:spPr>
          <a:xfrm>
            <a:off x="2731232" y="3795886"/>
            <a:ext cx="388843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Hétköznap			Hétvége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BB221263-F6D6-4BFE-896D-EEC4BD9D9DAB}"/>
              </a:ext>
            </a:extLst>
          </p:cNvPr>
          <p:cNvSpPr/>
          <p:nvPr/>
        </p:nvSpPr>
        <p:spPr>
          <a:xfrm rot="5400000">
            <a:off x="3036972" y="2820165"/>
            <a:ext cx="45719" cy="1872208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7DB2F1F0-A254-4327-B98A-0BCB1CCC86AF}"/>
              </a:ext>
            </a:extLst>
          </p:cNvPr>
          <p:cNvSpPr/>
          <p:nvPr/>
        </p:nvSpPr>
        <p:spPr>
          <a:xfrm rot="5400000">
            <a:off x="5773277" y="2820166"/>
            <a:ext cx="45719" cy="1872208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30">
            <a:extLst>
              <a:ext uri="{FF2B5EF4-FFF2-40B4-BE49-F238E27FC236}">
                <a16:creationId xmlns:a16="http://schemas.microsoft.com/office/drawing/2014/main" xmlns="" id="{0FE3D43B-BD4F-4ED2-BB84-1AB24E051D8D}"/>
              </a:ext>
            </a:extLst>
          </p:cNvPr>
          <p:cNvSpPr txBox="1">
            <a:spLocks/>
          </p:cNvSpPr>
          <p:nvPr/>
        </p:nvSpPr>
        <p:spPr>
          <a:xfrm>
            <a:off x="398926" y="4227934"/>
            <a:ext cx="8318484" cy="469375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módszertant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validálja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az eredmény, mely szerint a fogyasztási gyakoriság tekintetében a hétköznapok és a hétvégék hasonló mintázatot mutatnak, de minden napszakban egy mérhetően magasabb hétvégi PUT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level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-lel.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8FB996-443A-41F5-A8C1-D818750D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9F669F-9E5C-4E24-A541-626B1DE23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Az alábbiak közül mely állítások igazak Önre?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N=1.642 | Bázis: 18-59 tévénéző lakosság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Tévénézési attitűd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0DB463B-82F8-4D05-9DBA-80B5C7AA9D18}"/>
              </a:ext>
            </a:extLst>
          </p:cNvPr>
          <p:cNvGrpSpPr/>
          <p:nvPr/>
        </p:nvGrpSpPr>
        <p:grpSpPr>
          <a:xfrm>
            <a:off x="-36512" y="778035"/>
            <a:ext cx="980238" cy="3083148"/>
            <a:chOff x="207386" y="778035"/>
            <a:chExt cx="980238" cy="3083148"/>
          </a:xfrm>
        </p:grpSpPr>
        <p:graphicFrame>
          <p:nvGraphicFramePr>
            <p:cNvPr id="6" name="Chart 4">
              <a:extLst>
                <a:ext uri="{FF2B5EF4-FFF2-40B4-BE49-F238E27FC236}">
                  <a16:creationId xmlns:a16="http://schemas.microsoft.com/office/drawing/2014/main" xmlns="" id="{064725F1-BCB7-4A71-A56F-7789AA9C21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3437585"/>
                </p:ext>
              </p:extLst>
            </p:nvPr>
          </p:nvGraphicFramePr>
          <p:xfrm>
            <a:off x="207386" y="778035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Szövegdoboz 81">
              <a:extLst>
                <a:ext uri="{FF2B5EF4-FFF2-40B4-BE49-F238E27FC236}">
                  <a16:creationId xmlns:a16="http://schemas.microsoft.com/office/drawing/2014/main" xmlns="" id="{537E8A9B-A18B-4B54-82B6-8AEB05C901CC}"/>
                </a:ext>
              </a:extLst>
            </p:cNvPr>
            <p:cNvSpPr txBox="1"/>
            <p:nvPr/>
          </p:nvSpPr>
          <p:spPr>
            <a:xfrm>
              <a:off x="348718" y="1102051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41%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0" name="Chart 4">
              <a:extLst>
                <a:ext uri="{FF2B5EF4-FFF2-40B4-BE49-F238E27FC236}">
                  <a16:creationId xmlns:a16="http://schemas.microsoft.com/office/drawing/2014/main" xmlns="" id="{08E1130A-211A-443D-B74F-775EC02F85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781967"/>
                </p:ext>
              </p:extLst>
            </p:nvPr>
          </p:nvGraphicFramePr>
          <p:xfrm>
            <a:off x="207386" y="1476647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Szövegdoboz 81">
              <a:extLst>
                <a:ext uri="{FF2B5EF4-FFF2-40B4-BE49-F238E27FC236}">
                  <a16:creationId xmlns:a16="http://schemas.microsoft.com/office/drawing/2014/main" xmlns="" id="{74DCFB79-5056-4243-82F0-D6797C92EAE8}"/>
                </a:ext>
              </a:extLst>
            </p:cNvPr>
            <p:cNvSpPr txBox="1"/>
            <p:nvPr/>
          </p:nvSpPr>
          <p:spPr>
            <a:xfrm>
              <a:off x="348718" y="180066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4" name="Chart 4">
              <a:extLst>
                <a:ext uri="{FF2B5EF4-FFF2-40B4-BE49-F238E27FC236}">
                  <a16:creationId xmlns:a16="http://schemas.microsoft.com/office/drawing/2014/main" xmlns="" id="{223DA536-3F4C-456D-929E-787075B496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312790"/>
                </p:ext>
              </p:extLst>
            </p:nvPr>
          </p:nvGraphicFramePr>
          <p:xfrm>
            <a:off x="207386" y="2180205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Szövegdoboz 81">
              <a:extLst>
                <a:ext uri="{FF2B5EF4-FFF2-40B4-BE49-F238E27FC236}">
                  <a16:creationId xmlns:a16="http://schemas.microsoft.com/office/drawing/2014/main" xmlns="" id="{460CB7A4-B10D-4F75-82FE-36A4EC0200FC}"/>
                </a:ext>
              </a:extLst>
            </p:cNvPr>
            <p:cNvSpPr txBox="1"/>
            <p:nvPr/>
          </p:nvSpPr>
          <p:spPr>
            <a:xfrm>
              <a:off x="348718" y="2504221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8" name="Chart 4">
              <a:extLst>
                <a:ext uri="{FF2B5EF4-FFF2-40B4-BE49-F238E27FC236}">
                  <a16:creationId xmlns:a16="http://schemas.microsoft.com/office/drawing/2014/main" xmlns="" id="{05905411-5773-4A75-9D71-6D64EC274D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362210"/>
                </p:ext>
              </p:extLst>
            </p:nvPr>
          </p:nvGraphicFramePr>
          <p:xfrm>
            <a:off x="207386" y="2890059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Szövegdoboz 81">
              <a:extLst>
                <a:ext uri="{FF2B5EF4-FFF2-40B4-BE49-F238E27FC236}">
                  <a16:creationId xmlns:a16="http://schemas.microsoft.com/office/drawing/2014/main" xmlns="" id="{F4F4A5E8-8948-4F5F-8360-73A92ABF0993}"/>
                </a:ext>
              </a:extLst>
            </p:cNvPr>
            <p:cNvSpPr txBox="1"/>
            <p:nvPr/>
          </p:nvSpPr>
          <p:spPr>
            <a:xfrm>
              <a:off x="348718" y="3214076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7E1E91-AE26-4EE8-9234-D4247155C98F}"/>
              </a:ext>
            </a:extLst>
          </p:cNvPr>
          <p:cNvGrpSpPr/>
          <p:nvPr/>
        </p:nvGrpSpPr>
        <p:grpSpPr>
          <a:xfrm>
            <a:off x="3045895" y="771550"/>
            <a:ext cx="980238" cy="3083148"/>
            <a:chOff x="4427984" y="771550"/>
            <a:chExt cx="980238" cy="3083148"/>
          </a:xfrm>
        </p:grpSpPr>
        <p:graphicFrame>
          <p:nvGraphicFramePr>
            <p:cNvPr id="20" name="Chart 4">
              <a:extLst>
                <a:ext uri="{FF2B5EF4-FFF2-40B4-BE49-F238E27FC236}">
                  <a16:creationId xmlns:a16="http://schemas.microsoft.com/office/drawing/2014/main" xmlns="" id="{1E1C8453-82DF-4602-AACF-1FF37567B1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671162"/>
                </p:ext>
              </p:extLst>
            </p:nvPr>
          </p:nvGraphicFramePr>
          <p:xfrm>
            <a:off x="4427984" y="771550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Szövegdoboz 81">
              <a:extLst>
                <a:ext uri="{FF2B5EF4-FFF2-40B4-BE49-F238E27FC236}">
                  <a16:creationId xmlns:a16="http://schemas.microsoft.com/office/drawing/2014/main" xmlns="" id="{AABB7E48-CD67-43D1-8CF4-74C4752C881C}"/>
                </a:ext>
              </a:extLst>
            </p:cNvPr>
            <p:cNvSpPr txBox="1"/>
            <p:nvPr/>
          </p:nvSpPr>
          <p:spPr>
            <a:xfrm>
              <a:off x="4569316" y="1095566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2" name="Chart 4">
              <a:extLst>
                <a:ext uri="{FF2B5EF4-FFF2-40B4-BE49-F238E27FC236}">
                  <a16:creationId xmlns:a16="http://schemas.microsoft.com/office/drawing/2014/main" xmlns="" id="{A70610A3-C68A-49DD-82A3-1863E65EA1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189497"/>
                </p:ext>
              </p:extLst>
            </p:nvPr>
          </p:nvGraphicFramePr>
          <p:xfrm>
            <a:off x="4427984" y="1470162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3" name="Szövegdoboz 81">
              <a:extLst>
                <a:ext uri="{FF2B5EF4-FFF2-40B4-BE49-F238E27FC236}">
                  <a16:creationId xmlns:a16="http://schemas.microsoft.com/office/drawing/2014/main" xmlns="" id="{302C4327-AD50-40F0-8426-60BACC1E4FAB}"/>
                </a:ext>
              </a:extLst>
            </p:cNvPr>
            <p:cNvSpPr txBox="1"/>
            <p:nvPr/>
          </p:nvSpPr>
          <p:spPr>
            <a:xfrm>
              <a:off x="4569316" y="1794179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4" name="Chart 4">
              <a:extLst>
                <a:ext uri="{FF2B5EF4-FFF2-40B4-BE49-F238E27FC236}">
                  <a16:creationId xmlns:a16="http://schemas.microsoft.com/office/drawing/2014/main" xmlns="" id="{0A568538-E82D-4961-9EF4-4E9353F30D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918612"/>
                </p:ext>
              </p:extLst>
            </p:nvPr>
          </p:nvGraphicFramePr>
          <p:xfrm>
            <a:off x="4427984" y="2173720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" name="Szövegdoboz 81">
              <a:extLst>
                <a:ext uri="{FF2B5EF4-FFF2-40B4-BE49-F238E27FC236}">
                  <a16:creationId xmlns:a16="http://schemas.microsoft.com/office/drawing/2014/main" xmlns="" id="{F010EA00-F02D-4AC4-85E4-DC6A00F22DD3}"/>
                </a:ext>
              </a:extLst>
            </p:cNvPr>
            <p:cNvSpPr txBox="1"/>
            <p:nvPr/>
          </p:nvSpPr>
          <p:spPr>
            <a:xfrm>
              <a:off x="4569316" y="2497736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6" name="Chart 4">
              <a:extLst>
                <a:ext uri="{FF2B5EF4-FFF2-40B4-BE49-F238E27FC236}">
                  <a16:creationId xmlns:a16="http://schemas.microsoft.com/office/drawing/2014/main" xmlns="" id="{A97FC6EB-5C11-463E-A738-6E98D97262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067285"/>
                </p:ext>
              </p:extLst>
            </p:nvPr>
          </p:nvGraphicFramePr>
          <p:xfrm>
            <a:off x="4427984" y="2883574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" name="Szövegdoboz 81">
              <a:extLst>
                <a:ext uri="{FF2B5EF4-FFF2-40B4-BE49-F238E27FC236}">
                  <a16:creationId xmlns:a16="http://schemas.microsoft.com/office/drawing/2014/main" xmlns="" id="{227BD14F-7A6A-479C-812D-6CCAD435B9ED}"/>
                </a:ext>
              </a:extLst>
            </p:cNvPr>
            <p:cNvSpPr txBox="1"/>
            <p:nvPr/>
          </p:nvSpPr>
          <p:spPr>
            <a:xfrm>
              <a:off x="4569316" y="3207591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911ADEC-2549-42D3-9A40-D5FEE9F5D4FD}"/>
              </a:ext>
            </a:extLst>
          </p:cNvPr>
          <p:cNvGrpSpPr/>
          <p:nvPr/>
        </p:nvGrpSpPr>
        <p:grpSpPr>
          <a:xfrm>
            <a:off x="6128302" y="778035"/>
            <a:ext cx="980238" cy="3083148"/>
            <a:chOff x="6688106" y="778035"/>
            <a:chExt cx="980238" cy="3083148"/>
          </a:xfrm>
        </p:grpSpPr>
        <p:graphicFrame>
          <p:nvGraphicFramePr>
            <p:cNvPr id="28" name="Chart 4">
              <a:extLst>
                <a:ext uri="{FF2B5EF4-FFF2-40B4-BE49-F238E27FC236}">
                  <a16:creationId xmlns:a16="http://schemas.microsoft.com/office/drawing/2014/main" xmlns="" id="{622C8028-04C9-4E7C-9AF1-C5A0EEAA12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585736"/>
                </p:ext>
              </p:extLst>
            </p:nvPr>
          </p:nvGraphicFramePr>
          <p:xfrm>
            <a:off x="6688106" y="778035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9" name="Szövegdoboz 81">
              <a:extLst>
                <a:ext uri="{FF2B5EF4-FFF2-40B4-BE49-F238E27FC236}">
                  <a16:creationId xmlns:a16="http://schemas.microsoft.com/office/drawing/2014/main" xmlns="" id="{01304F0C-5E9B-41EB-8FFA-2A8871FCF776}"/>
                </a:ext>
              </a:extLst>
            </p:cNvPr>
            <p:cNvSpPr txBox="1"/>
            <p:nvPr/>
          </p:nvSpPr>
          <p:spPr>
            <a:xfrm>
              <a:off x="6829438" y="1102051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30" name="Chart 4">
              <a:extLst>
                <a:ext uri="{FF2B5EF4-FFF2-40B4-BE49-F238E27FC236}">
                  <a16:creationId xmlns:a16="http://schemas.microsoft.com/office/drawing/2014/main" xmlns="" id="{5BCF1919-BD18-4644-86BD-2255599552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6719737"/>
                </p:ext>
              </p:extLst>
            </p:nvPr>
          </p:nvGraphicFramePr>
          <p:xfrm>
            <a:off x="6688106" y="1476647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1" name="Szövegdoboz 81">
              <a:extLst>
                <a:ext uri="{FF2B5EF4-FFF2-40B4-BE49-F238E27FC236}">
                  <a16:creationId xmlns:a16="http://schemas.microsoft.com/office/drawing/2014/main" xmlns="" id="{D66E4918-CCBF-488F-B647-D3F41AD3119F}"/>
                </a:ext>
              </a:extLst>
            </p:cNvPr>
            <p:cNvSpPr txBox="1"/>
            <p:nvPr/>
          </p:nvSpPr>
          <p:spPr>
            <a:xfrm>
              <a:off x="6829438" y="1800664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500" b="1" kern="0" dirty="0">
                  <a:solidFill>
                    <a:srgbClr val="3C3C3C"/>
                  </a:solidFill>
                  <a:latin typeface="Calibri"/>
                </a:rPr>
                <a:t>10%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32" name="Chart 4">
              <a:extLst>
                <a:ext uri="{FF2B5EF4-FFF2-40B4-BE49-F238E27FC236}">
                  <a16:creationId xmlns:a16="http://schemas.microsoft.com/office/drawing/2014/main" xmlns="" id="{42837090-65B9-4ACD-9047-59841A6EA2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7548610"/>
                </p:ext>
              </p:extLst>
            </p:nvPr>
          </p:nvGraphicFramePr>
          <p:xfrm>
            <a:off x="6688106" y="2180205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3" name="Szövegdoboz 81">
              <a:extLst>
                <a:ext uri="{FF2B5EF4-FFF2-40B4-BE49-F238E27FC236}">
                  <a16:creationId xmlns:a16="http://schemas.microsoft.com/office/drawing/2014/main" xmlns="" id="{B8FB4957-857F-4443-8A74-5A1D270F1EDB}"/>
                </a:ext>
              </a:extLst>
            </p:cNvPr>
            <p:cNvSpPr txBox="1"/>
            <p:nvPr/>
          </p:nvSpPr>
          <p:spPr>
            <a:xfrm>
              <a:off x="6829438" y="2504221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34" name="Chart 4">
              <a:extLst>
                <a:ext uri="{FF2B5EF4-FFF2-40B4-BE49-F238E27FC236}">
                  <a16:creationId xmlns:a16="http://schemas.microsoft.com/office/drawing/2014/main" xmlns="" id="{6CFFE78E-5DD8-4714-9C2C-3D5DE952F5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037295"/>
                </p:ext>
              </p:extLst>
            </p:nvPr>
          </p:nvGraphicFramePr>
          <p:xfrm>
            <a:off x="6688106" y="2890059"/>
            <a:ext cx="980238" cy="97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35" name="Szövegdoboz 81">
              <a:extLst>
                <a:ext uri="{FF2B5EF4-FFF2-40B4-BE49-F238E27FC236}">
                  <a16:creationId xmlns:a16="http://schemas.microsoft.com/office/drawing/2014/main" xmlns="" id="{B0DEADD2-9F7D-4332-9DB5-31C523D3D180}"/>
                </a:ext>
              </a:extLst>
            </p:cNvPr>
            <p:cNvSpPr txBox="1"/>
            <p:nvPr/>
          </p:nvSpPr>
          <p:spPr>
            <a:xfrm>
              <a:off x="6829438" y="3214076"/>
              <a:ext cx="791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2%</a:t>
              </a:r>
              <a:endPara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3B37A34-D913-4D7C-AF33-8788E139423C}"/>
              </a:ext>
            </a:extLst>
          </p:cNvPr>
          <p:cNvSpPr/>
          <p:nvPr/>
        </p:nvSpPr>
        <p:spPr>
          <a:xfrm>
            <a:off x="844751" y="1061030"/>
            <a:ext cx="2295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 kedvenc filmjeimet, sorozataimat bármikor szívesen </a:t>
            </a: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újranézem</a:t>
            </a: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Gyakran csak háttérként megy nálam a tévé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 könnyed, szórakoztató műsorokat keresem leginkább, amik segítenek kikapcsolni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Van egy </a:t>
            </a: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tévézési</a:t>
            </a: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szokásom, tudom, hogy melyik nap mit fogok nézni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87D295A-EFE4-45C1-8BB6-1297BA0C4B87}"/>
              </a:ext>
            </a:extLst>
          </p:cNvPr>
          <p:cNvSpPr/>
          <p:nvPr/>
        </p:nvSpPr>
        <p:spPr>
          <a:xfrm>
            <a:off x="4051420" y="987574"/>
            <a:ext cx="2218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Szeretek elmélyülni a </a:t>
            </a: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tévézésben</a:t>
            </a: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és akár hosszabb ideig egy műsorra, filmre koncentrálni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Vannak olyan műsorok, videós tartalmak, amiket leggyakrabban nem tévén nézek meg 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Nem szeretem, ha </a:t>
            </a: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tévézés</a:t>
            </a: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közben beszélnek hozzám</a:t>
            </a:r>
          </a:p>
          <a:p>
            <a:pPr lvl="0" defTabSz="685800"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Keresem az újdonságokat, mindig belenézek a legújabb műsorokba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81FD4A2-C755-4390-8FBE-ED50E4423A24}"/>
              </a:ext>
            </a:extLst>
          </p:cNvPr>
          <p:cNvSpPr/>
          <p:nvPr/>
        </p:nvSpPr>
        <p:spPr>
          <a:xfrm>
            <a:off x="7108539" y="1055514"/>
            <a:ext cx="21021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Alig várom, hogy nap végén leüljek a tévé elé</a:t>
            </a:r>
          </a:p>
          <a:p>
            <a:pPr lvl="0" defTabSz="685800"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lvl="0" defTabSz="685800"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lvl="0" defTabSz="685800"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 rövid tartalmakat részesítem előnyben a hosszú, több órás filmekkel, műsorokkal szemben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900" kern="0" cap="all" dirty="0">
              <a:solidFill>
                <a:srgbClr val="222223">
                  <a:lumMod val="75000"/>
                  <a:lumOff val="2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A </a:t>
            </a:r>
            <a:r>
              <a:rPr lang="hu-HU" sz="900" kern="0" cap="all" dirty="0" err="1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tévézés</a:t>
            </a: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társasági esemény, jó, ha többen vagyunk közben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hu-HU" sz="900" kern="0" cap="all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Egyik sem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ím 30">
            <a:extLst>
              <a:ext uri="{FF2B5EF4-FFF2-40B4-BE49-F238E27FC236}">
                <a16:creationId xmlns:a16="http://schemas.microsoft.com/office/drawing/2014/main" xmlns="" id="{850E0D0E-BBE0-4763-8FD3-D06B73D071B0}"/>
              </a:ext>
            </a:extLst>
          </p:cNvPr>
          <p:cNvSpPr txBox="1">
            <a:spLocks/>
          </p:cNvSpPr>
          <p:nvPr/>
        </p:nvSpPr>
        <p:spPr>
          <a:xfrm>
            <a:off x="398926" y="4155926"/>
            <a:ext cx="8318484" cy="469375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 állítások sorrendjében a top3 említés arra enged következtetni, hogy a magyar tévénéző sokkal inkább a pihenést, könnyed kikapcsolódást keresi, semmint az új, figyelmet és koncentrációt igénylő tartalmakat.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AA4B3BA-1B5B-4F09-BA52-448DFAD64B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80677B6-D7A4-443E-82D7-E9D015E0EB4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44">
            <a:extLst>
              <a:ext uri="{FF2B5EF4-FFF2-40B4-BE49-F238E27FC236}">
                <a16:creationId xmlns:a16="http://schemas.microsoft.com/office/drawing/2014/main" xmlns="" id="{D7721B5F-3B21-42D1-84AC-6B6FF2CD0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163615"/>
              </p:ext>
            </p:extLst>
          </p:nvPr>
        </p:nvGraphicFramePr>
        <p:xfrm>
          <a:off x="-36512" y="411510"/>
          <a:ext cx="4736415" cy="44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Nem és életkor szerinti bontás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N=1.642 | Bázis: 18-59 tévénéző lakosság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Tévénézési attitűd</a:t>
            </a:r>
          </a:p>
        </p:txBody>
      </p:sp>
      <p:graphicFrame>
        <p:nvGraphicFramePr>
          <p:cNvPr id="8" name="Chart 44">
            <a:extLst>
              <a:ext uri="{FF2B5EF4-FFF2-40B4-BE49-F238E27FC236}">
                <a16:creationId xmlns:a16="http://schemas.microsoft.com/office/drawing/2014/main" xmlns="" id="{B154FEF3-2C9D-49D8-A8C2-75D4E6B7F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020557"/>
              </p:ext>
            </p:extLst>
          </p:nvPr>
        </p:nvGraphicFramePr>
        <p:xfrm>
          <a:off x="4644008" y="411510"/>
          <a:ext cx="4736415" cy="44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ím 30">
            <a:extLst>
              <a:ext uri="{FF2B5EF4-FFF2-40B4-BE49-F238E27FC236}">
                <a16:creationId xmlns:a16="http://schemas.microsoft.com/office/drawing/2014/main" xmlns="" id="{D6731C08-F67B-496A-B1F9-67FB87A6B6D3}"/>
              </a:ext>
            </a:extLst>
          </p:cNvPr>
          <p:cNvSpPr txBox="1">
            <a:spLocks/>
          </p:cNvSpPr>
          <p:nvPr/>
        </p:nvSpPr>
        <p:spPr>
          <a:xfrm>
            <a:off x="398926" y="4155926"/>
            <a:ext cx="8318484" cy="62714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szignifikanciaelemzés eredményei szerint a férfi nézők kevésbé viselik el, ha tévénézés közben beszélgetéssel fenntartják őket. A generációs különbségeket vetíti elő, hogy a 40 év alatti korosztály tagjai (különösen a 30 év alattiak) fokozottan nyitottnak mutatkoznak alternatív képernyőn való videós tartalom fogyasztásra.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067F62-D6CE-438C-AD78-1A024EA3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E53EEF-A48F-4B16-924D-C0A4181D7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Edukációs szint és anyagi helyzet szerinti bontás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N=1.642 | Bázis: 18-59 tévénéző lakosság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Tévénézési attitűd</a:t>
            </a:r>
          </a:p>
        </p:txBody>
      </p:sp>
      <p:graphicFrame>
        <p:nvGraphicFramePr>
          <p:cNvPr id="7" name="Chart 44">
            <a:extLst>
              <a:ext uri="{FF2B5EF4-FFF2-40B4-BE49-F238E27FC236}">
                <a16:creationId xmlns:a16="http://schemas.microsoft.com/office/drawing/2014/main" xmlns="" id="{87FBFFD1-AF35-49A8-BF4E-F1C115DD9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509443"/>
              </p:ext>
            </p:extLst>
          </p:nvPr>
        </p:nvGraphicFramePr>
        <p:xfrm>
          <a:off x="4604546" y="411510"/>
          <a:ext cx="4736415" cy="44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44">
            <a:extLst>
              <a:ext uri="{FF2B5EF4-FFF2-40B4-BE49-F238E27FC236}">
                <a16:creationId xmlns:a16="http://schemas.microsoft.com/office/drawing/2014/main" xmlns="" id="{D816E354-9C88-4C70-B499-687C06286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20266"/>
              </p:ext>
            </p:extLst>
          </p:nvPr>
        </p:nvGraphicFramePr>
        <p:xfrm>
          <a:off x="110569" y="411511"/>
          <a:ext cx="4736415" cy="44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ím 30">
            <a:extLst>
              <a:ext uri="{FF2B5EF4-FFF2-40B4-BE49-F238E27FC236}">
                <a16:creationId xmlns:a16="http://schemas.microsoft.com/office/drawing/2014/main" xmlns="" id="{281DC85D-48EC-423F-BA24-7ABBE46679CE}"/>
              </a:ext>
            </a:extLst>
          </p:cNvPr>
          <p:cNvSpPr txBox="1">
            <a:spLocks/>
          </p:cNvSpPr>
          <p:nvPr/>
        </p:nvSpPr>
        <p:spPr>
          <a:xfrm>
            <a:off x="398926" y="4155926"/>
            <a:ext cx="8318484" cy="62714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Az érettségivel nem rendelkező tévénézők jelentősen kisebb arányban nyitnak alternatív képernyőkre, míg saját bevallásuk szerint kevésbé vonzzák őket a könnyű-rövid tartalmak. Hasonló a mintázat az szubjektív anyagi helyzet szerinti kimutatásban is: a magasabb életszínvonalat maguknak tudó tévénézők nem szégyellik bevallani, hogy a könnyű kikapcsolódás gyakran céljuk tévénézés során.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19DE32-9C22-4ADA-B458-4C3A98B7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9C3C4-FB55-4602-85D8-D9B53B26D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TÉVÉNÉZÉSI SZITUÁCIÓK JELLEMZÉSE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67D854A6-F57B-4B0E-B456-DFA716A4A3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r="20309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E3D98D-0AC1-432D-BD1F-1D5EB1924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7ED20D-53A3-4392-8C2F-7857C502D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Melyik napszakban nézte a műsort?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rögzített tévénézési szituáció időpontja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C7D26F6-D246-4578-8717-24E9D8EE1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306657"/>
              </p:ext>
            </p:extLst>
          </p:nvPr>
        </p:nvGraphicFramePr>
        <p:xfrm>
          <a:off x="755576" y="1120822"/>
          <a:ext cx="4311450" cy="290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0">
            <a:extLst>
              <a:ext uri="{FF2B5EF4-FFF2-40B4-BE49-F238E27FC236}">
                <a16:creationId xmlns:a16="http://schemas.microsoft.com/office/drawing/2014/main" xmlns="" id="{786C9CCC-5C13-4D81-AA9E-B570345BACD2}"/>
              </a:ext>
            </a:extLst>
          </p:cNvPr>
          <p:cNvSpPr txBox="1">
            <a:spLocks/>
          </p:cNvSpPr>
          <p:nvPr/>
        </p:nvSpPr>
        <p:spPr>
          <a:xfrm>
            <a:off x="5868144" y="1995686"/>
            <a:ext cx="2849266" cy="278738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rögzített események megközelítőleg fele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főműsoridős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fogyasztás volt (2.256 esemény). A magasan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edukált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alanyok, valamint az aktív munkavállalók esetén az esti túlsúly jelentősebb. A megbízható szegmensméret érdekében „délelőtt-délután-este” összevonást alkalmazunk az elemzés további részében.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C4DB81-96B9-4664-B631-25F330F7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78DAAE-173C-491E-85D1-76EC44429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Körülbelül hány percig nézte a műsort?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 eseményre fordított átlagos idő</a:t>
            </a:r>
          </a:p>
        </p:txBody>
      </p:sp>
      <p:sp>
        <p:nvSpPr>
          <p:cNvPr id="6" name="Szövegdoboz 35">
            <a:extLst>
              <a:ext uri="{FF2B5EF4-FFF2-40B4-BE49-F238E27FC236}">
                <a16:creationId xmlns:a16="http://schemas.microsoft.com/office/drawing/2014/main" xmlns="" id="{7E682170-CF2D-424F-AE75-CB8165A221AD}"/>
              </a:ext>
            </a:extLst>
          </p:cNvPr>
          <p:cNvSpPr txBox="1"/>
          <p:nvPr/>
        </p:nvSpPr>
        <p:spPr>
          <a:xfrm>
            <a:off x="1175753" y="3047486"/>
            <a:ext cx="87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Átlagos óraszám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6E1499-0989-4474-BB23-EFAF698B644D}"/>
              </a:ext>
            </a:extLst>
          </p:cNvPr>
          <p:cNvGrpSpPr/>
          <p:nvPr/>
        </p:nvGrpSpPr>
        <p:grpSpPr>
          <a:xfrm>
            <a:off x="1218880" y="1135534"/>
            <a:ext cx="825964" cy="1509467"/>
            <a:chOff x="0" y="0"/>
            <a:chExt cx="3947195" cy="7213600"/>
          </a:xfrm>
        </p:grpSpPr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xmlns="" id="{6AC01E80-B999-4198-8342-A8764AAB5A3D}"/>
                </a:ext>
              </a:extLst>
            </p:cNvPr>
            <p:cNvGrpSpPr/>
            <p:nvPr/>
          </p:nvGrpSpPr>
          <p:grpSpPr>
            <a:xfrm>
              <a:off x="408923" y="0"/>
              <a:ext cx="2969706" cy="7213600"/>
              <a:chOff x="0" y="0"/>
              <a:chExt cx="2969704" cy="7213599"/>
            </a:xfrm>
          </p:grpSpPr>
          <p:sp>
            <p:nvSpPr>
              <p:cNvPr id="18" name="Shape 21">
                <a:extLst>
                  <a:ext uri="{FF2B5EF4-FFF2-40B4-BE49-F238E27FC236}">
                    <a16:creationId xmlns:a16="http://schemas.microsoft.com/office/drawing/2014/main" xmlns="" id="{7D6EF106-3BCD-4538-B7EE-9227CF4C1DCA}"/>
                  </a:ext>
                </a:extLst>
              </p:cNvPr>
              <p:cNvSpPr/>
              <p:nvPr/>
            </p:nvSpPr>
            <p:spPr>
              <a:xfrm>
                <a:off x="5053" y="5768514"/>
                <a:ext cx="2961092" cy="14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Shape 22">
                <a:extLst>
                  <a:ext uri="{FF2B5EF4-FFF2-40B4-BE49-F238E27FC236}">
                    <a16:creationId xmlns:a16="http://schemas.microsoft.com/office/drawing/2014/main" xmlns="" id="{73754AF4-3412-47AE-B789-447A773EAC83}"/>
                  </a:ext>
                </a:extLst>
              </p:cNvPr>
              <p:cNvSpPr/>
              <p:nvPr/>
            </p:nvSpPr>
            <p:spPr>
              <a:xfrm>
                <a:off x="0" y="0"/>
                <a:ext cx="2969705" cy="1451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xmlns="" id="{BCB229E7-2E38-47E9-93A3-B8AC13DD3828}"/>
                </a:ext>
              </a:extLst>
            </p:cNvPr>
            <p:cNvGrpSpPr/>
            <p:nvPr/>
          </p:nvGrpSpPr>
          <p:grpSpPr>
            <a:xfrm>
              <a:off x="-1" y="1397485"/>
              <a:ext cx="3947197" cy="4422827"/>
              <a:chOff x="0" y="0"/>
              <a:chExt cx="3947195" cy="4422826"/>
            </a:xfrm>
          </p:grpSpPr>
          <p:grpSp>
            <p:nvGrpSpPr>
              <p:cNvPr id="12" name="Group 28">
                <a:extLst>
                  <a:ext uri="{FF2B5EF4-FFF2-40B4-BE49-F238E27FC236}">
                    <a16:creationId xmlns:a16="http://schemas.microsoft.com/office/drawing/2014/main" xmlns="" id="{4C200594-C60D-48BB-9452-B6ACEF4E9B1D}"/>
                  </a:ext>
                </a:extLst>
              </p:cNvPr>
              <p:cNvGrpSpPr/>
              <p:nvPr/>
            </p:nvGrpSpPr>
            <p:grpSpPr>
              <a:xfrm>
                <a:off x="-1" y="0"/>
                <a:ext cx="3947197" cy="4422827"/>
                <a:chOff x="0" y="0"/>
                <a:chExt cx="3947195" cy="4422826"/>
              </a:xfrm>
            </p:grpSpPr>
            <p:sp>
              <p:nvSpPr>
                <p:cNvPr id="14" name="Shape 24">
                  <a:extLst>
                    <a:ext uri="{FF2B5EF4-FFF2-40B4-BE49-F238E27FC236}">
                      <a16:creationId xmlns:a16="http://schemas.microsoft.com/office/drawing/2014/main" xmlns="" id="{46A250F8-6279-492B-82A0-69DE9B6B0D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3992" cy="4422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oup 27">
                  <a:extLst>
                    <a:ext uri="{FF2B5EF4-FFF2-40B4-BE49-F238E27FC236}">
                      <a16:creationId xmlns:a16="http://schemas.microsoft.com/office/drawing/2014/main" xmlns="" id="{D33E5045-12CB-4465-A8C2-4D0DFCB8136D}"/>
                    </a:ext>
                  </a:extLst>
                </p:cNvPr>
                <p:cNvGrpSpPr/>
                <p:nvPr/>
              </p:nvGrpSpPr>
              <p:grpSpPr>
                <a:xfrm>
                  <a:off x="3790772" y="1002586"/>
                  <a:ext cx="156424" cy="2413458"/>
                  <a:chOff x="0" y="0"/>
                  <a:chExt cx="156423" cy="2413457"/>
                </a:xfrm>
              </p:grpSpPr>
              <p:sp>
                <p:nvSpPr>
                  <p:cNvPr id="16" name="Shape 25">
                    <a:extLst>
                      <a:ext uri="{FF2B5EF4-FFF2-40B4-BE49-F238E27FC236}">
                        <a16:creationId xmlns:a16="http://schemas.microsoft.com/office/drawing/2014/main" xmlns="" id="{5DBC20BA-C7A1-47CE-B79A-4E198A8FC65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424" cy="7064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11" y="0"/>
                        </a:moveTo>
                        <a:lnTo>
                          <a:pt x="0" y="0"/>
                        </a:lnTo>
                        <a:cubicBezTo>
                          <a:pt x="0" y="2958"/>
                          <a:pt x="0" y="6324"/>
                          <a:pt x="0" y="9968"/>
                        </a:cubicBezTo>
                        <a:cubicBezTo>
                          <a:pt x="0" y="13612"/>
                          <a:pt x="0" y="17533"/>
                          <a:pt x="0" y="21600"/>
                        </a:cubicBezTo>
                        <a:lnTo>
                          <a:pt x="10911" y="21600"/>
                        </a:lnTo>
                        <a:cubicBezTo>
                          <a:pt x="13850" y="21600"/>
                          <a:pt x="16522" y="21334"/>
                          <a:pt x="18460" y="20905"/>
                        </a:cubicBezTo>
                        <a:cubicBezTo>
                          <a:pt x="20397" y="20475"/>
                          <a:pt x="21600" y="19884"/>
                          <a:pt x="21600" y="19233"/>
                        </a:cubicBezTo>
                        <a:lnTo>
                          <a:pt x="21600" y="2367"/>
                        </a:lnTo>
                        <a:cubicBezTo>
                          <a:pt x="21600" y="1717"/>
                          <a:pt x="20397" y="1125"/>
                          <a:pt x="18460" y="696"/>
                        </a:cubicBezTo>
                        <a:cubicBezTo>
                          <a:pt x="16522" y="266"/>
                          <a:pt x="13850" y="0"/>
                          <a:pt x="10911" y="0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Shape 26">
                    <a:extLst>
                      <a:ext uri="{FF2B5EF4-FFF2-40B4-BE49-F238E27FC236}">
                        <a16:creationId xmlns:a16="http://schemas.microsoft.com/office/drawing/2014/main" xmlns="" id="{664CD74D-83B5-470D-9D57-B44063AEB012}"/>
                      </a:ext>
                    </a:extLst>
                  </p:cNvPr>
                  <p:cNvSpPr/>
                  <p:nvPr/>
                </p:nvSpPr>
                <p:spPr>
                  <a:xfrm>
                    <a:off x="0" y="1305311"/>
                    <a:ext cx="58033" cy="1108147"/>
                  </a:xfrm>
                  <a:prstGeom prst="rect">
                    <a:avLst/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" name="Shape 29">
                <a:extLst>
                  <a:ext uri="{FF2B5EF4-FFF2-40B4-BE49-F238E27FC236}">
                    <a16:creationId xmlns:a16="http://schemas.microsoft.com/office/drawing/2014/main" xmlns="" id="{4E6BB077-7BF1-4987-BA06-EB39EA3F919A}"/>
                  </a:ext>
                </a:extLst>
              </p:cNvPr>
              <p:cNvSpPr/>
              <p:nvPr/>
            </p:nvSpPr>
            <p:spPr>
              <a:xfrm>
                <a:off x="172224" y="153490"/>
                <a:ext cx="3444600" cy="41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54"/>
                    </a:moveTo>
                    <a:cubicBezTo>
                      <a:pt x="0" y="20319"/>
                      <a:pt x="1538" y="21600"/>
                      <a:pt x="3417" y="21600"/>
                    </a:cubicBezTo>
                    <a:lnTo>
                      <a:pt x="18183" y="21600"/>
                    </a:lnTo>
                    <a:cubicBezTo>
                      <a:pt x="20062" y="21600"/>
                      <a:pt x="21600" y="20319"/>
                      <a:pt x="21600" y="18754"/>
                    </a:cubicBezTo>
                    <a:lnTo>
                      <a:pt x="21600" y="2846"/>
                    </a:lnTo>
                    <a:cubicBezTo>
                      <a:pt x="21600" y="1281"/>
                      <a:pt x="20062" y="0"/>
                      <a:pt x="18183" y="0"/>
                    </a:cubicBezTo>
                    <a:lnTo>
                      <a:pt x="3417" y="0"/>
                    </a:lnTo>
                    <a:cubicBezTo>
                      <a:pt x="1538" y="0"/>
                      <a:pt x="0" y="1281"/>
                      <a:pt x="0" y="2846"/>
                    </a:cubicBezTo>
                    <a:cubicBezTo>
                      <a:pt x="0" y="2846"/>
                      <a:pt x="0" y="18754"/>
                      <a:pt x="0" y="18754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Shape 32">
            <a:extLst>
              <a:ext uri="{FF2B5EF4-FFF2-40B4-BE49-F238E27FC236}">
                <a16:creationId xmlns:a16="http://schemas.microsoft.com/office/drawing/2014/main" xmlns="" id="{5AB10BB8-F0FE-4A28-8665-53CB8185B07C}"/>
              </a:ext>
            </a:extLst>
          </p:cNvPr>
          <p:cNvSpPr/>
          <p:nvPr/>
        </p:nvSpPr>
        <p:spPr>
          <a:xfrm>
            <a:off x="1475655" y="1639590"/>
            <a:ext cx="449469" cy="288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</a:t>
            </a:r>
            <a:endParaRPr kumimoji="0" lang="hu-HU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zövegdoboz 35">
            <a:extLst>
              <a:ext uri="{FF2B5EF4-FFF2-40B4-BE49-F238E27FC236}">
                <a16:creationId xmlns:a16="http://schemas.microsoft.com/office/drawing/2014/main" xmlns="" id="{176CD77F-A3AB-4E90-8375-3473AAA4C3ED}"/>
              </a:ext>
            </a:extLst>
          </p:cNvPr>
          <p:cNvSpPr txBox="1"/>
          <p:nvPr/>
        </p:nvSpPr>
        <p:spPr>
          <a:xfrm>
            <a:off x="2523183" y="3050101"/>
            <a:ext cx="119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Férfi</a:t>
            </a:r>
          </a:p>
        </p:txBody>
      </p:sp>
      <p:sp>
        <p:nvSpPr>
          <p:cNvPr id="22" name="Szövegdoboz 35">
            <a:extLst>
              <a:ext uri="{FF2B5EF4-FFF2-40B4-BE49-F238E27FC236}">
                <a16:creationId xmlns:a16="http://schemas.microsoft.com/office/drawing/2014/main" xmlns="" id="{864F9EB0-E931-4A47-954C-8338F5F9F4F3}"/>
              </a:ext>
            </a:extLst>
          </p:cNvPr>
          <p:cNvSpPr txBox="1"/>
          <p:nvPr/>
        </p:nvSpPr>
        <p:spPr>
          <a:xfrm>
            <a:off x="3309558" y="3055294"/>
            <a:ext cx="1406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nő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43322B2-E2D5-4BA8-A815-9D92C91D7B11}"/>
              </a:ext>
            </a:extLst>
          </p:cNvPr>
          <p:cNvGrpSpPr/>
          <p:nvPr/>
        </p:nvGrpSpPr>
        <p:grpSpPr>
          <a:xfrm>
            <a:off x="2717403" y="1135534"/>
            <a:ext cx="825964" cy="1509467"/>
            <a:chOff x="0" y="0"/>
            <a:chExt cx="3947195" cy="7213600"/>
          </a:xfrm>
        </p:grpSpPr>
        <p:grpSp>
          <p:nvGrpSpPr>
            <p:cNvPr id="27" name="Group 23">
              <a:extLst>
                <a:ext uri="{FF2B5EF4-FFF2-40B4-BE49-F238E27FC236}">
                  <a16:creationId xmlns:a16="http://schemas.microsoft.com/office/drawing/2014/main" xmlns="" id="{7F70BB6A-B892-4659-802D-252FC5A25480}"/>
                </a:ext>
              </a:extLst>
            </p:cNvPr>
            <p:cNvGrpSpPr/>
            <p:nvPr/>
          </p:nvGrpSpPr>
          <p:grpSpPr>
            <a:xfrm>
              <a:off x="408923" y="0"/>
              <a:ext cx="2969706" cy="7213600"/>
              <a:chOff x="0" y="0"/>
              <a:chExt cx="2969704" cy="7213599"/>
            </a:xfrm>
          </p:grpSpPr>
          <p:sp>
            <p:nvSpPr>
              <p:cNvPr id="35" name="Shape 21">
                <a:extLst>
                  <a:ext uri="{FF2B5EF4-FFF2-40B4-BE49-F238E27FC236}">
                    <a16:creationId xmlns:a16="http://schemas.microsoft.com/office/drawing/2014/main" xmlns="" id="{64BC5FC2-FC86-4049-81DB-8AB5AC15978A}"/>
                  </a:ext>
                </a:extLst>
              </p:cNvPr>
              <p:cNvSpPr/>
              <p:nvPr/>
            </p:nvSpPr>
            <p:spPr>
              <a:xfrm>
                <a:off x="5053" y="5768514"/>
                <a:ext cx="2961092" cy="14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Shape 22">
                <a:extLst>
                  <a:ext uri="{FF2B5EF4-FFF2-40B4-BE49-F238E27FC236}">
                    <a16:creationId xmlns:a16="http://schemas.microsoft.com/office/drawing/2014/main" xmlns="" id="{BF95DCBC-E943-4550-A84A-F67F3612850B}"/>
                  </a:ext>
                </a:extLst>
              </p:cNvPr>
              <p:cNvSpPr/>
              <p:nvPr/>
            </p:nvSpPr>
            <p:spPr>
              <a:xfrm>
                <a:off x="0" y="0"/>
                <a:ext cx="2969705" cy="1451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30">
              <a:extLst>
                <a:ext uri="{FF2B5EF4-FFF2-40B4-BE49-F238E27FC236}">
                  <a16:creationId xmlns:a16="http://schemas.microsoft.com/office/drawing/2014/main" xmlns="" id="{71DD49D1-F802-47F4-9D6D-FF5D7AA7A417}"/>
                </a:ext>
              </a:extLst>
            </p:cNvPr>
            <p:cNvGrpSpPr/>
            <p:nvPr/>
          </p:nvGrpSpPr>
          <p:grpSpPr>
            <a:xfrm>
              <a:off x="-1" y="1397485"/>
              <a:ext cx="3947197" cy="4422827"/>
              <a:chOff x="0" y="0"/>
              <a:chExt cx="3947195" cy="442282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2A4C6225-CB1F-4803-BF87-E1FFD6475507}"/>
                  </a:ext>
                </a:extLst>
              </p:cNvPr>
              <p:cNvGrpSpPr/>
              <p:nvPr/>
            </p:nvGrpSpPr>
            <p:grpSpPr>
              <a:xfrm>
                <a:off x="-1" y="0"/>
                <a:ext cx="3947197" cy="4422827"/>
                <a:chOff x="0" y="0"/>
                <a:chExt cx="3947195" cy="4422826"/>
              </a:xfrm>
            </p:grpSpPr>
            <p:sp>
              <p:nvSpPr>
                <p:cNvPr id="31" name="Shape 24">
                  <a:extLst>
                    <a:ext uri="{FF2B5EF4-FFF2-40B4-BE49-F238E27FC236}">
                      <a16:creationId xmlns:a16="http://schemas.microsoft.com/office/drawing/2014/main" xmlns="" id="{8C4F26BB-DCDF-49CE-9F9F-2AAE1A6F8A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3992" cy="4422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" name="Group 27">
                  <a:extLst>
                    <a:ext uri="{FF2B5EF4-FFF2-40B4-BE49-F238E27FC236}">
                      <a16:creationId xmlns:a16="http://schemas.microsoft.com/office/drawing/2014/main" xmlns="" id="{DC73E509-4A5F-4C36-B8C0-3D86DD879FD7}"/>
                    </a:ext>
                  </a:extLst>
                </p:cNvPr>
                <p:cNvGrpSpPr/>
                <p:nvPr/>
              </p:nvGrpSpPr>
              <p:grpSpPr>
                <a:xfrm>
                  <a:off x="3790772" y="1002586"/>
                  <a:ext cx="156424" cy="2413458"/>
                  <a:chOff x="0" y="0"/>
                  <a:chExt cx="156423" cy="2413457"/>
                </a:xfrm>
              </p:grpSpPr>
              <p:sp>
                <p:nvSpPr>
                  <p:cNvPr id="33" name="Shape 25">
                    <a:extLst>
                      <a:ext uri="{FF2B5EF4-FFF2-40B4-BE49-F238E27FC236}">
                        <a16:creationId xmlns:a16="http://schemas.microsoft.com/office/drawing/2014/main" xmlns="" id="{F8227CBB-A71A-411C-8068-C38BD5D806F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424" cy="7064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11" y="0"/>
                        </a:moveTo>
                        <a:lnTo>
                          <a:pt x="0" y="0"/>
                        </a:lnTo>
                        <a:cubicBezTo>
                          <a:pt x="0" y="2958"/>
                          <a:pt x="0" y="6324"/>
                          <a:pt x="0" y="9968"/>
                        </a:cubicBezTo>
                        <a:cubicBezTo>
                          <a:pt x="0" y="13612"/>
                          <a:pt x="0" y="17533"/>
                          <a:pt x="0" y="21600"/>
                        </a:cubicBezTo>
                        <a:lnTo>
                          <a:pt x="10911" y="21600"/>
                        </a:lnTo>
                        <a:cubicBezTo>
                          <a:pt x="13850" y="21600"/>
                          <a:pt x="16522" y="21334"/>
                          <a:pt x="18460" y="20905"/>
                        </a:cubicBezTo>
                        <a:cubicBezTo>
                          <a:pt x="20397" y="20475"/>
                          <a:pt x="21600" y="19884"/>
                          <a:pt x="21600" y="19233"/>
                        </a:cubicBezTo>
                        <a:lnTo>
                          <a:pt x="21600" y="2367"/>
                        </a:lnTo>
                        <a:cubicBezTo>
                          <a:pt x="21600" y="1717"/>
                          <a:pt x="20397" y="1125"/>
                          <a:pt x="18460" y="696"/>
                        </a:cubicBezTo>
                        <a:cubicBezTo>
                          <a:pt x="16522" y="266"/>
                          <a:pt x="13850" y="0"/>
                          <a:pt x="10911" y="0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Shape 26">
                    <a:extLst>
                      <a:ext uri="{FF2B5EF4-FFF2-40B4-BE49-F238E27FC236}">
                        <a16:creationId xmlns:a16="http://schemas.microsoft.com/office/drawing/2014/main" xmlns="" id="{80DF66D5-AF47-407A-9304-61BF492A2B2A}"/>
                      </a:ext>
                    </a:extLst>
                  </p:cNvPr>
                  <p:cNvSpPr/>
                  <p:nvPr/>
                </p:nvSpPr>
                <p:spPr>
                  <a:xfrm>
                    <a:off x="0" y="1305311"/>
                    <a:ext cx="58033" cy="1108147"/>
                  </a:xfrm>
                  <a:prstGeom prst="rect">
                    <a:avLst/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" name="Shape 29">
                <a:extLst>
                  <a:ext uri="{FF2B5EF4-FFF2-40B4-BE49-F238E27FC236}">
                    <a16:creationId xmlns:a16="http://schemas.microsoft.com/office/drawing/2014/main" xmlns="" id="{0A11DD3B-968F-43A9-B743-8C25D0CBDABA}"/>
                  </a:ext>
                </a:extLst>
              </p:cNvPr>
              <p:cNvSpPr/>
              <p:nvPr/>
            </p:nvSpPr>
            <p:spPr>
              <a:xfrm>
                <a:off x="172224" y="153490"/>
                <a:ext cx="3444600" cy="41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54"/>
                    </a:moveTo>
                    <a:cubicBezTo>
                      <a:pt x="0" y="20319"/>
                      <a:pt x="1538" y="21600"/>
                      <a:pt x="3417" y="21600"/>
                    </a:cubicBezTo>
                    <a:lnTo>
                      <a:pt x="18183" y="21600"/>
                    </a:lnTo>
                    <a:cubicBezTo>
                      <a:pt x="20062" y="21600"/>
                      <a:pt x="21600" y="20319"/>
                      <a:pt x="21600" y="18754"/>
                    </a:cubicBezTo>
                    <a:lnTo>
                      <a:pt x="21600" y="2846"/>
                    </a:lnTo>
                    <a:cubicBezTo>
                      <a:pt x="21600" y="1281"/>
                      <a:pt x="20062" y="0"/>
                      <a:pt x="18183" y="0"/>
                    </a:cubicBezTo>
                    <a:lnTo>
                      <a:pt x="3417" y="0"/>
                    </a:lnTo>
                    <a:cubicBezTo>
                      <a:pt x="1538" y="0"/>
                      <a:pt x="0" y="1281"/>
                      <a:pt x="0" y="2846"/>
                    </a:cubicBezTo>
                    <a:cubicBezTo>
                      <a:pt x="0" y="2846"/>
                      <a:pt x="0" y="18754"/>
                      <a:pt x="0" y="18754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Shape 32">
            <a:extLst>
              <a:ext uri="{FF2B5EF4-FFF2-40B4-BE49-F238E27FC236}">
                <a16:creationId xmlns:a16="http://schemas.microsoft.com/office/drawing/2014/main" xmlns="" id="{35307FE2-F0B0-4D36-ABC3-C8658148BD67}"/>
              </a:ext>
            </a:extLst>
          </p:cNvPr>
          <p:cNvSpPr/>
          <p:nvPr/>
        </p:nvSpPr>
        <p:spPr>
          <a:xfrm>
            <a:off x="2974178" y="1639590"/>
            <a:ext cx="449469" cy="228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</a:t>
            </a:r>
            <a:endParaRPr kumimoji="0" lang="hu-HU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8F3D588-75D2-42E0-93C7-0950F8E7C406}"/>
              </a:ext>
            </a:extLst>
          </p:cNvPr>
          <p:cNvGrpSpPr/>
          <p:nvPr/>
        </p:nvGrpSpPr>
        <p:grpSpPr>
          <a:xfrm>
            <a:off x="3610351" y="1135609"/>
            <a:ext cx="825964" cy="1509467"/>
            <a:chOff x="0" y="0"/>
            <a:chExt cx="3947195" cy="7213600"/>
          </a:xfrm>
        </p:grpSpPr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xmlns="" id="{020AA602-0988-4283-B7D7-FA9C05C55374}"/>
                </a:ext>
              </a:extLst>
            </p:cNvPr>
            <p:cNvGrpSpPr/>
            <p:nvPr/>
          </p:nvGrpSpPr>
          <p:grpSpPr>
            <a:xfrm>
              <a:off x="408923" y="0"/>
              <a:ext cx="2969706" cy="7213600"/>
              <a:chOff x="0" y="0"/>
              <a:chExt cx="2969704" cy="7213599"/>
            </a:xfrm>
          </p:grpSpPr>
          <p:sp>
            <p:nvSpPr>
              <p:cNvPr id="48" name="Shape 21">
                <a:extLst>
                  <a:ext uri="{FF2B5EF4-FFF2-40B4-BE49-F238E27FC236}">
                    <a16:creationId xmlns:a16="http://schemas.microsoft.com/office/drawing/2014/main" xmlns="" id="{AC940EB0-3934-48AA-9434-BC3AF6A4824D}"/>
                  </a:ext>
                </a:extLst>
              </p:cNvPr>
              <p:cNvSpPr/>
              <p:nvPr/>
            </p:nvSpPr>
            <p:spPr>
              <a:xfrm>
                <a:off x="5053" y="5768514"/>
                <a:ext cx="2961092" cy="14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Shape 22">
                <a:extLst>
                  <a:ext uri="{FF2B5EF4-FFF2-40B4-BE49-F238E27FC236}">
                    <a16:creationId xmlns:a16="http://schemas.microsoft.com/office/drawing/2014/main" xmlns="" id="{C65AED8D-747F-43C2-8E55-D348FDEDAACA}"/>
                  </a:ext>
                </a:extLst>
              </p:cNvPr>
              <p:cNvSpPr/>
              <p:nvPr/>
            </p:nvSpPr>
            <p:spPr>
              <a:xfrm>
                <a:off x="0" y="0"/>
                <a:ext cx="2969705" cy="1451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xmlns="" id="{E6569AEB-6F4B-4F92-919D-CB98BB273B0F}"/>
                </a:ext>
              </a:extLst>
            </p:cNvPr>
            <p:cNvGrpSpPr/>
            <p:nvPr/>
          </p:nvGrpSpPr>
          <p:grpSpPr>
            <a:xfrm>
              <a:off x="-1" y="1397485"/>
              <a:ext cx="3947197" cy="4422827"/>
              <a:chOff x="0" y="0"/>
              <a:chExt cx="3947195" cy="4422826"/>
            </a:xfrm>
          </p:grpSpPr>
          <p:grpSp>
            <p:nvGrpSpPr>
              <p:cNvPr id="42" name="Group 28">
                <a:extLst>
                  <a:ext uri="{FF2B5EF4-FFF2-40B4-BE49-F238E27FC236}">
                    <a16:creationId xmlns:a16="http://schemas.microsoft.com/office/drawing/2014/main" xmlns="" id="{60FA207F-D92F-4DE7-8A28-E676C6EA6B64}"/>
                  </a:ext>
                </a:extLst>
              </p:cNvPr>
              <p:cNvGrpSpPr/>
              <p:nvPr/>
            </p:nvGrpSpPr>
            <p:grpSpPr>
              <a:xfrm>
                <a:off x="-1" y="0"/>
                <a:ext cx="3947197" cy="4422827"/>
                <a:chOff x="0" y="0"/>
                <a:chExt cx="3947195" cy="4422826"/>
              </a:xfrm>
            </p:grpSpPr>
            <p:sp>
              <p:nvSpPr>
                <p:cNvPr id="44" name="Shape 24">
                  <a:extLst>
                    <a:ext uri="{FF2B5EF4-FFF2-40B4-BE49-F238E27FC236}">
                      <a16:creationId xmlns:a16="http://schemas.microsoft.com/office/drawing/2014/main" xmlns="" id="{23A8DF3A-5567-45EC-9E96-4CA4798FB9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3992" cy="4422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" name="Group 27">
                  <a:extLst>
                    <a:ext uri="{FF2B5EF4-FFF2-40B4-BE49-F238E27FC236}">
                      <a16:creationId xmlns:a16="http://schemas.microsoft.com/office/drawing/2014/main" xmlns="" id="{F505A2A7-84E6-452D-B4D4-F9BBDDDF0F02}"/>
                    </a:ext>
                  </a:extLst>
                </p:cNvPr>
                <p:cNvGrpSpPr/>
                <p:nvPr/>
              </p:nvGrpSpPr>
              <p:grpSpPr>
                <a:xfrm>
                  <a:off x="3790772" y="1002586"/>
                  <a:ext cx="156424" cy="2413458"/>
                  <a:chOff x="0" y="0"/>
                  <a:chExt cx="156423" cy="2413457"/>
                </a:xfrm>
              </p:grpSpPr>
              <p:sp>
                <p:nvSpPr>
                  <p:cNvPr id="46" name="Shape 25">
                    <a:extLst>
                      <a:ext uri="{FF2B5EF4-FFF2-40B4-BE49-F238E27FC236}">
                        <a16:creationId xmlns:a16="http://schemas.microsoft.com/office/drawing/2014/main" xmlns="" id="{74D95ACC-8D02-49D7-85B0-273A49D1523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424" cy="7064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11" y="0"/>
                        </a:moveTo>
                        <a:lnTo>
                          <a:pt x="0" y="0"/>
                        </a:lnTo>
                        <a:cubicBezTo>
                          <a:pt x="0" y="2958"/>
                          <a:pt x="0" y="6324"/>
                          <a:pt x="0" y="9968"/>
                        </a:cubicBezTo>
                        <a:cubicBezTo>
                          <a:pt x="0" y="13612"/>
                          <a:pt x="0" y="17533"/>
                          <a:pt x="0" y="21600"/>
                        </a:cubicBezTo>
                        <a:lnTo>
                          <a:pt x="10911" y="21600"/>
                        </a:lnTo>
                        <a:cubicBezTo>
                          <a:pt x="13850" y="21600"/>
                          <a:pt x="16522" y="21334"/>
                          <a:pt x="18460" y="20905"/>
                        </a:cubicBezTo>
                        <a:cubicBezTo>
                          <a:pt x="20397" y="20475"/>
                          <a:pt x="21600" y="19884"/>
                          <a:pt x="21600" y="19233"/>
                        </a:cubicBezTo>
                        <a:lnTo>
                          <a:pt x="21600" y="2367"/>
                        </a:lnTo>
                        <a:cubicBezTo>
                          <a:pt x="21600" y="1717"/>
                          <a:pt x="20397" y="1125"/>
                          <a:pt x="18460" y="696"/>
                        </a:cubicBezTo>
                        <a:cubicBezTo>
                          <a:pt x="16522" y="266"/>
                          <a:pt x="13850" y="0"/>
                          <a:pt x="10911" y="0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Shape 26">
                    <a:extLst>
                      <a:ext uri="{FF2B5EF4-FFF2-40B4-BE49-F238E27FC236}">
                        <a16:creationId xmlns:a16="http://schemas.microsoft.com/office/drawing/2014/main" xmlns="" id="{4274C0ED-7B8E-4D41-B251-A2B7F9631D56}"/>
                      </a:ext>
                    </a:extLst>
                  </p:cNvPr>
                  <p:cNvSpPr/>
                  <p:nvPr/>
                </p:nvSpPr>
                <p:spPr>
                  <a:xfrm>
                    <a:off x="0" y="1305311"/>
                    <a:ext cx="58033" cy="1108147"/>
                  </a:xfrm>
                  <a:prstGeom prst="rect">
                    <a:avLst/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3" name="Shape 29">
                <a:extLst>
                  <a:ext uri="{FF2B5EF4-FFF2-40B4-BE49-F238E27FC236}">
                    <a16:creationId xmlns:a16="http://schemas.microsoft.com/office/drawing/2014/main" xmlns="" id="{BF5FC88E-0E19-45E8-B41E-3D7E8D094AD4}"/>
                  </a:ext>
                </a:extLst>
              </p:cNvPr>
              <p:cNvSpPr/>
              <p:nvPr/>
            </p:nvSpPr>
            <p:spPr>
              <a:xfrm>
                <a:off x="172224" y="153490"/>
                <a:ext cx="3444600" cy="41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54"/>
                    </a:moveTo>
                    <a:cubicBezTo>
                      <a:pt x="0" y="20319"/>
                      <a:pt x="1538" y="21600"/>
                      <a:pt x="3417" y="21600"/>
                    </a:cubicBezTo>
                    <a:lnTo>
                      <a:pt x="18183" y="21600"/>
                    </a:lnTo>
                    <a:cubicBezTo>
                      <a:pt x="20062" y="21600"/>
                      <a:pt x="21600" y="20319"/>
                      <a:pt x="21600" y="18754"/>
                    </a:cubicBezTo>
                    <a:lnTo>
                      <a:pt x="21600" y="2846"/>
                    </a:lnTo>
                    <a:cubicBezTo>
                      <a:pt x="21600" y="1281"/>
                      <a:pt x="20062" y="0"/>
                      <a:pt x="18183" y="0"/>
                    </a:cubicBezTo>
                    <a:lnTo>
                      <a:pt x="3417" y="0"/>
                    </a:lnTo>
                    <a:cubicBezTo>
                      <a:pt x="1538" y="0"/>
                      <a:pt x="0" y="1281"/>
                      <a:pt x="0" y="2846"/>
                    </a:cubicBezTo>
                    <a:cubicBezTo>
                      <a:pt x="0" y="2846"/>
                      <a:pt x="0" y="18754"/>
                      <a:pt x="0" y="18754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Shape 32">
            <a:extLst>
              <a:ext uri="{FF2B5EF4-FFF2-40B4-BE49-F238E27FC236}">
                <a16:creationId xmlns:a16="http://schemas.microsoft.com/office/drawing/2014/main" xmlns="" id="{4AA4B5A3-B74B-407D-B92B-F0A8FC3B79B5}"/>
              </a:ext>
            </a:extLst>
          </p:cNvPr>
          <p:cNvSpPr/>
          <p:nvPr/>
        </p:nvSpPr>
        <p:spPr>
          <a:xfrm>
            <a:off x="3867126" y="1639665"/>
            <a:ext cx="449469" cy="2280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</a:t>
            </a:r>
            <a:endParaRPr kumimoji="0" lang="hu-HU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zövegdoboz 35">
            <a:extLst>
              <a:ext uri="{FF2B5EF4-FFF2-40B4-BE49-F238E27FC236}">
                <a16:creationId xmlns:a16="http://schemas.microsoft.com/office/drawing/2014/main" xmlns="" id="{1E9E68B4-52F7-4E27-BAA1-85036E33C9FB}"/>
              </a:ext>
            </a:extLst>
          </p:cNvPr>
          <p:cNvSpPr txBox="1"/>
          <p:nvPr/>
        </p:nvSpPr>
        <p:spPr>
          <a:xfrm>
            <a:off x="5990859" y="3055294"/>
            <a:ext cx="1017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</a:p>
        </p:txBody>
      </p:sp>
      <p:sp>
        <p:nvSpPr>
          <p:cNvPr id="77" name="Szövegdoboz 35">
            <a:extLst>
              <a:ext uri="{FF2B5EF4-FFF2-40B4-BE49-F238E27FC236}">
                <a16:creationId xmlns:a16="http://schemas.microsoft.com/office/drawing/2014/main" xmlns="" id="{D973EF50-0B37-481D-95CE-4E53134E1C53}"/>
              </a:ext>
            </a:extLst>
          </p:cNvPr>
          <p:cNvSpPr txBox="1"/>
          <p:nvPr/>
        </p:nvSpPr>
        <p:spPr>
          <a:xfrm>
            <a:off x="5217851" y="3047486"/>
            <a:ext cx="926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CSATORNA</a:t>
            </a:r>
          </a:p>
        </p:txBody>
      </p:sp>
      <p:sp>
        <p:nvSpPr>
          <p:cNvPr id="78" name="Szövegdoboz 35">
            <a:extLst>
              <a:ext uri="{FF2B5EF4-FFF2-40B4-BE49-F238E27FC236}">
                <a16:creationId xmlns:a16="http://schemas.microsoft.com/office/drawing/2014/main" xmlns="" id="{6F1BF9A3-855F-4543-B452-2E56626DC4EA}"/>
              </a:ext>
            </a:extLst>
          </p:cNvPr>
          <p:cNvSpPr txBox="1"/>
          <p:nvPr/>
        </p:nvSpPr>
        <p:spPr>
          <a:xfrm>
            <a:off x="6752030" y="3047485"/>
            <a:ext cx="1132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EGYÉB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8B593306-29E5-479C-A6BE-9B6BF548910C}"/>
              </a:ext>
            </a:extLst>
          </p:cNvPr>
          <p:cNvGrpSpPr/>
          <p:nvPr/>
        </p:nvGrpSpPr>
        <p:grpSpPr>
          <a:xfrm>
            <a:off x="5182077" y="1135534"/>
            <a:ext cx="825964" cy="1509467"/>
            <a:chOff x="0" y="0"/>
            <a:chExt cx="3947195" cy="7213600"/>
          </a:xfrm>
        </p:grpSpPr>
        <p:grpSp>
          <p:nvGrpSpPr>
            <p:cNvPr id="82" name="Group 23">
              <a:extLst>
                <a:ext uri="{FF2B5EF4-FFF2-40B4-BE49-F238E27FC236}">
                  <a16:creationId xmlns:a16="http://schemas.microsoft.com/office/drawing/2014/main" xmlns="" id="{D0FE867E-016B-4F4E-9495-B4297A88B5BC}"/>
                </a:ext>
              </a:extLst>
            </p:cNvPr>
            <p:cNvGrpSpPr/>
            <p:nvPr/>
          </p:nvGrpSpPr>
          <p:grpSpPr>
            <a:xfrm>
              <a:off x="408923" y="0"/>
              <a:ext cx="2969706" cy="7213600"/>
              <a:chOff x="0" y="0"/>
              <a:chExt cx="2969704" cy="7213599"/>
            </a:xfrm>
          </p:grpSpPr>
          <p:sp>
            <p:nvSpPr>
              <p:cNvPr id="90" name="Shape 21">
                <a:extLst>
                  <a:ext uri="{FF2B5EF4-FFF2-40B4-BE49-F238E27FC236}">
                    <a16:creationId xmlns:a16="http://schemas.microsoft.com/office/drawing/2014/main" xmlns="" id="{A2787D0B-6F8A-4056-B6A6-2A3131CEFD5A}"/>
                  </a:ext>
                </a:extLst>
              </p:cNvPr>
              <p:cNvSpPr/>
              <p:nvPr/>
            </p:nvSpPr>
            <p:spPr>
              <a:xfrm>
                <a:off x="5053" y="5768514"/>
                <a:ext cx="2961092" cy="14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Shape 22">
                <a:extLst>
                  <a:ext uri="{FF2B5EF4-FFF2-40B4-BE49-F238E27FC236}">
                    <a16:creationId xmlns:a16="http://schemas.microsoft.com/office/drawing/2014/main" xmlns="" id="{F2AE242E-FC4F-4C6D-9B02-4325AEAABAA8}"/>
                  </a:ext>
                </a:extLst>
              </p:cNvPr>
              <p:cNvSpPr/>
              <p:nvPr/>
            </p:nvSpPr>
            <p:spPr>
              <a:xfrm>
                <a:off x="0" y="0"/>
                <a:ext cx="2969705" cy="1451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30">
              <a:extLst>
                <a:ext uri="{FF2B5EF4-FFF2-40B4-BE49-F238E27FC236}">
                  <a16:creationId xmlns:a16="http://schemas.microsoft.com/office/drawing/2014/main" xmlns="" id="{00061786-B0E5-41D0-8587-F60DFEA6B647}"/>
                </a:ext>
              </a:extLst>
            </p:cNvPr>
            <p:cNvGrpSpPr/>
            <p:nvPr/>
          </p:nvGrpSpPr>
          <p:grpSpPr>
            <a:xfrm>
              <a:off x="-1" y="1397485"/>
              <a:ext cx="3947197" cy="4422827"/>
              <a:chOff x="0" y="0"/>
              <a:chExt cx="3947195" cy="4422826"/>
            </a:xfrm>
          </p:grpSpPr>
          <p:grpSp>
            <p:nvGrpSpPr>
              <p:cNvPr id="84" name="Group 28">
                <a:extLst>
                  <a:ext uri="{FF2B5EF4-FFF2-40B4-BE49-F238E27FC236}">
                    <a16:creationId xmlns:a16="http://schemas.microsoft.com/office/drawing/2014/main" xmlns="" id="{4417489E-36A9-44B1-8D3B-C6BEF9E251DA}"/>
                  </a:ext>
                </a:extLst>
              </p:cNvPr>
              <p:cNvGrpSpPr/>
              <p:nvPr/>
            </p:nvGrpSpPr>
            <p:grpSpPr>
              <a:xfrm>
                <a:off x="-1" y="0"/>
                <a:ext cx="3947197" cy="4422827"/>
                <a:chOff x="0" y="0"/>
                <a:chExt cx="3947195" cy="4422826"/>
              </a:xfrm>
            </p:grpSpPr>
            <p:sp>
              <p:nvSpPr>
                <p:cNvPr id="86" name="Shape 24">
                  <a:extLst>
                    <a:ext uri="{FF2B5EF4-FFF2-40B4-BE49-F238E27FC236}">
                      <a16:creationId xmlns:a16="http://schemas.microsoft.com/office/drawing/2014/main" xmlns="" id="{8EA46D05-9598-43D5-88BD-78594111A3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3992" cy="4422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7" name="Group 27">
                  <a:extLst>
                    <a:ext uri="{FF2B5EF4-FFF2-40B4-BE49-F238E27FC236}">
                      <a16:creationId xmlns:a16="http://schemas.microsoft.com/office/drawing/2014/main" xmlns="" id="{E07B35AB-AAC4-4584-BB6B-995B8044095A}"/>
                    </a:ext>
                  </a:extLst>
                </p:cNvPr>
                <p:cNvGrpSpPr/>
                <p:nvPr/>
              </p:nvGrpSpPr>
              <p:grpSpPr>
                <a:xfrm>
                  <a:off x="3790772" y="1002586"/>
                  <a:ext cx="156424" cy="2413458"/>
                  <a:chOff x="0" y="0"/>
                  <a:chExt cx="156423" cy="2413457"/>
                </a:xfrm>
              </p:grpSpPr>
              <p:sp>
                <p:nvSpPr>
                  <p:cNvPr id="88" name="Shape 25">
                    <a:extLst>
                      <a:ext uri="{FF2B5EF4-FFF2-40B4-BE49-F238E27FC236}">
                        <a16:creationId xmlns:a16="http://schemas.microsoft.com/office/drawing/2014/main" xmlns="" id="{FEF6C5C9-27D4-4D6F-A80B-9F70F31D70E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424" cy="7064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11" y="0"/>
                        </a:moveTo>
                        <a:lnTo>
                          <a:pt x="0" y="0"/>
                        </a:lnTo>
                        <a:cubicBezTo>
                          <a:pt x="0" y="2958"/>
                          <a:pt x="0" y="6324"/>
                          <a:pt x="0" y="9968"/>
                        </a:cubicBezTo>
                        <a:cubicBezTo>
                          <a:pt x="0" y="13612"/>
                          <a:pt x="0" y="17533"/>
                          <a:pt x="0" y="21600"/>
                        </a:cubicBezTo>
                        <a:lnTo>
                          <a:pt x="10911" y="21600"/>
                        </a:lnTo>
                        <a:cubicBezTo>
                          <a:pt x="13850" y="21600"/>
                          <a:pt x="16522" y="21334"/>
                          <a:pt x="18460" y="20905"/>
                        </a:cubicBezTo>
                        <a:cubicBezTo>
                          <a:pt x="20397" y="20475"/>
                          <a:pt x="21600" y="19884"/>
                          <a:pt x="21600" y="19233"/>
                        </a:cubicBezTo>
                        <a:lnTo>
                          <a:pt x="21600" y="2367"/>
                        </a:lnTo>
                        <a:cubicBezTo>
                          <a:pt x="21600" y="1717"/>
                          <a:pt x="20397" y="1125"/>
                          <a:pt x="18460" y="696"/>
                        </a:cubicBezTo>
                        <a:cubicBezTo>
                          <a:pt x="16522" y="266"/>
                          <a:pt x="13850" y="0"/>
                          <a:pt x="10911" y="0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Shape 26">
                    <a:extLst>
                      <a:ext uri="{FF2B5EF4-FFF2-40B4-BE49-F238E27FC236}">
                        <a16:creationId xmlns:a16="http://schemas.microsoft.com/office/drawing/2014/main" xmlns="" id="{52A8DB48-5765-444C-997D-38267873D074}"/>
                      </a:ext>
                    </a:extLst>
                  </p:cNvPr>
                  <p:cNvSpPr/>
                  <p:nvPr/>
                </p:nvSpPr>
                <p:spPr>
                  <a:xfrm>
                    <a:off x="0" y="1305311"/>
                    <a:ext cx="58033" cy="1108147"/>
                  </a:xfrm>
                  <a:prstGeom prst="rect">
                    <a:avLst/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5" name="Shape 29">
                <a:extLst>
                  <a:ext uri="{FF2B5EF4-FFF2-40B4-BE49-F238E27FC236}">
                    <a16:creationId xmlns:a16="http://schemas.microsoft.com/office/drawing/2014/main" xmlns="" id="{B7B14666-95FA-42DE-8487-4B1F8602497E}"/>
                  </a:ext>
                </a:extLst>
              </p:cNvPr>
              <p:cNvSpPr/>
              <p:nvPr/>
            </p:nvSpPr>
            <p:spPr>
              <a:xfrm>
                <a:off x="172224" y="153490"/>
                <a:ext cx="3444600" cy="41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54"/>
                    </a:moveTo>
                    <a:cubicBezTo>
                      <a:pt x="0" y="20319"/>
                      <a:pt x="1538" y="21600"/>
                      <a:pt x="3417" y="21600"/>
                    </a:cubicBezTo>
                    <a:lnTo>
                      <a:pt x="18183" y="21600"/>
                    </a:lnTo>
                    <a:cubicBezTo>
                      <a:pt x="20062" y="21600"/>
                      <a:pt x="21600" y="20319"/>
                      <a:pt x="21600" y="18754"/>
                    </a:cubicBezTo>
                    <a:lnTo>
                      <a:pt x="21600" y="2846"/>
                    </a:lnTo>
                    <a:cubicBezTo>
                      <a:pt x="21600" y="1281"/>
                      <a:pt x="20062" y="0"/>
                      <a:pt x="18183" y="0"/>
                    </a:cubicBezTo>
                    <a:lnTo>
                      <a:pt x="3417" y="0"/>
                    </a:lnTo>
                    <a:cubicBezTo>
                      <a:pt x="1538" y="0"/>
                      <a:pt x="0" y="1281"/>
                      <a:pt x="0" y="2846"/>
                    </a:cubicBezTo>
                    <a:cubicBezTo>
                      <a:pt x="0" y="2846"/>
                      <a:pt x="0" y="18754"/>
                      <a:pt x="0" y="18754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" name="Shape 32">
            <a:extLst>
              <a:ext uri="{FF2B5EF4-FFF2-40B4-BE49-F238E27FC236}">
                <a16:creationId xmlns:a16="http://schemas.microsoft.com/office/drawing/2014/main" xmlns="" id="{7D2318DB-5A09-4873-A585-4DCDA2C4240A}"/>
              </a:ext>
            </a:extLst>
          </p:cNvPr>
          <p:cNvSpPr/>
          <p:nvPr/>
        </p:nvSpPr>
        <p:spPr>
          <a:xfrm>
            <a:off x="5438852" y="1639590"/>
            <a:ext cx="449469" cy="288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</a:t>
            </a:r>
            <a:endParaRPr kumimoji="0" lang="hu-HU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230BC6F5-E2F9-45DD-AE6E-4EEF817BDA12}"/>
              </a:ext>
            </a:extLst>
          </p:cNvPr>
          <p:cNvGrpSpPr/>
          <p:nvPr/>
        </p:nvGrpSpPr>
        <p:grpSpPr>
          <a:xfrm>
            <a:off x="6045785" y="1131590"/>
            <a:ext cx="825964" cy="1509467"/>
            <a:chOff x="0" y="0"/>
            <a:chExt cx="3947195" cy="7213600"/>
          </a:xfrm>
        </p:grpSpPr>
        <p:grpSp>
          <p:nvGrpSpPr>
            <p:cNvPr id="95" name="Group 23">
              <a:extLst>
                <a:ext uri="{FF2B5EF4-FFF2-40B4-BE49-F238E27FC236}">
                  <a16:creationId xmlns:a16="http://schemas.microsoft.com/office/drawing/2014/main" xmlns="" id="{35865794-C520-410E-A1F7-A9044BBEA35B}"/>
                </a:ext>
              </a:extLst>
            </p:cNvPr>
            <p:cNvGrpSpPr/>
            <p:nvPr/>
          </p:nvGrpSpPr>
          <p:grpSpPr>
            <a:xfrm>
              <a:off x="408923" y="0"/>
              <a:ext cx="2969706" cy="7213600"/>
              <a:chOff x="0" y="0"/>
              <a:chExt cx="2969704" cy="7213599"/>
            </a:xfrm>
          </p:grpSpPr>
          <p:sp>
            <p:nvSpPr>
              <p:cNvPr id="103" name="Shape 21">
                <a:extLst>
                  <a:ext uri="{FF2B5EF4-FFF2-40B4-BE49-F238E27FC236}">
                    <a16:creationId xmlns:a16="http://schemas.microsoft.com/office/drawing/2014/main" xmlns="" id="{DA28A531-AAD4-42BC-A2BA-4D611B9EF398}"/>
                  </a:ext>
                </a:extLst>
              </p:cNvPr>
              <p:cNvSpPr/>
              <p:nvPr/>
            </p:nvSpPr>
            <p:spPr>
              <a:xfrm>
                <a:off x="5053" y="5768514"/>
                <a:ext cx="2961092" cy="14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Shape 22">
                <a:extLst>
                  <a:ext uri="{FF2B5EF4-FFF2-40B4-BE49-F238E27FC236}">
                    <a16:creationId xmlns:a16="http://schemas.microsoft.com/office/drawing/2014/main" xmlns="" id="{B3DD98A8-7444-4E2F-9C8F-DB7A8D327059}"/>
                  </a:ext>
                </a:extLst>
              </p:cNvPr>
              <p:cNvSpPr/>
              <p:nvPr/>
            </p:nvSpPr>
            <p:spPr>
              <a:xfrm>
                <a:off x="0" y="0"/>
                <a:ext cx="2969705" cy="1451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30">
              <a:extLst>
                <a:ext uri="{FF2B5EF4-FFF2-40B4-BE49-F238E27FC236}">
                  <a16:creationId xmlns:a16="http://schemas.microsoft.com/office/drawing/2014/main" xmlns="" id="{83CD119C-E0EE-47FF-9CFD-193E0F5B94C9}"/>
                </a:ext>
              </a:extLst>
            </p:cNvPr>
            <p:cNvGrpSpPr/>
            <p:nvPr/>
          </p:nvGrpSpPr>
          <p:grpSpPr>
            <a:xfrm>
              <a:off x="-1" y="1397485"/>
              <a:ext cx="3947197" cy="4422827"/>
              <a:chOff x="0" y="0"/>
              <a:chExt cx="3947195" cy="4422826"/>
            </a:xfrm>
          </p:grpSpPr>
          <p:grpSp>
            <p:nvGrpSpPr>
              <p:cNvPr id="97" name="Group 28">
                <a:extLst>
                  <a:ext uri="{FF2B5EF4-FFF2-40B4-BE49-F238E27FC236}">
                    <a16:creationId xmlns:a16="http://schemas.microsoft.com/office/drawing/2014/main" xmlns="" id="{2988555D-011B-4F4D-8E66-6AFAF8DCA10C}"/>
                  </a:ext>
                </a:extLst>
              </p:cNvPr>
              <p:cNvGrpSpPr/>
              <p:nvPr/>
            </p:nvGrpSpPr>
            <p:grpSpPr>
              <a:xfrm>
                <a:off x="-1" y="0"/>
                <a:ext cx="3947197" cy="4422827"/>
                <a:chOff x="0" y="0"/>
                <a:chExt cx="3947195" cy="4422826"/>
              </a:xfrm>
            </p:grpSpPr>
            <p:sp>
              <p:nvSpPr>
                <p:cNvPr id="99" name="Shape 24">
                  <a:extLst>
                    <a:ext uri="{FF2B5EF4-FFF2-40B4-BE49-F238E27FC236}">
                      <a16:creationId xmlns:a16="http://schemas.microsoft.com/office/drawing/2014/main" xmlns="" id="{13C1B0C8-D5CF-432A-8E05-36E6963D9DC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3992" cy="4422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0" name="Group 27">
                  <a:extLst>
                    <a:ext uri="{FF2B5EF4-FFF2-40B4-BE49-F238E27FC236}">
                      <a16:creationId xmlns:a16="http://schemas.microsoft.com/office/drawing/2014/main" xmlns="" id="{BC6785BC-A3A2-46F1-9AE1-98827C821361}"/>
                    </a:ext>
                  </a:extLst>
                </p:cNvPr>
                <p:cNvGrpSpPr/>
                <p:nvPr/>
              </p:nvGrpSpPr>
              <p:grpSpPr>
                <a:xfrm>
                  <a:off x="3790772" y="1002586"/>
                  <a:ext cx="156424" cy="2413458"/>
                  <a:chOff x="0" y="0"/>
                  <a:chExt cx="156423" cy="2413457"/>
                </a:xfrm>
              </p:grpSpPr>
              <p:sp>
                <p:nvSpPr>
                  <p:cNvPr id="101" name="Shape 25">
                    <a:extLst>
                      <a:ext uri="{FF2B5EF4-FFF2-40B4-BE49-F238E27FC236}">
                        <a16:creationId xmlns:a16="http://schemas.microsoft.com/office/drawing/2014/main" xmlns="" id="{81A7F324-BE80-47AA-B56E-577C30D473D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424" cy="7064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11" y="0"/>
                        </a:moveTo>
                        <a:lnTo>
                          <a:pt x="0" y="0"/>
                        </a:lnTo>
                        <a:cubicBezTo>
                          <a:pt x="0" y="2958"/>
                          <a:pt x="0" y="6324"/>
                          <a:pt x="0" y="9968"/>
                        </a:cubicBezTo>
                        <a:cubicBezTo>
                          <a:pt x="0" y="13612"/>
                          <a:pt x="0" y="17533"/>
                          <a:pt x="0" y="21600"/>
                        </a:cubicBezTo>
                        <a:lnTo>
                          <a:pt x="10911" y="21600"/>
                        </a:lnTo>
                        <a:cubicBezTo>
                          <a:pt x="13850" y="21600"/>
                          <a:pt x="16522" y="21334"/>
                          <a:pt x="18460" y="20905"/>
                        </a:cubicBezTo>
                        <a:cubicBezTo>
                          <a:pt x="20397" y="20475"/>
                          <a:pt x="21600" y="19884"/>
                          <a:pt x="21600" y="19233"/>
                        </a:cubicBezTo>
                        <a:lnTo>
                          <a:pt x="21600" y="2367"/>
                        </a:lnTo>
                        <a:cubicBezTo>
                          <a:pt x="21600" y="1717"/>
                          <a:pt x="20397" y="1125"/>
                          <a:pt x="18460" y="696"/>
                        </a:cubicBezTo>
                        <a:cubicBezTo>
                          <a:pt x="16522" y="266"/>
                          <a:pt x="13850" y="0"/>
                          <a:pt x="10911" y="0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Shape 26">
                    <a:extLst>
                      <a:ext uri="{FF2B5EF4-FFF2-40B4-BE49-F238E27FC236}">
                        <a16:creationId xmlns:a16="http://schemas.microsoft.com/office/drawing/2014/main" xmlns="" id="{A202F966-0FDE-41D0-9C98-EF6357075BFC}"/>
                      </a:ext>
                    </a:extLst>
                  </p:cNvPr>
                  <p:cNvSpPr/>
                  <p:nvPr/>
                </p:nvSpPr>
                <p:spPr>
                  <a:xfrm>
                    <a:off x="0" y="1305311"/>
                    <a:ext cx="58033" cy="1108147"/>
                  </a:xfrm>
                  <a:prstGeom prst="rect">
                    <a:avLst/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Shape 29">
                <a:extLst>
                  <a:ext uri="{FF2B5EF4-FFF2-40B4-BE49-F238E27FC236}">
                    <a16:creationId xmlns:a16="http://schemas.microsoft.com/office/drawing/2014/main" xmlns="" id="{99EF0D67-971B-4008-AFBD-1B1E26F56983}"/>
                  </a:ext>
                </a:extLst>
              </p:cNvPr>
              <p:cNvSpPr/>
              <p:nvPr/>
            </p:nvSpPr>
            <p:spPr>
              <a:xfrm>
                <a:off x="172224" y="153490"/>
                <a:ext cx="3444600" cy="41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54"/>
                    </a:moveTo>
                    <a:cubicBezTo>
                      <a:pt x="0" y="20319"/>
                      <a:pt x="1538" y="21600"/>
                      <a:pt x="3417" y="21600"/>
                    </a:cubicBezTo>
                    <a:lnTo>
                      <a:pt x="18183" y="21600"/>
                    </a:lnTo>
                    <a:cubicBezTo>
                      <a:pt x="20062" y="21600"/>
                      <a:pt x="21600" y="20319"/>
                      <a:pt x="21600" y="18754"/>
                    </a:cubicBezTo>
                    <a:lnTo>
                      <a:pt x="21600" y="2846"/>
                    </a:lnTo>
                    <a:cubicBezTo>
                      <a:pt x="21600" y="1281"/>
                      <a:pt x="20062" y="0"/>
                      <a:pt x="18183" y="0"/>
                    </a:cubicBezTo>
                    <a:lnTo>
                      <a:pt x="3417" y="0"/>
                    </a:lnTo>
                    <a:cubicBezTo>
                      <a:pt x="1538" y="0"/>
                      <a:pt x="0" y="1281"/>
                      <a:pt x="0" y="2846"/>
                    </a:cubicBezTo>
                    <a:cubicBezTo>
                      <a:pt x="0" y="2846"/>
                      <a:pt x="0" y="18754"/>
                      <a:pt x="0" y="18754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Shape 32">
            <a:extLst>
              <a:ext uri="{FF2B5EF4-FFF2-40B4-BE49-F238E27FC236}">
                <a16:creationId xmlns:a16="http://schemas.microsoft.com/office/drawing/2014/main" xmlns="" id="{4559AAEF-21FB-4422-9F13-F8224FEF206A}"/>
              </a:ext>
            </a:extLst>
          </p:cNvPr>
          <p:cNvSpPr/>
          <p:nvPr/>
        </p:nvSpPr>
        <p:spPr>
          <a:xfrm>
            <a:off x="6302560" y="1635646"/>
            <a:ext cx="449469" cy="231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</a:t>
            </a:r>
            <a:endParaRPr kumimoji="0" lang="hu-HU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460CDF18-78DC-421D-B47F-CFD94DE37BCA}"/>
              </a:ext>
            </a:extLst>
          </p:cNvPr>
          <p:cNvGrpSpPr/>
          <p:nvPr/>
        </p:nvGrpSpPr>
        <p:grpSpPr>
          <a:xfrm>
            <a:off x="6925941" y="1131665"/>
            <a:ext cx="825964" cy="1509467"/>
            <a:chOff x="0" y="0"/>
            <a:chExt cx="3947195" cy="7213600"/>
          </a:xfrm>
        </p:grpSpPr>
        <p:grpSp>
          <p:nvGrpSpPr>
            <p:cNvPr id="109" name="Group 23">
              <a:extLst>
                <a:ext uri="{FF2B5EF4-FFF2-40B4-BE49-F238E27FC236}">
                  <a16:creationId xmlns:a16="http://schemas.microsoft.com/office/drawing/2014/main" xmlns="" id="{27004CFC-D826-4A54-967D-9064341D8A95}"/>
                </a:ext>
              </a:extLst>
            </p:cNvPr>
            <p:cNvGrpSpPr/>
            <p:nvPr/>
          </p:nvGrpSpPr>
          <p:grpSpPr>
            <a:xfrm>
              <a:off x="408923" y="0"/>
              <a:ext cx="2969706" cy="7213600"/>
              <a:chOff x="0" y="0"/>
              <a:chExt cx="2969704" cy="7213599"/>
            </a:xfrm>
          </p:grpSpPr>
          <p:sp>
            <p:nvSpPr>
              <p:cNvPr id="118" name="Shape 21">
                <a:extLst>
                  <a:ext uri="{FF2B5EF4-FFF2-40B4-BE49-F238E27FC236}">
                    <a16:creationId xmlns:a16="http://schemas.microsoft.com/office/drawing/2014/main" xmlns="" id="{D901AA9C-2DD9-4F40-946B-3A3E62805ACE}"/>
                  </a:ext>
                </a:extLst>
              </p:cNvPr>
              <p:cNvSpPr/>
              <p:nvPr/>
            </p:nvSpPr>
            <p:spPr>
              <a:xfrm>
                <a:off x="5053" y="5768514"/>
                <a:ext cx="2961092" cy="14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Shape 22">
                <a:extLst>
                  <a:ext uri="{FF2B5EF4-FFF2-40B4-BE49-F238E27FC236}">
                    <a16:creationId xmlns:a16="http://schemas.microsoft.com/office/drawing/2014/main" xmlns="" id="{F59B35A5-4A7D-42CC-89D6-B53BDE8518F1}"/>
                  </a:ext>
                </a:extLst>
              </p:cNvPr>
              <p:cNvSpPr/>
              <p:nvPr/>
            </p:nvSpPr>
            <p:spPr>
              <a:xfrm>
                <a:off x="0" y="0"/>
                <a:ext cx="2969705" cy="1451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30">
              <a:extLst>
                <a:ext uri="{FF2B5EF4-FFF2-40B4-BE49-F238E27FC236}">
                  <a16:creationId xmlns:a16="http://schemas.microsoft.com/office/drawing/2014/main" xmlns="" id="{BB47EC46-B0A8-4841-A06C-C62EA559FFA1}"/>
                </a:ext>
              </a:extLst>
            </p:cNvPr>
            <p:cNvGrpSpPr/>
            <p:nvPr/>
          </p:nvGrpSpPr>
          <p:grpSpPr>
            <a:xfrm>
              <a:off x="-1" y="1397485"/>
              <a:ext cx="3947197" cy="4422827"/>
              <a:chOff x="0" y="0"/>
              <a:chExt cx="3947195" cy="4422826"/>
            </a:xfrm>
          </p:grpSpPr>
          <p:grpSp>
            <p:nvGrpSpPr>
              <p:cNvPr id="111" name="Group 28">
                <a:extLst>
                  <a:ext uri="{FF2B5EF4-FFF2-40B4-BE49-F238E27FC236}">
                    <a16:creationId xmlns:a16="http://schemas.microsoft.com/office/drawing/2014/main" xmlns="" id="{70550777-4F50-4669-ADC6-644068518423}"/>
                  </a:ext>
                </a:extLst>
              </p:cNvPr>
              <p:cNvGrpSpPr/>
              <p:nvPr/>
            </p:nvGrpSpPr>
            <p:grpSpPr>
              <a:xfrm>
                <a:off x="-1" y="0"/>
                <a:ext cx="3947197" cy="4422827"/>
                <a:chOff x="0" y="0"/>
                <a:chExt cx="3947195" cy="4422826"/>
              </a:xfrm>
            </p:grpSpPr>
            <p:sp>
              <p:nvSpPr>
                <p:cNvPr id="113" name="Shape 24">
                  <a:extLst>
                    <a:ext uri="{FF2B5EF4-FFF2-40B4-BE49-F238E27FC236}">
                      <a16:creationId xmlns:a16="http://schemas.microsoft.com/office/drawing/2014/main" xmlns="" id="{8DDE7B05-272C-46A0-9A40-82A8FE1868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3992" cy="4422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oup 27">
                  <a:extLst>
                    <a:ext uri="{FF2B5EF4-FFF2-40B4-BE49-F238E27FC236}">
                      <a16:creationId xmlns:a16="http://schemas.microsoft.com/office/drawing/2014/main" xmlns="" id="{340F4DED-5C25-46BB-92D1-D308B2B15AFC}"/>
                    </a:ext>
                  </a:extLst>
                </p:cNvPr>
                <p:cNvGrpSpPr/>
                <p:nvPr/>
              </p:nvGrpSpPr>
              <p:grpSpPr>
                <a:xfrm>
                  <a:off x="3790772" y="1002586"/>
                  <a:ext cx="156424" cy="2413458"/>
                  <a:chOff x="0" y="0"/>
                  <a:chExt cx="156423" cy="2413457"/>
                </a:xfrm>
              </p:grpSpPr>
              <p:sp>
                <p:nvSpPr>
                  <p:cNvPr id="115" name="Shape 25">
                    <a:extLst>
                      <a:ext uri="{FF2B5EF4-FFF2-40B4-BE49-F238E27FC236}">
                        <a16:creationId xmlns:a16="http://schemas.microsoft.com/office/drawing/2014/main" xmlns="" id="{EA3C31C6-5243-4754-ACA6-8F70FA86D59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424" cy="7064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11" y="0"/>
                        </a:moveTo>
                        <a:lnTo>
                          <a:pt x="0" y="0"/>
                        </a:lnTo>
                        <a:cubicBezTo>
                          <a:pt x="0" y="2958"/>
                          <a:pt x="0" y="6324"/>
                          <a:pt x="0" y="9968"/>
                        </a:cubicBezTo>
                        <a:cubicBezTo>
                          <a:pt x="0" y="13612"/>
                          <a:pt x="0" y="17533"/>
                          <a:pt x="0" y="21600"/>
                        </a:cubicBezTo>
                        <a:lnTo>
                          <a:pt x="10911" y="21600"/>
                        </a:lnTo>
                        <a:cubicBezTo>
                          <a:pt x="13850" y="21600"/>
                          <a:pt x="16522" y="21334"/>
                          <a:pt x="18460" y="20905"/>
                        </a:cubicBezTo>
                        <a:cubicBezTo>
                          <a:pt x="20397" y="20475"/>
                          <a:pt x="21600" y="19884"/>
                          <a:pt x="21600" y="19233"/>
                        </a:cubicBezTo>
                        <a:lnTo>
                          <a:pt x="21600" y="2367"/>
                        </a:lnTo>
                        <a:cubicBezTo>
                          <a:pt x="21600" y="1717"/>
                          <a:pt x="20397" y="1125"/>
                          <a:pt x="18460" y="696"/>
                        </a:cubicBezTo>
                        <a:cubicBezTo>
                          <a:pt x="16522" y="266"/>
                          <a:pt x="13850" y="0"/>
                          <a:pt x="10911" y="0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Shape 26">
                    <a:extLst>
                      <a:ext uri="{FF2B5EF4-FFF2-40B4-BE49-F238E27FC236}">
                        <a16:creationId xmlns:a16="http://schemas.microsoft.com/office/drawing/2014/main" xmlns="" id="{E83B5CDC-3999-424E-871E-05225A0CBCC1}"/>
                      </a:ext>
                    </a:extLst>
                  </p:cNvPr>
                  <p:cNvSpPr/>
                  <p:nvPr/>
                </p:nvSpPr>
                <p:spPr>
                  <a:xfrm>
                    <a:off x="0" y="1305311"/>
                    <a:ext cx="58033" cy="1108147"/>
                  </a:xfrm>
                  <a:prstGeom prst="rect">
                    <a:avLst/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l" defTabSz="9143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2" name="Shape 29">
                <a:extLst>
                  <a:ext uri="{FF2B5EF4-FFF2-40B4-BE49-F238E27FC236}">
                    <a16:creationId xmlns:a16="http://schemas.microsoft.com/office/drawing/2014/main" xmlns="" id="{F38DDC9F-F32C-491C-AF0F-8F9169F6F9E4}"/>
                  </a:ext>
                </a:extLst>
              </p:cNvPr>
              <p:cNvSpPr/>
              <p:nvPr/>
            </p:nvSpPr>
            <p:spPr>
              <a:xfrm>
                <a:off x="172224" y="153490"/>
                <a:ext cx="3444600" cy="41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754"/>
                    </a:moveTo>
                    <a:cubicBezTo>
                      <a:pt x="0" y="20319"/>
                      <a:pt x="1538" y="21600"/>
                      <a:pt x="3417" y="21600"/>
                    </a:cubicBezTo>
                    <a:lnTo>
                      <a:pt x="18183" y="21600"/>
                    </a:lnTo>
                    <a:cubicBezTo>
                      <a:pt x="20062" y="21600"/>
                      <a:pt x="21600" y="20319"/>
                      <a:pt x="21600" y="18754"/>
                    </a:cubicBezTo>
                    <a:lnTo>
                      <a:pt x="21600" y="2846"/>
                    </a:lnTo>
                    <a:cubicBezTo>
                      <a:pt x="21600" y="1281"/>
                      <a:pt x="20062" y="0"/>
                      <a:pt x="18183" y="0"/>
                    </a:cubicBezTo>
                    <a:lnTo>
                      <a:pt x="3417" y="0"/>
                    </a:lnTo>
                    <a:cubicBezTo>
                      <a:pt x="1538" y="0"/>
                      <a:pt x="0" y="1281"/>
                      <a:pt x="0" y="2846"/>
                    </a:cubicBezTo>
                    <a:cubicBezTo>
                      <a:pt x="0" y="2846"/>
                      <a:pt x="0" y="18754"/>
                      <a:pt x="0" y="18754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8" name="Shape 32">
            <a:extLst>
              <a:ext uri="{FF2B5EF4-FFF2-40B4-BE49-F238E27FC236}">
                <a16:creationId xmlns:a16="http://schemas.microsoft.com/office/drawing/2014/main" xmlns="" id="{2BF12D80-55F8-4DE5-8F3D-4CE2749FA315}"/>
              </a:ext>
            </a:extLst>
          </p:cNvPr>
          <p:cNvSpPr/>
          <p:nvPr/>
        </p:nvSpPr>
        <p:spPr>
          <a:xfrm>
            <a:off x="7182716" y="1635721"/>
            <a:ext cx="449469" cy="231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</a:t>
            </a:r>
            <a:endParaRPr kumimoji="0" lang="hu-HU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6" name="Group 288">
            <a:extLst>
              <a:ext uri="{FF2B5EF4-FFF2-40B4-BE49-F238E27FC236}">
                <a16:creationId xmlns:a16="http://schemas.microsoft.com/office/drawing/2014/main" xmlns="" id="{E6CDC133-DF99-4EF6-BCA1-4CF9F705E3A1}"/>
              </a:ext>
            </a:extLst>
          </p:cNvPr>
          <p:cNvGrpSpPr/>
          <p:nvPr/>
        </p:nvGrpSpPr>
        <p:grpSpPr>
          <a:xfrm>
            <a:off x="1311741" y="1707654"/>
            <a:ext cx="136818" cy="353757"/>
            <a:chOff x="0" y="0"/>
            <a:chExt cx="547229" cy="1693088"/>
          </a:xfrm>
          <a:solidFill>
            <a:srgbClr val="E5E5E5"/>
          </a:solidFill>
        </p:grpSpPr>
        <p:sp>
          <p:nvSpPr>
            <p:cNvPr id="129" name="Shape 280">
              <a:extLst>
                <a:ext uri="{FF2B5EF4-FFF2-40B4-BE49-F238E27FC236}">
                  <a16:creationId xmlns:a16="http://schemas.microsoft.com/office/drawing/2014/main" xmlns="" id="{599A9FF2-BDDB-4958-B3F0-2EC4F5E48AA1}"/>
                </a:ext>
              </a:extLst>
            </p:cNvPr>
            <p:cNvSpPr/>
            <p:nvPr/>
          </p:nvSpPr>
          <p:spPr>
            <a:xfrm>
              <a:off x="0" y="1512856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Shape 281">
              <a:extLst>
                <a:ext uri="{FF2B5EF4-FFF2-40B4-BE49-F238E27FC236}">
                  <a16:creationId xmlns:a16="http://schemas.microsoft.com/office/drawing/2014/main" xmlns="" id="{A8B3FC2E-7A2E-4EA5-AFA5-DD71444B31B5}"/>
                </a:ext>
              </a:extLst>
            </p:cNvPr>
            <p:cNvSpPr/>
            <p:nvPr/>
          </p:nvSpPr>
          <p:spPr>
            <a:xfrm>
              <a:off x="0" y="1295533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1" name="Shape 282">
              <a:extLst>
                <a:ext uri="{FF2B5EF4-FFF2-40B4-BE49-F238E27FC236}">
                  <a16:creationId xmlns:a16="http://schemas.microsoft.com/office/drawing/2014/main" xmlns="" id="{905E0013-BB95-48A2-BD5D-62ED3F341804}"/>
                </a:ext>
              </a:extLst>
            </p:cNvPr>
            <p:cNvSpPr/>
            <p:nvPr/>
          </p:nvSpPr>
          <p:spPr>
            <a:xfrm>
              <a:off x="0" y="1081012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83">
              <a:extLst>
                <a:ext uri="{FF2B5EF4-FFF2-40B4-BE49-F238E27FC236}">
                  <a16:creationId xmlns:a16="http://schemas.microsoft.com/office/drawing/2014/main" xmlns="" id="{0F703B25-70F9-445E-ABC3-336640195436}"/>
                </a:ext>
              </a:extLst>
            </p:cNvPr>
            <p:cNvSpPr/>
            <p:nvPr/>
          </p:nvSpPr>
          <p:spPr>
            <a:xfrm>
              <a:off x="0" y="863690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84">
              <a:extLst>
                <a:ext uri="{FF2B5EF4-FFF2-40B4-BE49-F238E27FC236}">
                  <a16:creationId xmlns:a16="http://schemas.microsoft.com/office/drawing/2014/main" xmlns="" id="{05D693D6-30B7-4D24-8A11-A020B67BBAED}"/>
                </a:ext>
              </a:extLst>
            </p:cNvPr>
            <p:cNvSpPr/>
            <p:nvPr/>
          </p:nvSpPr>
          <p:spPr>
            <a:xfrm>
              <a:off x="0" y="649167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85">
              <a:extLst>
                <a:ext uri="{FF2B5EF4-FFF2-40B4-BE49-F238E27FC236}">
                  <a16:creationId xmlns:a16="http://schemas.microsoft.com/office/drawing/2014/main" xmlns="" id="{4C666BC6-9E58-493D-A24E-1D5F6348DB89}"/>
                </a:ext>
              </a:extLst>
            </p:cNvPr>
            <p:cNvSpPr/>
            <p:nvPr/>
          </p:nvSpPr>
          <p:spPr>
            <a:xfrm>
              <a:off x="0" y="431844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86">
              <a:extLst>
                <a:ext uri="{FF2B5EF4-FFF2-40B4-BE49-F238E27FC236}">
                  <a16:creationId xmlns:a16="http://schemas.microsoft.com/office/drawing/2014/main" xmlns="" id="{8277A8C5-9B23-43FC-BC29-544F8A172ACA}"/>
                </a:ext>
              </a:extLst>
            </p:cNvPr>
            <p:cNvSpPr/>
            <p:nvPr/>
          </p:nvSpPr>
          <p:spPr>
            <a:xfrm>
              <a:off x="0" y="214521"/>
              <a:ext cx="547229" cy="180232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87">
              <a:extLst>
                <a:ext uri="{FF2B5EF4-FFF2-40B4-BE49-F238E27FC236}">
                  <a16:creationId xmlns:a16="http://schemas.microsoft.com/office/drawing/2014/main" xmlns="" id="{4D100C8F-1355-47AC-90AD-8B019A07655B}"/>
                </a:ext>
              </a:extLst>
            </p:cNvPr>
            <p:cNvSpPr/>
            <p:nvPr/>
          </p:nvSpPr>
          <p:spPr>
            <a:xfrm>
              <a:off x="0" y="0"/>
              <a:ext cx="547229" cy="18023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xmlns="" id="{1F9C1823-ED6B-4FC6-BC63-997752005469}"/>
              </a:ext>
            </a:extLst>
          </p:cNvPr>
          <p:cNvGrpSpPr/>
          <p:nvPr/>
        </p:nvGrpSpPr>
        <p:grpSpPr>
          <a:xfrm>
            <a:off x="2843808" y="1707654"/>
            <a:ext cx="136818" cy="353757"/>
            <a:chOff x="0" y="0"/>
            <a:chExt cx="547229" cy="1693088"/>
          </a:xfrm>
          <a:solidFill>
            <a:srgbClr val="E5E5E5"/>
          </a:solidFill>
        </p:grpSpPr>
        <p:sp>
          <p:nvSpPr>
            <p:cNvPr id="147" name="Shape 280">
              <a:extLst>
                <a:ext uri="{FF2B5EF4-FFF2-40B4-BE49-F238E27FC236}">
                  <a16:creationId xmlns:a16="http://schemas.microsoft.com/office/drawing/2014/main" xmlns="" id="{8849CE65-0F53-4A5D-9931-D3D852E74F68}"/>
                </a:ext>
              </a:extLst>
            </p:cNvPr>
            <p:cNvSpPr/>
            <p:nvPr/>
          </p:nvSpPr>
          <p:spPr>
            <a:xfrm>
              <a:off x="0" y="1512856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Shape 281">
              <a:extLst>
                <a:ext uri="{FF2B5EF4-FFF2-40B4-BE49-F238E27FC236}">
                  <a16:creationId xmlns:a16="http://schemas.microsoft.com/office/drawing/2014/main" xmlns="" id="{0173819D-C6C0-4CE2-A0CA-48C0F52F450B}"/>
                </a:ext>
              </a:extLst>
            </p:cNvPr>
            <p:cNvSpPr/>
            <p:nvPr/>
          </p:nvSpPr>
          <p:spPr>
            <a:xfrm>
              <a:off x="0" y="1295533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9" name="Shape 282">
              <a:extLst>
                <a:ext uri="{FF2B5EF4-FFF2-40B4-BE49-F238E27FC236}">
                  <a16:creationId xmlns:a16="http://schemas.microsoft.com/office/drawing/2014/main" xmlns="" id="{4E06D22D-AAFE-4623-9A64-C561E04378D8}"/>
                </a:ext>
              </a:extLst>
            </p:cNvPr>
            <p:cNvSpPr/>
            <p:nvPr/>
          </p:nvSpPr>
          <p:spPr>
            <a:xfrm>
              <a:off x="0" y="1081012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Shape 283">
              <a:extLst>
                <a:ext uri="{FF2B5EF4-FFF2-40B4-BE49-F238E27FC236}">
                  <a16:creationId xmlns:a16="http://schemas.microsoft.com/office/drawing/2014/main" xmlns="" id="{7CE26265-AFC8-4423-8C24-C255F1DFB856}"/>
                </a:ext>
              </a:extLst>
            </p:cNvPr>
            <p:cNvSpPr/>
            <p:nvPr/>
          </p:nvSpPr>
          <p:spPr>
            <a:xfrm>
              <a:off x="0" y="863690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Shape 284">
              <a:extLst>
                <a:ext uri="{FF2B5EF4-FFF2-40B4-BE49-F238E27FC236}">
                  <a16:creationId xmlns:a16="http://schemas.microsoft.com/office/drawing/2014/main" xmlns="" id="{9899D5A8-5733-49F8-8894-18855288A0F6}"/>
                </a:ext>
              </a:extLst>
            </p:cNvPr>
            <p:cNvSpPr/>
            <p:nvPr/>
          </p:nvSpPr>
          <p:spPr>
            <a:xfrm>
              <a:off x="0" y="649167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2" name="Shape 285">
              <a:extLst>
                <a:ext uri="{FF2B5EF4-FFF2-40B4-BE49-F238E27FC236}">
                  <a16:creationId xmlns:a16="http://schemas.microsoft.com/office/drawing/2014/main" xmlns="" id="{49A449F8-1159-409B-A51F-12A3B8060EB7}"/>
                </a:ext>
              </a:extLst>
            </p:cNvPr>
            <p:cNvSpPr/>
            <p:nvPr/>
          </p:nvSpPr>
          <p:spPr>
            <a:xfrm>
              <a:off x="0" y="431844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" name="Shape 286">
              <a:extLst>
                <a:ext uri="{FF2B5EF4-FFF2-40B4-BE49-F238E27FC236}">
                  <a16:creationId xmlns:a16="http://schemas.microsoft.com/office/drawing/2014/main" xmlns="" id="{4C8A07C3-D839-42AF-9898-1EC72E9605DE}"/>
                </a:ext>
              </a:extLst>
            </p:cNvPr>
            <p:cNvSpPr/>
            <p:nvPr/>
          </p:nvSpPr>
          <p:spPr>
            <a:xfrm>
              <a:off x="0" y="214521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" name="Shape 287">
              <a:extLst>
                <a:ext uri="{FF2B5EF4-FFF2-40B4-BE49-F238E27FC236}">
                  <a16:creationId xmlns:a16="http://schemas.microsoft.com/office/drawing/2014/main" xmlns="" id="{147CDBFB-1338-4181-AD2C-6B8DAA955C40}"/>
                </a:ext>
              </a:extLst>
            </p:cNvPr>
            <p:cNvSpPr/>
            <p:nvPr/>
          </p:nvSpPr>
          <p:spPr>
            <a:xfrm>
              <a:off x="0" y="0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5" name="Group 288">
            <a:extLst>
              <a:ext uri="{FF2B5EF4-FFF2-40B4-BE49-F238E27FC236}">
                <a16:creationId xmlns:a16="http://schemas.microsoft.com/office/drawing/2014/main" xmlns="" id="{1E76FD1D-DA51-4154-8AC5-F91A5E476C7E}"/>
              </a:ext>
            </a:extLst>
          </p:cNvPr>
          <p:cNvGrpSpPr/>
          <p:nvPr/>
        </p:nvGrpSpPr>
        <p:grpSpPr>
          <a:xfrm>
            <a:off x="3715102" y="1707654"/>
            <a:ext cx="136818" cy="353757"/>
            <a:chOff x="0" y="0"/>
            <a:chExt cx="547229" cy="1693088"/>
          </a:xfrm>
          <a:solidFill>
            <a:srgbClr val="E5E5E5"/>
          </a:solidFill>
        </p:grpSpPr>
        <p:sp>
          <p:nvSpPr>
            <p:cNvPr id="156" name="Shape 280">
              <a:extLst>
                <a:ext uri="{FF2B5EF4-FFF2-40B4-BE49-F238E27FC236}">
                  <a16:creationId xmlns:a16="http://schemas.microsoft.com/office/drawing/2014/main" xmlns="" id="{F8E98FF3-6C90-4F3A-B627-FCB1B6E12F63}"/>
                </a:ext>
              </a:extLst>
            </p:cNvPr>
            <p:cNvSpPr/>
            <p:nvPr/>
          </p:nvSpPr>
          <p:spPr>
            <a:xfrm>
              <a:off x="0" y="1512856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" name="Shape 281">
              <a:extLst>
                <a:ext uri="{FF2B5EF4-FFF2-40B4-BE49-F238E27FC236}">
                  <a16:creationId xmlns:a16="http://schemas.microsoft.com/office/drawing/2014/main" xmlns="" id="{4AB3266E-964F-426F-8146-60DC6FB10C92}"/>
                </a:ext>
              </a:extLst>
            </p:cNvPr>
            <p:cNvSpPr/>
            <p:nvPr/>
          </p:nvSpPr>
          <p:spPr>
            <a:xfrm>
              <a:off x="0" y="1295533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8" name="Shape 282">
              <a:extLst>
                <a:ext uri="{FF2B5EF4-FFF2-40B4-BE49-F238E27FC236}">
                  <a16:creationId xmlns:a16="http://schemas.microsoft.com/office/drawing/2014/main" xmlns="" id="{81580DE1-8282-430F-93A9-75CC068DBBC1}"/>
                </a:ext>
              </a:extLst>
            </p:cNvPr>
            <p:cNvSpPr/>
            <p:nvPr/>
          </p:nvSpPr>
          <p:spPr>
            <a:xfrm>
              <a:off x="0" y="1081012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Shape 283">
              <a:extLst>
                <a:ext uri="{FF2B5EF4-FFF2-40B4-BE49-F238E27FC236}">
                  <a16:creationId xmlns:a16="http://schemas.microsoft.com/office/drawing/2014/main" xmlns="" id="{B03BC7B8-F7A5-4DA7-B7C3-5D42F80AC1C2}"/>
                </a:ext>
              </a:extLst>
            </p:cNvPr>
            <p:cNvSpPr/>
            <p:nvPr/>
          </p:nvSpPr>
          <p:spPr>
            <a:xfrm>
              <a:off x="0" y="863690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Shape 284">
              <a:extLst>
                <a:ext uri="{FF2B5EF4-FFF2-40B4-BE49-F238E27FC236}">
                  <a16:creationId xmlns:a16="http://schemas.microsoft.com/office/drawing/2014/main" xmlns="" id="{2400FA8D-FDA1-4716-BA1A-77028012AE12}"/>
                </a:ext>
              </a:extLst>
            </p:cNvPr>
            <p:cNvSpPr/>
            <p:nvPr/>
          </p:nvSpPr>
          <p:spPr>
            <a:xfrm>
              <a:off x="0" y="649167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1" name="Shape 285">
              <a:extLst>
                <a:ext uri="{FF2B5EF4-FFF2-40B4-BE49-F238E27FC236}">
                  <a16:creationId xmlns:a16="http://schemas.microsoft.com/office/drawing/2014/main" xmlns="" id="{5E6DA8EC-EB1E-4181-8A9A-64AEC3173A34}"/>
                </a:ext>
              </a:extLst>
            </p:cNvPr>
            <p:cNvSpPr/>
            <p:nvPr/>
          </p:nvSpPr>
          <p:spPr>
            <a:xfrm>
              <a:off x="0" y="431844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" name="Shape 286">
              <a:extLst>
                <a:ext uri="{FF2B5EF4-FFF2-40B4-BE49-F238E27FC236}">
                  <a16:creationId xmlns:a16="http://schemas.microsoft.com/office/drawing/2014/main" xmlns="" id="{03505E61-99FC-4E37-9686-5E6C200F21FC}"/>
                </a:ext>
              </a:extLst>
            </p:cNvPr>
            <p:cNvSpPr/>
            <p:nvPr/>
          </p:nvSpPr>
          <p:spPr>
            <a:xfrm>
              <a:off x="0" y="214521"/>
              <a:ext cx="547229" cy="180232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" name="Shape 287">
              <a:extLst>
                <a:ext uri="{FF2B5EF4-FFF2-40B4-BE49-F238E27FC236}">
                  <a16:creationId xmlns:a16="http://schemas.microsoft.com/office/drawing/2014/main" xmlns="" id="{B93FDBFF-BFC2-4451-BCC7-3DBBD2355CCC}"/>
                </a:ext>
              </a:extLst>
            </p:cNvPr>
            <p:cNvSpPr/>
            <p:nvPr/>
          </p:nvSpPr>
          <p:spPr>
            <a:xfrm>
              <a:off x="0" y="0"/>
              <a:ext cx="547229" cy="18023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73" name="Group 288">
            <a:extLst>
              <a:ext uri="{FF2B5EF4-FFF2-40B4-BE49-F238E27FC236}">
                <a16:creationId xmlns:a16="http://schemas.microsoft.com/office/drawing/2014/main" xmlns="" id="{B6D13108-BAEE-494F-A3D0-4E92B709D6DD}"/>
              </a:ext>
            </a:extLst>
          </p:cNvPr>
          <p:cNvGrpSpPr/>
          <p:nvPr/>
        </p:nvGrpSpPr>
        <p:grpSpPr>
          <a:xfrm>
            <a:off x="6156176" y="1707654"/>
            <a:ext cx="136818" cy="353757"/>
            <a:chOff x="0" y="0"/>
            <a:chExt cx="547229" cy="1693088"/>
          </a:xfrm>
          <a:solidFill>
            <a:srgbClr val="E5E5E5"/>
          </a:solidFill>
        </p:grpSpPr>
        <p:sp>
          <p:nvSpPr>
            <p:cNvPr id="174" name="Shape 280">
              <a:extLst>
                <a:ext uri="{FF2B5EF4-FFF2-40B4-BE49-F238E27FC236}">
                  <a16:creationId xmlns:a16="http://schemas.microsoft.com/office/drawing/2014/main" xmlns="" id="{FDA8ACE2-1CDD-485C-8737-566A207E5872}"/>
                </a:ext>
              </a:extLst>
            </p:cNvPr>
            <p:cNvSpPr/>
            <p:nvPr/>
          </p:nvSpPr>
          <p:spPr>
            <a:xfrm>
              <a:off x="0" y="1512856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Shape 281">
              <a:extLst>
                <a:ext uri="{FF2B5EF4-FFF2-40B4-BE49-F238E27FC236}">
                  <a16:creationId xmlns:a16="http://schemas.microsoft.com/office/drawing/2014/main" xmlns="" id="{BA9230F9-FEBA-41F5-B938-F54A59CF7138}"/>
                </a:ext>
              </a:extLst>
            </p:cNvPr>
            <p:cNvSpPr/>
            <p:nvPr/>
          </p:nvSpPr>
          <p:spPr>
            <a:xfrm>
              <a:off x="0" y="1295533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Shape 282">
              <a:extLst>
                <a:ext uri="{FF2B5EF4-FFF2-40B4-BE49-F238E27FC236}">
                  <a16:creationId xmlns:a16="http://schemas.microsoft.com/office/drawing/2014/main" xmlns="" id="{5E5E6557-C7B8-4B54-B8E0-444A15FB4D48}"/>
                </a:ext>
              </a:extLst>
            </p:cNvPr>
            <p:cNvSpPr/>
            <p:nvPr/>
          </p:nvSpPr>
          <p:spPr>
            <a:xfrm>
              <a:off x="0" y="1081012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Shape 283">
              <a:extLst>
                <a:ext uri="{FF2B5EF4-FFF2-40B4-BE49-F238E27FC236}">
                  <a16:creationId xmlns:a16="http://schemas.microsoft.com/office/drawing/2014/main" xmlns="" id="{4391432A-A7BC-4D07-B263-6FAB17AD17D9}"/>
                </a:ext>
              </a:extLst>
            </p:cNvPr>
            <p:cNvSpPr/>
            <p:nvPr/>
          </p:nvSpPr>
          <p:spPr>
            <a:xfrm>
              <a:off x="0" y="863690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Shape 284">
              <a:extLst>
                <a:ext uri="{FF2B5EF4-FFF2-40B4-BE49-F238E27FC236}">
                  <a16:creationId xmlns:a16="http://schemas.microsoft.com/office/drawing/2014/main" xmlns="" id="{DAFE9331-1F1C-4F3C-AE72-A87E93B651F0}"/>
                </a:ext>
              </a:extLst>
            </p:cNvPr>
            <p:cNvSpPr/>
            <p:nvPr/>
          </p:nvSpPr>
          <p:spPr>
            <a:xfrm>
              <a:off x="0" y="649167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9" name="Shape 285">
              <a:extLst>
                <a:ext uri="{FF2B5EF4-FFF2-40B4-BE49-F238E27FC236}">
                  <a16:creationId xmlns:a16="http://schemas.microsoft.com/office/drawing/2014/main" xmlns="" id="{BE429B11-7F01-4230-88E1-601F44A7665C}"/>
                </a:ext>
              </a:extLst>
            </p:cNvPr>
            <p:cNvSpPr/>
            <p:nvPr/>
          </p:nvSpPr>
          <p:spPr>
            <a:xfrm>
              <a:off x="0" y="431844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Shape 286">
              <a:extLst>
                <a:ext uri="{FF2B5EF4-FFF2-40B4-BE49-F238E27FC236}">
                  <a16:creationId xmlns:a16="http://schemas.microsoft.com/office/drawing/2014/main" xmlns="" id="{3D619C6A-36A7-47E7-AFE8-82A62FA1C70C}"/>
                </a:ext>
              </a:extLst>
            </p:cNvPr>
            <p:cNvSpPr/>
            <p:nvPr/>
          </p:nvSpPr>
          <p:spPr>
            <a:xfrm>
              <a:off x="0" y="214521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1" name="Shape 287">
              <a:extLst>
                <a:ext uri="{FF2B5EF4-FFF2-40B4-BE49-F238E27FC236}">
                  <a16:creationId xmlns:a16="http://schemas.microsoft.com/office/drawing/2014/main" xmlns="" id="{4CBFA9DE-E9A8-48B7-B12B-F2FDFD064F36}"/>
                </a:ext>
              </a:extLst>
            </p:cNvPr>
            <p:cNvSpPr/>
            <p:nvPr/>
          </p:nvSpPr>
          <p:spPr>
            <a:xfrm>
              <a:off x="0" y="0"/>
              <a:ext cx="547229" cy="18023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82" name="Group 288">
            <a:extLst>
              <a:ext uri="{FF2B5EF4-FFF2-40B4-BE49-F238E27FC236}">
                <a16:creationId xmlns:a16="http://schemas.microsoft.com/office/drawing/2014/main" xmlns="" id="{05A62444-9DE8-40AA-A56F-F968595418B5}"/>
              </a:ext>
            </a:extLst>
          </p:cNvPr>
          <p:cNvGrpSpPr/>
          <p:nvPr/>
        </p:nvGrpSpPr>
        <p:grpSpPr>
          <a:xfrm>
            <a:off x="7027470" y="1707654"/>
            <a:ext cx="136818" cy="353757"/>
            <a:chOff x="0" y="0"/>
            <a:chExt cx="547229" cy="1693088"/>
          </a:xfrm>
          <a:solidFill>
            <a:srgbClr val="E5E5E5"/>
          </a:solidFill>
        </p:grpSpPr>
        <p:sp>
          <p:nvSpPr>
            <p:cNvPr id="183" name="Shape 280">
              <a:extLst>
                <a:ext uri="{FF2B5EF4-FFF2-40B4-BE49-F238E27FC236}">
                  <a16:creationId xmlns:a16="http://schemas.microsoft.com/office/drawing/2014/main" xmlns="" id="{D7DEF026-6308-4190-8894-6B349ADFE2EE}"/>
                </a:ext>
              </a:extLst>
            </p:cNvPr>
            <p:cNvSpPr/>
            <p:nvPr/>
          </p:nvSpPr>
          <p:spPr>
            <a:xfrm>
              <a:off x="0" y="1512856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4" name="Shape 281">
              <a:extLst>
                <a:ext uri="{FF2B5EF4-FFF2-40B4-BE49-F238E27FC236}">
                  <a16:creationId xmlns:a16="http://schemas.microsoft.com/office/drawing/2014/main" xmlns="" id="{B74021D8-1FCE-4BDC-8741-0EC23F0C0254}"/>
                </a:ext>
              </a:extLst>
            </p:cNvPr>
            <p:cNvSpPr/>
            <p:nvPr/>
          </p:nvSpPr>
          <p:spPr>
            <a:xfrm>
              <a:off x="0" y="1295533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5" name="Shape 282">
              <a:extLst>
                <a:ext uri="{FF2B5EF4-FFF2-40B4-BE49-F238E27FC236}">
                  <a16:creationId xmlns:a16="http://schemas.microsoft.com/office/drawing/2014/main" xmlns="" id="{3B2DFFC7-F31C-454A-AF67-BE7DCBF8FB10}"/>
                </a:ext>
              </a:extLst>
            </p:cNvPr>
            <p:cNvSpPr/>
            <p:nvPr/>
          </p:nvSpPr>
          <p:spPr>
            <a:xfrm>
              <a:off x="0" y="1081012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6" name="Shape 283">
              <a:extLst>
                <a:ext uri="{FF2B5EF4-FFF2-40B4-BE49-F238E27FC236}">
                  <a16:creationId xmlns:a16="http://schemas.microsoft.com/office/drawing/2014/main" xmlns="" id="{7F7E8EDD-8FD7-457D-B9A0-666CA1918B29}"/>
                </a:ext>
              </a:extLst>
            </p:cNvPr>
            <p:cNvSpPr/>
            <p:nvPr/>
          </p:nvSpPr>
          <p:spPr>
            <a:xfrm>
              <a:off x="0" y="863690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7" name="Shape 284">
              <a:extLst>
                <a:ext uri="{FF2B5EF4-FFF2-40B4-BE49-F238E27FC236}">
                  <a16:creationId xmlns:a16="http://schemas.microsoft.com/office/drawing/2014/main" xmlns="" id="{D14436F3-1AC0-4FA0-9745-92A77E745D5C}"/>
                </a:ext>
              </a:extLst>
            </p:cNvPr>
            <p:cNvSpPr/>
            <p:nvPr/>
          </p:nvSpPr>
          <p:spPr>
            <a:xfrm>
              <a:off x="0" y="649167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8" name="Shape 285">
              <a:extLst>
                <a:ext uri="{FF2B5EF4-FFF2-40B4-BE49-F238E27FC236}">
                  <a16:creationId xmlns:a16="http://schemas.microsoft.com/office/drawing/2014/main" xmlns="" id="{061EB659-77B9-4A49-943D-DE7D30A480A4}"/>
                </a:ext>
              </a:extLst>
            </p:cNvPr>
            <p:cNvSpPr/>
            <p:nvPr/>
          </p:nvSpPr>
          <p:spPr>
            <a:xfrm>
              <a:off x="0" y="431844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9" name="Shape 286">
              <a:extLst>
                <a:ext uri="{FF2B5EF4-FFF2-40B4-BE49-F238E27FC236}">
                  <a16:creationId xmlns:a16="http://schemas.microsoft.com/office/drawing/2014/main" xmlns="" id="{006B4F4D-B5C0-44CC-9DA7-23BB6637672A}"/>
                </a:ext>
              </a:extLst>
            </p:cNvPr>
            <p:cNvSpPr/>
            <p:nvPr/>
          </p:nvSpPr>
          <p:spPr>
            <a:xfrm>
              <a:off x="0" y="214521"/>
              <a:ext cx="547229" cy="180232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0" name="Shape 287">
              <a:extLst>
                <a:ext uri="{FF2B5EF4-FFF2-40B4-BE49-F238E27FC236}">
                  <a16:creationId xmlns:a16="http://schemas.microsoft.com/office/drawing/2014/main" xmlns="" id="{6D5EB188-4569-4362-9FD2-798A1AE66537}"/>
                </a:ext>
              </a:extLst>
            </p:cNvPr>
            <p:cNvSpPr/>
            <p:nvPr/>
          </p:nvSpPr>
          <p:spPr>
            <a:xfrm>
              <a:off x="0" y="0"/>
              <a:ext cx="547229" cy="18023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91" name="Group 288">
            <a:extLst>
              <a:ext uri="{FF2B5EF4-FFF2-40B4-BE49-F238E27FC236}">
                <a16:creationId xmlns:a16="http://schemas.microsoft.com/office/drawing/2014/main" xmlns="" id="{A5E5AA1C-99FF-4BFD-877F-49F6FD31DC86}"/>
              </a:ext>
            </a:extLst>
          </p:cNvPr>
          <p:cNvGrpSpPr/>
          <p:nvPr/>
        </p:nvGrpSpPr>
        <p:grpSpPr>
          <a:xfrm>
            <a:off x="5299278" y="1711236"/>
            <a:ext cx="136818" cy="353757"/>
            <a:chOff x="0" y="0"/>
            <a:chExt cx="547229" cy="1693088"/>
          </a:xfrm>
          <a:solidFill>
            <a:srgbClr val="E5E5E5"/>
          </a:solidFill>
        </p:grpSpPr>
        <p:sp>
          <p:nvSpPr>
            <p:cNvPr id="192" name="Shape 280">
              <a:extLst>
                <a:ext uri="{FF2B5EF4-FFF2-40B4-BE49-F238E27FC236}">
                  <a16:creationId xmlns:a16="http://schemas.microsoft.com/office/drawing/2014/main" xmlns="" id="{BA1649D4-454B-4B46-8C90-67AA88EE0C75}"/>
                </a:ext>
              </a:extLst>
            </p:cNvPr>
            <p:cNvSpPr/>
            <p:nvPr/>
          </p:nvSpPr>
          <p:spPr>
            <a:xfrm>
              <a:off x="0" y="1512856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3" name="Shape 281">
              <a:extLst>
                <a:ext uri="{FF2B5EF4-FFF2-40B4-BE49-F238E27FC236}">
                  <a16:creationId xmlns:a16="http://schemas.microsoft.com/office/drawing/2014/main" xmlns="" id="{B5180E16-AF0F-4808-A0CF-3A8AE0CBD300}"/>
                </a:ext>
              </a:extLst>
            </p:cNvPr>
            <p:cNvSpPr/>
            <p:nvPr/>
          </p:nvSpPr>
          <p:spPr>
            <a:xfrm>
              <a:off x="0" y="1295533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4" name="Shape 282">
              <a:extLst>
                <a:ext uri="{FF2B5EF4-FFF2-40B4-BE49-F238E27FC236}">
                  <a16:creationId xmlns:a16="http://schemas.microsoft.com/office/drawing/2014/main" xmlns="" id="{6675EDB6-3ED1-4539-B89F-8B8BCCE63143}"/>
                </a:ext>
              </a:extLst>
            </p:cNvPr>
            <p:cNvSpPr/>
            <p:nvPr/>
          </p:nvSpPr>
          <p:spPr>
            <a:xfrm>
              <a:off x="0" y="1081012"/>
              <a:ext cx="547229" cy="1802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5" name="Shape 283">
              <a:extLst>
                <a:ext uri="{FF2B5EF4-FFF2-40B4-BE49-F238E27FC236}">
                  <a16:creationId xmlns:a16="http://schemas.microsoft.com/office/drawing/2014/main" xmlns="" id="{85160597-03AC-4728-A750-EB05D1AAB6B1}"/>
                </a:ext>
              </a:extLst>
            </p:cNvPr>
            <p:cNvSpPr/>
            <p:nvPr/>
          </p:nvSpPr>
          <p:spPr>
            <a:xfrm>
              <a:off x="0" y="863690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6" name="Shape 284">
              <a:extLst>
                <a:ext uri="{FF2B5EF4-FFF2-40B4-BE49-F238E27FC236}">
                  <a16:creationId xmlns:a16="http://schemas.microsoft.com/office/drawing/2014/main" xmlns="" id="{44A5DD84-1EAC-47FB-ABD3-F99837E47A6D}"/>
                </a:ext>
              </a:extLst>
            </p:cNvPr>
            <p:cNvSpPr/>
            <p:nvPr/>
          </p:nvSpPr>
          <p:spPr>
            <a:xfrm>
              <a:off x="0" y="649167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7" name="Shape 285">
              <a:extLst>
                <a:ext uri="{FF2B5EF4-FFF2-40B4-BE49-F238E27FC236}">
                  <a16:creationId xmlns:a16="http://schemas.microsoft.com/office/drawing/2014/main" xmlns="" id="{B58E670D-341B-4F34-A4FB-E37455D0B35D}"/>
                </a:ext>
              </a:extLst>
            </p:cNvPr>
            <p:cNvSpPr/>
            <p:nvPr/>
          </p:nvSpPr>
          <p:spPr>
            <a:xfrm>
              <a:off x="0" y="431844"/>
              <a:ext cx="547229" cy="180232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8" name="Shape 286">
              <a:extLst>
                <a:ext uri="{FF2B5EF4-FFF2-40B4-BE49-F238E27FC236}">
                  <a16:creationId xmlns:a16="http://schemas.microsoft.com/office/drawing/2014/main" xmlns="" id="{ADD141BE-61B3-40DB-88C3-C128F86750D1}"/>
                </a:ext>
              </a:extLst>
            </p:cNvPr>
            <p:cNvSpPr/>
            <p:nvPr/>
          </p:nvSpPr>
          <p:spPr>
            <a:xfrm>
              <a:off x="0" y="214521"/>
              <a:ext cx="547229" cy="180232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9" name="Shape 287">
              <a:extLst>
                <a:ext uri="{FF2B5EF4-FFF2-40B4-BE49-F238E27FC236}">
                  <a16:creationId xmlns:a16="http://schemas.microsoft.com/office/drawing/2014/main" xmlns="" id="{45697EDF-EEE6-4E12-9210-7F0E645D4E8C}"/>
                </a:ext>
              </a:extLst>
            </p:cNvPr>
            <p:cNvSpPr/>
            <p:nvPr/>
          </p:nvSpPr>
          <p:spPr>
            <a:xfrm>
              <a:off x="0" y="0"/>
              <a:ext cx="547229" cy="18023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8" name="Cím 30">
            <a:extLst>
              <a:ext uri="{FF2B5EF4-FFF2-40B4-BE49-F238E27FC236}">
                <a16:creationId xmlns:a16="http://schemas.microsoft.com/office/drawing/2014/main" xmlns="" id="{C8F60512-6E6A-4B40-8F43-01A18BD94E5D}"/>
              </a:ext>
            </a:extLst>
          </p:cNvPr>
          <p:cNvSpPr txBox="1">
            <a:spLocks/>
          </p:cNvSpPr>
          <p:nvPr/>
        </p:nvSpPr>
        <p:spPr>
          <a:xfrm>
            <a:off x="614950" y="3939902"/>
            <a:ext cx="7557450" cy="62714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Az direkt módon bevallott egy adott műsorhoz kötött tévénézési idő átlagosan 56 perc volt (a legkisebb értéket 15 percben húztuk meg). A szignifikanciavizsgálat a férfiakra (61p), 40 év felettiekre (59p), mozifilmet illetve filmcsatornát nézőkre (68-69p), valamint hétvégi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tévézőkre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(68p) mutat jelentősen magasabb átlagértéket. Hasonló mondható el azon alanyokra is, akik az adott program kedvéért, tervezetten ültek a képernyő elé (58p).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E45D39F0-7776-477A-9FC1-41E440DF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8C06D505-32C8-457C-A4DE-92E6AC4F0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A teljes műsornak ez mekkora részét tette ki a megtekintés?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Relatív megtekintési idő </a:t>
            </a:r>
          </a:p>
        </p:txBody>
      </p:sp>
      <p:sp>
        <p:nvSpPr>
          <p:cNvPr id="9" name="Ellipszis 6">
            <a:extLst>
              <a:ext uri="{FF2B5EF4-FFF2-40B4-BE49-F238E27FC236}">
                <a16:creationId xmlns:a16="http://schemas.microsoft.com/office/drawing/2014/main" xmlns="" id="{D3A74061-EA5C-436F-91B2-D591448440D1}"/>
              </a:ext>
            </a:extLst>
          </p:cNvPr>
          <p:cNvSpPr/>
          <p:nvPr/>
        </p:nvSpPr>
        <p:spPr>
          <a:xfrm>
            <a:off x="4781960" y="1791290"/>
            <a:ext cx="895612" cy="89561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Ellipszis 45">
            <a:extLst>
              <a:ext uri="{FF2B5EF4-FFF2-40B4-BE49-F238E27FC236}">
                <a16:creationId xmlns:a16="http://schemas.microsoft.com/office/drawing/2014/main" xmlns="" id="{EC9A970F-FA00-4643-9A15-2FA47322040D}"/>
              </a:ext>
            </a:extLst>
          </p:cNvPr>
          <p:cNvSpPr/>
          <p:nvPr/>
        </p:nvSpPr>
        <p:spPr>
          <a:xfrm>
            <a:off x="5852357" y="1779662"/>
            <a:ext cx="895612" cy="89561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Ellipszis 46">
            <a:extLst>
              <a:ext uri="{FF2B5EF4-FFF2-40B4-BE49-F238E27FC236}">
                <a16:creationId xmlns:a16="http://schemas.microsoft.com/office/drawing/2014/main" xmlns="" id="{6863772A-E2EF-4B40-AD9F-4F5A60947CC6}"/>
              </a:ext>
            </a:extLst>
          </p:cNvPr>
          <p:cNvSpPr/>
          <p:nvPr/>
        </p:nvSpPr>
        <p:spPr>
          <a:xfrm>
            <a:off x="6885704" y="1783538"/>
            <a:ext cx="895612" cy="895610"/>
          </a:xfrm>
          <a:prstGeom prst="ellipse">
            <a:avLst/>
          </a:prstGeom>
          <a:solidFill>
            <a:srgbClr val="FF434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Ellipszis 47">
            <a:extLst>
              <a:ext uri="{FF2B5EF4-FFF2-40B4-BE49-F238E27FC236}">
                <a16:creationId xmlns:a16="http://schemas.microsoft.com/office/drawing/2014/main" xmlns="" id="{A2CF1A45-D10E-4AD1-9732-C786BA418B28}"/>
              </a:ext>
            </a:extLst>
          </p:cNvPr>
          <p:cNvSpPr/>
          <p:nvPr/>
        </p:nvSpPr>
        <p:spPr>
          <a:xfrm>
            <a:off x="7917158" y="1787414"/>
            <a:ext cx="895612" cy="895610"/>
          </a:xfrm>
          <a:prstGeom prst="ellipse">
            <a:avLst/>
          </a:prstGeom>
          <a:solidFill>
            <a:srgbClr val="FF434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Szövegdoboz 53">
            <a:extLst>
              <a:ext uri="{FF2B5EF4-FFF2-40B4-BE49-F238E27FC236}">
                <a16:creationId xmlns:a16="http://schemas.microsoft.com/office/drawing/2014/main" xmlns="" id="{F07D270B-9557-4994-92E9-FD7FEBEFE500}"/>
              </a:ext>
            </a:extLst>
          </p:cNvPr>
          <p:cNvSpPr txBox="1"/>
          <p:nvPr/>
        </p:nvSpPr>
        <p:spPr>
          <a:xfrm>
            <a:off x="4786135" y="2013877"/>
            <a:ext cx="823790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25%</a:t>
            </a:r>
          </a:p>
        </p:txBody>
      </p:sp>
      <p:sp>
        <p:nvSpPr>
          <p:cNvPr id="14" name="Szövegdoboz 55">
            <a:extLst>
              <a:ext uri="{FF2B5EF4-FFF2-40B4-BE49-F238E27FC236}">
                <a16:creationId xmlns:a16="http://schemas.microsoft.com/office/drawing/2014/main" xmlns="" id="{A9D8D0F4-D4C2-4463-A22F-21E78BAB31E8}"/>
              </a:ext>
            </a:extLst>
          </p:cNvPr>
          <p:cNvSpPr txBox="1"/>
          <p:nvPr/>
        </p:nvSpPr>
        <p:spPr>
          <a:xfrm>
            <a:off x="5870783" y="2007431"/>
            <a:ext cx="764875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17%</a:t>
            </a:r>
          </a:p>
        </p:txBody>
      </p:sp>
      <p:sp>
        <p:nvSpPr>
          <p:cNvPr id="15" name="Szövegdoboz 56">
            <a:extLst>
              <a:ext uri="{FF2B5EF4-FFF2-40B4-BE49-F238E27FC236}">
                <a16:creationId xmlns:a16="http://schemas.microsoft.com/office/drawing/2014/main" xmlns="" id="{3579FF54-10B2-45A2-9CC0-231F062847F9}"/>
              </a:ext>
            </a:extLst>
          </p:cNvPr>
          <p:cNvSpPr txBox="1"/>
          <p:nvPr/>
        </p:nvSpPr>
        <p:spPr>
          <a:xfrm>
            <a:off x="6932450" y="2010830"/>
            <a:ext cx="758278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12%</a:t>
            </a:r>
          </a:p>
        </p:txBody>
      </p:sp>
      <p:sp>
        <p:nvSpPr>
          <p:cNvPr id="17" name="Ellipszis 6">
            <a:extLst>
              <a:ext uri="{FF2B5EF4-FFF2-40B4-BE49-F238E27FC236}">
                <a16:creationId xmlns:a16="http://schemas.microsoft.com/office/drawing/2014/main" xmlns="" id="{24DF2828-079A-4964-ABA4-ECAFD8B3ADEE}"/>
              </a:ext>
            </a:extLst>
          </p:cNvPr>
          <p:cNvSpPr/>
          <p:nvPr/>
        </p:nvSpPr>
        <p:spPr>
          <a:xfrm>
            <a:off x="3572469" y="1795165"/>
            <a:ext cx="895612" cy="89561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Szövegdoboz 53">
            <a:extLst>
              <a:ext uri="{FF2B5EF4-FFF2-40B4-BE49-F238E27FC236}">
                <a16:creationId xmlns:a16="http://schemas.microsoft.com/office/drawing/2014/main" xmlns="" id="{0F317FA7-5B1E-4DF2-A36B-BF94ED5F3C1B}"/>
              </a:ext>
            </a:extLst>
          </p:cNvPr>
          <p:cNvSpPr txBox="1"/>
          <p:nvPr/>
        </p:nvSpPr>
        <p:spPr>
          <a:xfrm>
            <a:off x="3563888" y="2007431"/>
            <a:ext cx="974084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43%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xmlns="" id="{4185D7CA-6A2C-4CE7-9DF7-972BD4ED73EF}"/>
              </a:ext>
            </a:extLst>
          </p:cNvPr>
          <p:cNvSpPr/>
          <p:nvPr/>
        </p:nvSpPr>
        <p:spPr>
          <a:xfrm>
            <a:off x="3597625" y="302386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404040"/>
                </a:solidFill>
                <a:latin typeface="Calibri"/>
              </a:rPr>
              <a:t>Végig nézte a műsort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94CBDE58-63FA-43F8-8425-5B4341AD9490}"/>
              </a:ext>
            </a:extLst>
          </p:cNvPr>
          <p:cNvSpPr/>
          <p:nvPr/>
        </p:nvSpPr>
        <p:spPr>
          <a:xfrm>
            <a:off x="4791492" y="302386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404040"/>
                </a:solidFill>
                <a:latin typeface="Calibri"/>
              </a:rPr>
              <a:t>Majdnem az egészet látta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FDD5B355-B9BC-43E9-8E71-3700EAD55487}"/>
              </a:ext>
            </a:extLst>
          </p:cNvPr>
          <p:cNvSpPr/>
          <p:nvPr/>
        </p:nvSpPr>
        <p:spPr>
          <a:xfrm>
            <a:off x="5826414" y="302345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404040"/>
                </a:solidFill>
                <a:latin typeface="Calibri"/>
              </a:rPr>
              <a:t>Több mint a felét látta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xmlns="" id="{FA9F0EF1-4BB6-45C1-9AA3-2BE4834ED8A6}"/>
              </a:ext>
            </a:extLst>
          </p:cNvPr>
          <p:cNvSpPr/>
          <p:nvPr/>
        </p:nvSpPr>
        <p:spPr>
          <a:xfrm>
            <a:off x="6861336" y="3023865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404040"/>
                </a:solidFill>
                <a:latin typeface="Calibri"/>
              </a:rPr>
              <a:t>Kevesebb mint a felét látta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B6B63D4B-D3F6-468A-8AF8-F0E559F281AB}"/>
              </a:ext>
            </a:extLst>
          </p:cNvPr>
          <p:cNvSpPr/>
          <p:nvPr/>
        </p:nvSpPr>
        <p:spPr>
          <a:xfrm>
            <a:off x="7896259" y="3055708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kern="0" dirty="0">
                <a:solidFill>
                  <a:srgbClr val="404040"/>
                </a:solidFill>
                <a:latin typeface="Calibri"/>
              </a:rPr>
              <a:t>Alig látott belőle valamit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FE7A1B09-F593-4505-A031-661824D60E97}"/>
              </a:ext>
            </a:extLst>
          </p:cNvPr>
          <p:cNvSpPr>
            <a:spLocks noChangeAspect="1"/>
          </p:cNvSpPr>
          <p:nvPr/>
        </p:nvSpPr>
        <p:spPr bwMode="auto">
          <a:xfrm>
            <a:off x="1188766" y="1779662"/>
            <a:ext cx="1036533" cy="1036533"/>
          </a:xfrm>
          <a:prstGeom prst="arc">
            <a:avLst>
              <a:gd name="adj1" fmla="val 16175991"/>
              <a:gd name="adj2" fmla="val 20430159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C685363F-5C40-4486-B8FA-D352FADC871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88766" y="1779662"/>
            <a:ext cx="1036533" cy="1036533"/>
          </a:xfrm>
          <a:prstGeom prst="arc">
            <a:avLst>
              <a:gd name="adj1" fmla="val 16160081"/>
              <a:gd name="adj2" fmla="val 12032428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96A1970-650F-4B17-BA72-585358F89896}"/>
              </a:ext>
            </a:extLst>
          </p:cNvPr>
          <p:cNvSpPr txBox="1"/>
          <p:nvPr/>
        </p:nvSpPr>
        <p:spPr>
          <a:xfrm>
            <a:off x="446493" y="2992328"/>
            <a:ext cx="1195840" cy="51552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Legalább a felét látta</a:t>
            </a:r>
            <a:r>
              <a:rPr lang="hu-HU" sz="2250" b="1" kern="0" dirty="0">
                <a:solidFill>
                  <a:schemeClr val="accent4"/>
                </a:solidFill>
                <a:latin typeface="Calibri"/>
              </a:rPr>
              <a:t/>
            </a:r>
            <a:br>
              <a:rPr lang="hu-HU" sz="2250" b="1" kern="0" dirty="0">
                <a:solidFill>
                  <a:schemeClr val="accent4"/>
                </a:solidFill>
                <a:latin typeface="Calibri"/>
              </a:rPr>
            </a:br>
            <a:r>
              <a:rPr lang="hu-HU" sz="2250" b="1" kern="0" dirty="0">
                <a:solidFill>
                  <a:schemeClr val="accent4"/>
                </a:solidFill>
                <a:latin typeface="Calibri"/>
              </a:rPr>
              <a:t>85</a:t>
            </a:r>
            <a:r>
              <a:rPr lang="en-US" sz="2250" b="1" kern="0" dirty="0">
                <a:solidFill>
                  <a:schemeClr val="accent4"/>
                </a:solidFill>
                <a:latin typeface="Calibri"/>
              </a:rPr>
              <a:t>%</a:t>
            </a:r>
            <a:endParaRPr lang="en-GB" sz="2250" b="1" kern="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8854DE5-C710-49D7-99E2-985AD5972977}"/>
              </a:ext>
            </a:extLst>
          </p:cNvPr>
          <p:cNvSpPr txBox="1"/>
          <p:nvPr/>
        </p:nvSpPr>
        <p:spPr>
          <a:xfrm>
            <a:off x="1813078" y="1414910"/>
            <a:ext cx="1279197" cy="51552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100" b="0" kern="12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Legfeljebb a felét látta</a:t>
            </a:r>
            <a:r>
              <a:rPr lang="hu-HU" dirty="0">
                <a:solidFill>
                  <a:srgbClr val="FF4343"/>
                </a:solidFill>
              </a:rPr>
              <a:t/>
            </a:r>
            <a:br>
              <a:rPr lang="hu-HU" dirty="0">
                <a:solidFill>
                  <a:srgbClr val="FF4343"/>
                </a:solidFill>
              </a:rPr>
            </a:br>
            <a:r>
              <a:rPr lang="hu-HU" dirty="0">
                <a:solidFill>
                  <a:srgbClr val="FF4343"/>
                </a:solidFill>
              </a:rPr>
              <a:t>15</a:t>
            </a:r>
            <a:r>
              <a:rPr lang="en-US" dirty="0">
                <a:solidFill>
                  <a:srgbClr val="FF4343"/>
                </a:solidFill>
              </a:rPr>
              <a:t>%</a:t>
            </a:r>
            <a:endParaRPr lang="en-GB" dirty="0">
              <a:solidFill>
                <a:srgbClr val="FF4343"/>
              </a:solidFill>
            </a:endParaRPr>
          </a:p>
        </p:txBody>
      </p:sp>
      <p:sp>
        <p:nvSpPr>
          <p:cNvPr id="16" name="Szövegdoboz 57">
            <a:extLst>
              <a:ext uri="{FF2B5EF4-FFF2-40B4-BE49-F238E27FC236}">
                <a16:creationId xmlns:a16="http://schemas.microsoft.com/office/drawing/2014/main" xmlns="" id="{7F1109B1-2147-4784-B245-5A9EA4C31BD8}"/>
              </a:ext>
            </a:extLst>
          </p:cNvPr>
          <p:cNvSpPr txBox="1"/>
          <p:nvPr/>
        </p:nvSpPr>
        <p:spPr>
          <a:xfrm>
            <a:off x="7933170" y="2007431"/>
            <a:ext cx="865245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3%</a:t>
            </a:r>
          </a:p>
        </p:txBody>
      </p:sp>
      <p:sp>
        <p:nvSpPr>
          <p:cNvPr id="28" name="Cím 30">
            <a:extLst>
              <a:ext uri="{FF2B5EF4-FFF2-40B4-BE49-F238E27FC236}">
                <a16:creationId xmlns:a16="http://schemas.microsoft.com/office/drawing/2014/main" xmlns="" id="{F04150CC-16DB-4F3F-AE33-CB3731C32AA4}"/>
              </a:ext>
            </a:extLst>
          </p:cNvPr>
          <p:cNvSpPr txBox="1">
            <a:spLocks/>
          </p:cNvSpPr>
          <p:nvPr/>
        </p:nvSpPr>
        <p:spPr>
          <a:xfrm>
            <a:off x="398926" y="3939902"/>
            <a:ext cx="8318484" cy="62714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Az vizsgált műsor hosszától függetlenül az alanyok döntő többsége legalább az adott program felét figyelemmel követte. A minta 43%-át teszi ki azon tévénézési szituációk aránya, ahol az alanyok saját bevallásuk szerint a teljes műsort megnézték. Ez utóbbi arány az 50 év felettiek (50%), a sorozatnézők (49%), az egyedül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tévézők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(49%), a hétvégi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tévézők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(49%), és a programot tudatosan választók (51%) körében kiemelkedő.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DAD3EA6-9E22-4773-875E-F9808DEA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E00C01C-A6B8-4371-B4F0-F64D77B6B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Tartalom</a:t>
            </a:r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0442D6B-47C1-4AED-B595-D1487B82E751}"/>
              </a:ext>
            </a:extLst>
          </p:cNvPr>
          <p:cNvSpPr/>
          <p:nvPr/>
        </p:nvSpPr>
        <p:spPr>
          <a:xfrm>
            <a:off x="398841" y="915566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7EFC671-91E7-4D62-B598-3079B10A2458}"/>
              </a:ext>
            </a:extLst>
          </p:cNvPr>
          <p:cNvGrpSpPr/>
          <p:nvPr/>
        </p:nvGrpSpPr>
        <p:grpSpPr>
          <a:xfrm>
            <a:off x="1287774" y="1028789"/>
            <a:ext cx="3068203" cy="493554"/>
            <a:chOff x="1161413" y="1276518"/>
            <a:chExt cx="2912953" cy="493554"/>
          </a:xfrm>
        </p:grpSpPr>
        <p:sp>
          <p:nvSpPr>
            <p:cNvPr id="88" name="TextBox 54">
              <a:extLst>
                <a:ext uri="{FF2B5EF4-FFF2-40B4-BE49-F238E27FC236}">
                  <a16:creationId xmlns:a16="http://schemas.microsoft.com/office/drawing/2014/main" xmlns="" id="{36EF9DED-E9B7-4E69-8A66-8F542BBDF91D}"/>
                </a:ext>
              </a:extLst>
            </p:cNvPr>
            <p:cNvSpPr txBox="1"/>
            <p:nvPr/>
          </p:nvSpPr>
          <p:spPr>
            <a:xfrm>
              <a:off x="1161414" y="1427500"/>
              <a:ext cx="2912952" cy="19736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Módszertani háttér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5815282-0D00-44C7-B3B3-DAFCB0C2FF7A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27827E3D-9802-45ED-B511-AA8006EA19F2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D6481E7-3B12-4B8F-B88D-3F23D073174B}"/>
              </a:ext>
            </a:extLst>
          </p:cNvPr>
          <p:cNvSpPr/>
          <p:nvPr/>
        </p:nvSpPr>
        <p:spPr>
          <a:xfrm>
            <a:off x="398840" y="1774882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68997CC-8987-4BDB-BDD3-CAE125D0C818}"/>
              </a:ext>
            </a:extLst>
          </p:cNvPr>
          <p:cNvGrpSpPr/>
          <p:nvPr/>
        </p:nvGrpSpPr>
        <p:grpSpPr>
          <a:xfrm>
            <a:off x="1287773" y="1888105"/>
            <a:ext cx="3068203" cy="493554"/>
            <a:chOff x="1161413" y="1276518"/>
            <a:chExt cx="2912953" cy="493554"/>
          </a:xfrm>
        </p:grpSpPr>
        <p:sp>
          <p:nvSpPr>
            <p:cNvPr id="85" name="TextBox 86">
              <a:extLst>
                <a:ext uri="{FF2B5EF4-FFF2-40B4-BE49-F238E27FC236}">
                  <a16:creationId xmlns:a16="http://schemas.microsoft.com/office/drawing/2014/main" xmlns="" id="{3B45762D-9C2F-4D0F-85D5-37E70F4A63F9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</a:pPr>
              <a:r>
                <a:rPr lang="hu-HU" sz="1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Demográfia</a:t>
              </a:r>
              <a:endPara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E4307B3A-F4D2-435C-B2C8-65D9B1791269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EF27C367-3188-406C-BA9A-FCD1727E8069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BD8CA5DD-C18F-4BA5-8A70-905F7D9ED9A2}"/>
              </a:ext>
            </a:extLst>
          </p:cNvPr>
          <p:cNvSpPr/>
          <p:nvPr/>
        </p:nvSpPr>
        <p:spPr>
          <a:xfrm>
            <a:off x="4788024" y="917098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F9F6C8D-227C-40E4-AB4A-370A3CEC5EBD}"/>
              </a:ext>
            </a:extLst>
          </p:cNvPr>
          <p:cNvGrpSpPr/>
          <p:nvPr/>
        </p:nvGrpSpPr>
        <p:grpSpPr>
          <a:xfrm>
            <a:off x="5676957" y="1030321"/>
            <a:ext cx="3068203" cy="493554"/>
            <a:chOff x="1161413" y="1276518"/>
            <a:chExt cx="2912953" cy="493554"/>
          </a:xfrm>
        </p:grpSpPr>
        <p:sp>
          <p:nvSpPr>
            <p:cNvPr id="82" name="TextBox 104">
              <a:extLst>
                <a:ext uri="{FF2B5EF4-FFF2-40B4-BE49-F238E27FC236}">
                  <a16:creationId xmlns:a16="http://schemas.microsoft.com/office/drawing/2014/main" xmlns="" id="{A6B98820-A155-4938-9C0B-68815212E996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</a:pPr>
              <a:r>
                <a:rPr lang="hu-HU" sz="1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Reklámelfogadás és alternatív képernyők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82C7329B-CDA0-4E5D-BCD1-6AF3DA4D2734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F4A82509-FAF0-49E1-B892-A12C01AD6511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EADDD73D-C68B-4568-8E58-B447007662B7}"/>
              </a:ext>
            </a:extLst>
          </p:cNvPr>
          <p:cNvSpPr/>
          <p:nvPr/>
        </p:nvSpPr>
        <p:spPr>
          <a:xfrm>
            <a:off x="4788024" y="1779742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EBC7D72-EFFF-468F-AFD6-053858B105B4}"/>
              </a:ext>
            </a:extLst>
          </p:cNvPr>
          <p:cNvGrpSpPr/>
          <p:nvPr/>
        </p:nvGrpSpPr>
        <p:grpSpPr>
          <a:xfrm>
            <a:off x="5676957" y="1892965"/>
            <a:ext cx="3068203" cy="493554"/>
            <a:chOff x="1161413" y="1276518"/>
            <a:chExt cx="2912953" cy="493554"/>
          </a:xfrm>
        </p:grpSpPr>
        <p:sp>
          <p:nvSpPr>
            <p:cNvPr id="79" name="TextBox 104">
              <a:extLst>
                <a:ext uri="{FF2B5EF4-FFF2-40B4-BE49-F238E27FC236}">
                  <a16:creationId xmlns:a16="http://schemas.microsoft.com/office/drawing/2014/main" xmlns="" id="{05A0E9AF-7D49-4024-A917-88DAB24C1BA9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Párhuzamos tevékenység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30976A22-1073-4359-B427-10F882CD194E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4BFF6138-5786-4DC3-AD0E-CA40207FDA4F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DAC7958F-0419-46C0-B339-8306F5C5F4BF}"/>
              </a:ext>
            </a:extLst>
          </p:cNvPr>
          <p:cNvSpPr/>
          <p:nvPr/>
        </p:nvSpPr>
        <p:spPr>
          <a:xfrm>
            <a:off x="398840" y="2628435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2AD1190-838C-4FBE-87D4-3A29BD52EA39}"/>
              </a:ext>
            </a:extLst>
          </p:cNvPr>
          <p:cNvGrpSpPr/>
          <p:nvPr/>
        </p:nvGrpSpPr>
        <p:grpSpPr>
          <a:xfrm>
            <a:off x="1287773" y="2741658"/>
            <a:ext cx="3068203" cy="493554"/>
            <a:chOff x="1161413" y="1276518"/>
            <a:chExt cx="2912953" cy="493554"/>
          </a:xfrm>
        </p:grpSpPr>
        <p:sp>
          <p:nvSpPr>
            <p:cNvPr id="76" name="TextBox 86">
              <a:extLst>
                <a:ext uri="{FF2B5EF4-FFF2-40B4-BE49-F238E27FC236}">
                  <a16:creationId xmlns:a16="http://schemas.microsoft.com/office/drawing/2014/main" xmlns="" id="{FCD98A74-8E2E-4610-91C4-CED88627500C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Általános tévénézési szokások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38A47C60-9D8C-4552-A843-669D4C06DB06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A078359-634C-46F6-97C5-EB3D2F40060B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122FE810-33A3-49F7-B24B-D1AAEB4DA45E}"/>
              </a:ext>
            </a:extLst>
          </p:cNvPr>
          <p:cNvSpPr/>
          <p:nvPr/>
        </p:nvSpPr>
        <p:spPr>
          <a:xfrm>
            <a:off x="4788024" y="2633295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2AD587E-92D3-4809-B08D-FC45E8C59532}"/>
              </a:ext>
            </a:extLst>
          </p:cNvPr>
          <p:cNvGrpSpPr/>
          <p:nvPr/>
        </p:nvGrpSpPr>
        <p:grpSpPr>
          <a:xfrm>
            <a:off x="5676957" y="2746518"/>
            <a:ext cx="3068203" cy="493554"/>
            <a:chOff x="1161413" y="1276518"/>
            <a:chExt cx="2912953" cy="493554"/>
          </a:xfrm>
        </p:grpSpPr>
        <p:sp>
          <p:nvSpPr>
            <p:cNvPr id="73" name="TextBox 104">
              <a:extLst>
                <a:ext uri="{FF2B5EF4-FFF2-40B4-BE49-F238E27FC236}">
                  <a16:creationId xmlns:a16="http://schemas.microsoft.com/office/drawing/2014/main" xmlns="" id="{515FB521-9F2F-4C60-9A2B-89B88B3CE4C1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Elsődleges és másodlagos képernyők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39845B52-92D7-45B9-A3DC-3229B3D966F6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D3A28359-CD82-4996-AA92-FCF888FA2FC4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E60BBDC-FA7F-403E-8AF3-F06ECCD3F863}"/>
              </a:ext>
            </a:extLst>
          </p:cNvPr>
          <p:cNvSpPr/>
          <p:nvPr/>
        </p:nvSpPr>
        <p:spPr>
          <a:xfrm>
            <a:off x="398839" y="3501146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ECA17B8-3B91-41AD-98D2-FA3EB07AF88A}"/>
              </a:ext>
            </a:extLst>
          </p:cNvPr>
          <p:cNvGrpSpPr/>
          <p:nvPr/>
        </p:nvGrpSpPr>
        <p:grpSpPr>
          <a:xfrm>
            <a:off x="1287772" y="3614369"/>
            <a:ext cx="3068203" cy="493554"/>
            <a:chOff x="1161413" y="1276518"/>
            <a:chExt cx="2912953" cy="493554"/>
          </a:xfrm>
        </p:grpSpPr>
        <p:sp>
          <p:nvSpPr>
            <p:cNvPr id="35" name="TextBox 86">
              <a:extLst>
                <a:ext uri="{FF2B5EF4-FFF2-40B4-BE49-F238E27FC236}">
                  <a16:creationId xmlns:a16="http://schemas.microsoft.com/office/drawing/2014/main" xmlns="" id="{82679888-181A-4B98-9BD1-581C62344CE3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Tévénézési szituációk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CBAB8C3-58C1-40C6-B6E9-FBEC45C46782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9B8686D-D8EB-40D8-8CD7-F0650220330F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5CE78D7-EED4-4445-8E4C-E44579EF3AC5}"/>
              </a:ext>
            </a:extLst>
          </p:cNvPr>
          <p:cNvSpPr/>
          <p:nvPr/>
        </p:nvSpPr>
        <p:spPr>
          <a:xfrm>
            <a:off x="4788023" y="3506006"/>
            <a:ext cx="720000" cy="72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cs-CZ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3BF0446-0D90-4E23-B86C-3C81DA253EE4}"/>
              </a:ext>
            </a:extLst>
          </p:cNvPr>
          <p:cNvGrpSpPr/>
          <p:nvPr/>
        </p:nvGrpSpPr>
        <p:grpSpPr>
          <a:xfrm>
            <a:off x="5676956" y="3619229"/>
            <a:ext cx="3068203" cy="493554"/>
            <a:chOff x="1161413" y="1276518"/>
            <a:chExt cx="2912953" cy="493554"/>
          </a:xfrm>
        </p:grpSpPr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xmlns="" id="{21AC5620-CC0A-444F-921B-C8BDDD62C543}"/>
                </a:ext>
              </a:extLst>
            </p:cNvPr>
            <p:cNvSpPr txBox="1"/>
            <p:nvPr/>
          </p:nvSpPr>
          <p:spPr>
            <a:xfrm>
              <a:off x="1161414" y="1429231"/>
              <a:ext cx="291295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cs-CZ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tévé másodlagos szerepe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7A50C0E-B62B-4CAF-B4D9-02956FE301D3}"/>
                </a:ext>
              </a:extLst>
            </p:cNvPr>
            <p:cNvCxnSpPr/>
            <p:nvPr/>
          </p:nvCxnSpPr>
          <p:spPr>
            <a:xfrm>
              <a:off x="1161413" y="1276518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B239972-94FD-4BF8-B159-B225DCCC3FB0}"/>
                </a:ext>
              </a:extLst>
            </p:cNvPr>
            <p:cNvCxnSpPr/>
            <p:nvPr/>
          </p:nvCxnSpPr>
          <p:spPr>
            <a:xfrm>
              <a:off x="1161413" y="1770072"/>
              <a:ext cx="291295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002D5AF-8A65-45D3-B372-EAA58D5A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E9C1E08-E49A-4B22-AD68-0451E45AC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Az alábbiak közül melyik kategóriába sorolná a nézett fő tartalmat?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Nézett tartalom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591F7EB5-2D95-4D64-B6DE-9205DB0853C3}"/>
              </a:ext>
            </a:extLst>
          </p:cNvPr>
          <p:cNvSpPr txBox="1"/>
          <p:nvPr/>
        </p:nvSpPr>
        <p:spPr>
          <a:xfrm>
            <a:off x="562962" y="1960196"/>
            <a:ext cx="1245353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33%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1232345">
              <a:defRPr/>
            </a:pPr>
            <a:r>
              <a:rPr lang="hu-HU" sz="120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Sorozat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D7CCEC4B-9C23-4A5C-8BAA-355C556EDCDD}"/>
              </a:ext>
            </a:extLst>
          </p:cNvPr>
          <p:cNvSpPr/>
          <p:nvPr/>
        </p:nvSpPr>
        <p:spPr>
          <a:xfrm>
            <a:off x="1875435" y="1960196"/>
            <a:ext cx="949694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17%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Mozifilm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7B126DCF-98F9-42F5-BB22-90ABDC1251B8}"/>
              </a:ext>
            </a:extLst>
          </p:cNvPr>
          <p:cNvSpPr/>
          <p:nvPr/>
        </p:nvSpPr>
        <p:spPr>
          <a:xfrm>
            <a:off x="3059832" y="1957454"/>
            <a:ext cx="949693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13%</a:t>
            </a:r>
            <a:b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Hírműsor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F2C9B6BA-8916-4F62-8715-839889FEEA10}"/>
              </a:ext>
            </a:extLst>
          </p:cNvPr>
          <p:cNvSpPr/>
          <p:nvPr/>
        </p:nvSpPr>
        <p:spPr>
          <a:xfrm>
            <a:off x="4214025" y="1957454"/>
            <a:ext cx="1078055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Sport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Diagram 5">
            <a:extLst>
              <a:ext uri="{FF2B5EF4-FFF2-40B4-BE49-F238E27FC236}">
                <a16:creationId xmlns:a16="http://schemas.microsoft.com/office/drawing/2014/main" xmlns="" id="{03ABA6EE-75A0-462D-B57A-EBC73D683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53528"/>
              </p:ext>
            </p:extLst>
          </p:nvPr>
        </p:nvGraphicFramePr>
        <p:xfrm>
          <a:off x="579855" y="812578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12">
            <a:extLst>
              <a:ext uri="{FF2B5EF4-FFF2-40B4-BE49-F238E27FC236}">
                <a16:creationId xmlns:a16="http://schemas.microsoft.com/office/drawing/2014/main" xmlns="" id="{FD593D78-E2CD-4D43-9565-EDE2CAC2A4CB}"/>
              </a:ext>
            </a:extLst>
          </p:cNvPr>
          <p:cNvSpPr/>
          <p:nvPr/>
        </p:nvSpPr>
        <p:spPr bwMode="gray">
          <a:xfrm>
            <a:off x="701231" y="924435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Diagram 5">
            <a:extLst>
              <a:ext uri="{FF2B5EF4-FFF2-40B4-BE49-F238E27FC236}">
                <a16:creationId xmlns:a16="http://schemas.microsoft.com/office/drawing/2014/main" xmlns="" id="{A6009DEE-6C00-4E91-974A-BB25EE064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063515"/>
              </p:ext>
            </p:extLst>
          </p:nvPr>
        </p:nvGraphicFramePr>
        <p:xfrm>
          <a:off x="1761572" y="812578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2">
            <a:extLst>
              <a:ext uri="{FF2B5EF4-FFF2-40B4-BE49-F238E27FC236}">
                <a16:creationId xmlns:a16="http://schemas.microsoft.com/office/drawing/2014/main" xmlns="" id="{5AD6F5CC-A0E9-40E1-972A-469A00755002}"/>
              </a:ext>
            </a:extLst>
          </p:cNvPr>
          <p:cNvSpPr/>
          <p:nvPr/>
        </p:nvSpPr>
        <p:spPr bwMode="gray">
          <a:xfrm>
            <a:off x="1882948" y="924435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Diagram 5">
            <a:extLst>
              <a:ext uri="{FF2B5EF4-FFF2-40B4-BE49-F238E27FC236}">
                <a16:creationId xmlns:a16="http://schemas.microsoft.com/office/drawing/2014/main" xmlns="" id="{41F50F9B-8E23-4D63-A170-C1C78EC6B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628438"/>
              </p:ext>
            </p:extLst>
          </p:nvPr>
        </p:nvGraphicFramePr>
        <p:xfrm>
          <a:off x="2929334" y="812578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12">
            <a:extLst>
              <a:ext uri="{FF2B5EF4-FFF2-40B4-BE49-F238E27FC236}">
                <a16:creationId xmlns:a16="http://schemas.microsoft.com/office/drawing/2014/main" xmlns="" id="{1A83B05C-D85E-4797-9D3E-9989AB995C60}"/>
              </a:ext>
            </a:extLst>
          </p:cNvPr>
          <p:cNvSpPr/>
          <p:nvPr/>
        </p:nvSpPr>
        <p:spPr bwMode="gray">
          <a:xfrm>
            <a:off x="3050710" y="915566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Diagram 5">
            <a:extLst>
              <a:ext uri="{FF2B5EF4-FFF2-40B4-BE49-F238E27FC236}">
                <a16:creationId xmlns:a16="http://schemas.microsoft.com/office/drawing/2014/main" xmlns="" id="{DCEBE44A-4736-40E7-ADC8-D44F2808D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565680"/>
              </p:ext>
            </p:extLst>
          </p:nvPr>
        </p:nvGraphicFramePr>
        <p:xfrm>
          <a:off x="4111050" y="812578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12">
            <a:extLst>
              <a:ext uri="{FF2B5EF4-FFF2-40B4-BE49-F238E27FC236}">
                <a16:creationId xmlns:a16="http://schemas.microsoft.com/office/drawing/2014/main" xmlns="" id="{D9168ABE-EA09-4A4F-8465-C0E3F88F3A5F}"/>
              </a:ext>
            </a:extLst>
          </p:cNvPr>
          <p:cNvSpPr/>
          <p:nvPr/>
        </p:nvSpPr>
        <p:spPr bwMode="gray">
          <a:xfrm>
            <a:off x="4232427" y="915566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701480FC-22B9-456B-A2C1-AB5E7537BE3F}"/>
              </a:ext>
            </a:extLst>
          </p:cNvPr>
          <p:cNvSpPr txBox="1"/>
          <p:nvPr/>
        </p:nvSpPr>
        <p:spPr>
          <a:xfrm>
            <a:off x="562962" y="3825868"/>
            <a:ext cx="1245353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defTabSz="1232345">
              <a:defRPr/>
            </a:pPr>
            <a:r>
              <a:rPr lang="hu-HU" sz="1200" b="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Ismeretterjesztő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5F81CB78-B43D-4FE7-BFD3-4AF3064D4C77}"/>
              </a:ext>
            </a:extLst>
          </p:cNvPr>
          <p:cNvSpPr/>
          <p:nvPr/>
        </p:nvSpPr>
        <p:spPr>
          <a:xfrm>
            <a:off x="1875435" y="3825868"/>
            <a:ext cx="949694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algn="ctr" defTabSz="1232345">
              <a:lnSpc>
                <a:spcPct val="90000"/>
              </a:lnSpc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Vetélkedő / </a:t>
            </a:r>
            <a:b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</a:b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kvíz</a:t>
            </a:r>
            <a:endParaRPr lang="en-US" sz="1200" kern="0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3D85D635-6E3E-4910-A923-B06550805107}"/>
              </a:ext>
            </a:extLst>
          </p:cNvPr>
          <p:cNvSpPr/>
          <p:nvPr/>
        </p:nvSpPr>
        <p:spPr>
          <a:xfrm>
            <a:off x="3075148" y="3824252"/>
            <a:ext cx="949693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algn="ctr" defTabSz="1232345">
              <a:lnSpc>
                <a:spcPct val="90000"/>
              </a:lnSpc>
              <a:defRPr/>
            </a:pPr>
            <a:r>
              <a:rPr lang="hu-HU" sz="1200" kern="0" dirty="0">
                <a:solidFill>
                  <a:srgbClr val="222223">
                    <a:lumMod val="75000"/>
                    <a:lumOff val="25000"/>
                  </a:srgbClr>
                </a:solidFill>
              </a:rPr>
              <a:t>Valóság show</a:t>
            </a:r>
            <a:endParaRPr lang="en-GB" sz="1200" kern="0" dirty="0">
              <a:solidFill>
                <a:srgbClr val="222223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0" name="Diagram 5">
            <a:extLst>
              <a:ext uri="{FF2B5EF4-FFF2-40B4-BE49-F238E27FC236}">
                <a16:creationId xmlns:a16="http://schemas.microsoft.com/office/drawing/2014/main" xmlns="" id="{DA737C14-0871-442A-A771-3E8FFDA8D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68132"/>
              </p:ext>
            </p:extLst>
          </p:nvPr>
        </p:nvGraphicFramePr>
        <p:xfrm>
          <a:off x="579855" y="2678250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12">
            <a:extLst>
              <a:ext uri="{FF2B5EF4-FFF2-40B4-BE49-F238E27FC236}">
                <a16:creationId xmlns:a16="http://schemas.microsoft.com/office/drawing/2014/main" xmlns="" id="{4DDD14B4-432A-4EDA-B88C-D6CA8E24C17B}"/>
              </a:ext>
            </a:extLst>
          </p:cNvPr>
          <p:cNvSpPr/>
          <p:nvPr/>
        </p:nvSpPr>
        <p:spPr bwMode="gray">
          <a:xfrm>
            <a:off x="701231" y="2790107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 5">
            <a:extLst>
              <a:ext uri="{FF2B5EF4-FFF2-40B4-BE49-F238E27FC236}">
                <a16:creationId xmlns:a16="http://schemas.microsoft.com/office/drawing/2014/main" xmlns="" id="{97FE01C6-2750-4B45-8185-F59F719A9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313061"/>
              </p:ext>
            </p:extLst>
          </p:nvPr>
        </p:nvGraphicFramePr>
        <p:xfrm>
          <a:off x="1761572" y="2678250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112">
            <a:extLst>
              <a:ext uri="{FF2B5EF4-FFF2-40B4-BE49-F238E27FC236}">
                <a16:creationId xmlns:a16="http://schemas.microsoft.com/office/drawing/2014/main" xmlns="" id="{488E4C88-8044-4556-982E-B8E5E937E2AE}"/>
              </a:ext>
            </a:extLst>
          </p:cNvPr>
          <p:cNvSpPr/>
          <p:nvPr/>
        </p:nvSpPr>
        <p:spPr bwMode="gray">
          <a:xfrm>
            <a:off x="1882948" y="2790107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Diagram 5">
            <a:extLst>
              <a:ext uri="{FF2B5EF4-FFF2-40B4-BE49-F238E27FC236}">
                <a16:creationId xmlns:a16="http://schemas.microsoft.com/office/drawing/2014/main" xmlns="" id="{BAD64EEF-D91E-4696-8CEE-3243DF188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002442"/>
              </p:ext>
            </p:extLst>
          </p:nvPr>
        </p:nvGraphicFramePr>
        <p:xfrm>
          <a:off x="2929334" y="2678250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Rectangle 112">
            <a:extLst>
              <a:ext uri="{FF2B5EF4-FFF2-40B4-BE49-F238E27FC236}">
                <a16:creationId xmlns:a16="http://schemas.microsoft.com/office/drawing/2014/main" xmlns="" id="{E8919AEC-0062-4713-9199-5F20037F423F}"/>
              </a:ext>
            </a:extLst>
          </p:cNvPr>
          <p:cNvSpPr/>
          <p:nvPr/>
        </p:nvSpPr>
        <p:spPr bwMode="gray">
          <a:xfrm>
            <a:off x="3050710" y="2790107"/>
            <a:ext cx="970001" cy="962057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E26E846-217B-4B05-8608-E23EAF654135}"/>
              </a:ext>
            </a:extLst>
          </p:cNvPr>
          <p:cNvGrpSpPr/>
          <p:nvPr/>
        </p:nvGrpSpPr>
        <p:grpSpPr>
          <a:xfrm>
            <a:off x="4111050" y="2678250"/>
            <a:ext cx="1212754" cy="1973170"/>
            <a:chOff x="4355976" y="2807038"/>
            <a:chExt cx="1296471" cy="2109379"/>
          </a:xfrm>
        </p:grpSpPr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xmlns="" id="{FB894B94-B086-420F-AE7A-57A6A7818E3B}"/>
                </a:ext>
              </a:extLst>
            </p:cNvPr>
            <p:cNvSpPr/>
            <p:nvPr/>
          </p:nvSpPr>
          <p:spPr>
            <a:xfrm>
              <a:off x="4507790" y="4032148"/>
              <a:ext cx="992840" cy="8842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algn="ctr" defTabSz="1232345">
                <a:lnSpc>
                  <a:spcPct val="90000"/>
                </a:lnSpc>
                <a:defRPr/>
              </a:pPr>
              <a:r>
                <a:rPr lang="hu-HU" sz="12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Főzős / gasztronómiai</a:t>
              </a:r>
              <a:endParaRPr lang="en-GB" sz="1200" kern="0" dirty="0">
                <a:solidFill>
                  <a:srgbClr val="222223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8" name="Diagram 5">
              <a:extLst>
                <a:ext uri="{FF2B5EF4-FFF2-40B4-BE49-F238E27FC236}">
                  <a16:creationId xmlns:a16="http://schemas.microsoft.com/office/drawing/2014/main" xmlns="" id="{195F8840-AE6B-4609-A357-7BE99A986E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6217130"/>
                </p:ext>
              </p:extLst>
            </p:nvPr>
          </p:nvGraphicFramePr>
          <p:xfrm>
            <a:off x="4355976" y="2807038"/>
            <a:ext cx="1296471" cy="1267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9" name="Rectangle 112">
              <a:extLst>
                <a:ext uri="{FF2B5EF4-FFF2-40B4-BE49-F238E27FC236}">
                  <a16:creationId xmlns:a16="http://schemas.microsoft.com/office/drawing/2014/main" xmlns="" id="{9E18CC1E-12F8-4BB0-AB7A-72878E59FD48}"/>
                </a:ext>
              </a:extLst>
            </p:cNvPr>
            <p:cNvSpPr/>
            <p:nvPr/>
          </p:nvSpPr>
          <p:spPr bwMode="gray">
            <a:xfrm>
              <a:off x="4485731" y="2926617"/>
              <a:ext cx="1036960" cy="1028468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Rectangle 12">
            <a:extLst>
              <a:ext uri="{FF2B5EF4-FFF2-40B4-BE49-F238E27FC236}">
                <a16:creationId xmlns:a16="http://schemas.microsoft.com/office/drawing/2014/main" xmlns="" id="{5FEDA90D-EA9B-4F75-A5FF-47B7857F8E1B}"/>
              </a:ext>
            </a:extLst>
          </p:cNvPr>
          <p:cNvSpPr/>
          <p:nvPr/>
        </p:nvSpPr>
        <p:spPr>
          <a:xfrm>
            <a:off x="5533188" y="3824251"/>
            <a:ext cx="928729" cy="827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67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10%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Egyéb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" name="Diagram 5">
            <a:extLst>
              <a:ext uri="{FF2B5EF4-FFF2-40B4-BE49-F238E27FC236}">
                <a16:creationId xmlns:a16="http://schemas.microsoft.com/office/drawing/2014/main" xmlns="" id="{49F076F2-7760-4C23-9D71-E0509AA6D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814460"/>
              </p:ext>
            </p:extLst>
          </p:nvPr>
        </p:nvGraphicFramePr>
        <p:xfrm>
          <a:off x="5411801" y="2678249"/>
          <a:ext cx="1212754" cy="1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Rectangle 112">
            <a:extLst>
              <a:ext uri="{FF2B5EF4-FFF2-40B4-BE49-F238E27FC236}">
                <a16:creationId xmlns:a16="http://schemas.microsoft.com/office/drawing/2014/main" xmlns="" id="{429142DB-7946-4A2C-95AC-7D05FFC086A1}"/>
              </a:ext>
            </a:extLst>
          </p:cNvPr>
          <p:cNvSpPr/>
          <p:nvPr/>
        </p:nvSpPr>
        <p:spPr bwMode="gray">
          <a:xfrm>
            <a:off x="5538932" y="2801522"/>
            <a:ext cx="958491" cy="950642"/>
          </a:xfrm>
          <a:custGeom>
            <a:avLst/>
            <a:gdLst/>
            <a:ahLst/>
            <a:cxnLst/>
            <a:rect l="l" t="t" r="r" b="b"/>
            <a:pathLst>
              <a:path w="4248472" h="4248472">
                <a:moveTo>
                  <a:pt x="3963192" y="3851992"/>
                </a:moveTo>
                <a:cubicBezTo>
                  <a:pt x="3883654" y="3851992"/>
                  <a:pt x="3819176" y="3916470"/>
                  <a:pt x="3819176" y="3996008"/>
                </a:cubicBezTo>
                <a:cubicBezTo>
                  <a:pt x="3819176" y="4075546"/>
                  <a:pt x="3883654" y="4140024"/>
                  <a:pt x="3963192" y="4140024"/>
                </a:cubicBezTo>
                <a:cubicBezTo>
                  <a:pt x="4042730" y="4140024"/>
                  <a:pt x="4107208" y="4075546"/>
                  <a:pt x="4107208" y="3996008"/>
                </a:cubicBezTo>
                <a:cubicBezTo>
                  <a:pt x="4107208" y="3916470"/>
                  <a:pt x="4042730" y="3851992"/>
                  <a:pt x="3963192" y="3851992"/>
                </a:cubicBezTo>
                <a:close/>
                <a:moveTo>
                  <a:pt x="3554050" y="3851992"/>
                </a:moveTo>
                <a:cubicBezTo>
                  <a:pt x="3474512" y="3851992"/>
                  <a:pt x="3410034" y="3916470"/>
                  <a:pt x="3410034" y="3996008"/>
                </a:cubicBezTo>
                <a:cubicBezTo>
                  <a:pt x="3410034" y="4075546"/>
                  <a:pt x="3474512" y="4140024"/>
                  <a:pt x="3554050" y="4140024"/>
                </a:cubicBezTo>
                <a:cubicBezTo>
                  <a:pt x="3633588" y="4140024"/>
                  <a:pt x="3698066" y="4075546"/>
                  <a:pt x="3698066" y="3996008"/>
                </a:cubicBezTo>
                <a:cubicBezTo>
                  <a:pt x="3698066" y="3916470"/>
                  <a:pt x="3633588" y="3851992"/>
                  <a:pt x="3554050" y="3851992"/>
                </a:cubicBezTo>
                <a:close/>
                <a:moveTo>
                  <a:pt x="3144907" y="3851992"/>
                </a:moveTo>
                <a:cubicBezTo>
                  <a:pt x="3065369" y="3851992"/>
                  <a:pt x="3000891" y="3916470"/>
                  <a:pt x="3000891" y="3996008"/>
                </a:cubicBezTo>
                <a:cubicBezTo>
                  <a:pt x="3000891" y="4075546"/>
                  <a:pt x="3065369" y="4140024"/>
                  <a:pt x="3144907" y="4140024"/>
                </a:cubicBezTo>
                <a:cubicBezTo>
                  <a:pt x="3224445" y="4140024"/>
                  <a:pt x="3288923" y="4075546"/>
                  <a:pt x="3288923" y="3996008"/>
                </a:cubicBezTo>
                <a:cubicBezTo>
                  <a:pt x="3288923" y="3916470"/>
                  <a:pt x="3224445" y="3851992"/>
                  <a:pt x="3144907" y="3851992"/>
                </a:cubicBezTo>
                <a:close/>
                <a:moveTo>
                  <a:pt x="2735764" y="3851992"/>
                </a:moveTo>
                <a:cubicBezTo>
                  <a:pt x="2656226" y="3851992"/>
                  <a:pt x="2591748" y="3916470"/>
                  <a:pt x="2591748" y="3996008"/>
                </a:cubicBezTo>
                <a:cubicBezTo>
                  <a:pt x="2591748" y="4075546"/>
                  <a:pt x="2656226" y="4140024"/>
                  <a:pt x="2735764" y="4140024"/>
                </a:cubicBezTo>
                <a:cubicBezTo>
                  <a:pt x="2815302" y="4140024"/>
                  <a:pt x="2879780" y="4075546"/>
                  <a:pt x="2879780" y="3996008"/>
                </a:cubicBezTo>
                <a:cubicBezTo>
                  <a:pt x="2879780" y="3916470"/>
                  <a:pt x="2815302" y="3851992"/>
                  <a:pt x="2735764" y="3851992"/>
                </a:cubicBezTo>
                <a:close/>
                <a:moveTo>
                  <a:pt x="2326621" y="3851992"/>
                </a:moveTo>
                <a:cubicBezTo>
                  <a:pt x="2247083" y="3851992"/>
                  <a:pt x="2182605" y="3916470"/>
                  <a:pt x="2182605" y="3996008"/>
                </a:cubicBezTo>
                <a:cubicBezTo>
                  <a:pt x="2182605" y="4075546"/>
                  <a:pt x="2247083" y="4140024"/>
                  <a:pt x="2326621" y="4140024"/>
                </a:cubicBezTo>
                <a:cubicBezTo>
                  <a:pt x="2406159" y="4140024"/>
                  <a:pt x="2470637" y="4075546"/>
                  <a:pt x="2470637" y="3996008"/>
                </a:cubicBezTo>
                <a:cubicBezTo>
                  <a:pt x="2470637" y="3916470"/>
                  <a:pt x="2406159" y="3851992"/>
                  <a:pt x="2326621" y="3851992"/>
                </a:cubicBezTo>
                <a:close/>
                <a:moveTo>
                  <a:pt x="1917478" y="3851992"/>
                </a:moveTo>
                <a:cubicBezTo>
                  <a:pt x="1837940" y="3851992"/>
                  <a:pt x="1773462" y="3916470"/>
                  <a:pt x="1773462" y="3996008"/>
                </a:cubicBezTo>
                <a:cubicBezTo>
                  <a:pt x="1773462" y="4075546"/>
                  <a:pt x="1837940" y="4140024"/>
                  <a:pt x="1917478" y="4140024"/>
                </a:cubicBezTo>
                <a:cubicBezTo>
                  <a:pt x="1997016" y="4140024"/>
                  <a:pt x="2061494" y="4075546"/>
                  <a:pt x="2061494" y="3996008"/>
                </a:cubicBezTo>
                <a:cubicBezTo>
                  <a:pt x="2061494" y="3916470"/>
                  <a:pt x="1997016" y="3851992"/>
                  <a:pt x="1917478" y="3851992"/>
                </a:cubicBezTo>
                <a:close/>
                <a:moveTo>
                  <a:pt x="1508335" y="3851992"/>
                </a:moveTo>
                <a:cubicBezTo>
                  <a:pt x="1428797" y="3851992"/>
                  <a:pt x="1364319" y="3916470"/>
                  <a:pt x="1364319" y="3996008"/>
                </a:cubicBezTo>
                <a:cubicBezTo>
                  <a:pt x="1364319" y="4075546"/>
                  <a:pt x="1428797" y="4140024"/>
                  <a:pt x="1508335" y="4140024"/>
                </a:cubicBezTo>
                <a:cubicBezTo>
                  <a:pt x="1587873" y="4140024"/>
                  <a:pt x="1652351" y="4075546"/>
                  <a:pt x="1652351" y="3996008"/>
                </a:cubicBezTo>
                <a:cubicBezTo>
                  <a:pt x="1652351" y="3916470"/>
                  <a:pt x="1587873" y="3851992"/>
                  <a:pt x="1508335" y="3851992"/>
                </a:cubicBezTo>
                <a:close/>
                <a:moveTo>
                  <a:pt x="1099192" y="3851992"/>
                </a:moveTo>
                <a:cubicBezTo>
                  <a:pt x="1019654" y="3851992"/>
                  <a:pt x="955176" y="3916470"/>
                  <a:pt x="955176" y="3996008"/>
                </a:cubicBezTo>
                <a:cubicBezTo>
                  <a:pt x="955176" y="4075546"/>
                  <a:pt x="1019654" y="4140024"/>
                  <a:pt x="1099192" y="4140024"/>
                </a:cubicBezTo>
                <a:cubicBezTo>
                  <a:pt x="1178730" y="4140024"/>
                  <a:pt x="1243208" y="4075546"/>
                  <a:pt x="1243208" y="3996008"/>
                </a:cubicBezTo>
                <a:cubicBezTo>
                  <a:pt x="1243208" y="3916470"/>
                  <a:pt x="1178730" y="3851992"/>
                  <a:pt x="1099192" y="3851992"/>
                </a:cubicBezTo>
                <a:close/>
                <a:moveTo>
                  <a:pt x="690049" y="3851992"/>
                </a:moveTo>
                <a:cubicBezTo>
                  <a:pt x="610511" y="3851992"/>
                  <a:pt x="546033" y="3916470"/>
                  <a:pt x="546033" y="3996008"/>
                </a:cubicBezTo>
                <a:cubicBezTo>
                  <a:pt x="546033" y="4075546"/>
                  <a:pt x="610511" y="4140024"/>
                  <a:pt x="690049" y="4140024"/>
                </a:cubicBezTo>
                <a:cubicBezTo>
                  <a:pt x="769587" y="4140024"/>
                  <a:pt x="834065" y="4075546"/>
                  <a:pt x="834065" y="3996008"/>
                </a:cubicBezTo>
                <a:cubicBezTo>
                  <a:pt x="834065" y="3916470"/>
                  <a:pt x="769587" y="3851992"/>
                  <a:pt x="690049" y="3851992"/>
                </a:cubicBezTo>
                <a:close/>
                <a:moveTo>
                  <a:pt x="280906" y="3851992"/>
                </a:moveTo>
                <a:cubicBezTo>
                  <a:pt x="201368" y="3851992"/>
                  <a:pt x="136890" y="3916470"/>
                  <a:pt x="136890" y="3996008"/>
                </a:cubicBezTo>
                <a:cubicBezTo>
                  <a:pt x="136890" y="4075546"/>
                  <a:pt x="201368" y="4140024"/>
                  <a:pt x="280906" y="4140024"/>
                </a:cubicBezTo>
                <a:cubicBezTo>
                  <a:pt x="360444" y="4140024"/>
                  <a:pt x="424922" y="4075546"/>
                  <a:pt x="424922" y="3996008"/>
                </a:cubicBezTo>
                <a:cubicBezTo>
                  <a:pt x="424922" y="3916470"/>
                  <a:pt x="360444" y="3851992"/>
                  <a:pt x="280906" y="3851992"/>
                </a:cubicBezTo>
                <a:close/>
                <a:moveTo>
                  <a:pt x="3970176" y="3436765"/>
                </a:moveTo>
                <a:cubicBezTo>
                  <a:pt x="3890638" y="3436765"/>
                  <a:pt x="3826160" y="3501243"/>
                  <a:pt x="3826160" y="3580781"/>
                </a:cubicBezTo>
                <a:cubicBezTo>
                  <a:pt x="3826160" y="3660319"/>
                  <a:pt x="3890638" y="3724797"/>
                  <a:pt x="3970176" y="3724797"/>
                </a:cubicBezTo>
                <a:cubicBezTo>
                  <a:pt x="4049714" y="3724797"/>
                  <a:pt x="4114192" y="3660319"/>
                  <a:pt x="4114192" y="3580781"/>
                </a:cubicBezTo>
                <a:cubicBezTo>
                  <a:pt x="4114192" y="3501243"/>
                  <a:pt x="4049714" y="3436765"/>
                  <a:pt x="3970176" y="3436765"/>
                </a:cubicBezTo>
                <a:close/>
                <a:moveTo>
                  <a:pt x="3561034" y="3436765"/>
                </a:moveTo>
                <a:cubicBezTo>
                  <a:pt x="3481496" y="3436765"/>
                  <a:pt x="3417018" y="3501243"/>
                  <a:pt x="3417018" y="3580781"/>
                </a:cubicBezTo>
                <a:cubicBezTo>
                  <a:pt x="3417018" y="3660319"/>
                  <a:pt x="3481496" y="3724797"/>
                  <a:pt x="3561034" y="3724797"/>
                </a:cubicBezTo>
                <a:cubicBezTo>
                  <a:pt x="3640572" y="3724797"/>
                  <a:pt x="3705050" y="3660319"/>
                  <a:pt x="3705050" y="3580781"/>
                </a:cubicBezTo>
                <a:cubicBezTo>
                  <a:pt x="3705050" y="3501243"/>
                  <a:pt x="3640572" y="3436765"/>
                  <a:pt x="3561034" y="3436765"/>
                </a:cubicBezTo>
                <a:close/>
                <a:moveTo>
                  <a:pt x="3151891" y="3436765"/>
                </a:moveTo>
                <a:cubicBezTo>
                  <a:pt x="3072353" y="3436765"/>
                  <a:pt x="3007875" y="3501243"/>
                  <a:pt x="3007875" y="3580781"/>
                </a:cubicBezTo>
                <a:cubicBezTo>
                  <a:pt x="3007875" y="3660319"/>
                  <a:pt x="3072353" y="3724797"/>
                  <a:pt x="3151891" y="3724797"/>
                </a:cubicBezTo>
                <a:cubicBezTo>
                  <a:pt x="3231429" y="3724797"/>
                  <a:pt x="3295907" y="3660319"/>
                  <a:pt x="3295907" y="3580781"/>
                </a:cubicBezTo>
                <a:cubicBezTo>
                  <a:pt x="3295907" y="3501243"/>
                  <a:pt x="3231429" y="3436765"/>
                  <a:pt x="3151891" y="3436765"/>
                </a:cubicBezTo>
                <a:close/>
                <a:moveTo>
                  <a:pt x="2742748" y="3436765"/>
                </a:moveTo>
                <a:cubicBezTo>
                  <a:pt x="2663210" y="3436765"/>
                  <a:pt x="2598732" y="3501243"/>
                  <a:pt x="2598732" y="3580781"/>
                </a:cubicBezTo>
                <a:cubicBezTo>
                  <a:pt x="2598732" y="3660319"/>
                  <a:pt x="2663210" y="3724797"/>
                  <a:pt x="2742748" y="3724797"/>
                </a:cubicBezTo>
                <a:cubicBezTo>
                  <a:pt x="2822286" y="3724797"/>
                  <a:pt x="2886764" y="3660319"/>
                  <a:pt x="2886764" y="3580781"/>
                </a:cubicBezTo>
                <a:cubicBezTo>
                  <a:pt x="2886764" y="3501243"/>
                  <a:pt x="2822286" y="3436765"/>
                  <a:pt x="2742748" y="3436765"/>
                </a:cubicBezTo>
                <a:close/>
                <a:moveTo>
                  <a:pt x="2333605" y="3436765"/>
                </a:moveTo>
                <a:cubicBezTo>
                  <a:pt x="2254067" y="3436765"/>
                  <a:pt x="2189589" y="3501243"/>
                  <a:pt x="2189589" y="3580781"/>
                </a:cubicBezTo>
                <a:cubicBezTo>
                  <a:pt x="2189589" y="3660319"/>
                  <a:pt x="2254067" y="3724797"/>
                  <a:pt x="2333605" y="3724797"/>
                </a:cubicBezTo>
                <a:cubicBezTo>
                  <a:pt x="2413143" y="3724797"/>
                  <a:pt x="2477621" y="3660319"/>
                  <a:pt x="2477621" y="3580781"/>
                </a:cubicBezTo>
                <a:cubicBezTo>
                  <a:pt x="2477621" y="3501243"/>
                  <a:pt x="2413143" y="3436765"/>
                  <a:pt x="2333605" y="3436765"/>
                </a:cubicBezTo>
                <a:close/>
                <a:moveTo>
                  <a:pt x="1924462" y="3436765"/>
                </a:moveTo>
                <a:cubicBezTo>
                  <a:pt x="1844924" y="3436765"/>
                  <a:pt x="1780446" y="3501243"/>
                  <a:pt x="1780446" y="3580781"/>
                </a:cubicBezTo>
                <a:cubicBezTo>
                  <a:pt x="1780446" y="3660319"/>
                  <a:pt x="1844924" y="3724797"/>
                  <a:pt x="1924462" y="3724797"/>
                </a:cubicBezTo>
                <a:cubicBezTo>
                  <a:pt x="2004000" y="3724797"/>
                  <a:pt x="2068478" y="3660319"/>
                  <a:pt x="2068478" y="3580781"/>
                </a:cubicBezTo>
                <a:cubicBezTo>
                  <a:pt x="2068478" y="3501243"/>
                  <a:pt x="2004000" y="3436765"/>
                  <a:pt x="1924462" y="3436765"/>
                </a:cubicBezTo>
                <a:close/>
                <a:moveTo>
                  <a:pt x="1515319" y="3436765"/>
                </a:moveTo>
                <a:cubicBezTo>
                  <a:pt x="1435781" y="3436765"/>
                  <a:pt x="1371303" y="3501243"/>
                  <a:pt x="1371303" y="3580781"/>
                </a:cubicBezTo>
                <a:cubicBezTo>
                  <a:pt x="1371303" y="3660319"/>
                  <a:pt x="1435781" y="3724797"/>
                  <a:pt x="1515319" y="3724797"/>
                </a:cubicBezTo>
                <a:cubicBezTo>
                  <a:pt x="1594857" y="3724797"/>
                  <a:pt x="1659335" y="3660319"/>
                  <a:pt x="1659335" y="3580781"/>
                </a:cubicBezTo>
                <a:cubicBezTo>
                  <a:pt x="1659335" y="3501243"/>
                  <a:pt x="1594857" y="3436765"/>
                  <a:pt x="1515319" y="3436765"/>
                </a:cubicBezTo>
                <a:close/>
                <a:moveTo>
                  <a:pt x="1106176" y="3436765"/>
                </a:moveTo>
                <a:cubicBezTo>
                  <a:pt x="1026638" y="3436765"/>
                  <a:pt x="962160" y="3501243"/>
                  <a:pt x="962160" y="3580781"/>
                </a:cubicBezTo>
                <a:cubicBezTo>
                  <a:pt x="962160" y="3660319"/>
                  <a:pt x="1026638" y="3724797"/>
                  <a:pt x="1106176" y="3724797"/>
                </a:cubicBezTo>
                <a:cubicBezTo>
                  <a:pt x="1185714" y="3724797"/>
                  <a:pt x="1250192" y="3660319"/>
                  <a:pt x="1250192" y="3580781"/>
                </a:cubicBezTo>
                <a:cubicBezTo>
                  <a:pt x="1250192" y="3501243"/>
                  <a:pt x="1185714" y="3436765"/>
                  <a:pt x="1106176" y="3436765"/>
                </a:cubicBezTo>
                <a:close/>
                <a:moveTo>
                  <a:pt x="697033" y="3436765"/>
                </a:moveTo>
                <a:cubicBezTo>
                  <a:pt x="617495" y="3436765"/>
                  <a:pt x="553017" y="3501243"/>
                  <a:pt x="553017" y="3580781"/>
                </a:cubicBezTo>
                <a:cubicBezTo>
                  <a:pt x="553017" y="3660319"/>
                  <a:pt x="617495" y="3724797"/>
                  <a:pt x="697033" y="3724797"/>
                </a:cubicBezTo>
                <a:cubicBezTo>
                  <a:pt x="776571" y="3724797"/>
                  <a:pt x="841049" y="3660319"/>
                  <a:pt x="841049" y="3580781"/>
                </a:cubicBezTo>
                <a:cubicBezTo>
                  <a:pt x="841049" y="3501243"/>
                  <a:pt x="776571" y="3436765"/>
                  <a:pt x="697033" y="3436765"/>
                </a:cubicBezTo>
                <a:close/>
                <a:moveTo>
                  <a:pt x="287890" y="3436765"/>
                </a:moveTo>
                <a:cubicBezTo>
                  <a:pt x="208352" y="3436765"/>
                  <a:pt x="143874" y="3501243"/>
                  <a:pt x="143874" y="3580781"/>
                </a:cubicBezTo>
                <a:cubicBezTo>
                  <a:pt x="143874" y="3660319"/>
                  <a:pt x="208352" y="3724797"/>
                  <a:pt x="287890" y="3724797"/>
                </a:cubicBezTo>
                <a:cubicBezTo>
                  <a:pt x="367428" y="3724797"/>
                  <a:pt x="431906" y="3660319"/>
                  <a:pt x="431906" y="3580781"/>
                </a:cubicBezTo>
                <a:cubicBezTo>
                  <a:pt x="431906" y="3501243"/>
                  <a:pt x="367428" y="3436765"/>
                  <a:pt x="287890" y="3436765"/>
                </a:cubicBezTo>
                <a:close/>
                <a:moveTo>
                  <a:pt x="3969476" y="3021542"/>
                </a:moveTo>
                <a:cubicBezTo>
                  <a:pt x="3889938" y="3021542"/>
                  <a:pt x="3825460" y="3086020"/>
                  <a:pt x="3825460" y="3165558"/>
                </a:cubicBezTo>
                <a:cubicBezTo>
                  <a:pt x="3825460" y="3245096"/>
                  <a:pt x="3889938" y="3309574"/>
                  <a:pt x="3969476" y="3309574"/>
                </a:cubicBezTo>
                <a:cubicBezTo>
                  <a:pt x="4049014" y="3309574"/>
                  <a:pt x="4113492" y="3245096"/>
                  <a:pt x="4113492" y="3165558"/>
                </a:cubicBezTo>
                <a:cubicBezTo>
                  <a:pt x="4113492" y="3086020"/>
                  <a:pt x="4049014" y="3021542"/>
                  <a:pt x="3969476" y="3021542"/>
                </a:cubicBezTo>
                <a:close/>
                <a:moveTo>
                  <a:pt x="3560334" y="3021542"/>
                </a:moveTo>
                <a:cubicBezTo>
                  <a:pt x="3480796" y="3021542"/>
                  <a:pt x="3416318" y="3086020"/>
                  <a:pt x="3416318" y="3165558"/>
                </a:cubicBezTo>
                <a:cubicBezTo>
                  <a:pt x="3416318" y="3245096"/>
                  <a:pt x="3480796" y="3309574"/>
                  <a:pt x="3560334" y="3309574"/>
                </a:cubicBezTo>
                <a:cubicBezTo>
                  <a:pt x="3639872" y="3309574"/>
                  <a:pt x="3704350" y="3245096"/>
                  <a:pt x="3704350" y="3165558"/>
                </a:cubicBezTo>
                <a:cubicBezTo>
                  <a:pt x="3704350" y="3086020"/>
                  <a:pt x="3639872" y="3021542"/>
                  <a:pt x="3560334" y="3021542"/>
                </a:cubicBezTo>
                <a:close/>
                <a:moveTo>
                  <a:pt x="3151191" y="3021542"/>
                </a:moveTo>
                <a:cubicBezTo>
                  <a:pt x="3071653" y="3021542"/>
                  <a:pt x="3007175" y="3086020"/>
                  <a:pt x="3007175" y="3165558"/>
                </a:cubicBezTo>
                <a:cubicBezTo>
                  <a:pt x="3007175" y="3245096"/>
                  <a:pt x="3071653" y="3309574"/>
                  <a:pt x="3151191" y="3309574"/>
                </a:cubicBezTo>
                <a:cubicBezTo>
                  <a:pt x="3230729" y="3309574"/>
                  <a:pt x="3295207" y="3245096"/>
                  <a:pt x="3295207" y="3165558"/>
                </a:cubicBezTo>
                <a:cubicBezTo>
                  <a:pt x="3295207" y="3086020"/>
                  <a:pt x="3230729" y="3021542"/>
                  <a:pt x="3151191" y="3021542"/>
                </a:cubicBezTo>
                <a:close/>
                <a:moveTo>
                  <a:pt x="2742048" y="3021542"/>
                </a:moveTo>
                <a:cubicBezTo>
                  <a:pt x="2662510" y="3021542"/>
                  <a:pt x="2598032" y="3086020"/>
                  <a:pt x="2598032" y="3165558"/>
                </a:cubicBezTo>
                <a:cubicBezTo>
                  <a:pt x="2598032" y="3245096"/>
                  <a:pt x="2662510" y="3309574"/>
                  <a:pt x="2742048" y="3309574"/>
                </a:cubicBezTo>
                <a:cubicBezTo>
                  <a:pt x="2821586" y="3309574"/>
                  <a:pt x="2886064" y="3245096"/>
                  <a:pt x="2886064" y="3165558"/>
                </a:cubicBezTo>
                <a:cubicBezTo>
                  <a:pt x="2886064" y="3086020"/>
                  <a:pt x="2821586" y="3021542"/>
                  <a:pt x="2742048" y="3021542"/>
                </a:cubicBezTo>
                <a:close/>
                <a:moveTo>
                  <a:pt x="2332905" y="3021542"/>
                </a:moveTo>
                <a:cubicBezTo>
                  <a:pt x="2253367" y="3021542"/>
                  <a:pt x="2188889" y="3086020"/>
                  <a:pt x="2188889" y="3165558"/>
                </a:cubicBezTo>
                <a:cubicBezTo>
                  <a:pt x="2188889" y="3245096"/>
                  <a:pt x="2253367" y="3309574"/>
                  <a:pt x="2332905" y="3309574"/>
                </a:cubicBezTo>
                <a:cubicBezTo>
                  <a:pt x="2412443" y="3309574"/>
                  <a:pt x="2476921" y="3245096"/>
                  <a:pt x="2476921" y="3165558"/>
                </a:cubicBezTo>
                <a:cubicBezTo>
                  <a:pt x="2476921" y="3086020"/>
                  <a:pt x="2412443" y="3021542"/>
                  <a:pt x="2332905" y="3021542"/>
                </a:cubicBezTo>
                <a:close/>
                <a:moveTo>
                  <a:pt x="1923762" y="3021542"/>
                </a:moveTo>
                <a:cubicBezTo>
                  <a:pt x="1844224" y="3021542"/>
                  <a:pt x="1779746" y="3086020"/>
                  <a:pt x="1779746" y="3165558"/>
                </a:cubicBezTo>
                <a:cubicBezTo>
                  <a:pt x="1779746" y="3245096"/>
                  <a:pt x="1844224" y="3309574"/>
                  <a:pt x="1923762" y="3309574"/>
                </a:cubicBezTo>
                <a:cubicBezTo>
                  <a:pt x="2003300" y="3309574"/>
                  <a:pt x="2067778" y="3245096"/>
                  <a:pt x="2067778" y="3165558"/>
                </a:cubicBezTo>
                <a:cubicBezTo>
                  <a:pt x="2067778" y="3086020"/>
                  <a:pt x="2003300" y="3021542"/>
                  <a:pt x="1923762" y="3021542"/>
                </a:cubicBezTo>
                <a:close/>
                <a:moveTo>
                  <a:pt x="1514619" y="3021542"/>
                </a:moveTo>
                <a:cubicBezTo>
                  <a:pt x="1435081" y="3021542"/>
                  <a:pt x="1370603" y="3086020"/>
                  <a:pt x="1370603" y="3165558"/>
                </a:cubicBezTo>
                <a:cubicBezTo>
                  <a:pt x="1370603" y="3245096"/>
                  <a:pt x="1435081" y="3309574"/>
                  <a:pt x="1514619" y="3309574"/>
                </a:cubicBezTo>
                <a:cubicBezTo>
                  <a:pt x="1594157" y="3309574"/>
                  <a:pt x="1658635" y="3245096"/>
                  <a:pt x="1658635" y="3165558"/>
                </a:cubicBezTo>
                <a:cubicBezTo>
                  <a:pt x="1658635" y="3086020"/>
                  <a:pt x="1594157" y="3021542"/>
                  <a:pt x="1514619" y="3021542"/>
                </a:cubicBezTo>
                <a:close/>
                <a:moveTo>
                  <a:pt x="1105476" y="3021542"/>
                </a:moveTo>
                <a:cubicBezTo>
                  <a:pt x="1025938" y="3021542"/>
                  <a:pt x="961460" y="3086020"/>
                  <a:pt x="961460" y="3165558"/>
                </a:cubicBezTo>
                <a:cubicBezTo>
                  <a:pt x="961460" y="3245096"/>
                  <a:pt x="1025938" y="3309574"/>
                  <a:pt x="1105476" y="3309574"/>
                </a:cubicBezTo>
                <a:cubicBezTo>
                  <a:pt x="1185014" y="3309574"/>
                  <a:pt x="1249492" y="3245096"/>
                  <a:pt x="1249492" y="3165558"/>
                </a:cubicBezTo>
                <a:cubicBezTo>
                  <a:pt x="1249492" y="3086020"/>
                  <a:pt x="1185014" y="3021542"/>
                  <a:pt x="1105476" y="3021542"/>
                </a:cubicBezTo>
                <a:close/>
                <a:moveTo>
                  <a:pt x="696333" y="3021542"/>
                </a:moveTo>
                <a:cubicBezTo>
                  <a:pt x="616795" y="3021542"/>
                  <a:pt x="552317" y="3086020"/>
                  <a:pt x="552317" y="3165558"/>
                </a:cubicBezTo>
                <a:cubicBezTo>
                  <a:pt x="552317" y="3245096"/>
                  <a:pt x="616795" y="3309574"/>
                  <a:pt x="696333" y="3309574"/>
                </a:cubicBezTo>
                <a:cubicBezTo>
                  <a:pt x="775871" y="3309574"/>
                  <a:pt x="840349" y="3245096"/>
                  <a:pt x="840349" y="3165558"/>
                </a:cubicBezTo>
                <a:cubicBezTo>
                  <a:pt x="840349" y="3086020"/>
                  <a:pt x="775871" y="3021542"/>
                  <a:pt x="696333" y="3021542"/>
                </a:cubicBezTo>
                <a:close/>
                <a:moveTo>
                  <a:pt x="287190" y="3021542"/>
                </a:moveTo>
                <a:cubicBezTo>
                  <a:pt x="207652" y="3021542"/>
                  <a:pt x="143174" y="3086020"/>
                  <a:pt x="143174" y="3165558"/>
                </a:cubicBezTo>
                <a:cubicBezTo>
                  <a:pt x="143174" y="3245096"/>
                  <a:pt x="207652" y="3309574"/>
                  <a:pt x="287190" y="3309574"/>
                </a:cubicBezTo>
                <a:cubicBezTo>
                  <a:pt x="366728" y="3309574"/>
                  <a:pt x="431206" y="3245096"/>
                  <a:pt x="431206" y="3165558"/>
                </a:cubicBezTo>
                <a:cubicBezTo>
                  <a:pt x="431206" y="3086020"/>
                  <a:pt x="366728" y="3021542"/>
                  <a:pt x="287190" y="3021542"/>
                </a:cubicBezTo>
                <a:close/>
                <a:moveTo>
                  <a:pt x="3968776" y="2606319"/>
                </a:moveTo>
                <a:cubicBezTo>
                  <a:pt x="3889238" y="2606319"/>
                  <a:pt x="3824760" y="2670797"/>
                  <a:pt x="3824760" y="2750335"/>
                </a:cubicBezTo>
                <a:cubicBezTo>
                  <a:pt x="3824760" y="2829873"/>
                  <a:pt x="3889238" y="2894351"/>
                  <a:pt x="3968776" y="2894351"/>
                </a:cubicBezTo>
                <a:cubicBezTo>
                  <a:pt x="4048314" y="2894351"/>
                  <a:pt x="4112792" y="2829873"/>
                  <a:pt x="4112792" y="2750335"/>
                </a:cubicBezTo>
                <a:cubicBezTo>
                  <a:pt x="4112792" y="2670797"/>
                  <a:pt x="4048314" y="2606319"/>
                  <a:pt x="3968776" y="2606319"/>
                </a:cubicBezTo>
                <a:close/>
                <a:moveTo>
                  <a:pt x="3559634" y="2606319"/>
                </a:moveTo>
                <a:cubicBezTo>
                  <a:pt x="3480096" y="2606319"/>
                  <a:pt x="3415618" y="2670797"/>
                  <a:pt x="3415618" y="2750335"/>
                </a:cubicBezTo>
                <a:cubicBezTo>
                  <a:pt x="3415618" y="2829873"/>
                  <a:pt x="3480096" y="2894351"/>
                  <a:pt x="3559634" y="2894351"/>
                </a:cubicBezTo>
                <a:cubicBezTo>
                  <a:pt x="3639172" y="2894351"/>
                  <a:pt x="3703650" y="2829873"/>
                  <a:pt x="3703650" y="2750335"/>
                </a:cubicBezTo>
                <a:cubicBezTo>
                  <a:pt x="3703650" y="2670797"/>
                  <a:pt x="3639172" y="2606319"/>
                  <a:pt x="3559634" y="2606319"/>
                </a:cubicBezTo>
                <a:close/>
                <a:moveTo>
                  <a:pt x="3150491" y="2606319"/>
                </a:moveTo>
                <a:cubicBezTo>
                  <a:pt x="3070953" y="2606319"/>
                  <a:pt x="3006475" y="2670797"/>
                  <a:pt x="3006475" y="2750335"/>
                </a:cubicBezTo>
                <a:cubicBezTo>
                  <a:pt x="3006475" y="2829873"/>
                  <a:pt x="3070953" y="2894351"/>
                  <a:pt x="3150491" y="2894351"/>
                </a:cubicBezTo>
                <a:cubicBezTo>
                  <a:pt x="3230029" y="2894351"/>
                  <a:pt x="3294507" y="2829873"/>
                  <a:pt x="3294507" y="2750335"/>
                </a:cubicBezTo>
                <a:cubicBezTo>
                  <a:pt x="3294507" y="2670797"/>
                  <a:pt x="3230029" y="2606319"/>
                  <a:pt x="3150491" y="2606319"/>
                </a:cubicBezTo>
                <a:close/>
                <a:moveTo>
                  <a:pt x="2741348" y="2606319"/>
                </a:moveTo>
                <a:cubicBezTo>
                  <a:pt x="2661810" y="2606319"/>
                  <a:pt x="2597332" y="2670797"/>
                  <a:pt x="2597332" y="2750335"/>
                </a:cubicBezTo>
                <a:cubicBezTo>
                  <a:pt x="2597332" y="2829873"/>
                  <a:pt x="2661810" y="2894351"/>
                  <a:pt x="2741348" y="2894351"/>
                </a:cubicBezTo>
                <a:cubicBezTo>
                  <a:pt x="2820886" y="2894351"/>
                  <a:pt x="2885364" y="2829873"/>
                  <a:pt x="2885364" y="2750335"/>
                </a:cubicBezTo>
                <a:cubicBezTo>
                  <a:pt x="2885364" y="2670797"/>
                  <a:pt x="2820886" y="2606319"/>
                  <a:pt x="2741348" y="2606319"/>
                </a:cubicBezTo>
                <a:close/>
                <a:moveTo>
                  <a:pt x="2332205" y="2606319"/>
                </a:moveTo>
                <a:cubicBezTo>
                  <a:pt x="2252667" y="2606319"/>
                  <a:pt x="2188189" y="2670797"/>
                  <a:pt x="2188189" y="2750335"/>
                </a:cubicBezTo>
                <a:cubicBezTo>
                  <a:pt x="2188189" y="2829873"/>
                  <a:pt x="2252667" y="2894351"/>
                  <a:pt x="2332205" y="2894351"/>
                </a:cubicBezTo>
                <a:cubicBezTo>
                  <a:pt x="2411743" y="2894351"/>
                  <a:pt x="2476221" y="2829873"/>
                  <a:pt x="2476221" y="2750335"/>
                </a:cubicBezTo>
                <a:cubicBezTo>
                  <a:pt x="2476221" y="2670797"/>
                  <a:pt x="2411743" y="2606319"/>
                  <a:pt x="2332205" y="2606319"/>
                </a:cubicBezTo>
                <a:close/>
                <a:moveTo>
                  <a:pt x="1923062" y="2606319"/>
                </a:moveTo>
                <a:cubicBezTo>
                  <a:pt x="1843524" y="2606319"/>
                  <a:pt x="1779046" y="2670797"/>
                  <a:pt x="1779046" y="2750335"/>
                </a:cubicBezTo>
                <a:cubicBezTo>
                  <a:pt x="1779046" y="2829873"/>
                  <a:pt x="1843524" y="2894351"/>
                  <a:pt x="1923062" y="2894351"/>
                </a:cubicBezTo>
                <a:cubicBezTo>
                  <a:pt x="2002600" y="2894351"/>
                  <a:pt x="2067078" y="2829873"/>
                  <a:pt x="2067078" y="2750335"/>
                </a:cubicBezTo>
                <a:cubicBezTo>
                  <a:pt x="2067078" y="2670797"/>
                  <a:pt x="2002600" y="2606319"/>
                  <a:pt x="1923062" y="2606319"/>
                </a:cubicBezTo>
                <a:close/>
                <a:moveTo>
                  <a:pt x="1513919" y="2606319"/>
                </a:moveTo>
                <a:cubicBezTo>
                  <a:pt x="1434381" y="2606319"/>
                  <a:pt x="1369903" y="2670797"/>
                  <a:pt x="1369903" y="2750335"/>
                </a:cubicBezTo>
                <a:cubicBezTo>
                  <a:pt x="1369903" y="2829873"/>
                  <a:pt x="1434381" y="2894351"/>
                  <a:pt x="1513919" y="2894351"/>
                </a:cubicBezTo>
                <a:cubicBezTo>
                  <a:pt x="1593457" y="2894351"/>
                  <a:pt x="1657935" y="2829873"/>
                  <a:pt x="1657935" y="2750335"/>
                </a:cubicBezTo>
                <a:cubicBezTo>
                  <a:pt x="1657935" y="2670797"/>
                  <a:pt x="1593457" y="2606319"/>
                  <a:pt x="1513919" y="2606319"/>
                </a:cubicBezTo>
                <a:close/>
                <a:moveTo>
                  <a:pt x="1104776" y="2606319"/>
                </a:moveTo>
                <a:cubicBezTo>
                  <a:pt x="1025238" y="2606319"/>
                  <a:pt x="960760" y="2670797"/>
                  <a:pt x="960760" y="2750335"/>
                </a:cubicBezTo>
                <a:cubicBezTo>
                  <a:pt x="960760" y="2829873"/>
                  <a:pt x="1025238" y="2894351"/>
                  <a:pt x="1104776" y="2894351"/>
                </a:cubicBezTo>
                <a:cubicBezTo>
                  <a:pt x="1184314" y="2894351"/>
                  <a:pt x="1248792" y="2829873"/>
                  <a:pt x="1248792" y="2750335"/>
                </a:cubicBezTo>
                <a:cubicBezTo>
                  <a:pt x="1248792" y="2670797"/>
                  <a:pt x="1184314" y="2606319"/>
                  <a:pt x="1104776" y="2606319"/>
                </a:cubicBezTo>
                <a:close/>
                <a:moveTo>
                  <a:pt x="695633" y="2606319"/>
                </a:moveTo>
                <a:cubicBezTo>
                  <a:pt x="616095" y="2606319"/>
                  <a:pt x="551617" y="2670797"/>
                  <a:pt x="551617" y="2750335"/>
                </a:cubicBezTo>
                <a:cubicBezTo>
                  <a:pt x="551617" y="2829873"/>
                  <a:pt x="616095" y="2894351"/>
                  <a:pt x="695633" y="2894351"/>
                </a:cubicBezTo>
                <a:cubicBezTo>
                  <a:pt x="775171" y="2894351"/>
                  <a:pt x="839649" y="2829873"/>
                  <a:pt x="839649" y="2750335"/>
                </a:cubicBezTo>
                <a:cubicBezTo>
                  <a:pt x="839649" y="2670797"/>
                  <a:pt x="775171" y="2606319"/>
                  <a:pt x="695633" y="2606319"/>
                </a:cubicBezTo>
                <a:close/>
                <a:moveTo>
                  <a:pt x="286490" y="2606319"/>
                </a:moveTo>
                <a:cubicBezTo>
                  <a:pt x="206952" y="2606319"/>
                  <a:pt x="142474" y="2670797"/>
                  <a:pt x="142474" y="2750335"/>
                </a:cubicBezTo>
                <a:cubicBezTo>
                  <a:pt x="142474" y="2829873"/>
                  <a:pt x="206952" y="2894351"/>
                  <a:pt x="286490" y="2894351"/>
                </a:cubicBezTo>
                <a:cubicBezTo>
                  <a:pt x="366028" y="2894351"/>
                  <a:pt x="430506" y="2829873"/>
                  <a:pt x="430506" y="2750335"/>
                </a:cubicBezTo>
                <a:cubicBezTo>
                  <a:pt x="430506" y="2670797"/>
                  <a:pt x="366028" y="2606319"/>
                  <a:pt x="286490" y="2606319"/>
                </a:cubicBezTo>
                <a:close/>
                <a:moveTo>
                  <a:pt x="3968076" y="2191096"/>
                </a:moveTo>
                <a:cubicBezTo>
                  <a:pt x="3888538" y="2191096"/>
                  <a:pt x="3824060" y="2255574"/>
                  <a:pt x="3824060" y="2335112"/>
                </a:cubicBezTo>
                <a:cubicBezTo>
                  <a:pt x="3824060" y="2414650"/>
                  <a:pt x="3888538" y="2479128"/>
                  <a:pt x="3968076" y="2479128"/>
                </a:cubicBezTo>
                <a:cubicBezTo>
                  <a:pt x="4047614" y="2479128"/>
                  <a:pt x="4112092" y="2414650"/>
                  <a:pt x="4112092" y="2335112"/>
                </a:cubicBezTo>
                <a:cubicBezTo>
                  <a:pt x="4112092" y="2255574"/>
                  <a:pt x="4047614" y="2191096"/>
                  <a:pt x="3968076" y="2191096"/>
                </a:cubicBezTo>
                <a:close/>
                <a:moveTo>
                  <a:pt x="3558934" y="2191096"/>
                </a:moveTo>
                <a:cubicBezTo>
                  <a:pt x="3479396" y="2191096"/>
                  <a:pt x="3414918" y="2255574"/>
                  <a:pt x="3414918" y="2335112"/>
                </a:cubicBezTo>
                <a:cubicBezTo>
                  <a:pt x="3414918" y="2414650"/>
                  <a:pt x="3479396" y="2479128"/>
                  <a:pt x="3558934" y="2479128"/>
                </a:cubicBezTo>
                <a:cubicBezTo>
                  <a:pt x="3638472" y="2479128"/>
                  <a:pt x="3702950" y="2414650"/>
                  <a:pt x="3702950" y="2335112"/>
                </a:cubicBezTo>
                <a:cubicBezTo>
                  <a:pt x="3702950" y="2255574"/>
                  <a:pt x="3638472" y="2191096"/>
                  <a:pt x="3558934" y="2191096"/>
                </a:cubicBezTo>
                <a:close/>
                <a:moveTo>
                  <a:pt x="3149791" y="2191096"/>
                </a:moveTo>
                <a:cubicBezTo>
                  <a:pt x="3070253" y="2191096"/>
                  <a:pt x="3005775" y="2255574"/>
                  <a:pt x="3005775" y="2335112"/>
                </a:cubicBezTo>
                <a:cubicBezTo>
                  <a:pt x="3005775" y="2414650"/>
                  <a:pt x="3070253" y="2479128"/>
                  <a:pt x="3149791" y="2479128"/>
                </a:cubicBezTo>
                <a:cubicBezTo>
                  <a:pt x="3229329" y="2479128"/>
                  <a:pt x="3293807" y="2414650"/>
                  <a:pt x="3293807" y="2335112"/>
                </a:cubicBezTo>
                <a:cubicBezTo>
                  <a:pt x="3293807" y="2255574"/>
                  <a:pt x="3229329" y="2191096"/>
                  <a:pt x="3149791" y="2191096"/>
                </a:cubicBezTo>
                <a:close/>
                <a:moveTo>
                  <a:pt x="2740648" y="2191096"/>
                </a:moveTo>
                <a:cubicBezTo>
                  <a:pt x="2661110" y="2191096"/>
                  <a:pt x="2596632" y="2255574"/>
                  <a:pt x="2596632" y="2335112"/>
                </a:cubicBezTo>
                <a:cubicBezTo>
                  <a:pt x="2596632" y="2414650"/>
                  <a:pt x="2661110" y="2479128"/>
                  <a:pt x="2740648" y="2479128"/>
                </a:cubicBezTo>
                <a:cubicBezTo>
                  <a:pt x="2820186" y="2479128"/>
                  <a:pt x="2884664" y="2414650"/>
                  <a:pt x="2884664" y="2335112"/>
                </a:cubicBezTo>
                <a:cubicBezTo>
                  <a:pt x="2884664" y="2255574"/>
                  <a:pt x="2820186" y="2191096"/>
                  <a:pt x="2740648" y="2191096"/>
                </a:cubicBezTo>
                <a:close/>
                <a:moveTo>
                  <a:pt x="2331505" y="2191096"/>
                </a:moveTo>
                <a:cubicBezTo>
                  <a:pt x="2251967" y="2191096"/>
                  <a:pt x="2187489" y="2255574"/>
                  <a:pt x="2187489" y="2335112"/>
                </a:cubicBezTo>
                <a:cubicBezTo>
                  <a:pt x="2187489" y="2414650"/>
                  <a:pt x="2251967" y="2479128"/>
                  <a:pt x="2331505" y="2479128"/>
                </a:cubicBezTo>
                <a:cubicBezTo>
                  <a:pt x="2411043" y="2479128"/>
                  <a:pt x="2475521" y="2414650"/>
                  <a:pt x="2475521" y="2335112"/>
                </a:cubicBezTo>
                <a:cubicBezTo>
                  <a:pt x="2475521" y="2255574"/>
                  <a:pt x="2411043" y="2191096"/>
                  <a:pt x="2331505" y="2191096"/>
                </a:cubicBezTo>
                <a:close/>
                <a:moveTo>
                  <a:pt x="1922362" y="2191096"/>
                </a:moveTo>
                <a:cubicBezTo>
                  <a:pt x="1842824" y="2191096"/>
                  <a:pt x="1778346" y="2255574"/>
                  <a:pt x="1778346" y="2335112"/>
                </a:cubicBezTo>
                <a:cubicBezTo>
                  <a:pt x="1778346" y="2414650"/>
                  <a:pt x="1842824" y="2479128"/>
                  <a:pt x="1922362" y="2479128"/>
                </a:cubicBezTo>
                <a:cubicBezTo>
                  <a:pt x="2001900" y="2479128"/>
                  <a:pt x="2066378" y="2414650"/>
                  <a:pt x="2066378" y="2335112"/>
                </a:cubicBezTo>
                <a:cubicBezTo>
                  <a:pt x="2066378" y="2255574"/>
                  <a:pt x="2001900" y="2191096"/>
                  <a:pt x="1922362" y="2191096"/>
                </a:cubicBezTo>
                <a:close/>
                <a:moveTo>
                  <a:pt x="1513219" y="2191096"/>
                </a:moveTo>
                <a:cubicBezTo>
                  <a:pt x="1433681" y="2191096"/>
                  <a:pt x="1369203" y="2255574"/>
                  <a:pt x="1369203" y="2335112"/>
                </a:cubicBezTo>
                <a:cubicBezTo>
                  <a:pt x="1369203" y="2414650"/>
                  <a:pt x="1433681" y="2479128"/>
                  <a:pt x="1513219" y="2479128"/>
                </a:cubicBezTo>
                <a:cubicBezTo>
                  <a:pt x="1592757" y="2479128"/>
                  <a:pt x="1657235" y="2414650"/>
                  <a:pt x="1657235" y="2335112"/>
                </a:cubicBezTo>
                <a:cubicBezTo>
                  <a:pt x="1657235" y="2255574"/>
                  <a:pt x="1592757" y="2191096"/>
                  <a:pt x="1513219" y="2191096"/>
                </a:cubicBezTo>
                <a:close/>
                <a:moveTo>
                  <a:pt x="1104076" y="2191096"/>
                </a:moveTo>
                <a:cubicBezTo>
                  <a:pt x="1024538" y="2191096"/>
                  <a:pt x="960060" y="2255574"/>
                  <a:pt x="960060" y="2335112"/>
                </a:cubicBezTo>
                <a:cubicBezTo>
                  <a:pt x="960060" y="2414650"/>
                  <a:pt x="1024538" y="2479128"/>
                  <a:pt x="1104076" y="2479128"/>
                </a:cubicBezTo>
                <a:cubicBezTo>
                  <a:pt x="1183614" y="2479128"/>
                  <a:pt x="1248092" y="2414650"/>
                  <a:pt x="1248092" y="2335112"/>
                </a:cubicBezTo>
                <a:cubicBezTo>
                  <a:pt x="1248092" y="2255574"/>
                  <a:pt x="1183614" y="2191096"/>
                  <a:pt x="1104076" y="2191096"/>
                </a:cubicBezTo>
                <a:close/>
                <a:moveTo>
                  <a:pt x="694933" y="2191096"/>
                </a:moveTo>
                <a:cubicBezTo>
                  <a:pt x="615395" y="2191096"/>
                  <a:pt x="550917" y="2255574"/>
                  <a:pt x="550917" y="2335112"/>
                </a:cubicBezTo>
                <a:cubicBezTo>
                  <a:pt x="550917" y="2414650"/>
                  <a:pt x="615395" y="2479128"/>
                  <a:pt x="694933" y="2479128"/>
                </a:cubicBezTo>
                <a:cubicBezTo>
                  <a:pt x="774471" y="2479128"/>
                  <a:pt x="838949" y="2414650"/>
                  <a:pt x="838949" y="2335112"/>
                </a:cubicBezTo>
                <a:cubicBezTo>
                  <a:pt x="838949" y="2255574"/>
                  <a:pt x="774471" y="2191096"/>
                  <a:pt x="694933" y="2191096"/>
                </a:cubicBezTo>
                <a:close/>
                <a:moveTo>
                  <a:pt x="285790" y="2191096"/>
                </a:moveTo>
                <a:cubicBezTo>
                  <a:pt x="206252" y="2191096"/>
                  <a:pt x="141774" y="2255574"/>
                  <a:pt x="141774" y="2335112"/>
                </a:cubicBezTo>
                <a:cubicBezTo>
                  <a:pt x="141774" y="2414650"/>
                  <a:pt x="206252" y="2479128"/>
                  <a:pt x="285790" y="2479128"/>
                </a:cubicBezTo>
                <a:cubicBezTo>
                  <a:pt x="365328" y="2479128"/>
                  <a:pt x="429806" y="2414650"/>
                  <a:pt x="429806" y="2335112"/>
                </a:cubicBezTo>
                <a:cubicBezTo>
                  <a:pt x="429806" y="2255574"/>
                  <a:pt x="365328" y="2191096"/>
                  <a:pt x="285790" y="2191096"/>
                </a:cubicBezTo>
                <a:close/>
                <a:moveTo>
                  <a:pt x="3967376" y="1775873"/>
                </a:moveTo>
                <a:cubicBezTo>
                  <a:pt x="3887838" y="1775873"/>
                  <a:pt x="3823360" y="1840351"/>
                  <a:pt x="3823360" y="1919889"/>
                </a:cubicBezTo>
                <a:cubicBezTo>
                  <a:pt x="3823360" y="1999427"/>
                  <a:pt x="3887838" y="2063905"/>
                  <a:pt x="3967376" y="2063905"/>
                </a:cubicBezTo>
                <a:cubicBezTo>
                  <a:pt x="4046914" y="2063905"/>
                  <a:pt x="4111392" y="1999427"/>
                  <a:pt x="4111392" y="1919889"/>
                </a:cubicBezTo>
                <a:cubicBezTo>
                  <a:pt x="4111392" y="1840351"/>
                  <a:pt x="4046914" y="1775873"/>
                  <a:pt x="3967376" y="1775873"/>
                </a:cubicBezTo>
                <a:close/>
                <a:moveTo>
                  <a:pt x="3558234" y="1775873"/>
                </a:moveTo>
                <a:cubicBezTo>
                  <a:pt x="3478696" y="1775873"/>
                  <a:pt x="3414218" y="1840351"/>
                  <a:pt x="3414218" y="1919889"/>
                </a:cubicBezTo>
                <a:cubicBezTo>
                  <a:pt x="3414218" y="1999427"/>
                  <a:pt x="3478696" y="2063905"/>
                  <a:pt x="3558234" y="2063905"/>
                </a:cubicBezTo>
                <a:cubicBezTo>
                  <a:pt x="3637772" y="2063905"/>
                  <a:pt x="3702250" y="1999427"/>
                  <a:pt x="3702250" y="1919889"/>
                </a:cubicBezTo>
                <a:cubicBezTo>
                  <a:pt x="3702250" y="1840351"/>
                  <a:pt x="3637772" y="1775873"/>
                  <a:pt x="3558234" y="1775873"/>
                </a:cubicBezTo>
                <a:close/>
                <a:moveTo>
                  <a:pt x="3149091" y="1775873"/>
                </a:moveTo>
                <a:cubicBezTo>
                  <a:pt x="3069553" y="1775873"/>
                  <a:pt x="3005075" y="1840351"/>
                  <a:pt x="3005075" y="1919889"/>
                </a:cubicBezTo>
                <a:cubicBezTo>
                  <a:pt x="3005075" y="1999427"/>
                  <a:pt x="3069553" y="2063905"/>
                  <a:pt x="3149091" y="2063905"/>
                </a:cubicBezTo>
                <a:cubicBezTo>
                  <a:pt x="3228629" y="2063905"/>
                  <a:pt x="3293107" y="1999427"/>
                  <a:pt x="3293107" y="1919889"/>
                </a:cubicBezTo>
                <a:cubicBezTo>
                  <a:pt x="3293107" y="1840351"/>
                  <a:pt x="3228629" y="1775873"/>
                  <a:pt x="3149091" y="1775873"/>
                </a:cubicBezTo>
                <a:close/>
                <a:moveTo>
                  <a:pt x="2739948" y="1775873"/>
                </a:moveTo>
                <a:cubicBezTo>
                  <a:pt x="2660410" y="1775873"/>
                  <a:pt x="2595932" y="1840351"/>
                  <a:pt x="2595932" y="1919889"/>
                </a:cubicBezTo>
                <a:cubicBezTo>
                  <a:pt x="2595932" y="1999427"/>
                  <a:pt x="2660410" y="2063905"/>
                  <a:pt x="2739948" y="2063905"/>
                </a:cubicBezTo>
                <a:cubicBezTo>
                  <a:pt x="2819486" y="2063905"/>
                  <a:pt x="2883964" y="1999427"/>
                  <a:pt x="2883964" y="1919889"/>
                </a:cubicBezTo>
                <a:cubicBezTo>
                  <a:pt x="2883964" y="1840351"/>
                  <a:pt x="2819486" y="1775873"/>
                  <a:pt x="2739948" y="1775873"/>
                </a:cubicBezTo>
                <a:close/>
                <a:moveTo>
                  <a:pt x="2330805" y="1775873"/>
                </a:moveTo>
                <a:cubicBezTo>
                  <a:pt x="2251267" y="1775873"/>
                  <a:pt x="2186789" y="1840351"/>
                  <a:pt x="2186789" y="1919889"/>
                </a:cubicBezTo>
                <a:cubicBezTo>
                  <a:pt x="2186789" y="1999427"/>
                  <a:pt x="2251267" y="2063905"/>
                  <a:pt x="2330805" y="2063905"/>
                </a:cubicBezTo>
                <a:cubicBezTo>
                  <a:pt x="2410343" y="2063905"/>
                  <a:pt x="2474821" y="1999427"/>
                  <a:pt x="2474821" y="1919889"/>
                </a:cubicBezTo>
                <a:cubicBezTo>
                  <a:pt x="2474821" y="1840351"/>
                  <a:pt x="2410343" y="1775873"/>
                  <a:pt x="2330805" y="1775873"/>
                </a:cubicBezTo>
                <a:close/>
                <a:moveTo>
                  <a:pt x="1921662" y="1775873"/>
                </a:moveTo>
                <a:cubicBezTo>
                  <a:pt x="1842124" y="1775873"/>
                  <a:pt x="1777646" y="1840351"/>
                  <a:pt x="1777646" y="1919889"/>
                </a:cubicBezTo>
                <a:cubicBezTo>
                  <a:pt x="1777646" y="1999427"/>
                  <a:pt x="1842124" y="2063905"/>
                  <a:pt x="1921662" y="2063905"/>
                </a:cubicBezTo>
                <a:cubicBezTo>
                  <a:pt x="2001200" y="2063905"/>
                  <a:pt x="2065678" y="1999427"/>
                  <a:pt x="2065678" y="1919889"/>
                </a:cubicBezTo>
                <a:cubicBezTo>
                  <a:pt x="2065678" y="1840351"/>
                  <a:pt x="2001200" y="1775873"/>
                  <a:pt x="1921662" y="1775873"/>
                </a:cubicBezTo>
                <a:close/>
                <a:moveTo>
                  <a:pt x="1512519" y="1775873"/>
                </a:moveTo>
                <a:cubicBezTo>
                  <a:pt x="1432981" y="1775873"/>
                  <a:pt x="1368503" y="1840351"/>
                  <a:pt x="1368503" y="1919889"/>
                </a:cubicBezTo>
                <a:cubicBezTo>
                  <a:pt x="1368503" y="1999427"/>
                  <a:pt x="1432981" y="2063905"/>
                  <a:pt x="1512519" y="2063905"/>
                </a:cubicBezTo>
                <a:cubicBezTo>
                  <a:pt x="1592057" y="2063905"/>
                  <a:pt x="1656535" y="1999427"/>
                  <a:pt x="1656535" y="1919889"/>
                </a:cubicBezTo>
                <a:cubicBezTo>
                  <a:pt x="1656535" y="1840351"/>
                  <a:pt x="1592057" y="1775873"/>
                  <a:pt x="1512519" y="1775873"/>
                </a:cubicBezTo>
                <a:close/>
                <a:moveTo>
                  <a:pt x="1103376" y="1775873"/>
                </a:moveTo>
                <a:cubicBezTo>
                  <a:pt x="1023838" y="1775873"/>
                  <a:pt x="959360" y="1840351"/>
                  <a:pt x="959360" y="1919889"/>
                </a:cubicBezTo>
                <a:cubicBezTo>
                  <a:pt x="959360" y="1999427"/>
                  <a:pt x="1023838" y="2063905"/>
                  <a:pt x="1103376" y="2063905"/>
                </a:cubicBezTo>
                <a:cubicBezTo>
                  <a:pt x="1182914" y="2063905"/>
                  <a:pt x="1247392" y="1999427"/>
                  <a:pt x="1247392" y="1919889"/>
                </a:cubicBezTo>
                <a:cubicBezTo>
                  <a:pt x="1247392" y="1840351"/>
                  <a:pt x="1182914" y="1775873"/>
                  <a:pt x="1103376" y="1775873"/>
                </a:cubicBezTo>
                <a:close/>
                <a:moveTo>
                  <a:pt x="694233" y="1775873"/>
                </a:moveTo>
                <a:cubicBezTo>
                  <a:pt x="614695" y="1775873"/>
                  <a:pt x="550217" y="1840351"/>
                  <a:pt x="550217" y="1919889"/>
                </a:cubicBezTo>
                <a:cubicBezTo>
                  <a:pt x="550217" y="1999427"/>
                  <a:pt x="614695" y="2063905"/>
                  <a:pt x="694233" y="2063905"/>
                </a:cubicBezTo>
                <a:cubicBezTo>
                  <a:pt x="773771" y="2063905"/>
                  <a:pt x="838249" y="1999427"/>
                  <a:pt x="838249" y="1919889"/>
                </a:cubicBezTo>
                <a:cubicBezTo>
                  <a:pt x="838249" y="1840351"/>
                  <a:pt x="773771" y="1775873"/>
                  <a:pt x="694233" y="1775873"/>
                </a:cubicBezTo>
                <a:close/>
                <a:moveTo>
                  <a:pt x="285090" y="1775873"/>
                </a:moveTo>
                <a:cubicBezTo>
                  <a:pt x="205552" y="1775873"/>
                  <a:pt x="141074" y="1840351"/>
                  <a:pt x="141074" y="1919889"/>
                </a:cubicBezTo>
                <a:cubicBezTo>
                  <a:pt x="141074" y="1999427"/>
                  <a:pt x="205552" y="2063905"/>
                  <a:pt x="285090" y="2063905"/>
                </a:cubicBezTo>
                <a:cubicBezTo>
                  <a:pt x="364628" y="2063905"/>
                  <a:pt x="429106" y="1999427"/>
                  <a:pt x="429106" y="1919889"/>
                </a:cubicBezTo>
                <a:cubicBezTo>
                  <a:pt x="429106" y="1840351"/>
                  <a:pt x="364628" y="1775873"/>
                  <a:pt x="285090" y="1775873"/>
                </a:cubicBezTo>
                <a:close/>
                <a:moveTo>
                  <a:pt x="3966676" y="1360650"/>
                </a:moveTo>
                <a:cubicBezTo>
                  <a:pt x="3887138" y="1360650"/>
                  <a:pt x="3822660" y="1425128"/>
                  <a:pt x="3822660" y="1504666"/>
                </a:cubicBezTo>
                <a:cubicBezTo>
                  <a:pt x="3822660" y="1584204"/>
                  <a:pt x="3887138" y="1648682"/>
                  <a:pt x="3966676" y="1648682"/>
                </a:cubicBezTo>
                <a:cubicBezTo>
                  <a:pt x="4046214" y="1648682"/>
                  <a:pt x="4110692" y="1584204"/>
                  <a:pt x="4110692" y="1504666"/>
                </a:cubicBezTo>
                <a:cubicBezTo>
                  <a:pt x="4110692" y="1425128"/>
                  <a:pt x="4046214" y="1360650"/>
                  <a:pt x="3966676" y="1360650"/>
                </a:cubicBezTo>
                <a:close/>
                <a:moveTo>
                  <a:pt x="3557534" y="1360650"/>
                </a:moveTo>
                <a:cubicBezTo>
                  <a:pt x="3477996" y="1360650"/>
                  <a:pt x="3413518" y="1425128"/>
                  <a:pt x="3413518" y="1504666"/>
                </a:cubicBezTo>
                <a:cubicBezTo>
                  <a:pt x="3413518" y="1584204"/>
                  <a:pt x="3477996" y="1648682"/>
                  <a:pt x="3557534" y="1648682"/>
                </a:cubicBezTo>
                <a:cubicBezTo>
                  <a:pt x="3637072" y="1648682"/>
                  <a:pt x="3701550" y="1584204"/>
                  <a:pt x="3701550" y="1504666"/>
                </a:cubicBezTo>
                <a:cubicBezTo>
                  <a:pt x="3701550" y="1425128"/>
                  <a:pt x="3637072" y="1360650"/>
                  <a:pt x="3557534" y="1360650"/>
                </a:cubicBezTo>
                <a:close/>
                <a:moveTo>
                  <a:pt x="3148391" y="1360650"/>
                </a:moveTo>
                <a:cubicBezTo>
                  <a:pt x="3068853" y="1360650"/>
                  <a:pt x="3004375" y="1425128"/>
                  <a:pt x="3004375" y="1504666"/>
                </a:cubicBezTo>
                <a:cubicBezTo>
                  <a:pt x="3004375" y="1584204"/>
                  <a:pt x="3068853" y="1648682"/>
                  <a:pt x="3148391" y="1648682"/>
                </a:cubicBezTo>
                <a:cubicBezTo>
                  <a:pt x="3227929" y="1648682"/>
                  <a:pt x="3292407" y="1584204"/>
                  <a:pt x="3292407" y="1504666"/>
                </a:cubicBezTo>
                <a:cubicBezTo>
                  <a:pt x="3292407" y="1425128"/>
                  <a:pt x="3227929" y="1360650"/>
                  <a:pt x="3148391" y="1360650"/>
                </a:cubicBezTo>
                <a:close/>
                <a:moveTo>
                  <a:pt x="2739248" y="1360650"/>
                </a:moveTo>
                <a:cubicBezTo>
                  <a:pt x="2659710" y="1360650"/>
                  <a:pt x="2595232" y="1425128"/>
                  <a:pt x="2595232" y="1504666"/>
                </a:cubicBezTo>
                <a:cubicBezTo>
                  <a:pt x="2595232" y="1584204"/>
                  <a:pt x="2659710" y="1648682"/>
                  <a:pt x="2739248" y="1648682"/>
                </a:cubicBezTo>
                <a:cubicBezTo>
                  <a:pt x="2818786" y="1648682"/>
                  <a:pt x="2883264" y="1584204"/>
                  <a:pt x="2883264" y="1504666"/>
                </a:cubicBezTo>
                <a:cubicBezTo>
                  <a:pt x="2883264" y="1425128"/>
                  <a:pt x="2818786" y="1360650"/>
                  <a:pt x="2739248" y="1360650"/>
                </a:cubicBezTo>
                <a:close/>
                <a:moveTo>
                  <a:pt x="2330105" y="1360650"/>
                </a:moveTo>
                <a:cubicBezTo>
                  <a:pt x="2250567" y="1360650"/>
                  <a:pt x="2186089" y="1425128"/>
                  <a:pt x="2186089" y="1504666"/>
                </a:cubicBezTo>
                <a:cubicBezTo>
                  <a:pt x="2186089" y="1584204"/>
                  <a:pt x="2250567" y="1648682"/>
                  <a:pt x="2330105" y="1648682"/>
                </a:cubicBezTo>
                <a:cubicBezTo>
                  <a:pt x="2409643" y="1648682"/>
                  <a:pt x="2474121" y="1584204"/>
                  <a:pt x="2474121" y="1504666"/>
                </a:cubicBezTo>
                <a:cubicBezTo>
                  <a:pt x="2474121" y="1425128"/>
                  <a:pt x="2409643" y="1360650"/>
                  <a:pt x="2330105" y="1360650"/>
                </a:cubicBezTo>
                <a:close/>
                <a:moveTo>
                  <a:pt x="1920962" y="1360650"/>
                </a:moveTo>
                <a:cubicBezTo>
                  <a:pt x="1841424" y="1360650"/>
                  <a:pt x="1776946" y="1425128"/>
                  <a:pt x="1776946" y="1504666"/>
                </a:cubicBezTo>
                <a:cubicBezTo>
                  <a:pt x="1776946" y="1584204"/>
                  <a:pt x="1841424" y="1648682"/>
                  <a:pt x="1920962" y="1648682"/>
                </a:cubicBezTo>
                <a:cubicBezTo>
                  <a:pt x="2000500" y="1648682"/>
                  <a:pt x="2064978" y="1584204"/>
                  <a:pt x="2064978" y="1504666"/>
                </a:cubicBezTo>
                <a:cubicBezTo>
                  <a:pt x="2064978" y="1425128"/>
                  <a:pt x="2000500" y="1360650"/>
                  <a:pt x="1920962" y="1360650"/>
                </a:cubicBezTo>
                <a:close/>
                <a:moveTo>
                  <a:pt x="1511819" y="1360650"/>
                </a:moveTo>
                <a:cubicBezTo>
                  <a:pt x="1432281" y="1360650"/>
                  <a:pt x="1367803" y="1425128"/>
                  <a:pt x="1367803" y="1504666"/>
                </a:cubicBezTo>
                <a:cubicBezTo>
                  <a:pt x="1367803" y="1584204"/>
                  <a:pt x="1432281" y="1648682"/>
                  <a:pt x="1511819" y="1648682"/>
                </a:cubicBezTo>
                <a:cubicBezTo>
                  <a:pt x="1591357" y="1648682"/>
                  <a:pt x="1655835" y="1584204"/>
                  <a:pt x="1655835" y="1504666"/>
                </a:cubicBezTo>
                <a:cubicBezTo>
                  <a:pt x="1655835" y="1425128"/>
                  <a:pt x="1591357" y="1360650"/>
                  <a:pt x="1511819" y="1360650"/>
                </a:cubicBezTo>
                <a:close/>
                <a:moveTo>
                  <a:pt x="1102676" y="1360650"/>
                </a:moveTo>
                <a:cubicBezTo>
                  <a:pt x="1023138" y="1360650"/>
                  <a:pt x="958660" y="1425128"/>
                  <a:pt x="958660" y="1504666"/>
                </a:cubicBezTo>
                <a:cubicBezTo>
                  <a:pt x="958660" y="1584204"/>
                  <a:pt x="1023138" y="1648682"/>
                  <a:pt x="1102676" y="1648682"/>
                </a:cubicBezTo>
                <a:cubicBezTo>
                  <a:pt x="1182214" y="1648682"/>
                  <a:pt x="1246692" y="1584204"/>
                  <a:pt x="1246692" y="1504666"/>
                </a:cubicBezTo>
                <a:cubicBezTo>
                  <a:pt x="1246692" y="1425128"/>
                  <a:pt x="1182214" y="1360650"/>
                  <a:pt x="1102676" y="1360650"/>
                </a:cubicBezTo>
                <a:close/>
                <a:moveTo>
                  <a:pt x="693533" y="1360650"/>
                </a:moveTo>
                <a:cubicBezTo>
                  <a:pt x="613995" y="1360650"/>
                  <a:pt x="549517" y="1425128"/>
                  <a:pt x="549517" y="1504666"/>
                </a:cubicBezTo>
                <a:cubicBezTo>
                  <a:pt x="549517" y="1584204"/>
                  <a:pt x="613995" y="1648682"/>
                  <a:pt x="693533" y="1648682"/>
                </a:cubicBezTo>
                <a:cubicBezTo>
                  <a:pt x="773071" y="1648682"/>
                  <a:pt x="837549" y="1584204"/>
                  <a:pt x="837549" y="1504666"/>
                </a:cubicBezTo>
                <a:cubicBezTo>
                  <a:pt x="837549" y="1425128"/>
                  <a:pt x="773071" y="1360650"/>
                  <a:pt x="693533" y="1360650"/>
                </a:cubicBezTo>
                <a:close/>
                <a:moveTo>
                  <a:pt x="284390" y="1360650"/>
                </a:moveTo>
                <a:cubicBezTo>
                  <a:pt x="204852" y="1360650"/>
                  <a:pt x="140374" y="1425128"/>
                  <a:pt x="140374" y="1504666"/>
                </a:cubicBezTo>
                <a:cubicBezTo>
                  <a:pt x="140374" y="1584204"/>
                  <a:pt x="204852" y="1648682"/>
                  <a:pt x="284390" y="1648682"/>
                </a:cubicBezTo>
                <a:cubicBezTo>
                  <a:pt x="363928" y="1648682"/>
                  <a:pt x="428406" y="1584204"/>
                  <a:pt x="428406" y="1504666"/>
                </a:cubicBezTo>
                <a:cubicBezTo>
                  <a:pt x="428406" y="1425128"/>
                  <a:pt x="363928" y="1360650"/>
                  <a:pt x="284390" y="1360650"/>
                </a:cubicBezTo>
                <a:close/>
                <a:moveTo>
                  <a:pt x="3965976" y="945427"/>
                </a:moveTo>
                <a:cubicBezTo>
                  <a:pt x="3886438" y="945427"/>
                  <a:pt x="3821960" y="1009905"/>
                  <a:pt x="3821960" y="1089443"/>
                </a:cubicBezTo>
                <a:cubicBezTo>
                  <a:pt x="3821960" y="1168981"/>
                  <a:pt x="3886438" y="1233459"/>
                  <a:pt x="3965976" y="1233459"/>
                </a:cubicBezTo>
                <a:cubicBezTo>
                  <a:pt x="4045514" y="1233459"/>
                  <a:pt x="4109992" y="1168981"/>
                  <a:pt x="4109992" y="1089443"/>
                </a:cubicBezTo>
                <a:cubicBezTo>
                  <a:pt x="4109992" y="1009905"/>
                  <a:pt x="4045514" y="945427"/>
                  <a:pt x="3965976" y="945427"/>
                </a:cubicBezTo>
                <a:close/>
                <a:moveTo>
                  <a:pt x="3556834" y="945427"/>
                </a:moveTo>
                <a:cubicBezTo>
                  <a:pt x="3477296" y="945427"/>
                  <a:pt x="3412818" y="1009905"/>
                  <a:pt x="3412818" y="1089443"/>
                </a:cubicBezTo>
                <a:cubicBezTo>
                  <a:pt x="3412818" y="1168981"/>
                  <a:pt x="3477296" y="1233459"/>
                  <a:pt x="3556834" y="1233459"/>
                </a:cubicBezTo>
                <a:cubicBezTo>
                  <a:pt x="3636372" y="1233459"/>
                  <a:pt x="3700850" y="1168981"/>
                  <a:pt x="3700850" y="1089443"/>
                </a:cubicBezTo>
                <a:cubicBezTo>
                  <a:pt x="3700850" y="1009905"/>
                  <a:pt x="3636372" y="945427"/>
                  <a:pt x="3556834" y="945427"/>
                </a:cubicBezTo>
                <a:close/>
                <a:moveTo>
                  <a:pt x="3147691" y="945427"/>
                </a:moveTo>
                <a:cubicBezTo>
                  <a:pt x="3068153" y="945427"/>
                  <a:pt x="3003675" y="1009905"/>
                  <a:pt x="3003675" y="1089443"/>
                </a:cubicBezTo>
                <a:cubicBezTo>
                  <a:pt x="3003675" y="1168981"/>
                  <a:pt x="3068153" y="1233459"/>
                  <a:pt x="3147691" y="1233459"/>
                </a:cubicBezTo>
                <a:cubicBezTo>
                  <a:pt x="3227229" y="1233459"/>
                  <a:pt x="3291707" y="1168981"/>
                  <a:pt x="3291707" y="1089443"/>
                </a:cubicBezTo>
                <a:cubicBezTo>
                  <a:pt x="3291707" y="1009905"/>
                  <a:pt x="3227229" y="945427"/>
                  <a:pt x="3147691" y="945427"/>
                </a:cubicBezTo>
                <a:close/>
                <a:moveTo>
                  <a:pt x="2738548" y="945427"/>
                </a:moveTo>
                <a:cubicBezTo>
                  <a:pt x="2659010" y="945427"/>
                  <a:pt x="2594532" y="1009905"/>
                  <a:pt x="2594532" y="1089443"/>
                </a:cubicBezTo>
                <a:cubicBezTo>
                  <a:pt x="2594532" y="1168981"/>
                  <a:pt x="2659010" y="1233459"/>
                  <a:pt x="2738548" y="1233459"/>
                </a:cubicBezTo>
                <a:cubicBezTo>
                  <a:pt x="2818086" y="1233459"/>
                  <a:pt x="2882564" y="1168981"/>
                  <a:pt x="2882564" y="1089443"/>
                </a:cubicBezTo>
                <a:cubicBezTo>
                  <a:pt x="2882564" y="1009905"/>
                  <a:pt x="2818086" y="945427"/>
                  <a:pt x="2738548" y="945427"/>
                </a:cubicBezTo>
                <a:close/>
                <a:moveTo>
                  <a:pt x="2329405" y="945427"/>
                </a:moveTo>
                <a:cubicBezTo>
                  <a:pt x="2249867" y="945427"/>
                  <a:pt x="2185389" y="1009905"/>
                  <a:pt x="2185389" y="1089443"/>
                </a:cubicBezTo>
                <a:cubicBezTo>
                  <a:pt x="2185389" y="1168981"/>
                  <a:pt x="2249867" y="1233459"/>
                  <a:pt x="2329405" y="1233459"/>
                </a:cubicBezTo>
                <a:cubicBezTo>
                  <a:pt x="2408943" y="1233459"/>
                  <a:pt x="2473421" y="1168981"/>
                  <a:pt x="2473421" y="1089443"/>
                </a:cubicBezTo>
                <a:cubicBezTo>
                  <a:pt x="2473421" y="1009905"/>
                  <a:pt x="2408943" y="945427"/>
                  <a:pt x="2329405" y="945427"/>
                </a:cubicBezTo>
                <a:close/>
                <a:moveTo>
                  <a:pt x="1920262" y="945427"/>
                </a:moveTo>
                <a:cubicBezTo>
                  <a:pt x="1840724" y="945427"/>
                  <a:pt x="1776246" y="1009905"/>
                  <a:pt x="1776246" y="1089443"/>
                </a:cubicBezTo>
                <a:cubicBezTo>
                  <a:pt x="1776246" y="1168981"/>
                  <a:pt x="1840724" y="1233459"/>
                  <a:pt x="1920262" y="1233459"/>
                </a:cubicBezTo>
                <a:cubicBezTo>
                  <a:pt x="1999800" y="1233459"/>
                  <a:pt x="2064278" y="1168981"/>
                  <a:pt x="2064278" y="1089443"/>
                </a:cubicBezTo>
                <a:cubicBezTo>
                  <a:pt x="2064278" y="1009905"/>
                  <a:pt x="1999800" y="945427"/>
                  <a:pt x="1920262" y="945427"/>
                </a:cubicBezTo>
                <a:close/>
                <a:moveTo>
                  <a:pt x="1511119" y="945427"/>
                </a:moveTo>
                <a:cubicBezTo>
                  <a:pt x="1431581" y="945427"/>
                  <a:pt x="1367103" y="1009905"/>
                  <a:pt x="1367103" y="1089443"/>
                </a:cubicBezTo>
                <a:cubicBezTo>
                  <a:pt x="1367103" y="1168981"/>
                  <a:pt x="1431581" y="1233459"/>
                  <a:pt x="1511119" y="1233459"/>
                </a:cubicBezTo>
                <a:cubicBezTo>
                  <a:pt x="1590657" y="1233459"/>
                  <a:pt x="1655135" y="1168981"/>
                  <a:pt x="1655135" y="1089443"/>
                </a:cubicBezTo>
                <a:cubicBezTo>
                  <a:pt x="1655135" y="1009905"/>
                  <a:pt x="1590657" y="945427"/>
                  <a:pt x="1511119" y="945427"/>
                </a:cubicBezTo>
                <a:close/>
                <a:moveTo>
                  <a:pt x="1101976" y="945427"/>
                </a:moveTo>
                <a:cubicBezTo>
                  <a:pt x="1022438" y="945427"/>
                  <a:pt x="957960" y="1009905"/>
                  <a:pt x="957960" y="1089443"/>
                </a:cubicBezTo>
                <a:cubicBezTo>
                  <a:pt x="957960" y="1168981"/>
                  <a:pt x="1022438" y="1233459"/>
                  <a:pt x="1101976" y="1233459"/>
                </a:cubicBezTo>
                <a:cubicBezTo>
                  <a:pt x="1181514" y="1233459"/>
                  <a:pt x="1245992" y="1168981"/>
                  <a:pt x="1245992" y="1089443"/>
                </a:cubicBezTo>
                <a:cubicBezTo>
                  <a:pt x="1245992" y="1009905"/>
                  <a:pt x="1181514" y="945427"/>
                  <a:pt x="1101976" y="945427"/>
                </a:cubicBezTo>
                <a:close/>
                <a:moveTo>
                  <a:pt x="692833" y="945427"/>
                </a:moveTo>
                <a:cubicBezTo>
                  <a:pt x="613295" y="945427"/>
                  <a:pt x="548817" y="1009905"/>
                  <a:pt x="548817" y="1089443"/>
                </a:cubicBezTo>
                <a:cubicBezTo>
                  <a:pt x="548817" y="1168981"/>
                  <a:pt x="613295" y="1233459"/>
                  <a:pt x="692833" y="1233459"/>
                </a:cubicBezTo>
                <a:cubicBezTo>
                  <a:pt x="772371" y="1233459"/>
                  <a:pt x="836849" y="1168981"/>
                  <a:pt x="836849" y="1089443"/>
                </a:cubicBezTo>
                <a:cubicBezTo>
                  <a:pt x="836849" y="1009905"/>
                  <a:pt x="772371" y="945427"/>
                  <a:pt x="692833" y="945427"/>
                </a:cubicBezTo>
                <a:close/>
                <a:moveTo>
                  <a:pt x="283690" y="945427"/>
                </a:moveTo>
                <a:cubicBezTo>
                  <a:pt x="204152" y="945427"/>
                  <a:pt x="139674" y="1009905"/>
                  <a:pt x="139674" y="1089443"/>
                </a:cubicBezTo>
                <a:cubicBezTo>
                  <a:pt x="139674" y="1168981"/>
                  <a:pt x="204152" y="1233459"/>
                  <a:pt x="283690" y="1233459"/>
                </a:cubicBezTo>
                <a:cubicBezTo>
                  <a:pt x="363228" y="1233459"/>
                  <a:pt x="427706" y="1168981"/>
                  <a:pt x="427706" y="1089443"/>
                </a:cubicBezTo>
                <a:cubicBezTo>
                  <a:pt x="427706" y="1009905"/>
                  <a:pt x="363228" y="945427"/>
                  <a:pt x="283690" y="945427"/>
                </a:cubicBezTo>
                <a:close/>
                <a:moveTo>
                  <a:pt x="3965276" y="530204"/>
                </a:moveTo>
                <a:cubicBezTo>
                  <a:pt x="3885738" y="530204"/>
                  <a:pt x="3821260" y="594682"/>
                  <a:pt x="3821260" y="674220"/>
                </a:cubicBezTo>
                <a:cubicBezTo>
                  <a:pt x="3821260" y="753758"/>
                  <a:pt x="3885738" y="818236"/>
                  <a:pt x="3965276" y="818236"/>
                </a:cubicBezTo>
                <a:cubicBezTo>
                  <a:pt x="4044814" y="818236"/>
                  <a:pt x="4109292" y="753758"/>
                  <a:pt x="4109292" y="674220"/>
                </a:cubicBezTo>
                <a:cubicBezTo>
                  <a:pt x="4109292" y="594682"/>
                  <a:pt x="4044814" y="530204"/>
                  <a:pt x="3965276" y="530204"/>
                </a:cubicBezTo>
                <a:close/>
                <a:moveTo>
                  <a:pt x="3556134" y="530204"/>
                </a:moveTo>
                <a:cubicBezTo>
                  <a:pt x="3476596" y="530204"/>
                  <a:pt x="3412118" y="594682"/>
                  <a:pt x="3412118" y="674220"/>
                </a:cubicBezTo>
                <a:cubicBezTo>
                  <a:pt x="3412118" y="753758"/>
                  <a:pt x="3476596" y="818236"/>
                  <a:pt x="3556134" y="818236"/>
                </a:cubicBezTo>
                <a:cubicBezTo>
                  <a:pt x="3635672" y="818236"/>
                  <a:pt x="3700150" y="753758"/>
                  <a:pt x="3700150" y="674220"/>
                </a:cubicBezTo>
                <a:cubicBezTo>
                  <a:pt x="3700150" y="594682"/>
                  <a:pt x="3635672" y="530204"/>
                  <a:pt x="3556134" y="530204"/>
                </a:cubicBezTo>
                <a:close/>
                <a:moveTo>
                  <a:pt x="3146991" y="530204"/>
                </a:moveTo>
                <a:cubicBezTo>
                  <a:pt x="3067453" y="530204"/>
                  <a:pt x="3002975" y="594682"/>
                  <a:pt x="3002975" y="674220"/>
                </a:cubicBezTo>
                <a:cubicBezTo>
                  <a:pt x="3002975" y="753758"/>
                  <a:pt x="3067453" y="818236"/>
                  <a:pt x="3146991" y="818236"/>
                </a:cubicBezTo>
                <a:cubicBezTo>
                  <a:pt x="3226529" y="818236"/>
                  <a:pt x="3291007" y="753758"/>
                  <a:pt x="3291007" y="674220"/>
                </a:cubicBezTo>
                <a:cubicBezTo>
                  <a:pt x="3291007" y="594682"/>
                  <a:pt x="3226529" y="530204"/>
                  <a:pt x="3146991" y="530204"/>
                </a:cubicBezTo>
                <a:close/>
                <a:moveTo>
                  <a:pt x="2737848" y="530204"/>
                </a:moveTo>
                <a:cubicBezTo>
                  <a:pt x="2658310" y="530204"/>
                  <a:pt x="2593832" y="594682"/>
                  <a:pt x="2593832" y="674220"/>
                </a:cubicBezTo>
                <a:cubicBezTo>
                  <a:pt x="2593832" y="753758"/>
                  <a:pt x="2658310" y="818236"/>
                  <a:pt x="2737848" y="818236"/>
                </a:cubicBezTo>
                <a:cubicBezTo>
                  <a:pt x="2817386" y="818236"/>
                  <a:pt x="2881864" y="753758"/>
                  <a:pt x="2881864" y="674220"/>
                </a:cubicBezTo>
                <a:cubicBezTo>
                  <a:pt x="2881864" y="594682"/>
                  <a:pt x="2817386" y="530204"/>
                  <a:pt x="2737848" y="530204"/>
                </a:cubicBezTo>
                <a:close/>
                <a:moveTo>
                  <a:pt x="2328705" y="530204"/>
                </a:moveTo>
                <a:cubicBezTo>
                  <a:pt x="2249167" y="530204"/>
                  <a:pt x="2184689" y="594682"/>
                  <a:pt x="2184689" y="674220"/>
                </a:cubicBezTo>
                <a:cubicBezTo>
                  <a:pt x="2184689" y="753758"/>
                  <a:pt x="2249167" y="818236"/>
                  <a:pt x="2328705" y="818236"/>
                </a:cubicBezTo>
                <a:cubicBezTo>
                  <a:pt x="2408243" y="818236"/>
                  <a:pt x="2472721" y="753758"/>
                  <a:pt x="2472721" y="674220"/>
                </a:cubicBezTo>
                <a:cubicBezTo>
                  <a:pt x="2472721" y="594682"/>
                  <a:pt x="2408243" y="530204"/>
                  <a:pt x="2328705" y="530204"/>
                </a:cubicBezTo>
                <a:close/>
                <a:moveTo>
                  <a:pt x="1919562" y="530204"/>
                </a:moveTo>
                <a:cubicBezTo>
                  <a:pt x="1840024" y="530204"/>
                  <a:pt x="1775546" y="594682"/>
                  <a:pt x="1775546" y="674220"/>
                </a:cubicBezTo>
                <a:cubicBezTo>
                  <a:pt x="1775546" y="753758"/>
                  <a:pt x="1840024" y="818236"/>
                  <a:pt x="1919562" y="818236"/>
                </a:cubicBezTo>
                <a:cubicBezTo>
                  <a:pt x="1999100" y="818236"/>
                  <a:pt x="2063578" y="753758"/>
                  <a:pt x="2063578" y="674220"/>
                </a:cubicBezTo>
                <a:cubicBezTo>
                  <a:pt x="2063578" y="594682"/>
                  <a:pt x="1999100" y="530204"/>
                  <a:pt x="1919562" y="530204"/>
                </a:cubicBezTo>
                <a:close/>
                <a:moveTo>
                  <a:pt x="1510419" y="530204"/>
                </a:moveTo>
                <a:cubicBezTo>
                  <a:pt x="1430881" y="530204"/>
                  <a:pt x="1366403" y="594682"/>
                  <a:pt x="1366403" y="674220"/>
                </a:cubicBezTo>
                <a:cubicBezTo>
                  <a:pt x="1366403" y="753758"/>
                  <a:pt x="1430881" y="818236"/>
                  <a:pt x="1510419" y="818236"/>
                </a:cubicBezTo>
                <a:cubicBezTo>
                  <a:pt x="1589957" y="818236"/>
                  <a:pt x="1654435" y="753758"/>
                  <a:pt x="1654435" y="674220"/>
                </a:cubicBezTo>
                <a:cubicBezTo>
                  <a:pt x="1654435" y="594682"/>
                  <a:pt x="1589957" y="530204"/>
                  <a:pt x="1510419" y="530204"/>
                </a:cubicBezTo>
                <a:close/>
                <a:moveTo>
                  <a:pt x="1101276" y="530204"/>
                </a:moveTo>
                <a:cubicBezTo>
                  <a:pt x="1021738" y="530204"/>
                  <a:pt x="957260" y="594682"/>
                  <a:pt x="957260" y="674220"/>
                </a:cubicBezTo>
                <a:cubicBezTo>
                  <a:pt x="957260" y="753758"/>
                  <a:pt x="1021738" y="818236"/>
                  <a:pt x="1101276" y="818236"/>
                </a:cubicBezTo>
                <a:cubicBezTo>
                  <a:pt x="1180814" y="818236"/>
                  <a:pt x="1245292" y="753758"/>
                  <a:pt x="1245292" y="674220"/>
                </a:cubicBezTo>
                <a:cubicBezTo>
                  <a:pt x="1245292" y="594682"/>
                  <a:pt x="1180814" y="530204"/>
                  <a:pt x="1101276" y="530204"/>
                </a:cubicBezTo>
                <a:close/>
                <a:moveTo>
                  <a:pt x="692133" y="530204"/>
                </a:moveTo>
                <a:cubicBezTo>
                  <a:pt x="612595" y="530204"/>
                  <a:pt x="548117" y="594682"/>
                  <a:pt x="548117" y="674220"/>
                </a:cubicBezTo>
                <a:cubicBezTo>
                  <a:pt x="548117" y="753758"/>
                  <a:pt x="612595" y="818236"/>
                  <a:pt x="692133" y="818236"/>
                </a:cubicBezTo>
                <a:cubicBezTo>
                  <a:pt x="771671" y="818236"/>
                  <a:pt x="836149" y="753758"/>
                  <a:pt x="836149" y="674220"/>
                </a:cubicBezTo>
                <a:cubicBezTo>
                  <a:pt x="836149" y="594682"/>
                  <a:pt x="771671" y="530204"/>
                  <a:pt x="692133" y="530204"/>
                </a:cubicBezTo>
                <a:close/>
                <a:moveTo>
                  <a:pt x="282990" y="530204"/>
                </a:moveTo>
                <a:cubicBezTo>
                  <a:pt x="203452" y="530204"/>
                  <a:pt x="138974" y="594682"/>
                  <a:pt x="138974" y="674220"/>
                </a:cubicBezTo>
                <a:cubicBezTo>
                  <a:pt x="138974" y="753758"/>
                  <a:pt x="203452" y="818236"/>
                  <a:pt x="282990" y="818236"/>
                </a:cubicBezTo>
                <a:cubicBezTo>
                  <a:pt x="362528" y="818236"/>
                  <a:pt x="427006" y="753758"/>
                  <a:pt x="427006" y="674220"/>
                </a:cubicBezTo>
                <a:cubicBezTo>
                  <a:pt x="427006" y="594682"/>
                  <a:pt x="362528" y="530204"/>
                  <a:pt x="282990" y="530204"/>
                </a:cubicBezTo>
                <a:close/>
                <a:moveTo>
                  <a:pt x="3964576" y="114981"/>
                </a:moveTo>
                <a:cubicBezTo>
                  <a:pt x="3885038" y="114981"/>
                  <a:pt x="3820560" y="179459"/>
                  <a:pt x="3820560" y="258997"/>
                </a:cubicBezTo>
                <a:cubicBezTo>
                  <a:pt x="3820560" y="338535"/>
                  <a:pt x="3885038" y="403013"/>
                  <a:pt x="3964576" y="403013"/>
                </a:cubicBezTo>
                <a:cubicBezTo>
                  <a:pt x="4044114" y="403013"/>
                  <a:pt x="4108592" y="338535"/>
                  <a:pt x="4108592" y="258997"/>
                </a:cubicBezTo>
                <a:cubicBezTo>
                  <a:pt x="4108592" y="179459"/>
                  <a:pt x="4044114" y="114981"/>
                  <a:pt x="3964576" y="114981"/>
                </a:cubicBezTo>
                <a:close/>
                <a:moveTo>
                  <a:pt x="3555434" y="114981"/>
                </a:moveTo>
                <a:cubicBezTo>
                  <a:pt x="3475896" y="114981"/>
                  <a:pt x="3411418" y="179459"/>
                  <a:pt x="3411418" y="258997"/>
                </a:cubicBezTo>
                <a:cubicBezTo>
                  <a:pt x="3411418" y="338535"/>
                  <a:pt x="3475896" y="403013"/>
                  <a:pt x="3555434" y="403013"/>
                </a:cubicBezTo>
                <a:cubicBezTo>
                  <a:pt x="3634972" y="403013"/>
                  <a:pt x="3699450" y="338535"/>
                  <a:pt x="3699450" y="258997"/>
                </a:cubicBezTo>
                <a:cubicBezTo>
                  <a:pt x="3699450" y="179459"/>
                  <a:pt x="3634972" y="114981"/>
                  <a:pt x="3555434" y="114981"/>
                </a:cubicBezTo>
                <a:close/>
                <a:moveTo>
                  <a:pt x="3146291" y="114981"/>
                </a:moveTo>
                <a:cubicBezTo>
                  <a:pt x="3066753" y="114981"/>
                  <a:pt x="3002275" y="179459"/>
                  <a:pt x="3002275" y="258997"/>
                </a:cubicBezTo>
                <a:cubicBezTo>
                  <a:pt x="3002275" y="338535"/>
                  <a:pt x="3066753" y="403013"/>
                  <a:pt x="3146291" y="403013"/>
                </a:cubicBezTo>
                <a:cubicBezTo>
                  <a:pt x="3225829" y="403013"/>
                  <a:pt x="3290307" y="338535"/>
                  <a:pt x="3290307" y="258997"/>
                </a:cubicBezTo>
                <a:cubicBezTo>
                  <a:pt x="3290307" y="179459"/>
                  <a:pt x="3225829" y="114981"/>
                  <a:pt x="3146291" y="114981"/>
                </a:cubicBezTo>
                <a:close/>
                <a:moveTo>
                  <a:pt x="2737148" y="114981"/>
                </a:moveTo>
                <a:cubicBezTo>
                  <a:pt x="2657610" y="114981"/>
                  <a:pt x="2593132" y="179459"/>
                  <a:pt x="2593132" y="258997"/>
                </a:cubicBezTo>
                <a:cubicBezTo>
                  <a:pt x="2593132" y="338535"/>
                  <a:pt x="2657610" y="403013"/>
                  <a:pt x="2737148" y="403013"/>
                </a:cubicBezTo>
                <a:cubicBezTo>
                  <a:pt x="2816686" y="403013"/>
                  <a:pt x="2881164" y="338535"/>
                  <a:pt x="2881164" y="258997"/>
                </a:cubicBezTo>
                <a:cubicBezTo>
                  <a:pt x="2881164" y="179459"/>
                  <a:pt x="2816686" y="114981"/>
                  <a:pt x="2737148" y="114981"/>
                </a:cubicBezTo>
                <a:close/>
                <a:moveTo>
                  <a:pt x="2328005" y="114981"/>
                </a:moveTo>
                <a:cubicBezTo>
                  <a:pt x="2248467" y="114981"/>
                  <a:pt x="2183989" y="179459"/>
                  <a:pt x="2183989" y="258997"/>
                </a:cubicBezTo>
                <a:cubicBezTo>
                  <a:pt x="2183989" y="338535"/>
                  <a:pt x="2248467" y="403013"/>
                  <a:pt x="2328005" y="403013"/>
                </a:cubicBezTo>
                <a:cubicBezTo>
                  <a:pt x="2407543" y="403013"/>
                  <a:pt x="2472021" y="338535"/>
                  <a:pt x="2472021" y="258997"/>
                </a:cubicBezTo>
                <a:cubicBezTo>
                  <a:pt x="2472021" y="179459"/>
                  <a:pt x="2407543" y="114981"/>
                  <a:pt x="2328005" y="114981"/>
                </a:cubicBezTo>
                <a:close/>
                <a:moveTo>
                  <a:pt x="1918862" y="114981"/>
                </a:moveTo>
                <a:cubicBezTo>
                  <a:pt x="1839324" y="114981"/>
                  <a:pt x="1774846" y="179459"/>
                  <a:pt x="1774846" y="258997"/>
                </a:cubicBezTo>
                <a:cubicBezTo>
                  <a:pt x="1774846" y="338535"/>
                  <a:pt x="1839324" y="403013"/>
                  <a:pt x="1918862" y="403013"/>
                </a:cubicBezTo>
                <a:cubicBezTo>
                  <a:pt x="1998400" y="403013"/>
                  <a:pt x="2062878" y="338535"/>
                  <a:pt x="2062878" y="258997"/>
                </a:cubicBezTo>
                <a:cubicBezTo>
                  <a:pt x="2062878" y="179459"/>
                  <a:pt x="1998400" y="114981"/>
                  <a:pt x="1918862" y="114981"/>
                </a:cubicBezTo>
                <a:close/>
                <a:moveTo>
                  <a:pt x="1509719" y="114981"/>
                </a:moveTo>
                <a:cubicBezTo>
                  <a:pt x="1430181" y="114981"/>
                  <a:pt x="1365703" y="179459"/>
                  <a:pt x="1365703" y="258997"/>
                </a:cubicBezTo>
                <a:cubicBezTo>
                  <a:pt x="1365703" y="338535"/>
                  <a:pt x="1430181" y="403013"/>
                  <a:pt x="1509719" y="403013"/>
                </a:cubicBezTo>
                <a:cubicBezTo>
                  <a:pt x="1589257" y="403013"/>
                  <a:pt x="1653735" y="338535"/>
                  <a:pt x="1653735" y="258997"/>
                </a:cubicBezTo>
                <a:cubicBezTo>
                  <a:pt x="1653735" y="179459"/>
                  <a:pt x="1589257" y="114981"/>
                  <a:pt x="1509719" y="114981"/>
                </a:cubicBezTo>
                <a:close/>
                <a:moveTo>
                  <a:pt x="1100576" y="114981"/>
                </a:moveTo>
                <a:cubicBezTo>
                  <a:pt x="1021038" y="114981"/>
                  <a:pt x="956560" y="179459"/>
                  <a:pt x="956560" y="258997"/>
                </a:cubicBezTo>
                <a:cubicBezTo>
                  <a:pt x="956560" y="338535"/>
                  <a:pt x="1021038" y="403013"/>
                  <a:pt x="1100576" y="403013"/>
                </a:cubicBezTo>
                <a:cubicBezTo>
                  <a:pt x="1180114" y="403013"/>
                  <a:pt x="1244592" y="338535"/>
                  <a:pt x="1244592" y="258997"/>
                </a:cubicBezTo>
                <a:cubicBezTo>
                  <a:pt x="1244592" y="179459"/>
                  <a:pt x="1180114" y="114981"/>
                  <a:pt x="1100576" y="114981"/>
                </a:cubicBezTo>
                <a:close/>
                <a:moveTo>
                  <a:pt x="691433" y="114981"/>
                </a:moveTo>
                <a:cubicBezTo>
                  <a:pt x="611895" y="114981"/>
                  <a:pt x="547417" y="179459"/>
                  <a:pt x="547417" y="258997"/>
                </a:cubicBezTo>
                <a:cubicBezTo>
                  <a:pt x="547417" y="338535"/>
                  <a:pt x="611895" y="403013"/>
                  <a:pt x="691433" y="403013"/>
                </a:cubicBezTo>
                <a:cubicBezTo>
                  <a:pt x="770971" y="403013"/>
                  <a:pt x="835449" y="338535"/>
                  <a:pt x="835449" y="258997"/>
                </a:cubicBezTo>
                <a:cubicBezTo>
                  <a:pt x="835449" y="179459"/>
                  <a:pt x="770971" y="114981"/>
                  <a:pt x="691433" y="114981"/>
                </a:cubicBezTo>
                <a:close/>
                <a:moveTo>
                  <a:pt x="282290" y="114981"/>
                </a:moveTo>
                <a:cubicBezTo>
                  <a:pt x="202752" y="114981"/>
                  <a:pt x="138274" y="179459"/>
                  <a:pt x="138274" y="258997"/>
                </a:cubicBezTo>
                <a:cubicBezTo>
                  <a:pt x="138274" y="338535"/>
                  <a:pt x="202752" y="403013"/>
                  <a:pt x="282290" y="403013"/>
                </a:cubicBezTo>
                <a:cubicBezTo>
                  <a:pt x="361828" y="403013"/>
                  <a:pt x="426306" y="338535"/>
                  <a:pt x="426306" y="258997"/>
                </a:cubicBezTo>
                <a:cubicBezTo>
                  <a:pt x="426306" y="179459"/>
                  <a:pt x="361828" y="114981"/>
                  <a:pt x="282290" y="114981"/>
                </a:cubicBezTo>
                <a:close/>
                <a:moveTo>
                  <a:pt x="0" y="0"/>
                </a:moveTo>
                <a:lnTo>
                  <a:pt x="4248472" y="0"/>
                </a:lnTo>
                <a:lnTo>
                  <a:pt x="4248472" y="4248472"/>
                </a:lnTo>
                <a:lnTo>
                  <a:pt x="0" y="424847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ím 30">
            <a:extLst>
              <a:ext uri="{FF2B5EF4-FFF2-40B4-BE49-F238E27FC236}">
                <a16:creationId xmlns:a16="http://schemas.microsoft.com/office/drawing/2014/main" xmlns="" id="{9AC8788A-2823-40C4-BAA7-CB0835B13992}"/>
              </a:ext>
            </a:extLst>
          </p:cNvPr>
          <p:cNvSpPr txBox="1">
            <a:spLocks/>
          </p:cNvSpPr>
          <p:nvPr/>
        </p:nvSpPr>
        <p:spPr>
          <a:xfrm>
            <a:off x="5994492" y="1060118"/>
            <a:ext cx="2849266" cy="144016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rögzített események harmada sorozathoz volt köthető, melyet a film követ fele ekkora említési arányban. Az önbevallásos kérdezési módszerrel készülő kutatásokban jellemzően dobogós helyen szereplő „ismeretterjesztő” kategória relatíve alacsony, 6%-os említést kapott.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611173F-0544-408F-89DC-B282B493AE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0E25F6D-AAEA-4BE2-9885-2EE8D36057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Műfaj/kategóriabontás – nyitott kérdésre adott válaszok, toplista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Műsorcímek</a:t>
            </a:r>
          </a:p>
        </p:txBody>
      </p:sp>
      <p:sp>
        <p:nvSpPr>
          <p:cNvPr id="34" name="Shape 25">
            <a:extLst>
              <a:ext uri="{FF2B5EF4-FFF2-40B4-BE49-F238E27FC236}">
                <a16:creationId xmlns:a16="http://schemas.microsoft.com/office/drawing/2014/main" xmlns="" id="{0B79F656-57DD-405F-A302-403557E2B865}"/>
              </a:ext>
            </a:extLst>
          </p:cNvPr>
          <p:cNvSpPr/>
          <p:nvPr/>
        </p:nvSpPr>
        <p:spPr>
          <a:xfrm>
            <a:off x="0" y="872082"/>
            <a:ext cx="9144000" cy="35718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sp>
        <p:nvSpPr>
          <p:cNvPr id="69" name="Shape 29">
            <a:extLst>
              <a:ext uri="{FF2B5EF4-FFF2-40B4-BE49-F238E27FC236}">
                <a16:creationId xmlns:a16="http://schemas.microsoft.com/office/drawing/2014/main" xmlns="" id="{F7685B6D-7673-41EF-8A1E-8DFFEB93218A}"/>
              </a:ext>
            </a:extLst>
          </p:cNvPr>
          <p:cNvSpPr/>
          <p:nvPr/>
        </p:nvSpPr>
        <p:spPr>
          <a:xfrm>
            <a:off x="451868" y="1059582"/>
            <a:ext cx="625079" cy="62507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grpSp>
        <p:nvGrpSpPr>
          <p:cNvPr id="66" name="Group 34">
            <a:extLst>
              <a:ext uri="{FF2B5EF4-FFF2-40B4-BE49-F238E27FC236}">
                <a16:creationId xmlns:a16="http://schemas.microsoft.com/office/drawing/2014/main" xmlns="" id="{5249339D-E9DE-4238-926A-054FE1D7A1EA}"/>
              </a:ext>
            </a:extLst>
          </p:cNvPr>
          <p:cNvGrpSpPr/>
          <p:nvPr/>
        </p:nvGrpSpPr>
        <p:grpSpPr>
          <a:xfrm>
            <a:off x="179509" y="1874691"/>
            <a:ext cx="1205513" cy="1435899"/>
            <a:chOff x="-4" y="0"/>
            <a:chExt cx="1714504" cy="2042164"/>
          </a:xfrm>
        </p:grpSpPr>
        <p:sp>
          <p:nvSpPr>
            <p:cNvPr id="67" name="Shape 32">
              <a:extLst>
                <a:ext uri="{FF2B5EF4-FFF2-40B4-BE49-F238E27FC236}">
                  <a16:creationId xmlns:a16="http://schemas.microsoft.com/office/drawing/2014/main" xmlns="" id="{627763B5-411D-4B48-B35B-588295FB07F7}"/>
                </a:ext>
              </a:extLst>
            </p:cNvPr>
            <p:cNvSpPr/>
            <p:nvPr/>
          </p:nvSpPr>
          <p:spPr>
            <a:xfrm>
              <a:off x="-4" y="900386"/>
              <a:ext cx="1714501" cy="114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hu-HU" sz="1000" dirty="0"/>
                <a:t>Agymenők</a:t>
              </a:r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Family</a:t>
              </a:r>
              <a:r>
                <a:rPr lang="hu-HU" sz="1000" dirty="0"/>
                <a:t> Guy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Modern család</a:t>
              </a:r>
              <a:endParaRPr lang="hu-HU" sz="1000" dirty="0">
                <a:solidFill>
                  <a:srgbClr val="000000"/>
                </a:solidFill>
                <a:latin typeface="Arial CE" panose="020B060402020202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hu-HU" sz="1000" dirty="0"/>
                <a:t>Jóbarátok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Két pasi - meg egy kicsi</a:t>
              </a:r>
              <a:endParaRPr lang="hu-HU" sz="1000" dirty="0">
                <a:solidFill>
                  <a:srgbClr val="000000"/>
                </a:solidFill>
                <a:latin typeface="Arial CE" panose="020B060402020202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hu-HU" sz="1000" dirty="0"/>
                <a:t>Így jártam anyátokkal</a:t>
              </a:r>
              <a:endParaRPr lang="hu-HU" sz="1000" dirty="0">
                <a:solidFill>
                  <a:srgbClr val="000000"/>
                </a:solidFill>
                <a:latin typeface="Arial CE" panose="020B060402020202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hu-HU" sz="1000" dirty="0"/>
                <a:t>Csengetett </a:t>
              </a:r>
              <a:r>
                <a:rPr lang="hu-HU" sz="1000" dirty="0" err="1"/>
                <a:t>Mylord</a:t>
              </a:r>
              <a:endParaRPr lang="hu-HU" sz="1000" dirty="0">
                <a:solidFill>
                  <a:srgbClr val="000000"/>
                </a:solidFill>
                <a:latin typeface="Arial CE" panose="020B0604020202020204" pitchFamily="34" charset="0"/>
              </a:endParaRPr>
            </a:p>
            <a:p>
              <a:endParaRPr lang="hu-HU" sz="1000" dirty="0">
                <a:solidFill>
                  <a:srgbClr val="000000"/>
                </a:solidFill>
                <a:latin typeface="Arial CE" panose="020B0604020202020204" pitchFamily="34" charset="0"/>
              </a:endParaRPr>
            </a:p>
            <a:p>
              <a:endParaRPr sz="1000" dirty="0"/>
            </a:p>
          </p:txBody>
        </p:sp>
        <p:sp>
          <p:nvSpPr>
            <p:cNvPr id="68" name="Shape 33">
              <a:extLst>
                <a:ext uri="{FF2B5EF4-FFF2-40B4-BE49-F238E27FC236}">
                  <a16:creationId xmlns:a16="http://schemas.microsoft.com/office/drawing/2014/main" xmlns="" id="{9A852B8E-098C-4D8B-A8FC-C987C5DCE0B1}"/>
                </a:ext>
              </a:extLst>
            </p:cNvPr>
            <p:cNvSpPr/>
            <p:nvPr/>
          </p:nvSpPr>
          <p:spPr>
            <a:xfrm>
              <a:off x="0" y="0"/>
              <a:ext cx="1714500" cy="76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hu-HU" sz="1400" dirty="0" err="1"/>
                <a:t>Sitcom</a:t>
              </a:r>
              <a:endParaRPr sz="1400" dirty="0"/>
            </a:p>
          </p:txBody>
        </p:sp>
      </p:grpSp>
      <p:sp>
        <p:nvSpPr>
          <p:cNvPr id="63" name="Shape 36">
            <a:extLst>
              <a:ext uri="{FF2B5EF4-FFF2-40B4-BE49-F238E27FC236}">
                <a16:creationId xmlns:a16="http://schemas.microsoft.com/office/drawing/2014/main" xmlns="" id="{DEA64E4D-F389-4755-B24A-2F67B7C7B612}"/>
              </a:ext>
            </a:extLst>
          </p:cNvPr>
          <p:cNvSpPr/>
          <p:nvPr/>
        </p:nvSpPr>
        <p:spPr>
          <a:xfrm>
            <a:off x="2005023" y="1059582"/>
            <a:ext cx="625079" cy="62507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grpSp>
        <p:nvGrpSpPr>
          <p:cNvPr id="60" name="Group 41">
            <a:extLst>
              <a:ext uri="{FF2B5EF4-FFF2-40B4-BE49-F238E27FC236}">
                <a16:creationId xmlns:a16="http://schemas.microsoft.com/office/drawing/2014/main" xmlns="" id="{0C364542-B473-482B-B9C5-F4036C175A9E}"/>
              </a:ext>
            </a:extLst>
          </p:cNvPr>
          <p:cNvGrpSpPr/>
          <p:nvPr/>
        </p:nvGrpSpPr>
        <p:grpSpPr>
          <a:xfrm>
            <a:off x="1714806" y="1874661"/>
            <a:ext cx="1206370" cy="1417121"/>
            <a:chOff x="-3883" y="-11520"/>
            <a:chExt cx="1715722" cy="2015458"/>
          </a:xfrm>
        </p:grpSpPr>
        <p:sp>
          <p:nvSpPr>
            <p:cNvPr id="61" name="Shape 39">
              <a:extLst>
                <a:ext uri="{FF2B5EF4-FFF2-40B4-BE49-F238E27FC236}">
                  <a16:creationId xmlns:a16="http://schemas.microsoft.com/office/drawing/2014/main" xmlns="" id="{9075502D-1CAC-49FF-A242-FF1BDA821430}"/>
                </a:ext>
              </a:extLst>
            </p:cNvPr>
            <p:cNvSpPr/>
            <p:nvPr/>
          </p:nvSpPr>
          <p:spPr>
            <a:xfrm>
              <a:off x="-3883" y="862160"/>
              <a:ext cx="1714501" cy="114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fontAlgn="t">
                <a:spcBef>
                  <a:spcPts val="0"/>
                </a:spcBef>
              </a:pPr>
              <a:r>
                <a:rPr lang="hu-HU" sz="1000" dirty="0"/>
                <a:t>Barátok közt</a:t>
              </a:r>
            </a:p>
            <a:p>
              <a:pPr fontAlgn="t">
                <a:spcBef>
                  <a:spcPts val="0"/>
                </a:spcBef>
              </a:pPr>
              <a:r>
                <a:rPr lang="hu-HU" sz="1000" dirty="0"/>
                <a:t>A mi kis falunk</a:t>
              </a:r>
            </a:p>
            <a:p>
              <a:pPr fontAlgn="t">
                <a:spcBef>
                  <a:spcPts val="0"/>
                </a:spcBef>
              </a:pPr>
              <a:r>
                <a:rPr lang="hu-HU" sz="1000" dirty="0"/>
                <a:t>Jóban-rosszban</a:t>
              </a:r>
            </a:p>
            <a:p>
              <a:pPr fontAlgn="t">
                <a:spcBef>
                  <a:spcPts val="0"/>
                </a:spcBef>
              </a:pPr>
              <a:r>
                <a:rPr lang="hu-HU" sz="1000" dirty="0"/>
                <a:t>Dr. Csont</a:t>
              </a:r>
            </a:p>
            <a:p>
              <a:pPr fontAlgn="t">
                <a:spcBef>
                  <a:spcPts val="0"/>
                </a:spcBef>
              </a:pPr>
              <a:r>
                <a:rPr lang="hu-HU" sz="1000" dirty="0"/>
                <a:t>Szulejmán</a:t>
              </a:r>
            </a:p>
            <a:p>
              <a:pPr fontAlgn="t">
                <a:spcBef>
                  <a:spcPts val="0"/>
                </a:spcBef>
              </a:pPr>
              <a:r>
                <a:rPr lang="hu-HU" sz="1000" dirty="0"/>
                <a:t>NCIS</a:t>
              </a:r>
            </a:p>
            <a:p>
              <a:pPr fontAlgn="t">
                <a:spcBef>
                  <a:spcPts val="0"/>
                </a:spcBef>
              </a:pPr>
              <a:r>
                <a:rPr lang="hu-HU" sz="1000" dirty="0" err="1"/>
                <a:t>Columbo</a:t>
              </a:r>
              <a:endParaRPr lang="hu-HU" sz="1000" dirty="0"/>
            </a:p>
            <a:p>
              <a:pPr fontAlgn="t">
                <a:spcBef>
                  <a:spcPts val="0"/>
                </a:spcBef>
              </a:pPr>
              <a:r>
                <a:rPr lang="hu-HU" sz="1000" dirty="0"/>
                <a:t>Gyilkos elmék</a:t>
              </a:r>
            </a:p>
            <a:p>
              <a:pPr fontAlgn="t">
                <a:spcBef>
                  <a:spcPts val="0"/>
                </a:spcBef>
              </a:pPr>
              <a:endParaRPr lang="hu-HU" sz="1000" dirty="0"/>
            </a:p>
          </p:txBody>
        </p:sp>
        <p:sp>
          <p:nvSpPr>
            <p:cNvPr id="62" name="Shape 40">
              <a:extLst>
                <a:ext uri="{FF2B5EF4-FFF2-40B4-BE49-F238E27FC236}">
                  <a16:creationId xmlns:a16="http://schemas.microsoft.com/office/drawing/2014/main" xmlns="" id="{ED923914-6F08-4ED4-A2E8-D6A6133FF539}"/>
                </a:ext>
              </a:extLst>
            </p:cNvPr>
            <p:cNvSpPr/>
            <p:nvPr/>
          </p:nvSpPr>
          <p:spPr>
            <a:xfrm>
              <a:off x="-2661" y="-11520"/>
              <a:ext cx="1714500" cy="76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hu-HU" sz="1400" dirty="0"/>
                <a:t>Sorozat</a:t>
              </a:r>
              <a:endParaRPr sz="1400" dirty="0"/>
            </a:p>
          </p:txBody>
        </p:sp>
      </p:grpSp>
      <p:sp>
        <p:nvSpPr>
          <p:cNvPr id="57" name="Shape 43">
            <a:extLst>
              <a:ext uri="{FF2B5EF4-FFF2-40B4-BE49-F238E27FC236}">
                <a16:creationId xmlns:a16="http://schemas.microsoft.com/office/drawing/2014/main" xmlns="" id="{4433F3BA-EC9C-4088-A2E5-871D0C289A10}"/>
              </a:ext>
            </a:extLst>
          </p:cNvPr>
          <p:cNvSpPr/>
          <p:nvPr/>
        </p:nvSpPr>
        <p:spPr>
          <a:xfrm>
            <a:off x="3550462" y="1059582"/>
            <a:ext cx="625079" cy="62507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grpSp>
        <p:nvGrpSpPr>
          <p:cNvPr id="54" name="Group 48">
            <a:extLst>
              <a:ext uri="{FF2B5EF4-FFF2-40B4-BE49-F238E27FC236}">
                <a16:creationId xmlns:a16="http://schemas.microsoft.com/office/drawing/2014/main" xmlns="" id="{F4081FD0-010B-46F0-B4F2-BA97D215D8FA}"/>
              </a:ext>
            </a:extLst>
          </p:cNvPr>
          <p:cNvGrpSpPr/>
          <p:nvPr/>
        </p:nvGrpSpPr>
        <p:grpSpPr>
          <a:xfrm>
            <a:off x="3255562" y="1872161"/>
            <a:ext cx="1205509" cy="1429024"/>
            <a:chOff x="0" y="9820"/>
            <a:chExt cx="1714500" cy="2032386"/>
          </a:xfrm>
        </p:grpSpPr>
        <p:sp>
          <p:nvSpPr>
            <p:cNvPr id="55" name="Shape 46">
              <a:extLst>
                <a:ext uri="{FF2B5EF4-FFF2-40B4-BE49-F238E27FC236}">
                  <a16:creationId xmlns:a16="http://schemas.microsoft.com/office/drawing/2014/main" xmlns="" id="{9C59AEB9-F2C7-40FA-A2A2-0DACE98A2BEF}"/>
                </a:ext>
              </a:extLst>
            </p:cNvPr>
            <p:cNvSpPr/>
            <p:nvPr/>
          </p:nvSpPr>
          <p:spPr>
            <a:xfrm>
              <a:off x="0" y="900428"/>
              <a:ext cx="1714500" cy="114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hu-HU" sz="1000" dirty="0"/>
                <a:t>Star </a:t>
              </a:r>
              <a:r>
                <a:rPr lang="hu-HU" sz="1000" dirty="0" err="1"/>
                <a:t>Wars</a:t>
              </a:r>
              <a:endParaRPr lang="hu-HU" sz="1000" dirty="0"/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Jurassik</a:t>
              </a:r>
              <a:r>
                <a:rPr lang="hu-HU" sz="1000" dirty="0"/>
                <a:t> World / Park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Kincs ami nincs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Valami Amerika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Halálos iramban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Másnaposok</a:t>
              </a:r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Jumanji</a:t>
              </a:r>
              <a:endParaRPr lang="hu-HU" sz="1000" dirty="0"/>
            </a:p>
            <a:p>
              <a:pPr>
                <a:spcBef>
                  <a:spcPts val="0"/>
                </a:spcBef>
              </a:pPr>
              <a:r>
                <a:rPr lang="hu-HU" sz="1000" dirty="0"/>
                <a:t>Meseautó</a:t>
              </a:r>
              <a:endParaRPr sz="1000" dirty="0"/>
            </a:p>
          </p:txBody>
        </p:sp>
        <p:sp>
          <p:nvSpPr>
            <p:cNvPr id="56" name="Shape 47">
              <a:extLst>
                <a:ext uri="{FF2B5EF4-FFF2-40B4-BE49-F238E27FC236}">
                  <a16:creationId xmlns:a16="http://schemas.microsoft.com/office/drawing/2014/main" xmlns="" id="{BD22FCB8-C827-4A2C-B05D-53C4BB2CD2DB}"/>
                </a:ext>
              </a:extLst>
            </p:cNvPr>
            <p:cNvSpPr/>
            <p:nvPr/>
          </p:nvSpPr>
          <p:spPr>
            <a:xfrm>
              <a:off x="0" y="9820"/>
              <a:ext cx="1714500" cy="76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hu-HU" sz="1400" dirty="0"/>
                <a:t>Film</a:t>
              </a:r>
              <a:endParaRPr sz="1400" dirty="0"/>
            </a:p>
          </p:txBody>
        </p:sp>
      </p:grpSp>
      <p:sp>
        <p:nvSpPr>
          <p:cNvPr id="51" name="Shape 50">
            <a:extLst>
              <a:ext uri="{FF2B5EF4-FFF2-40B4-BE49-F238E27FC236}">
                <a16:creationId xmlns:a16="http://schemas.microsoft.com/office/drawing/2014/main" xmlns="" id="{822197DD-98E6-4944-95DC-D85D2077A190}"/>
              </a:ext>
            </a:extLst>
          </p:cNvPr>
          <p:cNvSpPr/>
          <p:nvPr/>
        </p:nvSpPr>
        <p:spPr>
          <a:xfrm>
            <a:off x="5083802" y="1059582"/>
            <a:ext cx="625079" cy="62507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grpSp>
        <p:nvGrpSpPr>
          <p:cNvPr id="48" name="Group 55">
            <a:extLst>
              <a:ext uri="{FF2B5EF4-FFF2-40B4-BE49-F238E27FC236}">
                <a16:creationId xmlns:a16="http://schemas.microsoft.com/office/drawing/2014/main" xmlns="" id="{CC6001D1-0AB0-4368-A4C9-2C7BC4C7CCD1}"/>
              </a:ext>
            </a:extLst>
          </p:cNvPr>
          <p:cNvGrpSpPr/>
          <p:nvPr/>
        </p:nvGrpSpPr>
        <p:grpSpPr>
          <a:xfrm>
            <a:off x="4793587" y="1867900"/>
            <a:ext cx="1205511" cy="1442690"/>
            <a:chOff x="0" y="-9616"/>
            <a:chExt cx="1714501" cy="2051822"/>
          </a:xfrm>
        </p:grpSpPr>
        <p:sp>
          <p:nvSpPr>
            <p:cNvPr id="49" name="Shape 53">
              <a:extLst>
                <a:ext uri="{FF2B5EF4-FFF2-40B4-BE49-F238E27FC236}">
                  <a16:creationId xmlns:a16="http://schemas.microsoft.com/office/drawing/2014/main" xmlns="" id="{531CF7FE-BD76-4CFF-AF86-20B59C3C30E8}"/>
                </a:ext>
              </a:extLst>
            </p:cNvPr>
            <p:cNvSpPr/>
            <p:nvPr/>
          </p:nvSpPr>
          <p:spPr>
            <a:xfrm>
              <a:off x="0" y="900428"/>
              <a:ext cx="1714501" cy="114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hu-HU" sz="1000" dirty="0"/>
                <a:t>Nyerő páros</a:t>
              </a:r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MasterChef</a:t>
              </a:r>
              <a:r>
                <a:rPr lang="hu-HU" sz="1000" dirty="0"/>
                <a:t> VIP</a:t>
              </a:r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Survivor</a:t>
              </a:r>
              <a:endParaRPr lang="hu-HU" sz="1000" dirty="0"/>
            </a:p>
            <a:p>
              <a:pPr>
                <a:spcBef>
                  <a:spcPts val="0"/>
                </a:spcBef>
              </a:pPr>
              <a:r>
                <a:rPr lang="hu-HU" sz="1000" dirty="0"/>
                <a:t>Sütimester</a:t>
              </a:r>
              <a:endParaRPr sz="1000" dirty="0"/>
            </a:p>
          </p:txBody>
        </p:sp>
        <p:sp>
          <p:nvSpPr>
            <p:cNvPr id="50" name="Shape 54">
              <a:extLst>
                <a:ext uri="{FF2B5EF4-FFF2-40B4-BE49-F238E27FC236}">
                  <a16:creationId xmlns:a16="http://schemas.microsoft.com/office/drawing/2014/main" xmlns="" id="{79FAFD05-412E-4CEF-B97E-6C656F89EF4B}"/>
                </a:ext>
              </a:extLst>
            </p:cNvPr>
            <p:cNvSpPr/>
            <p:nvPr/>
          </p:nvSpPr>
          <p:spPr>
            <a:xfrm>
              <a:off x="1" y="-9616"/>
              <a:ext cx="1714500" cy="76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hu-HU" sz="1400" dirty="0" err="1"/>
                <a:t>Reality</a:t>
              </a:r>
              <a:endParaRPr sz="1400" dirty="0"/>
            </a:p>
          </p:txBody>
        </p:sp>
      </p:grpSp>
      <p:sp>
        <p:nvSpPr>
          <p:cNvPr id="45" name="Shape 57">
            <a:extLst>
              <a:ext uri="{FF2B5EF4-FFF2-40B4-BE49-F238E27FC236}">
                <a16:creationId xmlns:a16="http://schemas.microsoft.com/office/drawing/2014/main" xmlns="" id="{B448E917-E692-4752-BFC7-347FA70B08E2}"/>
              </a:ext>
            </a:extLst>
          </p:cNvPr>
          <p:cNvSpPr/>
          <p:nvPr/>
        </p:nvSpPr>
        <p:spPr>
          <a:xfrm>
            <a:off x="6614606" y="1059582"/>
            <a:ext cx="625079" cy="62507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grpSp>
        <p:nvGrpSpPr>
          <p:cNvPr id="42" name="Group 62">
            <a:extLst>
              <a:ext uri="{FF2B5EF4-FFF2-40B4-BE49-F238E27FC236}">
                <a16:creationId xmlns:a16="http://schemas.microsoft.com/office/drawing/2014/main" xmlns="" id="{84329B32-C054-4FAF-8EDD-370633CAB4E5}"/>
              </a:ext>
            </a:extLst>
          </p:cNvPr>
          <p:cNvGrpSpPr/>
          <p:nvPr/>
        </p:nvGrpSpPr>
        <p:grpSpPr>
          <a:xfrm>
            <a:off x="6331612" y="1863745"/>
            <a:ext cx="1205509" cy="1428037"/>
            <a:chOff x="0" y="11223"/>
            <a:chExt cx="1714500" cy="2030983"/>
          </a:xfrm>
        </p:grpSpPr>
        <p:sp>
          <p:nvSpPr>
            <p:cNvPr id="43" name="Shape 60">
              <a:extLst>
                <a:ext uri="{FF2B5EF4-FFF2-40B4-BE49-F238E27FC236}">
                  <a16:creationId xmlns:a16="http://schemas.microsoft.com/office/drawing/2014/main" xmlns="" id="{A3814646-78F8-4D25-B6DE-4F600B158AC1}"/>
                </a:ext>
              </a:extLst>
            </p:cNvPr>
            <p:cNvSpPr/>
            <p:nvPr/>
          </p:nvSpPr>
          <p:spPr>
            <a:xfrm>
              <a:off x="0" y="900428"/>
              <a:ext cx="1714500" cy="114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hu-HU" sz="1000" dirty="0"/>
                <a:t>Híradó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Tények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Egyenes beszéd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Fókusz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Heti napló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Házon kívül</a:t>
              </a:r>
            </a:p>
          </p:txBody>
        </p:sp>
        <p:sp>
          <p:nvSpPr>
            <p:cNvPr id="44" name="Shape 61">
              <a:extLst>
                <a:ext uri="{FF2B5EF4-FFF2-40B4-BE49-F238E27FC236}">
                  <a16:creationId xmlns:a16="http://schemas.microsoft.com/office/drawing/2014/main" xmlns="" id="{D0DD5FC9-95B0-448B-9F35-88A46D40C7C1}"/>
                </a:ext>
              </a:extLst>
            </p:cNvPr>
            <p:cNvSpPr/>
            <p:nvPr/>
          </p:nvSpPr>
          <p:spPr>
            <a:xfrm>
              <a:off x="0" y="11223"/>
              <a:ext cx="1714500" cy="76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hu-HU" sz="1400" dirty="0"/>
                <a:t>Hírek, riport</a:t>
              </a:r>
              <a:endParaRPr sz="1400" dirty="0"/>
            </a:p>
          </p:txBody>
        </p:sp>
      </p:grpSp>
      <p:sp>
        <p:nvSpPr>
          <p:cNvPr id="72" name="Shape 57">
            <a:extLst>
              <a:ext uri="{FF2B5EF4-FFF2-40B4-BE49-F238E27FC236}">
                <a16:creationId xmlns:a16="http://schemas.microsoft.com/office/drawing/2014/main" xmlns="" id="{7F716CD4-FCCA-49FA-AA87-422350E3C67F}"/>
              </a:ext>
            </a:extLst>
          </p:cNvPr>
          <p:cNvSpPr/>
          <p:nvPr/>
        </p:nvSpPr>
        <p:spPr>
          <a:xfrm>
            <a:off x="8095354" y="1059582"/>
            <a:ext cx="625079" cy="62507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0"/>
          </a:p>
        </p:txBody>
      </p:sp>
      <p:grpSp>
        <p:nvGrpSpPr>
          <p:cNvPr id="74" name="Group 62">
            <a:extLst>
              <a:ext uri="{FF2B5EF4-FFF2-40B4-BE49-F238E27FC236}">
                <a16:creationId xmlns:a16="http://schemas.microsoft.com/office/drawing/2014/main" xmlns="" id="{E0BAF7D0-91BD-4149-872F-4D4783D1A504}"/>
              </a:ext>
            </a:extLst>
          </p:cNvPr>
          <p:cNvGrpSpPr/>
          <p:nvPr/>
        </p:nvGrpSpPr>
        <p:grpSpPr>
          <a:xfrm>
            <a:off x="7812360" y="1863745"/>
            <a:ext cx="1205509" cy="1428037"/>
            <a:chOff x="0" y="11223"/>
            <a:chExt cx="1714500" cy="2030983"/>
          </a:xfrm>
        </p:grpSpPr>
        <p:sp>
          <p:nvSpPr>
            <p:cNvPr id="75" name="Shape 60">
              <a:extLst>
                <a:ext uri="{FF2B5EF4-FFF2-40B4-BE49-F238E27FC236}">
                  <a16:creationId xmlns:a16="http://schemas.microsoft.com/office/drawing/2014/main" xmlns="" id="{1A5CC2C7-A82A-4FAA-9603-30CF78313C1A}"/>
                </a:ext>
              </a:extLst>
            </p:cNvPr>
            <p:cNvSpPr/>
            <p:nvPr/>
          </p:nvSpPr>
          <p:spPr>
            <a:xfrm>
              <a:off x="0" y="900428"/>
              <a:ext cx="1714500" cy="114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hu-HU" sz="1000" dirty="0"/>
                <a:t>Nyerő páros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Barátok közt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Éjjel-nappal Budapest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Piramis</a:t>
              </a:r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MasterChef</a:t>
              </a:r>
              <a:r>
                <a:rPr lang="hu-HU" sz="1000" dirty="0"/>
                <a:t> VIP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A mi kis falunk</a:t>
              </a:r>
            </a:p>
            <a:p>
              <a:pPr>
                <a:spcBef>
                  <a:spcPts val="0"/>
                </a:spcBef>
              </a:pPr>
              <a:r>
                <a:rPr lang="hu-HU" sz="1000" dirty="0"/>
                <a:t>Jóban-rosszban</a:t>
              </a:r>
            </a:p>
            <a:p>
              <a:pPr>
                <a:spcBef>
                  <a:spcPts val="0"/>
                </a:spcBef>
              </a:pPr>
              <a:r>
                <a:rPr lang="hu-HU" sz="1000" dirty="0" err="1"/>
                <a:t>Showder</a:t>
              </a:r>
              <a:r>
                <a:rPr lang="hu-HU" sz="1000" dirty="0"/>
                <a:t> Klub</a:t>
              </a:r>
            </a:p>
          </p:txBody>
        </p:sp>
        <p:sp>
          <p:nvSpPr>
            <p:cNvPr id="76" name="Shape 61">
              <a:extLst>
                <a:ext uri="{FF2B5EF4-FFF2-40B4-BE49-F238E27FC236}">
                  <a16:creationId xmlns:a16="http://schemas.microsoft.com/office/drawing/2014/main" xmlns="" id="{DDE722C3-C56F-4D00-8274-B383B4B57E55}"/>
                </a:ext>
              </a:extLst>
            </p:cNvPr>
            <p:cNvSpPr/>
            <p:nvPr/>
          </p:nvSpPr>
          <p:spPr>
            <a:xfrm>
              <a:off x="0" y="11223"/>
              <a:ext cx="1714500" cy="76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hu-HU" sz="1400" dirty="0"/>
                <a:t>OP/LP</a:t>
              </a:r>
              <a:endParaRPr sz="1400" dirty="0"/>
            </a:p>
          </p:txBody>
        </p:sp>
      </p:grp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xmlns="" id="{0027C968-D932-4FAA-B79D-61CACCAC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99505" y="1137260"/>
            <a:ext cx="469722" cy="469722"/>
          </a:xfrm>
          <a:prstGeom prst="rect">
            <a:avLst/>
          </a:prstGeom>
        </p:spPr>
      </p:pic>
      <p:pic>
        <p:nvPicPr>
          <p:cNvPr id="10" name="Graphic 9" descr="Clapper board">
            <a:extLst>
              <a:ext uri="{FF2B5EF4-FFF2-40B4-BE49-F238E27FC236}">
                <a16:creationId xmlns:a16="http://schemas.microsoft.com/office/drawing/2014/main" xmlns="" id="{5FF00B42-F533-4B01-969F-01FC1760F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80253" y="1129491"/>
            <a:ext cx="469722" cy="469722"/>
          </a:xfrm>
          <a:prstGeom prst="rect">
            <a:avLst/>
          </a:prstGeom>
        </p:spPr>
      </p:pic>
      <p:pic>
        <p:nvPicPr>
          <p:cNvPr id="12" name="Graphic 11" descr="Film strip">
            <a:extLst>
              <a:ext uri="{FF2B5EF4-FFF2-40B4-BE49-F238E27FC236}">
                <a16:creationId xmlns:a16="http://schemas.microsoft.com/office/drawing/2014/main" xmlns="" id="{AB659EC5-0A50-4815-B77E-CBF806C0B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82700" y="1129491"/>
            <a:ext cx="469722" cy="469722"/>
          </a:xfrm>
          <a:prstGeom prst="rect">
            <a:avLst/>
          </a:prstGeom>
        </p:spPr>
      </p:pic>
      <p:pic>
        <p:nvPicPr>
          <p:cNvPr id="14" name="Graphic 13" descr="Fishbowl">
            <a:extLst>
              <a:ext uri="{FF2B5EF4-FFF2-40B4-BE49-F238E27FC236}">
                <a16:creationId xmlns:a16="http://schemas.microsoft.com/office/drawing/2014/main" xmlns="" id="{4F3FC42D-FD33-4D0D-9C65-C3C3D36CA9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61480" y="1133646"/>
            <a:ext cx="469722" cy="469722"/>
          </a:xfrm>
          <a:prstGeom prst="rect">
            <a:avLst/>
          </a:prstGeom>
        </p:spPr>
      </p:pic>
      <p:pic>
        <p:nvPicPr>
          <p:cNvPr id="18" name="Graphic 17" descr="Video camera">
            <a:extLst>
              <a:ext uri="{FF2B5EF4-FFF2-40B4-BE49-F238E27FC236}">
                <a16:creationId xmlns:a16="http://schemas.microsoft.com/office/drawing/2014/main" xmlns="" id="{58CBCE61-6A3B-4BD8-A63C-2A8D18C2EF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71027" y="1044974"/>
            <a:ext cx="568925" cy="568925"/>
          </a:xfrm>
          <a:prstGeom prst="rect">
            <a:avLst/>
          </a:prstGeom>
        </p:spPr>
      </p:pic>
      <p:pic>
        <p:nvPicPr>
          <p:cNvPr id="20" name="Graphic 19" descr="Atom">
            <a:extLst>
              <a:ext uri="{FF2B5EF4-FFF2-40B4-BE49-F238E27FC236}">
                <a16:creationId xmlns:a16="http://schemas.microsoft.com/office/drawing/2014/main" xmlns="" id="{DEFB82C4-7F2E-4118-BE33-7837B8642E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79944" y="1079889"/>
            <a:ext cx="568925" cy="568925"/>
          </a:xfrm>
          <a:prstGeom prst="rect">
            <a:avLst/>
          </a:prstGeom>
        </p:spPr>
      </p:pic>
      <p:sp>
        <p:nvSpPr>
          <p:cNvPr id="36" name="Cím 30">
            <a:extLst>
              <a:ext uri="{FF2B5EF4-FFF2-40B4-BE49-F238E27FC236}">
                <a16:creationId xmlns:a16="http://schemas.microsoft.com/office/drawing/2014/main" xmlns="" id="{F8333E46-BD1F-490A-8426-A6720DDBEA06}"/>
              </a:ext>
            </a:extLst>
          </p:cNvPr>
          <p:cNvSpPr txBox="1">
            <a:spLocks/>
          </p:cNvSpPr>
          <p:nvPr/>
        </p:nvSpPr>
        <p:spPr>
          <a:xfrm>
            <a:off x="1835696" y="4536896"/>
            <a:ext cx="6881714" cy="37177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fenti címeken túl jelentős említést kapott még: Bajnokok Ligája, Forma 1 nagydíj, Honfoglaló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EAFF289-4F59-4E3E-BBFC-98BD75EFD6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DC83116-8D66-4075-92A0-59F1316FFF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Kivel, kikkel tévézett, mialatt a műsort ment?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Társas </a:t>
            </a:r>
            <a:r>
              <a:rPr lang="hu-HU" dirty="0" err="1"/>
              <a:t>tévézés</a:t>
            </a:r>
            <a:endParaRPr lang="hu-H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904C43-2B26-4990-AB32-BAF1670E72E4}"/>
              </a:ext>
            </a:extLst>
          </p:cNvPr>
          <p:cNvGrpSpPr/>
          <p:nvPr/>
        </p:nvGrpSpPr>
        <p:grpSpPr>
          <a:xfrm>
            <a:off x="3571632" y="1504650"/>
            <a:ext cx="1213229" cy="1282379"/>
            <a:chOff x="425473" y="2073751"/>
            <a:chExt cx="1238764" cy="1080120"/>
          </a:xfrm>
        </p:grpSpPr>
        <p:graphicFrame>
          <p:nvGraphicFramePr>
            <p:cNvPr id="8" name="Object 5">
              <a:extLst>
                <a:ext uri="{FF2B5EF4-FFF2-40B4-BE49-F238E27FC236}">
                  <a16:creationId xmlns:a16="http://schemas.microsoft.com/office/drawing/2014/main" xmlns="" id="{93A36DDD-AAFF-4890-825F-FC7FF10B8C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657096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hord 8">
              <a:extLst>
                <a:ext uri="{FF2B5EF4-FFF2-40B4-BE49-F238E27FC236}">
                  <a16:creationId xmlns:a16="http://schemas.microsoft.com/office/drawing/2014/main" xmlns="" id="{B122EDAE-E0C9-4F20-ADF8-E211279F8B3D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xmlns="" id="{6508967A-B416-486D-ABC8-EF5820359375}"/>
              </a:ext>
            </a:extLst>
          </p:cNvPr>
          <p:cNvSpPr/>
          <p:nvPr/>
        </p:nvSpPr>
        <p:spPr>
          <a:xfrm>
            <a:off x="3226063" y="2205757"/>
            <a:ext cx="2024697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Egyedül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7E7EBB8-E1E0-49A8-99F6-60F3842D7851}"/>
              </a:ext>
            </a:extLst>
          </p:cNvPr>
          <p:cNvGrpSpPr/>
          <p:nvPr/>
        </p:nvGrpSpPr>
        <p:grpSpPr>
          <a:xfrm>
            <a:off x="5292080" y="1501518"/>
            <a:ext cx="1213229" cy="1282379"/>
            <a:chOff x="425473" y="2073751"/>
            <a:chExt cx="1238764" cy="1080120"/>
          </a:xfrm>
        </p:grpSpPr>
        <p:graphicFrame>
          <p:nvGraphicFramePr>
            <p:cNvPr id="12" name="Object 5">
              <a:extLst>
                <a:ext uri="{FF2B5EF4-FFF2-40B4-BE49-F238E27FC236}">
                  <a16:creationId xmlns:a16="http://schemas.microsoft.com/office/drawing/2014/main" xmlns="" id="{0233F06E-CA60-4022-BFC2-F777487B59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609430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Chord 12">
              <a:extLst>
                <a:ext uri="{FF2B5EF4-FFF2-40B4-BE49-F238E27FC236}">
                  <a16:creationId xmlns:a16="http://schemas.microsoft.com/office/drawing/2014/main" xmlns="" id="{8905C3C6-DC4D-48A8-A459-2671BB71D33B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7FE3EE91-40AC-41D7-B114-EEA629B7AE80}"/>
              </a:ext>
            </a:extLst>
          </p:cNvPr>
          <p:cNvSpPr/>
          <p:nvPr/>
        </p:nvSpPr>
        <p:spPr>
          <a:xfrm>
            <a:off x="5250761" y="2216358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Párjával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A69AC54-B029-47EC-B74B-9E0B3D41B1D4}"/>
              </a:ext>
            </a:extLst>
          </p:cNvPr>
          <p:cNvGrpSpPr/>
          <p:nvPr/>
        </p:nvGrpSpPr>
        <p:grpSpPr>
          <a:xfrm>
            <a:off x="7021183" y="1495979"/>
            <a:ext cx="1213229" cy="1282379"/>
            <a:chOff x="425473" y="2073751"/>
            <a:chExt cx="1238764" cy="1080120"/>
          </a:xfrm>
        </p:grpSpPr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xmlns="" id="{7D2B381A-7FCF-4146-B47A-3B80316197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435297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Chord 16">
              <a:extLst>
                <a:ext uri="{FF2B5EF4-FFF2-40B4-BE49-F238E27FC236}">
                  <a16:creationId xmlns:a16="http://schemas.microsoft.com/office/drawing/2014/main" xmlns="" id="{00E77713-6513-4C77-ABB0-CC88B6FA46FB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0012F2A0-BD85-4BC8-AE6E-7AF08E98C36C}"/>
              </a:ext>
            </a:extLst>
          </p:cNvPr>
          <p:cNvSpPr/>
          <p:nvPr/>
        </p:nvSpPr>
        <p:spPr>
          <a:xfrm>
            <a:off x="7073512" y="2205757"/>
            <a:ext cx="1197376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Gyermekkel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E1F69E9-CACC-434D-974C-D0BE85CE44B8}"/>
              </a:ext>
            </a:extLst>
          </p:cNvPr>
          <p:cNvGrpSpPr/>
          <p:nvPr/>
        </p:nvGrpSpPr>
        <p:grpSpPr>
          <a:xfrm>
            <a:off x="3571632" y="2477477"/>
            <a:ext cx="1213229" cy="1282379"/>
            <a:chOff x="425473" y="2073751"/>
            <a:chExt cx="1238764" cy="1080120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xmlns="" id="{C5D4141E-7A8B-459F-AD0F-DFC61552EF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527869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Chord 20">
              <a:extLst>
                <a:ext uri="{FF2B5EF4-FFF2-40B4-BE49-F238E27FC236}">
                  <a16:creationId xmlns:a16="http://schemas.microsoft.com/office/drawing/2014/main" xmlns="" id="{7F31B817-C9CD-49D9-B9CD-F3E56ADBFFDD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1C1499A-21C6-4096-B85C-779CD208F3A9}"/>
              </a:ext>
            </a:extLst>
          </p:cNvPr>
          <p:cNvGrpSpPr/>
          <p:nvPr/>
        </p:nvGrpSpPr>
        <p:grpSpPr>
          <a:xfrm>
            <a:off x="5292080" y="2474345"/>
            <a:ext cx="1213229" cy="1282379"/>
            <a:chOff x="425473" y="2073751"/>
            <a:chExt cx="1238764" cy="1080120"/>
          </a:xfrm>
        </p:grpSpPr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xmlns="" id="{9D331560-7936-4905-BF21-12A98E306E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133423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Chord 23">
              <a:extLst>
                <a:ext uri="{FF2B5EF4-FFF2-40B4-BE49-F238E27FC236}">
                  <a16:creationId xmlns:a16="http://schemas.microsoft.com/office/drawing/2014/main" xmlns="" id="{0D384340-23DF-45C1-BA62-4A332AD723EB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A901AB-12E3-4358-812D-8AAC7CFD2D43}"/>
              </a:ext>
            </a:extLst>
          </p:cNvPr>
          <p:cNvGrpSpPr/>
          <p:nvPr/>
        </p:nvGrpSpPr>
        <p:grpSpPr>
          <a:xfrm>
            <a:off x="7021183" y="2468805"/>
            <a:ext cx="1213229" cy="1282379"/>
            <a:chOff x="425473" y="2073751"/>
            <a:chExt cx="1238764" cy="1080120"/>
          </a:xfrm>
        </p:grpSpPr>
        <p:graphicFrame>
          <p:nvGraphicFramePr>
            <p:cNvPr id="26" name="Object 5">
              <a:extLst>
                <a:ext uri="{FF2B5EF4-FFF2-40B4-BE49-F238E27FC236}">
                  <a16:creationId xmlns:a16="http://schemas.microsoft.com/office/drawing/2014/main" xmlns="" id="{5561CA29-414D-43EB-8FED-AE8B1ED564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476302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" name="Chord 26">
              <a:extLst>
                <a:ext uri="{FF2B5EF4-FFF2-40B4-BE49-F238E27FC236}">
                  <a16:creationId xmlns:a16="http://schemas.microsoft.com/office/drawing/2014/main" xmlns="" id="{1D40748E-79A9-4F2A-B108-A23DB751C14A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B969727C-6107-4237-B8EE-91B81B3FD989}"/>
              </a:ext>
            </a:extLst>
          </p:cNvPr>
          <p:cNvSpPr/>
          <p:nvPr/>
        </p:nvSpPr>
        <p:spPr>
          <a:xfrm>
            <a:off x="3504153" y="3206861"/>
            <a:ext cx="1355958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Szülővel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1267F0B9-8F95-4621-B638-233EBE2B08F5}"/>
              </a:ext>
            </a:extLst>
          </p:cNvPr>
          <p:cNvSpPr/>
          <p:nvPr/>
        </p:nvSpPr>
        <p:spPr>
          <a:xfrm>
            <a:off x="5250761" y="3206863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Baráttal, lakótárssal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93A7FBFF-2F78-4AD5-9F9F-4BE48F09489D}"/>
              </a:ext>
            </a:extLst>
          </p:cNvPr>
          <p:cNvSpPr/>
          <p:nvPr/>
        </p:nvSpPr>
        <p:spPr>
          <a:xfrm>
            <a:off x="7184260" y="3206862"/>
            <a:ext cx="975879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Egyéb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EEBF5C69-F488-4E9E-A802-1C4BAE48DB9A}"/>
              </a:ext>
            </a:extLst>
          </p:cNvPr>
          <p:cNvSpPr>
            <a:spLocks noChangeAspect="1"/>
          </p:cNvSpPr>
          <p:nvPr/>
        </p:nvSpPr>
        <p:spPr bwMode="auto">
          <a:xfrm>
            <a:off x="1188766" y="1779662"/>
            <a:ext cx="1036533" cy="1036533"/>
          </a:xfrm>
          <a:prstGeom prst="arc">
            <a:avLst>
              <a:gd name="adj1" fmla="val 16175991"/>
              <a:gd name="adj2" fmla="val 4831047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0C380211-0864-4781-8E96-2E277CA6809B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88766" y="1779662"/>
            <a:ext cx="1036533" cy="1036533"/>
          </a:xfrm>
          <a:prstGeom prst="arc">
            <a:avLst>
              <a:gd name="adj1" fmla="val 16160081"/>
              <a:gd name="adj2" fmla="val 5884506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2D45E3-1726-45C1-9B50-22979C77F213}"/>
              </a:ext>
            </a:extLst>
          </p:cNvPr>
          <p:cNvSpPr txBox="1"/>
          <p:nvPr/>
        </p:nvSpPr>
        <p:spPr>
          <a:xfrm>
            <a:off x="673312" y="2992328"/>
            <a:ext cx="742190" cy="51552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Társaságban </a:t>
            </a:r>
            <a:r>
              <a:rPr lang="hu-HU" sz="2250" b="1" kern="0" dirty="0">
                <a:solidFill>
                  <a:schemeClr val="accent4"/>
                </a:solidFill>
                <a:latin typeface="Calibri"/>
              </a:rPr>
              <a:t/>
            </a:r>
            <a:br>
              <a:rPr lang="hu-HU" sz="2250" b="1" kern="0" dirty="0">
                <a:solidFill>
                  <a:schemeClr val="accent4"/>
                </a:solidFill>
                <a:latin typeface="Calibri"/>
              </a:rPr>
            </a:br>
            <a:r>
              <a:rPr lang="hu-HU" sz="2250" b="1" kern="0" dirty="0">
                <a:solidFill>
                  <a:srgbClr val="FF4343"/>
                </a:solidFill>
                <a:latin typeface="Calibri"/>
              </a:rPr>
              <a:t>52</a:t>
            </a:r>
            <a:r>
              <a:rPr lang="en-US" sz="2250" b="1" kern="0" dirty="0">
                <a:solidFill>
                  <a:srgbClr val="FF4343"/>
                </a:solidFill>
                <a:latin typeface="Calibri"/>
              </a:rPr>
              <a:t>%</a:t>
            </a:r>
            <a:endParaRPr lang="en-GB" sz="2250" b="1" kern="0" dirty="0">
              <a:solidFill>
                <a:srgbClr val="FF4343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09C0472-B7E9-41A3-BF44-F59A4AD6F3B2}"/>
              </a:ext>
            </a:extLst>
          </p:cNvPr>
          <p:cNvSpPr txBox="1"/>
          <p:nvPr/>
        </p:nvSpPr>
        <p:spPr>
          <a:xfrm>
            <a:off x="2162632" y="2992327"/>
            <a:ext cx="501739" cy="51552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100" b="0" kern="12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Egyedül</a:t>
            </a:r>
            <a:r>
              <a:rPr lang="hu-HU" dirty="0">
                <a:solidFill>
                  <a:srgbClr val="FF4343"/>
                </a:solidFill>
              </a:rPr>
              <a:t/>
            </a:r>
            <a:br>
              <a:rPr lang="hu-HU" dirty="0">
                <a:solidFill>
                  <a:srgbClr val="FF4343"/>
                </a:solidFill>
              </a:rPr>
            </a:br>
            <a:r>
              <a:rPr lang="hu-HU" dirty="0"/>
              <a:t>48</a:t>
            </a:r>
            <a:r>
              <a:rPr lang="en-US" dirty="0"/>
              <a:t>%</a:t>
            </a:r>
            <a:endParaRPr lang="en-GB" dirty="0"/>
          </a:p>
        </p:txBody>
      </p:sp>
      <p:sp>
        <p:nvSpPr>
          <p:cNvPr id="35" name="Cím 30">
            <a:extLst>
              <a:ext uri="{FF2B5EF4-FFF2-40B4-BE49-F238E27FC236}">
                <a16:creationId xmlns:a16="http://schemas.microsoft.com/office/drawing/2014/main" xmlns="" id="{7E775BE4-B684-43DC-B5DC-736E6EE5E6B9}"/>
              </a:ext>
            </a:extLst>
          </p:cNvPr>
          <p:cNvSpPr txBox="1">
            <a:spLocks/>
          </p:cNvSpPr>
          <p:nvPr/>
        </p:nvSpPr>
        <p:spPr>
          <a:xfrm>
            <a:off x="398926" y="3939902"/>
            <a:ext cx="8318484" cy="627142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Az esetek fele-fele arányban oszthatók társas vagy egyedüli tévénézési szituációkra. A jellemző társaságot az alanyok párja, gyerekei jelentik. Az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solo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fokozottan jellemző az 50 év felettiekre (61%) és a gyermektelen háztartások tagjaira (54%).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77FF22A-5DD1-4197-86AA-08D01228A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69AD421-E277-4327-897A-0ED1C42BD7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0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44">
            <a:extLst>
              <a:ext uri="{FF2B5EF4-FFF2-40B4-BE49-F238E27FC236}">
                <a16:creationId xmlns:a16="http://schemas.microsoft.com/office/drawing/2014/main" xmlns="" id="{5104AEF0-7758-4958-862F-43F288204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177776"/>
              </p:ext>
            </p:extLst>
          </p:nvPr>
        </p:nvGraphicFramePr>
        <p:xfrm>
          <a:off x="281244" y="1080133"/>
          <a:ext cx="4932039" cy="328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Napszak szerinti bontás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teljes minta; N=2237 | Bázis: egyedül; N=2495 | Bázis: társasággal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Társas </a:t>
            </a:r>
            <a:r>
              <a:rPr lang="hu-HU" dirty="0" err="1"/>
              <a:t>tévézés</a:t>
            </a:r>
            <a:endParaRPr lang="hu-HU" dirty="0"/>
          </a:p>
        </p:txBody>
      </p:sp>
      <p:sp>
        <p:nvSpPr>
          <p:cNvPr id="6" name="Cím 30">
            <a:extLst>
              <a:ext uri="{FF2B5EF4-FFF2-40B4-BE49-F238E27FC236}">
                <a16:creationId xmlns:a16="http://schemas.microsoft.com/office/drawing/2014/main" xmlns="" id="{9A99B4A9-937E-4B5C-B500-65F2935D7D9D}"/>
              </a:ext>
            </a:extLst>
          </p:cNvPr>
          <p:cNvSpPr txBox="1">
            <a:spLocks/>
          </p:cNvSpPr>
          <p:nvPr/>
        </p:nvSpPr>
        <p:spPr>
          <a:xfrm>
            <a:off x="5868144" y="2283718"/>
            <a:ext cx="2849266" cy="249935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részletes napszaki bontás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access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prime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és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primetime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időszakokban mutat magasabb arányú társas tévénézési arányt, míg reggel az esetek kétharmadában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solo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tévézés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történt.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F7CE9B-DC62-4B57-83B7-915EC6C6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15F00B-6914-4D8B-B510-1FC1ACDFA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Nézett tartalom szerinti bontás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Társas </a:t>
            </a:r>
            <a:r>
              <a:rPr lang="hu-HU" dirty="0" err="1"/>
              <a:t>tévézés</a:t>
            </a:r>
            <a:endParaRPr lang="hu-HU" dirty="0"/>
          </a:p>
        </p:txBody>
      </p:sp>
      <p:graphicFrame>
        <p:nvGraphicFramePr>
          <p:cNvPr id="7" name="Chart 44">
            <a:extLst>
              <a:ext uri="{FF2B5EF4-FFF2-40B4-BE49-F238E27FC236}">
                <a16:creationId xmlns:a16="http://schemas.microsoft.com/office/drawing/2014/main" xmlns="" id="{155D9466-D61B-42CB-A1B7-2AF32A880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543288"/>
              </p:ext>
            </p:extLst>
          </p:nvPr>
        </p:nvGraphicFramePr>
        <p:xfrm>
          <a:off x="-540568" y="1007248"/>
          <a:ext cx="6561855" cy="392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ím 30">
            <a:extLst>
              <a:ext uri="{FF2B5EF4-FFF2-40B4-BE49-F238E27FC236}">
                <a16:creationId xmlns:a16="http://schemas.microsoft.com/office/drawing/2014/main" xmlns="" id="{94F200A4-2AD9-445C-97BD-D83C263A57AA}"/>
              </a:ext>
            </a:extLst>
          </p:cNvPr>
          <p:cNvSpPr txBox="1">
            <a:spLocks/>
          </p:cNvSpPr>
          <p:nvPr/>
        </p:nvSpPr>
        <p:spPr>
          <a:xfrm>
            <a:off x="5868144" y="2283718"/>
            <a:ext cx="2849266" cy="249935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részletes műfajbesorolás tipikusan társaságban fogyasztott tartalomként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jellemzi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az animációkat, gasztronómiai műsorokat és valóságshowkat. A sport ezzel szemben otthon fogyasztva inkább egyéni kikapcsolódást jelent.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8" name="Szövegdoboz 135">
            <a:extLst>
              <a:ext uri="{FF2B5EF4-FFF2-40B4-BE49-F238E27FC236}">
                <a16:creationId xmlns:a16="http://schemas.microsoft.com/office/drawing/2014/main" xmlns="" id="{41BE57C3-6BB2-483B-9B74-95128EA53D8A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teljes minta; N=2237 | Bázis: egyedül; N=2495 | Bázis: társasággal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14C2CE-88DD-469F-B8F4-5A09E54D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2A4329-ABE7-44AE-8633-60593D639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Emlékei szerint melyik csatornán ment a műsor?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Nézett csatorna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9C3BCD-A4C9-4A62-BCF3-A28B0A181CEE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847753"/>
            <a:ext cx="1312236" cy="2080847"/>
            <a:chOff x="562962" y="812578"/>
            <a:chExt cx="1245353" cy="1974787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xmlns="" id="{4AB26EE8-CDAC-4420-8F28-185D02DA6F3B}"/>
                </a:ext>
              </a:extLst>
            </p:cNvPr>
            <p:cNvSpPr txBox="1"/>
            <p:nvPr/>
          </p:nvSpPr>
          <p:spPr>
            <a:xfrm>
              <a:off x="562962" y="1960196"/>
              <a:ext cx="1245353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25%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lvl="0" defTabSz="1232345">
                <a:defRPr/>
              </a:pPr>
              <a:r>
                <a:rPr lang="hu-HU" sz="1200" b="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RTL Klub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Diagram 5">
              <a:extLst>
                <a:ext uri="{FF2B5EF4-FFF2-40B4-BE49-F238E27FC236}">
                  <a16:creationId xmlns:a16="http://schemas.microsoft.com/office/drawing/2014/main" xmlns="" id="{1718C49A-9E18-4831-BD58-0A43E8C914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7172391"/>
                </p:ext>
              </p:extLst>
            </p:nvPr>
          </p:nvGraphicFramePr>
          <p:xfrm>
            <a:off x="579855" y="812578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ectangle 112">
              <a:extLst>
                <a:ext uri="{FF2B5EF4-FFF2-40B4-BE49-F238E27FC236}">
                  <a16:creationId xmlns:a16="http://schemas.microsoft.com/office/drawing/2014/main" xmlns="" id="{F3F24A51-2532-4409-A304-95CF0ED01DB2}"/>
                </a:ext>
              </a:extLst>
            </p:cNvPr>
            <p:cNvSpPr/>
            <p:nvPr/>
          </p:nvSpPr>
          <p:spPr bwMode="gray">
            <a:xfrm>
              <a:off x="701231" y="924435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580507-CB25-43E6-B1AD-4AB8DCA365C7}"/>
              </a:ext>
            </a:extLst>
          </p:cNvPr>
          <p:cNvGrpSpPr>
            <a:grpSpLocks noChangeAspect="1"/>
          </p:cNvGrpSpPr>
          <p:nvPr/>
        </p:nvGrpSpPr>
        <p:grpSpPr>
          <a:xfrm>
            <a:off x="1450130" y="847754"/>
            <a:ext cx="1277887" cy="2080846"/>
            <a:chOff x="1761572" y="812578"/>
            <a:chExt cx="1212754" cy="1974787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153A5F9F-5D43-40FF-A5FA-5696C42F41DD}"/>
                </a:ext>
              </a:extLst>
            </p:cNvPr>
            <p:cNvSpPr/>
            <p:nvPr/>
          </p:nvSpPr>
          <p:spPr>
            <a:xfrm>
              <a:off x="1875435" y="1960196"/>
              <a:ext cx="949694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TV2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Diagram 5">
              <a:extLst>
                <a:ext uri="{FF2B5EF4-FFF2-40B4-BE49-F238E27FC236}">
                  <a16:creationId xmlns:a16="http://schemas.microsoft.com/office/drawing/2014/main" xmlns="" id="{8CAABF2B-5690-4E73-BFEA-EDE7013808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5645033"/>
                </p:ext>
              </p:extLst>
            </p:nvPr>
          </p:nvGraphicFramePr>
          <p:xfrm>
            <a:off x="1761572" y="812578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xmlns="" id="{4B117F21-FC08-4C16-96B1-C9449F6406C9}"/>
                </a:ext>
              </a:extLst>
            </p:cNvPr>
            <p:cNvSpPr/>
            <p:nvPr/>
          </p:nvSpPr>
          <p:spPr bwMode="gray">
            <a:xfrm>
              <a:off x="1882948" y="924435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6D57B20-7229-4731-9166-86DB641E8704}"/>
              </a:ext>
            </a:extLst>
          </p:cNvPr>
          <p:cNvGrpSpPr>
            <a:grpSpLocks noChangeAspect="1"/>
          </p:cNvGrpSpPr>
          <p:nvPr/>
        </p:nvGrpSpPr>
        <p:grpSpPr>
          <a:xfrm>
            <a:off x="2617892" y="847416"/>
            <a:ext cx="1277888" cy="2071931"/>
            <a:chOff x="2929334" y="812578"/>
            <a:chExt cx="1212754" cy="1966325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5ECDEFC2-047C-40F7-80A2-32D296075797}"/>
                </a:ext>
              </a:extLst>
            </p:cNvPr>
            <p:cNvSpPr/>
            <p:nvPr/>
          </p:nvSpPr>
          <p:spPr>
            <a:xfrm>
              <a:off x="3089986" y="1951734"/>
              <a:ext cx="949693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667" b="1" kern="0" dirty="0">
                  <a:solidFill>
                    <a:schemeClr val="accent1"/>
                  </a:solidFill>
                  <a:latin typeface="Calibri"/>
                  <a:cs typeface="Arial" panose="020B0604020202020204" pitchFamily="34" charset="0"/>
                </a:rPr>
                <a:t>6</a:t>
              </a: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lvl="0" algn="ctr" defTabSz="1232345">
                <a:defRPr/>
              </a:pPr>
              <a:r>
                <a:rPr lang="hu-HU" sz="1200" kern="0" dirty="0" err="1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Comedy</a:t>
              </a:r>
              <a:r>
                <a:rPr lang="hu-HU" sz="120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hu-HU" sz="1200" kern="0" dirty="0" err="1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Central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16" name="Diagram 5">
              <a:extLst>
                <a:ext uri="{FF2B5EF4-FFF2-40B4-BE49-F238E27FC236}">
                  <a16:creationId xmlns:a16="http://schemas.microsoft.com/office/drawing/2014/main" xmlns="" id="{21050C52-A866-4EE4-B3C9-5F7C0138AE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2047172"/>
                </p:ext>
              </p:extLst>
            </p:nvPr>
          </p:nvGraphicFramePr>
          <p:xfrm>
            <a:off x="2929334" y="812578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Rectangle 112">
              <a:extLst>
                <a:ext uri="{FF2B5EF4-FFF2-40B4-BE49-F238E27FC236}">
                  <a16:creationId xmlns:a16="http://schemas.microsoft.com/office/drawing/2014/main" xmlns="" id="{9EA8C37E-DF3A-46FE-8764-EBEC7B001703}"/>
                </a:ext>
              </a:extLst>
            </p:cNvPr>
            <p:cNvSpPr/>
            <p:nvPr/>
          </p:nvSpPr>
          <p:spPr bwMode="gray">
            <a:xfrm>
              <a:off x="3050710" y="924435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043EE30-855C-4865-B7A1-BCB255731A1F}"/>
              </a:ext>
            </a:extLst>
          </p:cNvPr>
          <p:cNvGrpSpPr>
            <a:grpSpLocks noChangeAspect="1"/>
          </p:cNvGrpSpPr>
          <p:nvPr/>
        </p:nvGrpSpPr>
        <p:grpSpPr>
          <a:xfrm>
            <a:off x="3799608" y="847416"/>
            <a:ext cx="1277888" cy="2079101"/>
            <a:chOff x="4111050" y="812578"/>
            <a:chExt cx="1212754" cy="1973129"/>
          </a:xfrm>
        </p:grpSpPr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xmlns="" id="{7F0BC74B-CCBF-415F-9CAC-972B91960719}"/>
                </a:ext>
              </a:extLst>
            </p:cNvPr>
            <p:cNvSpPr/>
            <p:nvPr/>
          </p:nvSpPr>
          <p:spPr>
            <a:xfrm>
              <a:off x="4192704" y="1958538"/>
              <a:ext cx="1078055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667" b="1" kern="0" dirty="0">
                  <a:solidFill>
                    <a:schemeClr val="accent1"/>
                  </a:solidFill>
                  <a:latin typeface="Calibri"/>
                  <a:cs typeface="Arial" panose="020B0604020202020204" pitchFamily="34" charset="0"/>
                </a:rPr>
                <a:t>5</a:t>
              </a: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Film+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Diagram 5">
              <a:extLst>
                <a:ext uri="{FF2B5EF4-FFF2-40B4-BE49-F238E27FC236}">
                  <a16:creationId xmlns:a16="http://schemas.microsoft.com/office/drawing/2014/main" xmlns="" id="{2A442E95-159C-4D45-8817-0FDB5B7809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986852"/>
                </p:ext>
              </p:extLst>
            </p:nvPr>
          </p:nvGraphicFramePr>
          <p:xfrm>
            <a:off x="4111050" y="812578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xmlns="" id="{C3579689-F3E0-484B-B0FA-9B2A1ABDFCB9}"/>
                </a:ext>
              </a:extLst>
            </p:cNvPr>
            <p:cNvSpPr/>
            <p:nvPr/>
          </p:nvSpPr>
          <p:spPr bwMode="gray">
            <a:xfrm>
              <a:off x="4232427" y="924435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8974235-4CE3-4165-82FA-13FE127C2FB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2713425"/>
            <a:ext cx="1312236" cy="2080847"/>
            <a:chOff x="562962" y="2678250"/>
            <a:chExt cx="1245353" cy="1974787"/>
          </a:xfrm>
        </p:grpSpPr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xmlns="" id="{C4B8791C-CDA5-413E-9F4E-748FCF831809}"/>
                </a:ext>
              </a:extLst>
            </p:cNvPr>
            <p:cNvSpPr txBox="1"/>
            <p:nvPr/>
          </p:nvSpPr>
          <p:spPr>
            <a:xfrm>
              <a:off x="562962" y="3825868"/>
              <a:ext cx="1245353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indent="0" algn="ctr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200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defRPr>
              </a:lvl1pPr>
              <a:lvl2pPr marL="180975" indent="-180975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>
                  <a:solidFill>
                    <a:schemeClr val="tx2"/>
                  </a:solidFill>
                </a:defRPr>
              </a:lvl2pPr>
              <a:lvl3pPr marL="361950" indent="-171450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>
                  <a:solidFill>
                    <a:schemeClr val="tx2"/>
                  </a:solidFill>
                </a:defRPr>
              </a:lvl3pPr>
              <a:lvl4pPr marL="1825348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>
                  <a:solidFill>
                    <a:schemeClr val="tx2"/>
                  </a:solidFill>
                </a:defRPr>
              </a:lvl4pPr>
              <a:lvl5pPr marL="2346876" indent="-260764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>
                  <a:solidFill>
                    <a:schemeClr val="tx2"/>
                  </a:solidFill>
                </a:defRPr>
              </a:lvl5pPr>
              <a:lvl6pPr marL="2868404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6pPr>
              <a:lvl7pPr marL="3389932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7pPr>
              <a:lvl8pPr marL="3911460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8pPr>
              <a:lvl9pPr marL="4432988" indent="-260764">
                <a:spcBef>
                  <a:spcPct val="20000"/>
                </a:spcBef>
                <a:buFont typeface="Arial" pitchFamily="34" charset="0"/>
                <a:buChar char="•"/>
                <a:defRPr sz="2300"/>
              </a:lvl9pPr>
            </a:lstStyle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Cool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Diagram 5">
              <a:extLst>
                <a:ext uri="{FF2B5EF4-FFF2-40B4-BE49-F238E27FC236}">
                  <a16:creationId xmlns:a16="http://schemas.microsoft.com/office/drawing/2014/main" xmlns="" id="{622AB99A-129F-43A6-9505-384FBC3496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2954191"/>
                </p:ext>
              </p:extLst>
            </p:nvPr>
          </p:nvGraphicFramePr>
          <p:xfrm>
            <a:off x="579855" y="2678250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" name="Rectangle 112">
              <a:extLst>
                <a:ext uri="{FF2B5EF4-FFF2-40B4-BE49-F238E27FC236}">
                  <a16:creationId xmlns:a16="http://schemas.microsoft.com/office/drawing/2014/main" xmlns="" id="{7763DA2E-ABB0-47C5-8DDA-BF5337D33347}"/>
                </a:ext>
              </a:extLst>
            </p:cNvPr>
            <p:cNvSpPr/>
            <p:nvPr/>
          </p:nvSpPr>
          <p:spPr bwMode="gray">
            <a:xfrm>
              <a:off x="701231" y="2790107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3225EBC-F8E3-479D-984C-10CB40AFEE7F}"/>
              </a:ext>
            </a:extLst>
          </p:cNvPr>
          <p:cNvGrpSpPr>
            <a:grpSpLocks noChangeAspect="1"/>
          </p:cNvGrpSpPr>
          <p:nvPr/>
        </p:nvGrpSpPr>
        <p:grpSpPr>
          <a:xfrm>
            <a:off x="1450130" y="2713426"/>
            <a:ext cx="1277887" cy="2080846"/>
            <a:chOff x="1761572" y="2678250"/>
            <a:chExt cx="1212754" cy="1974787"/>
          </a:xfrm>
        </p:grpSpPr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xmlns="" id="{D5875926-A8F9-42B6-9171-1455F82F3B04}"/>
                </a:ext>
              </a:extLst>
            </p:cNvPr>
            <p:cNvSpPr/>
            <p:nvPr/>
          </p:nvSpPr>
          <p:spPr>
            <a:xfrm>
              <a:off x="1875435" y="3825868"/>
              <a:ext cx="949694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Mozi+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8" name="Diagram 5">
              <a:extLst>
                <a:ext uri="{FF2B5EF4-FFF2-40B4-BE49-F238E27FC236}">
                  <a16:creationId xmlns:a16="http://schemas.microsoft.com/office/drawing/2014/main" xmlns="" id="{D7BB9751-7A4D-497B-9B78-CFA9FFD2BB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4195925"/>
                </p:ext>
              </p:extLst>
            </p:nvPr>
          </p:nvGraphicFramePr>
          <p:xfrm>
            <a:off x="1761572" y="2678250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9" name="Rectangle 112">
              <a:extLst>
                <a:ext uri="{FF2B5EF4-FFF2-40B4-BE49-F238E27FC236}">
                  <a16:creationId xmlns:a16="http://schemas.microsoft.com/office/drawing/2014/main" xmlns="" id="{0FEAF24C-16E2-429B-BEA2-D660737B5089}"/>
                </a:ext>
              </a:extLst>
            </p:cNvPr>
            <p:cNvSpPr/>
            <p:nvPr/>
          </p:nvSpPr>
          <p:spPr bwMode="gray">
            <a:xfrm>
              <a:off x="1882948" y="2790107"/>
              <a:ext cx="970002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147A182-30BA-45FE-B727-D5DA9520EB83}"/>
              </a:ext>
            </a:extLst>
          </p:cNvPr>
          <p:cNvGrpSpPr>
            <a:grpSpLocks noChangeAspect="1"/>
          </p:cNvGrpSpPr>
          <p:nvPr/>
        </p:nvGrpSpPr>
        <p:grpSpPr>
          <a:xfrm>
            <a:off x="2617892" y="2713511"/>
            <a:ext cx="1277888" cy="2079145"/>
            <a:chOff x="2929334" y="2678250"/>
            <a:chExt cx="1212754" cy="1973171"/>
          </a:xfrm>
        </p:grpSpPr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xmlns="" id="{E4750EF7-204A-45A3-AD12-7A3AD5D13BA8}"/>
                </a:ext>
              </a:extLst>
            </p:cNvPr>
            <p:cNvSpPr/>
            <p:nvPr/>
          </p:nvSpPr>
          <p:spPr>
            <a:xfrm>
              <a:off x="3075148" y="3824252"/>
              <a:ext cx="949693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667" b="1" kern="0" dirty="0">
                  <a:solidFill>
                    <a:schemeClr val="accent1"/>
                  </a:solidFill>
                  <a:latin typeface="Calibri"/>
                  <a:cs typeface="Arial" panose="020B0604020202020204" pitchFamily="34" charset="0"/>
                </a:rPr>
                <a:t>3</a:t>
              </a: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200" kern="0" dirty="0" err="1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Arial" panose="020B0604020202020204" pitchFamily="34" charset="0"/>
                </a:rPr>
                <a:t>Super</a:t>
              </a:r>
              <a:r>
                <a:rPr lang="hu-HU" sz="12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Arial" panose="020B0604020202020204" pitchFamily="34" charset="0"/>
                </a:rPr>
                <a:t> TV2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32" name="Diagram 5">
              <a:extLst>
                <a:ext uri="{FF2B5EF4-FFF2-40B4-BE49-F238E27FC236}">
                  <a16:creationId xmlns:a16="http://schemas.microsoft.com/office/drawing/2014/main" xmlns="" id="{E09D6736-FAC6-4360-AC73-546236417E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8272082"/>
                </p:ext>
              </p:extLst>
            </p:nvPr>
          </p:nvGraphicFramePr>
          <p:xfrm>
            <a:off x="2929334" y="2678250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3" name="Rectangle 112">
              <a:extLst>
                <a:ext uri="{FF2B5EF4-FFF2-40B4-BE49-F238E27FC236}">
                  <a16:creationId xmlns:a16="http://schemas.microsoft.com/office/drawing/2014/main" xmlns="" id="{2CC2CC42-9E0E-4FE3-B9B2-C0B08B1D80D4}"/>
                </a:ext>
              </a:extLst>
            </p:cNvPr>
            <p:cNvSpPr/>
            <p:nvPr/>
          </p:nvSpPr>
          <p:spPr bwMode="gray">
            <a:xfrm>
              <a:off x="3050710" y="2790107"/>
              <a:ext cx="970002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9F287BA-498E-42D4-A4DA-70636014EFF8}"/>
              </a:ext>
            </a:extLst>
          </p:cNvPr>
          <p:cNvGrpSpPr>
            <a:grpSpLocks noChangeAspect="1"/>
          </p:cNvGrpSpPr>
          <p:nvPr/>
        </p:nvGrpSpPr>
        <p:grpSpPr>
          <a:xfrm>
            <a:off x="3799608" y="2713089"/>
            <a:ext cx="1277888" cy="2079569"/>
            <a:chOff x="4355976" y="2807038"/>
            <a:chExt cx="1296471" cy="2109810"/>
          </a:xfrm>
        </p:grpSpPr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xmlns="" id="{EDF8A441-CAC5-41FE-8DFD-AAB615F6605B}"/>
                </a:ext>
              </a:extLst>
            </p:cNvPr>
            <p:cNvSpPr/>
            <p:nvPr/>
          </p:nvSpPr>
          <p:spPr>
            <a:xfrm>
              <a:off x="4511976" y="4032579"/>
              <a:ext cx="992840" cy="8842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36" name="Diagram 5">
              <a:extLst>
                <a:ext uri="{FF2B5EF4-FFF2-40B4-BE49-F238E27FC236}">
                  <a16:creationId xmlns:a16="http://schemas.microsoft.com/office/drawing/2014/main" xmlns="" id="{6173BFE4-DFEC-4FC3-9C71-7E48C790A8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5071337"/>
                </p:ext>
              </p:extLst>
            </p:nvPr>
          </p:nvGraphicFramePr>
          <p:xfrm>
            <a:off x="4355976" y="2807038"/>
            <a:ext cx="1296471" cy="1267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7" name="Rectangle 112">
              <a:extLst>
                <a:ext uri="{FF2B5EF4-FFF2-40B4-BE49-F238E27FC236}">
                  <a16:creationId xmlns:a16="http://schemas.microsoft.com/office/drawing/2014/main" xmlns="" id="{F57F3433-5FB9-46ED-A777-07E12315268A}"/>
                </a:ext>
              </a:extLst>
            </p:cNvPr>
            <p:cNvSpPr/>
            <p:nvPr/>
          </p:nvSpPr>
          <p:spPr bwMode="gray">
            <a:xfrm>
              <a:off x="4485731" y="2926617"/>
              <a:ext cx="1036960" cy="1028468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CD3DC3-C73C-47BC-BF83-C67772658AEE}"/>
              </a:ext>
            </a:extLst>
          </p:cNvPr>
          <p:cNvGrpSpPr/>
          <p:nvPr/>
        </p:nvGrpSpPr>
        <p:grpSpPr>
          <a:xfrm>
            <a:off x="7542584" y="2706721"/>
            <a:ext cx="1277888" cy="2097277"/>
            <a:chOff x="5663502" y="1607856"/>
            <a:chExt cx="1212754" cy="1981051"/>
          </a:xfrm>
        </p:grpSpPr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xmlns="" id="{F21F79C7-A494-4BDB-B416-012061E0FBE0}"/>
                </a:ext>
              </a:extLst>
            </p:cNvPr>
            <p:cNvSpPr/>
            <p:nvPr/>
          </p:nvSpPr>
          <p:spPr>
            <a:xfrm>
              <a:off x="5783937" y="2761738"/>
              <a:ext cx="928729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667" b="1" kern="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Arial" panose="020B0604020202020204" pitchFamily="34" charset="0"/>
                </a:rPr>
                <a:t>29</a:t>
              </a: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Egyéb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40" name="Diagram 5">
              <a:extLst>
                <a:ext uri="{FF2B5EF4-FFF2-40B4-BE49-F238E27FC236}">
                  <a16:creationId xmlns:a16="http://schemas.microsoft.com/office/drawing/2014/main" xmlns="" id="{2E534539-51EC-47B6-8BCF-9C5817E1C1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88714455"/>
                </p:ext>
              </p:extLst>
            </p:nvPr>
          </p:nvGraphicFramePr>
          <p:xfrm>
            <a:off x="5663502" y="1607856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1" name="Rectangle 112">
              <a:extLst>
                <a:ext uri="{FF2B5EF4-FFF2-40B4-BE49-F238E27FC236}">
                  <a16:creationId xmlns:a16="http://schemas.microsoft.com/office/drawing/2014/main" xmlns="" id="{1C6E4060-B776-4252-8563-1014C3713CAA}"/>
                </a:ext>
              </a:extLst>
            </p:cNvPr>
            <p:cNvSpPr/>
            <p:nvPr/>
          </p:nvSpPr>
          <p:spPr bwMode="gray">
            <a:xfrm>
              <a:off x="5784878" y="1719713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D6504CC-0ADD-4D4C-8F4C-ABE5DB4B5CE8}"/>
              </a:ext>
            </a:extLst>
          </p:cNvPr>
          <p:cNvGrpSpPr>
            <a:grpSpLocks noChangeAspect="1"/>
          </p:cNvGrpSpPr>
          <p:nvPr/>
        </p:nvGrpSpPr>
        <p:grpSpPr>
          <a:xfrm>
            <a:off x="4989574" y="847416"/>
            <a:ext cx="1277888" cy="2087448"/>
            <a:chOff x="2929334" y="812578"/>
            <a:chExt cx="1212754" cy="1981051"/>
          </a:xfrm>
        </p:grpSpPr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xmlns="" id="{410424B7-39D6-4219-844F-0DEB2660FDD2}"/>
                </a:ext>
              </a:extLst>
            </p:cNvPr>
            <p:cNvSpPr/>
            <p:nvPr/>
          </p:nvSpPr>
          <p:spPr>
            <a:xfrm>
              <a:off x="3071017" y="1966460"/>
              <a:ext cx="949693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lvl="0" algn="ctr" defTabSz="1232345">
                <a:defRPr/>
              </a:pPr>
              <a:r>
                <a:rPr lang="hu-HU" sz="1200" kern="0" dirty="0">
                  <a:solidFill>
                    <a:srgbClr val="222223">
                      <a:lumMod val="75000"/>
                      <a:lumOff val="25000"/>
                    </a:srgbClr>
                  </a:solidFill>
                </a:rPr>
                <a:t>M4 Sport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44" name="Diagram 5">
              <a:extLst>
                <a:ext uri="{FF2B5EF4-FFF2-40B4-BE49-F238E27FC236}">
                  <a16:creationId xmlns:a16="http://schemas.microsoft.com/office/drawing/2014/main" xmlns="" id="{F418C7F8-3FA2-4701-A1E7-1B6AA7E8A9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861859"/>
                </p:ext>
              </p:extLst>
            </p:nvPr>
          </p:nvGraphicFramePr>
          <p:xfrm>
            <a:off x="2929334" y="812578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45" name="Rectangle 112">
              <a:extLst>
                <a:ext uri="{FF2B5EF4-FFF2-40B4-BE49-F238E27FC236}">
                  <a16:creationId xmlns:a16="http://schemas.microsoft.com/office/drawing/2014/main" xmlns="" id="{FE9C9EED-E532-497D-B185-9B15AB4E3E15}"/>
                </a:ext>
              </a:extLst>
            </p:cNvPr>
            <p:cNvSpPr/>
            <p:nvPr/>
          </p:nvSpPr>
          <p:spPr bwMode="gray">
            <a:xfrm>
              <a:off x="3050710" y="924435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F957A8E-0C45-4A28-9D37-01C886355475}"/>
              </a:ext>
            </a:extLst>
          </p:cNvPr>
          <p:cNvGrpSpPr>
            <a:grpSpLocks noChangeAspect="1"/>
          </p:cNvGrpSpPr>
          <p:nvPr/>
        </p:nvGrpSpPr>
        <p:grpSpPr>
          <a:xfrm>
            <a:off x="6171290" y="847416"/>
            <a:ext cx="1277888" cy="2087448"/>
            <a:chOff x="4111050" y="812578"/>
            <a:chExt cx="1212754" cy="1981051"/>
          </a:xfrm>
        </p:grpSpPr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xmlns="" id="{509C4297-1FA5-4219-B2E2-B917B739B377}"/>
                </a:ext>
              </a:extLst>
            </p:cNvPr>
            <p:cNvSpPr/>
            <p:nvPr/>
          </p:nvSpPr>
          <p:spPr>
            <a:xfrm>
              <a:off x="4175209" y="1966460"/>
              <a:ext cx="1078055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Viasat3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48" name="Diagram 5">
              <a:extLst>
                <a:ext uri="{FF2B5EF4-FFF2-40B4-BE49-F238E27FC236}">
                  <a16:creationId xmlns:a16="http://schemas.microsoft.com/office/drawing/2014/main" xmlns="" id="{0423F321-C365-4AFE-B3E6-8EA724BD32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3840458"/>
                </p:ext>
              </p:extLst>
            </p:nvPr>
          </p:nvGraphicFramePr>
          <p:xfrm>
            <a:off x="4111050" y="812578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49" name="Rectangle 112">
              <a:extLst>
                <a:ext uri="{FF2B5EF4-FFF2-40B4-BE49-F238E27FC236}">
                  <a16:creationId xmlns:a16="http://schemas.microsoft.com/office/drawing/2014/main" xmlns="" id="{2B873A18-6A43-4E09-81C0-55A52167AABE}"/>
                </a:ext>
              </a:extLst>
            </p:cNvPr>
            <p:cNvSpPr/>
            <p:nvPr/>
          </p:nvSpPr>
          <p:spPr bwMode="gray">
            <a:xfrm>
              <a:off x="4232427" y="924435"/>
              <a:ext cx="970001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33E3DB81-839E-481D-A637-48E87138927D}"/>
              </a:ext>
            </a:extLst>
          </p:cNvPr>
          <p:cNvGrpSpPr>
            <a:grpSpLocks noChangeAspect="1"/>
          </p:cNvGrpSpPr>
          <p:nvPr/>
        </p:nvGrpSpPr>
        <p:grpSpPr>
          <a:xfrm>
            <a:off x="4989574" y="2713511"/>
            <a:ext cx="1277888" cy="2079145"/>
            <a:chOff x="2929334" y="2678250"/>
            <a:chExt cx="1212754" cy="1973171"/>
          </a:xfrm>
        </p:grpSpPr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xmlns="" id="{5F2A8E4F-E567-4A56-886B-2F80752ACB81}"/>
                </a:ext>
              </a:extLst>
            </p:cNvPr>
            <p:cNvSpPr/>
            <p:nvPr/>
          </p:nvSpPr>
          <p:spPr>
            <a:xfrm>
              <a:off x="3075148" y="3824252"/>
              <a:ext cx="949693" cy="827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667" b="1" kern="0" dirty="0">
                  <a:solidFill>
                    <a:schemeClr val="accent1"/>
                  </a:solidFill>
                  <a:latin typeface="Calibri"/>
                  <a:cs typeface="Arial" panose="020B0604020202020204" pitchFamily="34" charset="0"/>
                </a:rPr>
                <a:t>3</a:t>
              </a: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Duna TV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52" name="Diagram 5">
              <a:extLst>
                <a:ext uri="{FF2B5EF4-FFF2-40B4-BE49-F238E27FC236}">
                  <a16:creationId xmlns:a16="http://schemas.microsoft.com/office/drawing/2014/main" xmlns="" id="{4788DADF-1BEB-4E65-93AD-84A3A1F64D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28217828"/>
                </p:ext>
              </p:extLst>
            </p:nvPr>
          </p:nvGraphicFramePr>
          <p:xfrm>
            <a:off x="2929334" y="2678250"/>
            <a:ext cx="1212754" cy="1185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53" name="Rectangle 112">
              <a:extLst>
                <a:ext uri="{FF2B5EF4-FFF2-40B4-BE49-F238E27FC236}">
                  <a16:creationId xmlns:a16="http://schemas.microsoft.com/office/drawing/2014/main" xmlns="" id="{BC03B7B5-054C-4F67-862E-1EA24AC2BDE9}"/>
                </a:ext>
              </a:extLst>
            </p:cNvPr>
            <p:cNvSpPr/>
            <p:nvPr/>
          </p:nvSpPr>
          <p:spPr bwMode="gray">
            <a:xfrm>
              <a:off x="3050710" y="2790107"/>
              <a:ext cx="970002" cy="962057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E07BC03-7B1E-4CC7-9100-54A0C72A772C}"/>
              </a:ext>
            </a:extLst>
          </p:cNvPr>
          <p:cNvGrpSpPr>
            <a:grpSpLocks noChangeAspect="1"/>
          </p:cNvGrpSpPr>
          <p:nvPr/>
        </p:nvGrpSpPr>
        <p:grpSpPr>
          <a:xfrm>
            <a:off x="6171290" y="2713088"/>
            <a:ext cx="1277888" cy="2087448"/>
            <a:chOff x="4355976" y="2807038"/>
            <a:chExt cx="1296471" cy="2117804"/>
          </a:xfrm>
        </p:grpSpPr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xmlns="" id="{430766E9-43A8-42DC-9AB2-E49E8E1DDC4E}"/>
                </a:ext>
              </a:extLst>
            </p:cNvPr>
            <p:cNvSpPr/>
            <p:nvPr/>
          </p:nvSpPr>
          <p:spPr>
            <a:xfrm>
              <a:off x="4484725" y="4040573"/>
              <a:ext cx="992840" cy="8842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667" b="1" kern="0" dirty="0">
                  <a:solidFill>
                    <a:schemeClr val="accent1"/>
                  </a:solidFill>
                  <a:latin typeface="Calibri"/>
                  <a:cs typeface="Arial" panose="020B0604020202020204" pitchFamily="34" charset="0"/>
                </a:rPr>
                <a:t>2</a:t>
              </a:r>
              <a:r>
                <a:rPr kumimoji="0" lang="hu-HU" sz="2667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%</a:t>
              </a:r>
              <a:endPara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323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ATV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56" name="Diagram 5">
              <a:extLst>
                <a:ext uri="{FF2B5EF4-FFF2-40B4-BE49-F238E27FC236}">
                  <a16:creationId xmlns:a16="http://schemas.microsoft.com/office/drawing/2014/main" xmlns="" id="{089F0144-3448-4307-AFFA-D2C5876C57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8494144"/>
                </p:ext>
              </p:extLst>
            </p:nvPr>
          </p:nvGraphicFramePr>
          <p:xfrm>
            <a:off x="4355976" y="2807038"/>
            <a:ext cx="1296471" cy="1267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57" name="Rectangle 112">
              <a:extLst>
                <a:ext uri="{FF2B5EF4-FFF2-40B4-BE49-F238E27FC236}">
                  <a16:creationId xmlns:a16="http://schemas.microsoft.com/office/drawing/2014/main" xmlns="" id="{184636CF-3787-46D8-A373-A9264EE27EEF}"/>
                </a:ext>
              </a:extLst>
            </p:cNvPr>
            <p:cNvSpPr/>
            <p:nvPr/>
          </p:nvSpPr>
          <p:spPr bwMode="gray">
            <a:xfrm>
              <a:off x="4485731" y="2926617"/>
              <a:ext cx="1036960" cy="1028468"/>
            </a:xfrm>
            <a:custGeom>
              <a:avLst/>
              <a:gdLst/>
              <a:ahLst/>
              <a:cxnLst/>
              <a:rect l="l" t="t" r="r" b="b"/>
              <a:pathLst>
                <a:path w="4248472" h="4248472">
                  <a:moveTo>
                    <a:pt x="3963192" y="3851992"/>
                  </a:moveTo>
                  <a:cubicBezTo>
                    <a:pt x="3883654" y="3851992"/>
                    <a:pt x="3819176" y="3916470"/>
                    <a:pt x="3819176" y="3996008"/>
                  </a:cubicBezTo>
                  <a:cubicBezTo>
                    <a:pt x="3819176" y="4075546"/>
                    <a:pt x="3883654" y="4140024"/>
                    <a:pt x="3963192" y="4140024"/>
                  </a:cubicBezTo>
                  <a:cubicBezTo>
                    <a:pt x="4042730" y="4140024"/>
                    <a:pt x="4107208" y="4075546"/>
                    <a:pt x="4107208" y="3996008"/>
                  </a:cubicBezTo>
                  <a:cubicBezTo>
                    <a:pt x="4107208" y="3916470"/>
                    <a:pt x="4042730" y="3851992"/>
                    <a:pt x="3963192" y="3851992"/>
                  </a:cubicBezTo>
                  <a:close/>
                  <a:moveTo>
                    <a:pt x="3554050" y="3851992"/>
                  </a:moveTo>
                  <a:cubicBezTo>
                    <a:pt x="3474512" y="3851992"/>
                    <a:pt x="3410034" y="3916470"/>
                    <a:pt x="3410034" y="3996008"/>
                  </a:cubicBezTo>
                  <a:cubicBezTo>
                    <a:pt x="3410034" y="4075546"/>
                    <a:pt x="3474512" y="4140024"/>
                    <a:pt x="3554050" y="4140024"/>
                  </a:cubicBezTo>
                  <a:cubicBezTo>
                    <a:pt x="3633588" y="4140024"/>
                    <a:pt x="3698066" y="4075546"/>
                    <a:pt x="3698066" y="3996008"/>
                  </a:cubicBezTo>
                  <a:cubicBezTo>
                    <a:pt x="3698066" y="3916470"/>
                    <a:pt x="3633588" y="3851992"/>
                    <a:pt x="3554050" y="3851992"/>
                  </a:cubicBezTo>
                  <a:close/>
                  <a:moveTo>
                    <a:pt x="3144907" y="3851992"/>
                  </a:moveTo>
                  <a:cubicBezTo>
                    <a:pt x="3065369" y="3851992"/>
                    <a:pt x="3000891" y="3916470"/>
                    <a:pt x="3000891" y="3996008"/>
                  </a:cubicBezTo>
                  <a:cubicBezTo>
                    <a:pt x="3000891" y="4075546"/>
                    <a:pt x="3065369" y="4140024"/>
                    <a:pt x="3144907" y="4140024"/>
                  </a:cubicBezTo>
                  <a:cubicBezTo>
                    <a:pt x="3224445" y="4140024"/>
                    <a:pt x="3288923" y="4075546"/>
                    <a:pt x="3288923" y="3996008"/>
                  </a:cubicBezTo>
                  <a:cubicBezTo>
                    <a:pt x="3288923" y="3916470"/>
                    <a:pt x="3224445" y="3851992"/>
                    <a:pt x="3144907" y="3851992"/>
                  </a:cubicBezTo>
                  <a:close/>
                  <a:moveTo>
                    <a:pt x="2735764" y="3851992"/>
                  </a:moveTo>
                  <a:cubicBezTo>
                    <a:pt x="2656226" y="3851992"/>
                    <a:pt x="2591748" y="3916470"/>
                    <a:pt x="2591748" y="3996008"/>
                  </a:cubicBezTo>
                  <a:cubicBezTo>
                    <a:pt x="2591748" y="4075546"/>
                    <a:pt x="2656226" y="4140024"/>
                    <a:pt x="2735764" y="4140024"/>
                  </a:cubicBezTo>
                  <a:cubicBezTo>
                    <a:pt x="2815302" y="4140024"/>
                    <a:pt x="2879780" y="4075546"/>
                    <a:pt x="2879780" y="3996008"/>
                  </a:cubicBezTo>
                  <a:cubicBezTo>
                    <a:pt x="2879780" y="3916470"/>
                    <a:pt x="2815302" y="3851992"/>
                    <a:pt x="2735764" y="3851992"/>
                  </a:cubicBezTo>
                  <a:close/>
                  <a:moveTo>
                    <a:pt x="2326621" y="3851992"/>
                  </a:moveTo>
                  <a:cubicBezTo>
                    <a:pt x="2247083" y="3851992"/>
                    <a:pt x="2182605" y="3916470"/>
                    <a:pt x="2182605" y="3996008"/>
                  </a:cubicBezTo>
                  <a:cubicBezTo>
                    <a:pt x="2182605" y="4075546"/>
                    <a:pt x="2247083" y="4140024"/>
                    <a:pt x="2326621" y="4140024"/>
                  </a:cubicBezTo>
                  <a:cubicBezTo>
                    <a:pt x="2406159" y="4140024"/>
                    <a:pt x="2470637" y="4075546"/>
                    <a:pt x="2470637" y="3996008"/>
                  </a:cubicBezTo>
                  <a:cubicBezTo>
                    <a:pt x="2470637" y="3916470"/>
                    <a:pt x="2406159" y="3851992"/>
                    <a:pt x="2326621" y="3851992"/>
                  </a:cubicBezTo>
                  <a:close/>
                  <a:moveTo>
                    <a:pt x="1917478" y="3851992"/>
                  </a:moveTo>
                  <a:cubicBezTo>
                    <a:pt x="1837940" y="3851992"/>
                    <a:pt x="1773462" y="3916470"/>
                    <a:pt x="1773462" y="3996008"/>
                  </a:cubicBezTo>
                  <a:cubicBezTo>
                    <a:pt x="1773462" y="4075546"/>
                    <a:pt x="1837940" y="4140024"/>
                    <a:pt x="1917478" y="4140024"/>
                  </a:cubicBezTo>
                  <a:cubicBezTo>
                    <a:pt x="1997016" y="4140024"/>
                    <a:pt x="2061494" y="4075546"/>
                    <a:pt x="2061494" y="3996008"/>
                  </a:cubicBezTo>
                  <a:cubicBezTo>
                    <a:pt x="2061494" y="3916470"/>
                    <a:pt x="1997016" y="3851992"/>
                    <a:pt x="1917478" y="3851992"/>
                  </a:cubicBezTo>
                  <a:close/>
                  <a:moveTo>
                    <a:pt x="1508335" y="3851992"/>
                  </a:moveTo>
                  <a:cubicBezTo>
                    <a:pt x="1428797" y="3851992"/>
                    <a:pt x="1364319" y="3916470"/>
                    <a:pt x="1364319" y="3996008"/>
                  </a:cubicBezTo>
                  <a:cubicBezTo>
                    <a:pt x="1364319" y="4075546"/>
                    <a:pt x="1428797" y="4140024"/>
                    <a:pt x="1508335" y="4140024"/>
                  </a:cubicBezTo>
                  <a:cubicBezTo>
                    <a:pt x="1587873" y="4140024"/>
                    <a:pt x="1652351" y="4075546"/>
                    <a:pt x="1652351" y="3996008"/>
                  </a:cubicBezTo>
                  <a:cubicBezTo>
                    <a:pt x="1652351" y="3916470"/>
                    <a:pt x="1587873" y="3851992"/>
                    <a:pt x="1508335" y="3851992"/>
                  </a:cubicBezTo>
                  <a:close/>
                  <a:moveTo>
                    <a:pt x="1099192" y="3851992"/>
                  </a:moveTo>
                  <a:cubicBezTo>
                    <a:pt x="1019654" y="3851992"/>
                    <a:pt x="955176" y="3916470"/>
                    <a:pt x="955176" y="3996008"/>
                  </a:cubicBezTo>
                  <a:cubicBezTo>
                    <a:pt x="955176" y="4075546"/>
                    <a:pt x="1019654" y="4140024"/>
                    <a:pt x="1099192" y="4140024"/>
                  </a:cubicBezTo>
                  <a:cubicBezTo>
                    <a:pt x="1178730" y="4140024"/>
                    <a:pt x="1243208" y="4075546"/>
                    <a:pt x="1243208" y="3996008"/>
                  </a:cubicBezTo>
                  <a:cubicBezTo>
                    <a:pt x="1243208" y="3916470"/>
                    <a:pt x="1178730" y="3851992"/>
                    <a:pt x="1099192" y="3851992"/>
                  </a:cubicBezTo>
                  <a:close/>
                  <a:moveTo>
                    <a:pt x="690049" y="3851992"/>
                  </a:moveTo>
                  <a:cubicBezTo>
                    <a:pt x="610511" y="3851992"/>
                    <a:pt x="546033" y="3916470"/>
                    <a:pt x="546033" y="3996008"/>
                  </a:cubicBezTo>
                  <a:cubicBezTo>
                    <a:pt x="546033" y="4075546"/>
                    <a:pt x="610511" y="4140024"/>
                    <a:pt x="690049" y="4140024"/>
                  </a:cubicBezTo>
                  <a:cubicBezTo>
                    <a:pt x="769587" y="4140024"/>
                    <a:pt x="834065" y="4075546"/>
                    <a:pt x="834065" y="3996008"/>
                  </a:cubicBezTo>
                  <a:cubicBezTo>
                    <a:pt x="834065" y="3916470"/>
                    <a:pt x="769587" y="3851992"/>
                    <a:pt x="690049" y="3851992"/>
                  </a:cubicBezTo>
                  <a:close/>
                  <a:moveTo>
                    <a:pt x="280906" y="3851992"/>
                  </a:moveTo>
                  <a:cubicBezTo>
                    <a:pt x="201368" y="3851992"/>
                    <a:pt x="136890" y="3916470"/>
                    <a:pt x="136890" y="3996008"/>
                  </a:cubicBezTo>
                  <a:cubicBezTo>
                    <a:pt x="136890" y="4075546"/>
                    <a:pt x="201368" y="4140024"/>
                    <a:pt x="280906" y="4140024"/>
                  </a:cubicBezTo>
                  <a:cubicBezTo>
                    <a:pt x="360444" y="4140024"/>
                    <a:pt x="424922" y="4075546"/>
                    <a:pt x="424922" y="3996008"/>
                  </a:cubicBezTo>
                  <a:cubicBezTo>
                    <a:pt x="424922" y="3916470"/>
                    <a:pt x="360444" y="3851992"/>
                    <a:pt x="280906" y="3851992"/>
                  </a:cubicBezTo>
                  <a:close/>
                  <a:moveTo>
                    <a:pt x="3970176" y="3436765"/>
                  </a:moveTo>
                  <a:cubicBezTo>
                    <a:pt x="3890638" y="3436765"/>
                    <a:pt x="3826160" y="3501243"/>
                    <a:pt x="3826160" y="3580781"/>
                  </a:cubicBezTo>
                  <a:cubicBezTo>
                    <a:pt x="3826160" y="3660319"/>
                    <a:pt x="3890638" y="3724797"/>
                    <a:pt x="3970176" y="3724797"/>
                  </a:cubicBezTo>
                  <a:cubicBezTo>
                    <a:pt x="4049714" y="3724797"/>
                    <a:pt x="4114192" y="3660319"/>
                    <a:pt x="4114192" y="3580781"/>
                  </a:cubicBezTo>
                  <a:cubicBezTo>
                    <a:pt x="4114192" y="3501243"/>
                    <a:pt x="4049714" y="3436765"/>
                    <a:pt x="3970176" y="3436765"/>
                  </a:cubicBezTo>
                  <a:close/>
                  <a:moveTo>
                    <a:pt x="3561034" y="3436765"/>
                  </a:moveTo>
                  <a:cubicBezTo>
                    <a:pt x="3481496" y="3436765"/>
                    <a:pt x="3417018" y="3501243"/>
                    <a:pt x="3417018" y="3580781"/>
                  </a:cubicBezTo>
                  <a:cubicBezTo>
                    <a:pt x="3417018" y="3660319"/>
                    <a:pt x="3481496" y="3724797"/>
                    <a:pt x="3561034" y="3724797"/>
                  </a:cubicBezTo>
                  <a:cubicBezTo>
                    <a:pt x="3640572" y="3724797"/>
                    <a:pt x="3705050" y="3660319"/>
                    <a:pt x="3705050" y="3580781"/>
                  </a:cubicBezTo>
                  <a:cubicBezTo>
                    <a:pt x="3705050" y="3501243"/>
                    <a:pt x="3640572" y="3436765"/>
                    <a:pt x="3561034" y="3436765"/>
                  </a:cubicBezTo>
                  <a:close/>
                  <a:moveTo>
                    <a:pt x="3151891" y="3436765"/>
                  </a:moveTo>
                  <a:cubicBezTo>
                    <a:pt x="3072353" y="3436765"/>
                    <a:pt x="3007875" y="3501243"/>
                    <a:pt x="3007875" y="3580781"/>
                  </a:cubicBezTo>
                  <a:cubicBezTo>
                    <a:pt x="3007875" y="3660319"/>
                    <a:pt x="3072353" y="3724797"/>
                    <a:pt x="3151891" y="3724797"/>
                  </a:cubicBezTo>
                  <a:cubicBezTo>
                    <a:pt x="3231429" y="3724797"/>
                    <a:pt x="3295907" y="3660319"/>
                    <a:pt x="3295907" y="3580781"/>
                  </a:cubicBezTo>
                  <a:cubicBezTo>
                    <a:pt x="3295907" y="3501243"/>
                    <a:pt x="3231429" y="3436765"/>
                    <a:pt x="3151891" y="3436765"/>
                  </a:cubicBezTo>
                  <a:close/>
                  <a:moveTo>
                    <a:pt x="2742748" y="3436765"/>
                  </a:moveTo>
                  <a:cubicBezTo>
                    <a:pt x="2663210" y="3436765"/>
                    <a:pt x="2598732" y="3501243"/>
                    <a:pt x="2598732" y="3580781"/>
                  </a:cubicBezTo>
                  <a:cubicBezTo>
                    <a:pt x="2598732" y="3660319"/>
                    <a:pt x="2663210" y="3724797"/>
                    <a:pt x="2742748" y="3724797"/>
                  </a:cubicBezTo>
                  <a:cubicBezTo>
                    <a:pt x="2822286" y="3724797"/>
                    <a:pt x="2886764" y="3660319"/>
                    <a:pt x="2886764" y="3580781"/>
                  </a:cubicBezTo>
                  <a:cubicBezTo>
                    <a:pt x="2886764" y="3501243"/>
                    <a:pt x="2822286" y="3436765"/>
                    <a:pt x="2742748" y="3436765"/>
                  </a:cubicBezTo>
                  <a:close/>
                  <a:moveTo>
                    <a:pt x="2333605" y="3436765"/>
                  </a:moveTo>
                  <a:cubicBezTo>
                    <a:pt x="2254067" y="3436765"/>
                    <a:pt x="2189589" y="3501243"/>
                    <a:pt x="2189589" y="3580781"/>
                  </a:cubicBezTo>
                  <a:cubicBezTo>
                    <a:pt x="2189589" y="3660319"/>
                    <a:pt x="2254067" y="3724797"/>
                    <a:pt x="2333605" y="3724797"/>
                  </a:cubicBezTo>
                  <a:cubicBezTo>
                    <a:pt x="2413143" y="3724797"/>
                    <a:pt x="2477621" y="3660319"/>
                    <a:pt x="2477621" y="3580781"/>
                  </a:cubicBezTo>
                  <a:cubicBezTo>
                    <a:pt x="2477621" y="3501243"/>
                    <a:pt x="2413143" y="3436765"/>
                    <a:pt x="2333605" y="3436765"/>
                  </a:cubicBezTo>
                  <a:close/>
                  <a:moveTo>
                    <a:pt x="1924462" y="3436765"/>
                  </a:moveTo>
                  <a:cubicBezTo>
                    <a:pt x="1844924" y="3436765"/>
                    <a:pt x="1780446" y="3501243"/>
                    <a:pt x="1780446" y="3580781"/>
                  </a:cubicBezTo>
                  <a:cubicBezTo>
                    <a:pt x="1780446" y="3660319"/>
                    <a:pt x="1844924" y="3724797"/>
                    <a:pt x="1924462" y="3724797"/>
                  </a:cubicBezTo>
                  <a:cubicBezTo>
                    <a:pt x="2004000" y="3724797"/>
                    <a:pt x="2068478" y="3660319"/>
                    <a:pt x="2068478" y="3580781"/>
                  </a:cubicBezTo>
                  <a:cubicBezTo>
                    <a:pt x="2068478" y="3501243"/>
                    <a:pt x="2004000" y="3436765"/>
                    <a:pt x="1924462" y="3436765"/>
                  </a:cubicBezTo>
                  <a:close/>
                  <a:moveTo>
                    <a:pt x="1515319" y="3436765"/>
                  </a:moveTo>
                  <a:cubicBezTo>
                    <a:pt x="1435781" y="3436765"/>
                    <a:pt x="1371303" y="3501243"/>
                    <a:pt x="1371303" y="3580781"/>
                  </a:cubicBezTo>
                  <a:cubicBezTo>
                    <a:pt x="1371303" y="3660319"/>
                    <a:pt x="1435781" y="3724797"/>
                    <a:pt x="1515319" y="3724797"/>
                  </a:cubicBezTo>
                  <a:cubicBezTo>
                    <a:pt x="1594857" y="3724797"/>
                    <a:pt x="1659335" y="3660319"/>
                    <a:pt x="1659335" y="3580781"/>
                  </a:cubicBezTo>
                  <a:cubicBezTo>
                    <a:pt x="1659335" y="3501243"/>
                    <a:pt x="1594857" y="3436765"/>
                    <a:pt x="1515319" y="3436765"/>
                  </a:cubicBezTo>
                  <a:close/>
                  <a:moveTo>
                    <a:pt x="1106176" y="3436765"/>
                  </a:moveTo>
                  <a:cubicBezTo>
                    <a:pt x="1026638" y="3436765"/>
                    <a:pt x="962160" y="3501243"/>
                    <a:pt x="962160" y="3580781"/>
                  </a:cubicBezTo>
                  <a:cubicBezTo>
                    <a:pt x="962160" y="3660319"/>
                    <a:pt x="1026638" y="3724797"/>
                    <a:pt x="1106176" y="3724797"/>
                  </a:cubicBezTo>
                  <a:cubicBezTo>
                    <a:pt x="1185714" y="3724797"/>
                    <a:pt x="1250192" y="3660319"/>
                    <a:pt x="1250192" y="3580781"/>
                  </a:cubicBezTo>
                  <a:cubicBezTo>
                    <a:pt x="1250192" y="3501243"/>
                    <a:pt x="1185714" y="3436765"/>
                    <a:pt x="1106176" y="3436765"/>
                  </a:cubicBezTo>
                  <a:close/>
                  <a:moveTo>
                    <a:pt x="697033" y="3436765"/>
                  </a:moveTo>
                  <a:cubicBezTo>
                    <a:pt x="617495" y="3436765"/>
                    <a:pt x="553017" y="3501243"/>
                    <a:pt x="553017" y="3580781"/>
                  </a:cubicBezTo>
                  <a:cubicBezTo>
                    <a:pt x="553017" y="3660319"/>
                    <a:pt x="617495" y="3724797"/>
                    <a:pt x="697033" y="3724797"/>
                  </a:cubicBezTo>
                  <a:cubicBezTo>
                    <a:pt x="776571" y="3724797"/>
                    <a:pt x="841049" y="3660319"/>
                    <a:pt x="841049" y="3580781"/>
                  </a:cubicBezTo>
                  <a:cubicBezTo>
                    <a:pt x="841049" y="3501243"/>
                    <a:pt x="776571" y="3436765"/>
                    <a:pt x="697033" y="3436765"/>
                  </a:cubicBezTo>
                  <a:close/>
                  <a:moveTo>
                    <a:pt x="287890" y="3436765"/>
                  </a:moveTo>
                  <a:cubicBezTo>
                    <a:pt x="208352" y="3436765"/>
                    <a:pt x="143874" y="3501243"/>
                    <a:pt x="143874" y="3580781"/>
                  </a:cubicBezTo>
                  <a:cubicBezTo>
                    <a:pt x="143874" y="3660319"/>
                    <a:pt x="208352" y="3724797"/>
                    <a:pt x="287890" y="3724797"/>
                  </a:cubicBezTo>
                  <a:cubicBezTo>
                    <a:pt x="367428" y="3724797"/>
                    <a:pt x="431906" y="3660319"/>
                    <a:pt x="431906" y="3580781"/>
                  </a:cubicBezTo>
                  <a:cubicBezTo>
                    <a:pt x="431906" y="3501243"/>
                    <a:pt x="367428" y="3436765"/>
                    <a:pt x="287890" y="3436765"/>
                  </a:cubicBezTo>
                  <a:close/>
                  <a:moveTo>
                    <a:pt x="3969476" y="3021542"/>
                  </a:moveTo>
                  <a:cubicBezTo>
                    <a:pt x="3889938" y="3021542"/>
                    <a:pt x="3825460" y="3086020"/>
                    <a:pt x="3825460" y="3165558"/>
                  </a:cubicBezTo>
                  <a:cubicBezTo>
                    <a:pt x="3825460" y="3245096"/>
                    <a:pt x="3889938" y="3309574"/>
                    <a:pt x="3969476" y="3309574"/>
                  </a:cubicBezTo>
                  <a:cubicBezTo>
                    <a:pt x="4049014" y="3309574"/>
                    <a:pt x="4113492" y="3245096"/>
                    <a:pt x="4113492" y="3165558"/>
                  </a:cubicBezTo>
                  <a:cubicBezTo>
                    <a:pt x="4113492" y="3086020"/>
                    <a:pt x="4049014" y="3021542"/>
                    <a:pt x="3969476" y="3021542"/>
                  </a:cubicBezTo>
                  <a:close/>
                  <a:moveTo>
                    <a:pt x="3560334" y="3021542"/>
                  </a:moveTo>
                  <a:cubicBezTo>
                    <a:pt x="3480796" y="3021542"/>
                    <a:pt x="3416318" y="3086020"/>
                    <a:pt x="3416318" y="3165558"/>
                  </a:cubicBezTo>
                  <a:cubicBezTo>
                    <a:pt x="3416318" y="3245096"/>
                    <a:pt x="3480796" y="3309574"/>
                    <a:pt x="3560334" y="3309574"/>
                  </a:cubicBezTo>
                  <a:cubicBezTo>
                    <a:pt x="3639872" y="3309574"/>
                    <a:pt x="3704350" y="3245096"/>
                    <a:pt x="3704350" y="3165558"/>
                  </a:cubicBezTo>
                  <a:cubicBezTo>
                    <a:pt x="3704350" y="3086020"/>
                    <a:pt x="3639872" y="3021542"/>
                    <a:pt x="3560334" y="3021542"/>
                  </a:cubicBezTo>
                  <a:close/>
                  <a:moveTo>
                    <a:pt x="3151191" y="3021542"/>
                  </a:moveTo>
                  <a:cubicBezTo>
                    <a:pt x="3071653" y="3021542"/>
                    <a:pt x="3007175" y="3086020"/>
                    <a:pt x="3007175" y="3165558"/>
                  </a:cubicBezTo>
                  <a:cubicBezTo>
                    <a:pt x="3007175" y="3245096"/>
                    <a:pt x="3071653" y="3309574"/>
                    <a:pt x="3151191" y="3309574"/>
                  </a:cubicBezTo>
                  <a:cubicBezTo>
                    <a:pt x="3230729" y="3309574"/>
                    <a:pt x="3295207" y="3245096"/>
                    <a:pt x="3295207" y="3165558"/>
                  </a:cubicBezTo>
                  <a:cubicBezTo>
                    <a:pt x="3295207" y="3086020"/>
                    <a:pt x="3230729" y="3021542"/>
                    <a:pt x="3151191" y="3021542"/>
                  </a:cubicBezTo>
                  <a:close/>
                  <a:moveTo>
                    <a:pt x="2742048" y="3021542"/>
                  </a:moveTo>
                  <a:cubicBezTo>
                    <a:pt x="2662510" y="3021542"/>
                    <a:pt x="2598032" y="3086020"/>
                    <a:pt x="2598032" y="3165558"/>
                  </a:cubicBezTo>
                  <a:cubicBezTo>
                    <a:pt x="2598032" y="3245096"/>
                    <a:pt x="2662510" y="3309574"/>
                    <a:pt x="2742048" y="3309574"/>
                  </a:cubicBezTo>
                  <a:cubicBezTo>
                    <a:pt x="2821586" y="3309574"/>
                    <a:pt x="2886064" y="3245096"/>
                    <a:pt x="2886064" y="3165558"/>
                  </a:cubicBezTo>
                  <a:cubicBezTo>
                    <a:pt x="2886064" y="3086020"/>
                    <a:pt x="2821586" y="3021542"/>
                    <a:pt x="2742048" y="3021542"/>
                  </a:cubicBezTo>
                  <a:close/>
                  <a:moveTo>
                    <a:pt x="2332905" y="3021542"/>
                  </a:moveTo>
                  <a:cubicBezTo>
                    <a:pt x="2253367" y="3021542"/>
                    <a:pt x="2188889" y="3086020"/>
                    <a:pt x="2188889" y="3165558"/>
                  </a:cubicBezTo>
                  <a:cubicBezTo>
                    <a:pt x="2188889" y="3245096"/>
                    <a:pt x="2253367" y="3309574"/>
                    <a:pt x="2332905" y="3309574"/>
                  </a:cubicBezTo>
                  <a:cubicBezTo>
                    <a:pt x="2412443" y="3309574"/>
                    <a:pt x="2476921" y="3245096"/>
                    <a:pt x="2476921" y="3165558"/>
                  </a:cubicBezTo>
                  <a:cubicBezTo>
                    <a:pt x="2476921" y="3086020"/>
                    <a:pt x="2412443" y="3021542"/>
                    <a:pt x="2332905" y="3021542"/>
                  </a:cubicBezTo>
                  <a:close/>
                  <a:moveTo>
                    <a:pt x="1923762" y="3021542"/>
                  </a:moveTo>
                  <a:cubicBezTo>
                    <a:pt x="1844224" y="3021542"/>
                    <a:pt x="1779746" y="3086020"/>
                    <a:pt x="1779746" y="3165558"/>
                  </a:cubicBezTo>
                  <a:cubicBezTo>
                    <a:pt x="1779746" y="3245096"/>
                    <a:pt x="1844224" y="3309574"/>
                    <a:pt x="1923762" y="3309574"/>
                  </a:cubicBezTo>
                  <a:cubicBezTo>
                    <a:pt x="2003300" y="3309574"/>
                    <a:pt x="2067778" y="3245096"/>
                    <a:pt x="2067778" y="3165558"/>
                  </a:cubicBezTo>
                  <a:cubicBezTo>
                    <a:pt x="2067778" y="3086020"/>
                    <a:pt x="2003300" y="3021542"/>
                    <a:pt x="1923762" y="3021542"/>
                  </a:cubicBezTo>
                  <a:close/>
                  <a:moveTo>
                    <a:pt x="1514619" y="3021542"/>
                  </a:moveTo>
                  <a:cubicBezTo>
                    <a:pt x="1435081" y="3021542"/>
                    <a:pt x="1370603" y="3086020"/>
                    <a:pt x="1370603" y="3165558"/>
                  </a:cubicBezTo>
                  <a:cubicBezTo>
                    <a:pt x="1370603" y="3245096"/>
                    <a:pt x="1435081" y="3309574"/>
                    <a:pt x="1514619" y="3309574"/>
                  </a:cubicBezTo>
                  <a:cubicBezTo>
                    <a:pt x="1594157" y="3309574"/>
                    <a:pt x="1658635" y="3245096"/>
                    <a:pt x="1658635" y="3165558"/>
                  </a:cubicBezTo>
                  <a:cubicBezTo>
                    <a:pt x="1658635" y="3086020"/>
                    <a:pt x="1594157" y="3021542"/>
                    <a:pt x="1514619" y="3021542"/>
                  </a:cubicBezTo>
                  <a:close/>
                  <a:moveTo>
                    <a:pt x="1105476" y="3021542"/>
                  </a:moveTo>
                  <a:cubicBezTo>
                    <a:pt x="1025938" y="3021542"/>
                    <a:pt x="961460" y="3086020"/>
                    <a:pt x="961460" y="3165558"/>
                  </a:cubicBezTo>
                  <a:cubicBezTo>
                    <a:pt x="961460" y="3245096"/>
                    <a:pt x="1025938" y="3309574"/>
                    <a:pt x="1105476" y="3309574"/>
                  </a:cubicBezTo>
                  <a:cubicBezTo>
                    <a:pt x="1185014" y="3309574"/>
                    <a:pt x="1249492" y="3245096"/>
                    <a:pt x="1249492" y="3165558"/>
                  </a:cubicBezTo>
                  <a:cubicBezTo>
                    <a:pt x="1249492" y="3086020"/>
                    <a:pt x="1185014" y="3021542"/>
                    <a:pt x="1105476" y="3021542"/>
                  </a:cubicBezTo>
                  <a:close/>
                  <a:moveTo>
                    <a:pt x="696333" y="3021542"/>
                  </a:moveTo>
                  <a:cubicBezTo>
                    <a:pt x="616795" y="3021542"/>
                    <a:pt x="552317" y="3086020"/>
                    <a:pt x="552317" y="3165558"/>
                  </a:cubicBezTo>
                  <a:cubicBezTo>
                    <a:pt x="552317" y="3245096"/>
                    <a:pt x="616795" y="3309574"/>
                    <a:pt x="696333" y="3309574"/>
                  </a:cubicBezTo>
                  <a:cubicBezTo>
                    <a:pt x="775871" y="3309574"/>
                    <a:pt x="840349" y="3245096"/>
                    <a:pt x="840349" y="3165558"/>
                  </a:cubicBezTo>
                  <a:cubicBezTo>
                    <a:pt x="840349" y="3086020"/>
                    <a:pt x="775871" y="3021542"/>
                    <a:pt x="696333" y="3021542"/>
                  </a:cubicBezTo>
                  <a:close/>
                  <a:moveTo>
                    <a:pt x="287190" y="3021542"/>
                  </a:moveTo>
                  <a:cubicBezTo>
                    <a:pt x="207652" y="3021542"/>
                    <a:pt x="143174" y="3086020"/>
                    <a:pt x="143174" y="3165558"/>
                  </a:cubicBezTo>
                  <a:cubicBezTo>
                    <a:pt x="143174" y="3245096"/>
                    <a:pt x="207652" y="3309574"/>
                    <a:pt x="287190" y="3309574"/>
                  </a:cubicBezTo>
                  <a:cubicBezTo>
                    <a:pt x="366728" y="3309574"/>
                    <a:pt x="431206" y="3245096"/>
                    <a:pt x="431206" y="3165558"/>
                  </a:cubicBezTo>
                  <a:cubicBezTo>
                    <a:pt x="431206" y="3086020"/>
                    <a:pt x="366728" y="3021542"/>
                    <a:pt x="287190" y="3021542"/>
                  </a:cubicBezTo>
                  <a:close/>
                  <a:moveTo>
                    <a:pt x="3968776" y="2606319"/>
                  </a:moveTo>
                  <a:cubicBezTo>
                    <a:pt x="3889238" y="2606319"/>
                    <a:pt x="3824760" y="2670797"/>
                    <a:pt x="3824760" y="2750335"/>
                  </a:cubicBezTo>
                  <a:cubicBezTo>
                    <a:pt x="3824760" y="2829873"/>
                    <a:pt x="3889238" y="2894351"/>
                    <a:pt x="3968776" y="2894351"/>
                  </a:cubicBezTo>
                  <a:cubicBezTo>
                    <a:pt x="4048314" y="2894351"/>
                    <a:pt x="4112792" y="2829873"/>
                    <a:pt x="4112792" y="2750335"/>
                  </a:cubicBezTo>
                  <a:cubicBezTo>
                    <a:pt x="4112792" y="2670797"/>
                    <a:pt x="4048314" y="2606319"/>
                    <a:pt x="3968776" y="2606319"/>
                  </a:cubicBezTo>
                  <a:close/>
                  <a:moveTo>
                    <a:pt x="3559634" y="2606319"/>
                  </a:moveTo>
                  <a:cubicBezTo>
                    <a:pt x="3480096" y="2606319"/>
                    <a:pt x="3415618" y="2670797"/>
                    <a:pt x="3415618" y="2750335"/>
                  </a:cubicBezTo>
                  <a:cubicBezTo>
                    <a:pt x="3415618" y="2829873"/>
                    <a:pt x="3480096" y="2894351"/>
                    <a:pt x="3559634" y="2894351"/>
                  </a:cubicBezTo>
                  <a:cubicBezTo>
                    <a:pt x="3639172" y="2894351"/>
                    <a:pt x="3703650" y="2829873"/>
                    <a:pt x="3703650" y="2750335"/>
                  </a:cubicBezTo>
                  <a:cubicBezTo>
                    <a:pt x="3703650" y="2670797"/>
                    <a:pt x="3639172" y="2606319"/>
                    <a:pt x="3559634" y="2606319"/>
                  </a:cubicBezTo>
                  <a:close/>
                  <a:moveTo>
                    <a:pt x="3150491" y="2606319"/>
                  </a:moveTo>
                  <a:cubicBezTo>
                    <a:pt x="3070953" y="2606319"/>
                    <a:pt x="3006475" y="2670797"/>
                    <a:pt x="3006475" y="2750335"/>
                  </a:cubicBezTo>
                  <a:cubicBezTo>
                    <a:pt x="3006475" y="2829873"/>
                    <a:pt x="3070953" y="2894351"/>
                    <a:pt x="3150491" y="2894351"/>
                  </a:cubicBezTo>
                  <a:cubicBezTo>
                    <a:pt x="3230029" y="2894351"/>
                    <a:pt x="3294507" y="2829873"/>
                    <a:pt x="3294507" y="2750335"/>
                  </a:cubicBezTo>
                  <a:cubicBezTo>
                    <a:pt x="3294507" y="2670797"/>
                    <a:pt x="3230029" y="2606319"/>
                    <a:pt x="3150491" y="2606319"/>
                  </a:cubicBezTo>
                  <a:close/>
                  <a:moveTo>
                    <a:pt x="2741348" y="2606319"/>
                  </a:moveTo>
                  <a:cubicBezTo>
                    <a:pt x="2661810" y="2606319"/>
                    <a:pt x="2597332" y="2670797"/>
                    <a:pt x="2597332" y="2750335"/>
                  </a:cubicBezTo>
                  <a:cubicBezTo>
                    <a:pt x="2597332" y="2829873"/>
                    <a:pt x="2661810" y="2894351"/>
                    <a:pt x="2741348" y="2894351"/>
                  </a:cubicBezTo>
                  <a:cubicBezTo>
                    <a:pt x="2820886" y="2894351"/>
                    <a:pt x="2885364" y="2829873"/>
                    <a:pt x="2885364" y="2750335"/>
                  </a:cubicBezTo>
                  <a:cubicBezTo>
                    <a:pt x="2885364" y="2670797"/>
                    <a:pt x="2820886" y="2606319"/>
                    <a:pt x="2741348" y="2606319"/>
                  </a:cubicBezTo>
                  <a:close/>
                  <a:moveTo>
                    <a:pt x="2332205" y="2606319"/>
                  </a:moveTo>
                  <a:cubicBezTo>
                    <a:pt x="2252667" y="2606319"/>
                    <a:pt x="2188189" y="2670797"/>
                    <a:pt x="2188189" y="2750335"/>
                  </a:cubicBezTo>
                  <a:cubicBezTo>
                    <a:pt x="2188189" y="2829873"/>
                    <a:pt x="2252667" y="2894351"/>
                    <a:pt x="2332205" y="2894351"/>
                  </a:cubicBezTo>
                  <a:cubicBezTo>
                    <a:pt x="2411743" y="2894351"/>
                    <a:pt x="2476221" y="2829873"/>
                    <a:pt x="2476221" y="2750335"/>
                  </a:cubicBezTo>
                  <a:cubicBezTo>
                    <a:pt x="2476221" y="2670797"/>
                    <a:pt x="2411743" y="2606319"/>
                    <a:pt x="2332205" y="2606319"/>
                  </a:cubicBezTo>
                  <a:close/>
                  <a:moveTo>
                    <a:pt x="1923062" y="2606319"/>
                  </a:moveTo>
                  <a:cubicBezTo>
                    <a:pt x="1843524" y="2606319"/>
                    <a:pt x="1779046" y="2670797"/>
                    <a:pt x="1779046" y="2750335"/>
                  </a:cubicBezTo>
                  <a:cubicBezTo>
                    <a:pt x="1779046" y="2829873"/>
                    <a:pt x="1843524" y="2894351"/>
                    <a:pt x="1923062" y="2894351"/>
                  </a:cubicBezTo>
                  <a:cubicBezTo>
                    <a:pt x="2002600" y="2894351"/>
                    <a:pt x="2067078" y="2829873"/>
                    <a:pt x="2067078" y="2750335"/>
                  </a:cubicBezTo>
                  <a:cubicBezTo>
                    <a:pt x="2067078" y="2670797"/>
                    <a:pt x="2002600" y="2606319"/>
                    <a:pt x="1923062" y="2606319"/>
                  </a:cubicBezTo>
                  <a:close/>
                  <a:moveTo>
                    <a:pt x="1513919" y="2606319"/>
                  </a:moveTo>
                  <a:cubicBezTo>
                    <a:pt x="1434381" y="2606319"/>
                    <a:pt x="1369903" y="2670797"/>
                    <a:pt x="1369903" y="2750335"/>
                  </a:cubicBezTo>
                  <a:cubicBezTo>
                    <a:pt x="1369903" y="2829873"/>
                    <a:pt x="1434381" y="2894351"/>
                    <a:pt x="1513919" y="2894351"/>
                  </a:cubicBezTo>
                  <a:cubicBezTo>
                    <a:pt x="1593457" y="2894351"/>
                    <a:pt x="1657935" y="2829873"/>
                    <a:pt x="1657935" y="2750335"/>
                  </a:cubicBezTo>
                  <a:cubicBezTo>
                    <a:pt x="1657935" y="2670797"/>
                    <a:pt x="1593457" y="2606319"/>
                    <a:pt x="1513919" y="2606319"/>
                  </a:cubicBezTo>
                  <a:close/>
                  <a:moveTo>
                    <a:pt x="1104776" y="2606319"/>
                  </a:moveTo>
                  <a:cubicBezTo>
                    <a:pt x="1025238" y="2606319"/>
                    <a:pt x="960760" y="2670797"/>
                    <a:pt x="960760" y="2750335"/>
                  </a:cubicBezTo>
                  <a:cubicBezTo>
                    <a:pt x="960760" y="2829873"/>
                    <a:pt x="1025238" y="2894351"/>
                    <a:pt x="1104776" y="2894351"/>
                  </a:cubicBezTo>
                  <a:cubicBezTo>
                    <a:pt x="1184314" y="2894351"/>
                    <a:pt x="1248792" y="2829873"/>
                    <a:pt x="1248792" y="2750335"/>
                  </a:cubicBezTo>
                  <a:cubicBezTo>
                    <a:pt x="1248792" y="2670797"/>
                    <a:pt x="1184314" y="2606319"/>
                    <a:pt x="1104776" y="2606319"/>
                  </a:cubicBezTo>
                  <a:close/>
                  <a:moveTo>
                    <a:pt x="695633" y="2606319"/>
                  </a:moveTo>
                  <a:cubicBezTo>
                    <a:pt x="616095" y="2606319"/>
                    <a:pt x="551617" y="2670797"/>
                    <a:pt x="551617" y="2750335"/>
                  </a:cubicBezTo>
                  <a:cubicBezTo>
                    <a:pt x="551617" y="2829873"/>
                    <a:pt x="616095" y="2894351"/>
                    <a:pt x="695633" y="2894351"/>
                  </a:cubicBezTo>
                  <a:cubicBezTo>
                    <a:pt x="775171" y="2894351"/>
                    <a:pt x="839649" y="2829873"/>
                    <a:pt x="839649" y="2750335"/>
                  </a:cubicBezTo>
                  <a:cubicBezTo>
                    <a:pt x="839649" y="2670797"/>
                    <a:pt x="775171" y="2606319"/>
                    <a:pt x="695633" y="2606319"/>
                  </a:cubicBezTo>
                  <a:close/>
                  <a:moveTo>
                    <a:pt x="286490" y="2606319"/>
                  </a:moveTo>
                  <a:cubicBezTo>
                    <a:pt x="206952" y="2606319"/>
                    <a:pt x="142474" y="2670797"/>
                    <a:pt x="142474" y="2750335"/>
                  </a:cubicBezTo>
                  <a:cubicBezTo>
                    <a:pt x="142474" y="2829873"/>
                    <a:pt x="206952" y="2894351"/>
                    <a:pt x="286490" y="2894351"/>
                  </a:cubicBezTo>
                  <a:cubicBezTo>
                    <a:pt x="366028" y="2894351"/>
                    <a:pt x="430506" y="2829873"/>
                    <a:pt x="430506" y="2750335"/>
                  </a:cubicBezTo>
                  <a:cubicBezTo>
                    <a:pt x="430506" y="2670797"/>
                    <a:pt x="366028" y="2606319"/>
                    <a:pt x="286490" y="2606319"/>
                  </a:cubicBezTo>
                  <a:close/>
                  <a:moveTo>
                    <a:pt x="3968076" y="2191096"/>
                  </a:moveTo>
                  <a:cubicBezTo>
                    <a:pt x="3888538" y="2191096"/>
                    <a:pt x="3824060" y="2255574"/>
                    <a:pt x="3824060" y="2335112"/>
                  </a:cubicBezTo>
                  <a:cubicBezTo>
                    <a:pt x="3824060" y="2414650"/>
                    <a:pt x="3888538" y="2479128"/>
                    <a:pt x="3968076" y="2479128"/>
                  </a:cubicBezTo>
                  <a:cubicBezTo>
                    <a:pt x="4047614" y="2479128"/>
                    <a:pt x="4112092" y="2414650"/>
                    <a:pt x="4112092" y="2335112"/>
                  </a:cubicBezTo>
                  <a:cubicBezTo>
                    <a:pt x="4112092" y="2255574"/>
                    <a:pt x="4047614" y="2191096"/>
                    <a:pt x="3968076" y="2191096"/>
                  </a:cubicBezTo>
                  <a:close/>
                  <a:moveTo>
                    <a:pt x="3558934" y="2191096"/>
                  </a:moveTo>
                  <a:cubicBezTo>
                    <a:pt x="3479396" y="2191096"/>
                    <a:pt x="3414918" y="2255574"/>
                    <a:pt x="3414918" y="2335112"/>
                  </a:cubicBezTo>
                  <a:cubicBezTo>
                    <a:pt x="3414918" y="2414650"/>
                    <a:pt x="3479396" y="2479128"/>
                    <a:pt x="3558934" y="2479128"/>
                  </a:cubicBezTo>
                  <a:cubicBezTo>
                    <a:pt x="3638472" y="2479128"/>
                    <a:pt x="3702950" y="2414650"/>
                    <a:pt x="3702950" y="2335112"/>
                  </a:cubicBezTo>
                  <a:cubicBezTo>
                    <a:pt x="3702950" y="2255574"/>
                    <a:pt x="3638472" y="2191096"/>
                    <a:pt x="3558934" y="2191096"/>
                  </a:cubicBezTo>
                  <a:close/>
                  <a:moveTo>
                    <a:pt x="3149791" y="2191096"/>
                  </a:moveTo>
                  <a:cubicBezTo>
                    <a:pt x="3070253" y="2191096"/>
                    <a:pt x="3005775" y="2255574"/>
                    <a:pt x="3005775" y="2335112"/>
                  </a:cubicBezTo>
                  <a:cubicBezTo>
                    <a:pt x="3005775" y="2414650"/>
                    <a:pt x="3070253" y="2479128"/>
                    <a:pt x="3149791" y="2479128"/>
                  </a:cubicBezTo>
                  <a:cubicBezTo>
                    <a:pt x="3229329" y="2479128"/>
                    <a:pt x="3293807" y="2414650"/>
                    <a:pt x="3293807" y="2335112"/>
                  </a:cubicBezTo>
                  <a:cubicBezTo>
                    <a:pt x="3293807" y="2255574"/>
                    <a:pt x="3229329" y="2191096"/>
                    <a:pt x="3149791" y="2191096"/>
                  </a:cubicBezTo>
                  <a:close/>
                  <a:moveTo>
                    <a:pt x="2740648" y="2191096"/>
                  </a:moveTo>
                  <a:cubicBezTo>
                    <a:pt x="2661110" y="2191096"/>
                    <a:pt x="2596632" y="2255574"/>
                    <a:pt x="2596632" y="2335112"/>
                  </a:cubicBezTo>
                  <a:cubicBezTo>
                    <a:pt x="2596632" y="2414650"/>
                    <a:pt x="2661110" y="2479128"/>
                    <a:pt x="2740648" y="2479128"/>
                  </a:cubicBezTo>
                  <a:cubicBezTo>
                    <a:pt x="2820186" y="2479128"/>
                    <a:pt x="2884664" y="2414650"/>
                    <a:pt x="2884664" y="2335112"/>
                  </a:cubicBezTo>
                  <a:cubicBezTo>
                    <a:pt x="2884664" y="2255574"/>
                    <a:pt x="2820186" y="2191096"/>
                    <a:pt x="2740648" y="2191096"/>
                  </a:cubicBezTo>
                  <a:close/>
                  <a:moveTo>
                    <a:pt x="2331505" y="2191096"/>
                  </a:moveTo>
                  <a:cubicBezTo>
                    <a:pt x="2251967" y="2191096"/>
                    <a:pt x="2187489" y="2255574"/>
                    <a:pt x="2187489" y="2335112"/>
                  </a:cubicBezTo>
                  <a:cubicBezTo>
                    <a:pt x="2187489" y="2414650"/>
                    <a:pt x="2251967" y="2479128"/>
                    <a:pt x="2331505" y="2479128"/>
                  </a:cubicBezTo>
                  <a:cubicBezTo>
                    <a:pt x="2411043" y="2479128"/>
                    <a:pt x="2475521" y="2414650"/>
                    <a:pt x="2475521" y="2335112"/>
                  </a:cubicBezTo>
                  <a:cubicBezTo>
                    <a:pt x="2475521" y="2255574"/>
                    <a:pt x="2411043" y="2191096"/>
                    <a:pt x="2331505" y="2191096"/>
                  </a:cubicBezTo>
                  <a:close/>
                  <a:moveTo>
                    <a:pt x="1922362" y="2191096"/>
                  </a:moveTo>
                  <a:cubicBezTo>
                    <a:pt x="1842824" y="2191096"/>
                    <a:pt x="1778346" y="2255574"/>
                    <a:pt x="1778346" y="2335112"/>
                  </a:cubicBezTo>
                  <a:cubicBezTo>
                    <a:pt x="1778346" y="2414650"/>
                    <a:pt x="1842824" y="2479128"/>
                    <a:pt x="1922362" y="2479128"/>
                  </a:cubicBezTo>
                  <a:cubicBezTo>
                    <a:pt x="2001900" y="2479128"/>
                    <a:pt x="2066378" y="2414650"/>
                    <a:pt x="2066378" y="2335112"/>
                  </a:cubicBezTo>
                  <a:cubicBezTo>
                    <a:pt x="2066378" y="2255574"/>
                    <a:pt x="2001900" y="2191096"/>
                    <a:pt x="1922362" y="2191096"/>
                  </a:cubicBezTo>
                  <a:close/>
                  <a:moveTo>
                    <a:pt x="1513219" y="2191096"/>
                  </a:moveTo>
                  <a:cubicBezTo>
                    <a:pt x="1433681" y="2191096"/>
                    <a:pt x="1369203" y="2255574"/>
                    <a:pt x="1369203" y="2335112"/>
                  </a:cubicBezTo>
                  <a:cubicBezTo>
                    <a:pt x="1369203" y="2414650"/>
                    <a:pt x="1433681" y="2479128"/>
                    <a:pt x="1513219" y="2479128"/>
                  </a:cubicBezTo>
                  <a:cubicBezTo>
                    <a:pt x="1592757" y="2479128"/>
                    <a:pt x="1657235" y="2414650"/>
                    <a:pt x="1657235" y="2335112"/>
                  </a:cubicBezTo>
                  <a:cubicBezTo>
                    <a:pt x="1657235" y="2255574"/>
                    <a:pt x="1592757" y="2191096"/>
                    <a:pt x="1513219" y="2191096"/>
                  </a:cubicBezTo>
                  <a:close/>
                  <a:moveTo>
                    <a:pt x="1104076" y="2191096"/>
                  </a:moveTo>
                  <a:cubicBezTo>
                    <a:pt x="1024538" y="2191096"/>
                    <a:pt x="960060" y="2255574"/>
                    <a:pt x="960060" y="2335112"/>
                  </a:cubicBezTo>
                  <a:cubicBezTo>
                    <a:pt x="960060" y="2414650"/>
                    <a:pt x="1024538" y="2479128"/>
                    <a:pt x="1104076" y="2479128"/>
                  </a:cubicBezTo>
                  <a:cubicBezTo>
                    <a:pt x="1183614" y="2479128"/>
                    <a:pt x="1248092" y="2414650"/>
                    <a:pt x="1248092" y="2335112"/>
                  </a:cubicBezTo>
                  <a:cubicBezTo>
                    <a:pt x="1248092" y="2255574"/>
                    <a:pt x="1183614" y="2191096"/>
                    <a:pt x="1104076" y="2191096"/>
                  </a:cubicBezTo>
                  <a:close/>
                  <a:moveTo>
                    <a:pt x="694933" y="2191096"/>
                  </a:moveTo>
                  <a:cubicBezTo>
                    <a:pt x="615395" y="2191096"/>
                    <a:pt x="550917" y="2255574"/>
                    <a:pt x="550917" y="2335112"/>
                  </a:cubicBezTo>
                  <a:cubicBezTo>
                    <a:pt x="550917" y="2414650"/>
                    <a:pt x="615395" y="2479128"/>
                    <a:pt x="694933" y="2479128"/>
                  </a:cubicBezTo>
                  <a:cubicBezTo>
                    <a:pt x="774471" y="2479128"/>
                    <a:pt x="838949" y="2414650"/>
                    <a:pt x="838949" y="2335112"/>
                  </a:cubicBezTo>
                  <a:cubicBezTo>
                    <a:pt x="838949" y="2255574"/>
                    <a:pt x="774471" y="2191096"/>
                    <a:pt x="694933" y="2191096"/>
                  </a:cubicBezTo>
                  <a:close/>
                  <a:moveTo>
                    <a:pt x="285790" y="2191096"/>
                  </a:moveTo>
                  <a:cubicBezTo>
                    <a:pt x="206252" y="2191096"/>
                    <a:pt x="141774" y="2255574"/>
                    <a:pt x="141774" y="2335112"/>
                  </a:cubicBezTo>
                  <a:cubicBezTo>
                    <a:pt x="141774" y="2414650"/>
                    <a:pt x="206252" y="2479128"/>
                    <a:pt x="285790" y="2479128"/>
                  </a:cubicBezTo>
                  <a:cubicBezTo>
                    <a:pt x="365328" y="2479128"/>
                    <a:pt x="429806" y="2414650"/>
                    <a:pt x="429806" y="2335112"/>
                  </a:cubicBezTo>
                  <a:cubicBezTo>
                    <a:pt x="429806" y="2255574"/>
                    <a:pt x="365328" y="2191096"/>
                    <a:pt x="285790" y="2191096"/>
                  </a:cubicBezTo>
                  <a:close/>
                  <a:moveTo>
                    <a:pt x="3967376" y="1775873"/>
                  </a:moveTo>
                  <a:cubicBezTo>
                    <a:pt x="3887838" y="1775873"/>
                    <a:pt x="3823360" y="1840351"/>
                    <a:pt x="3823360" y="1919889"/>
                  </a:cubicBezTo>
                  <a:cubicBezTo>
                    <a:pt x="3823360" y="1999427"/>
                    <a:pt x="3887838" y="2063905"/>
                    <a:pt x="3967376" y="2063905"/>
                  </a:cubicBezTo>
                  <a:cubicBezTo>
                    <a:pt x="4046914" y="2063905"/>
                    <a:pt x="4111392" y="1999427"/>
                    <a:pt x="4111392" y="1919889"/>
                  </a:cubicBezTo>
                  <a:cubicBezTo>
                    <a:pt x="4111392" y="1840351"/>
                    <a:pt x="4046914" y="1775873"/>
                    <a:pt x="3967376" y="1775873"/>
                  </a:cubicBezTo>
                  <a:close/>
                  <a:moveTo>
                    <a:pt x="3558234" y="1775873"/>
                  </a:moveTo>
                  <a:cubicBezTo>
                    <a:pt x="3478696" y="1775873"/>
                    <a:pt x="3414218" y="1840351"/>
                    <a:pt x="3414218" y="1919889"/>
                  </a:cubicBezTo>
                  <a:cubicBezTo>
                    <a:pt x="3414218" y="1999427"/>
                    <a:pt x="3478696" y="2063905"/>
                    <a:pt x="3558234" y="2063905"/>
                  </a:cubicBezTo>
                  <a:cubicBezTo>
                    <a:pt x="3637772" y="2063905"/>
                    <a:pt x="3702250" y="1999427"/>
                    <a:pt x="3702250" y="1919889"/>
                  </a:cubicBezTo>
                  <a:cubicBezTo>
                    <a:pt x="3702250" y="1840351"/>
                    <a:pt x="3637772" y="1775873"/>
                    <a:pt x="3558234" y="1775873"/>
                  </a:cubicBezTo>
                  <a:close/>
                  <a:moveTo>
                    <a:pt x="3149091" y="1775873"/>
                  </a:moveTo>
                  <a:cubicBezTo>
                    <a:pt x="3069553" y="1775873"/>
                    <a:pt x="3005075" y="1840351"/>
                    <a:pt x="3005075" y="1919889"/>
                  </a:cubicBezTo>
                  <a:cubicBezTo>
                    <a:pt x="3005075" y="1999427"/>
                    <a:pt x="3069553" y="2063905"/>
                    <a:pt x="3149091" y="2063905"/>
                  </a:cubicBezTo>
                  <a:cubicBezTo>
                    <a:pt x="3228629" y="2063905"/>
                    <a:pt x="3293107" y="1999427"/>
                    <a:pt x="3293107" y="1919889"/>
                  </a:cubicBezTo>
                  <a:cubicBezTo>
                    <a:pt x="3293107" y="1840351"/>
                    <a:pt x="3228629" y="1775873"/>
                    <a:pt x="3149091" y="1775873"/>
                  </a:cubicBezTo>
                  <a:close/>
                  <a:moveTo>
                    <a:pt x="2739948" y="1775873"/>
                  </a:moveTo>
                  <a:cubicBezTo>
                    <a:pt x="2660410" y="1775873"/>
                    <a:pt x="2595932" y="1840351"/>
                    <a:pt x="2595932" y="1919889"/>
                  </a:cubicBezTo>
                  <a:cubicBezTo>
                    <a:pt x="2595932" y="1999427"/>
                    <a:pt x="2660410" y="2063905"/>
                    <a:pt x="2739948" y="2063905"/>
                  </a:cubicBezTo>
                  <a:cubicBezTo>
                    <a:pt x="2819486" y="2063905"/>
                    <a:pt x="2883964" y="1999427"/>
                    <a:pt x="2883964" y="1919889"/>
                  </a:cubicBezTo>
                  <a:cubicBezTo>
                    <a:pt x="2883964" y="1840351"/>
                    <a:pt x="2819486" y="1775873"/>
                    <a:pt x="2739948" y="1775873"/>
                  </a:cubicBezTo>
                  <a:close/>
                  <a:moveTo>
                    <a:pt x="2330805" y="1775873"/>
                  </a:moveTo>
                  <a:cubicBezTo>
                    <a:pt x="2251267" y="1775873"/>
                    <a:pt x="2186789" y="1840351"/>
                    <a:pt x="2186789" y="1919889"/>
                  </a:cubicBezTo>
                  <a:cubicBezTo>
                    <a:pt x="2186789" y="1999427"/>
                    <a:pt x="2251267" y="2063905"/>
                    <a:pt x="2330805" y="2063905"/>
                  </a:cubicBezTo>
                  <a:cubicBezTo>
                    <a:pt x="2410343" y="2063905"/>
                    <a:pt x="2474821" y="1999427"/>
                    <a:pt x="2474821" y="1919889"/>
                  </a:cubicBezTo>
                  <a:cubicBezTo>
                    <a:pt x="2474821" y="1840351"/>
                    <a:pt x="2410343" y="1775873"/>
                    <a:pt x="2330805" y="1775873"/>
                  </a:cubicBezTo>
                  <a:close/>
                  <a:moveTo>
                    <a:pt x="1921662" y="1775873"/>
                  </a:moveTo>
                  <a:cubicBezTo>
                    <a:pt x="1842124" y="1775873"/>
                    <a:pt x="1777646" y="1840351"/>
                    <a:pt x="1777646" y="1919889"/>
                  </a:cubicBezTo>
                  <a:cubicBezTo>
                    <a:pt x="1777646" y="1999427"/>
                    <a:pt x="1842124" y="2063905"/>
                    <a:pt x="1921662" y="2063905"/>
                  </a:cubicBezTo>
                  <a:cubicBezTo>
                    <a:pt x="2001200" y="2063905"/>
                    <a:pt x="2065678" y="1999427"/>
                    <a:pt x="2065678" y="1919889"/>
                  </a:cubicBezTo>
                  <a:cubicBezTo>
                    <a:pt x="2065678" y="1840351"/>
                    <a:pt x="2001200" y="1775873"/>
                    <a:pt x="1921662" y="1775873"/>
                  </a:cubicBezTo>
                  <a:close/>
                  <a:moveTo>
                    <a:pt x="1512519" y="1775873"/>
                  </a:moveTo>
                  <a:cubicBezTo>
                    <a:pt x="1432981" y="1775873"/>
                    <a:pt x="1368503" y="1840351"/>
                    <a:pt x="1368503" y="1919889"/>
                  </a:cubicBezTo>
                  <a:cubicBezTo>
                    <a:pt x="1368503" y="1999427"/>
                    <a:pt x="1432981" y="2063905"/>
                    <a:pt x="1512519" y="2063905"/>
                  </a:cubicBezTo>
                  <a:cubicBezTo>
                    <a:pt x="1592057" y="2063905"/>
                    <a:pt x="1656535" y="1999427"/>
                    <a:pt x="1656535" y="1919889"/>
                  </a:cubicBezTo>
                  <a:cubicBezTo>
                    <a:pt x="1656535" y="1840351"/>
                    <a:pt x="1592057" y="1775873"/>
                    <a:pt x="1512519" y="1775873"/>
                  </a:cubicBezTo>
                  <a:close/>
                  <a:moveTo>
                    <a:pt x="1103376" y="1775873"/>
                  </a:moveTo>
                  <a:cubicBezTo>
                    <a:pt x="1023838" y="1775873"/>
                    <a:pt x="959360" y="1840351"/>
                    <a:pt x="959360" y="1919889"/>
                  </a:cubicBezTo>
                  <a:cubicBezTo>
                    <a:pt x="959360" y="1999427"/>
                    <a:pt x="1023838" y="2063905"/>
                    <a:pt x="1103376" y="2063905"/>
                  </a:cubicBezTo>
                  <a:cubicBezTo>
                    <a:pt x="1182914" y="2063905"/>
                    <a:pt x="1247392" y="1999427"/>
                    <a:pt x="1247392" y="1919889"/>
                  </a:cubicBezTo>
                  <a:cubicBezTo>
                    <a:pt x="1247392" y="1840351"/>
                    <a:pt x="1182914" y="1775873"/>
                    <a:pt x="1103376" y="1775873"/>
                  </a:cubicBezTo>
                  <a:close/>
                  <a:moveTo>
                    <a:pt x="694233" y="1775873"/>
                  </a:moveTo>
                  <a:cubicBezTo>
                    <a:pt x="614695" y="1775873"/>
                    <a:pt x="550217" y="1840351"/>
                    <a:pt x="550217" y="1919889"/>
                  </a:cubicBezTo>
                  <a:cubicBezTo>
                    <a:pt x="550217" y="1999427"/>
                    <a:pt x="614695" y="2063905"/>
                    <a:pt x="694233" y="2063905"/>
                  </a:cubicBezTo>
                  <a:cubicBezTo>
                    <a:pt x="773771" y="2063905"/>
                    <a:pt x="838249" y="1999427"/>
                    <a:pt x="838249" y="1919889"/>
                  </a:cubicBezTo>
                  <a:cubicBezTo>
                    <a:pt x="838249" y="1840351"/>
                    <a:pt x="773771" y="1775873"/>
                    <a:pt x="694233" y="1775873"/>
                  </a:cubicBezTo>
                  <a:close/>
                  <a:moveTo>
                    <a:pt x="285090" y="1775873"/>
                  </a:moveTo>
                  <a:cubicBezTo>
                    <a:pt x="205552" y="1775873"/>
                    <a:pt x="141074" y="1840351"/>
                    <a:pt x="141074" y="1919889"/>
                  </a:cubicBezTo>
                  <a:cubicBezTo>
                    <a:pt x="141074" y="1999427"/>
                    <a:pt x="205552" y="2063905"/>
                    <a:pt x="285090" y="2063905"/>
                  </a:cubicBezTo>
                  <a:cubicBezTo>
                    <a:pt x="364628" y="2063905"/>
                    <a:pt x="429106" y="1999427"/>
                    <a:pt x="429106" y="1919889"/>
                  </a:cubicBezTo>
                  <a:cubicBezTo>
                    <a:pt x="429106" y="1840351"/>
                    <a:pt x="364628" y="1775873"/>
                    <a:pt x="285090" y="1775873"/>
                  </a:cubicBezTo>
                  <a:close/>
                  <a:moveTo>
                    <a:pt x="3966676" y="1360650"/>
                  </a:moveTo>
                  <a:cubicBezTo>
                    <a:pt x="3887138" y="1360650"/>
                    <a:pt x="3822660" y="1425128"/>
                    <a:pt x="3822660" y="1504666"/>
                  </a:cubicBezTo>
                  <a:cubicBezTo>
                    <a:pt x="3822660" y="1584204"/>
                    <a:pt x="3887138" y="1648682"/>
                    <a:pt x="3966676" y="1648682"/>
                  </a:cubicBezTo>
                  <a:cubicBezTo>
                    <a:pt x="4046214" y="1648682"/>
                    <a:pt x="4110692" y="1584204"/>
                    <a:pt x="4110692" y="1504666"/>
                  </a:cubicBezTo>
                  <a:cubicBezTo>
                    <a:pt x="4110692" y="1425128"/>
                    <a:pt x="4046214" y="1360650"/>
                    <a:pt x="3966676" y="1360650"/>
                  </a:cubicBezTo>
                  <a:close/>
                  <a:moveTo>
                    <a:pt x="3557534" y="1360650"/>
                  </a:moveTo>
                  <a:cubicBezTo>
                    <a:pt x="3477996" y="1360650"/>
                    <a:pt x="3413518" y="1425128"/>
                    <a:pt x="3413518" y="1504666"/>
                  </a:cubicBezTo>
                  <a:cubicBezTo>
                    <a:pt x="3413518" y="1584204"/>
                    <a:pt x="3477996" y="1648682"/>
                    <a:pt x="3557534" y="1648682"/>
                  </a:cubicBezTo>
                  <a:cubicBezTo>
                    <a:pt x="3637072" y="1648682"/>
                    <a:pt x="3701550" y="1584204"/>
                    <a:pt x="3701550" y="1504666"/>
                  </a:cubicBezTo>
                  <a:cubicBezTo>
                    <a:pt x="3701550" y="1425128"/>
                    <a:pt x="3637072" y="1360650"/>
                    <a:pt x="3557534" y="1360650"/>
                  </a:cubicBezTo>
                  <a:close/>
                  <a:moveTo>
                    <a:pt x="3148391" y="1360650"/>
                  </a:moveTo>
                  <a:cubicBezTo>
                    <a:pt x="3068853" y="1360650"/>
                    <a:pt x="3004375" y="1425128"/>
                    <a:pt x="3004375" y="1504666"/>
                  </a:cubicBezTo>
                  <a:cubicBezTo>
                    <a:pt x="3004375" y="1584204"/>
                    <a:pt x="3068853" y="1648682"/>
                    <a:pt x="3148391" y="1648682"/>
                  </a:cubicBezTo>
                  <a:cubicBezTo>
                    <a:pt x="3227929" y="1648682"/>
                    <a:pt x="3292407" y="1584204"/>
                    <a:pt x="3292407" y="1504666"/>
                  </a:cubicBezTo>
                  <a:cubicBezTo>
                    <a:pt x="3292407" y="1425128"/>
                    <a:pt x="3227929" y="1360650"/>
                    <a:pt x="3148391" y="1360650"/>
                  </a:cubicBezTo>
                  <a:close/>
                  <a:moveTo>
                    <a:pt x="2739248" y="1360650"/>
                  </a:moveTo>
                  <a:cubicBezTo>
                    <a:pt x="2659710" y="1360650"/>
                    <a:pt x="2595232" y="1425128"/>
                    <a:pt x="2595232" y="1504666"/>
                  </a:cubicBezTo>
                  <a:cubicBezTo>
                    <a:pt x="2595232" y="1584204"/>
                    <a:pt x="2659710" y="1648682"/>
                    <a:pt x="2739248" y="1648682"/>
                  </a:cubicBezTo>
                  <a:cubicBezTo>
                    <a:pt x="2818786" y="1648682"/>
                    <a:pt x="2883264" y="1584204"/>
                    <a:pt x="2883264" y="1504666"/>
                  </a:cubicBezTo>
                  <a:cubicBezTo>
                    <a:pt x="2883264" y="1425128"/>
                    <a:pt x="2818786" y="1360650"/>
                    <a:pt x="2739248" y="1360650"/>
                  </a:cubicBezTo>
                  <a:close/>
                  <a:moveTo>
                    <a:pt x="2330105" y="1360650"/>
                  </a:moveTo>
                  <a:cubicBezTo>
                    <a:pt x="2250567" y="1360650"/>
                    <a:pt x="2186089" y="1425128"/>
                    <a:pt x="2186089" y="1504666"/>
                  </a:cubicBezTo>
                  <a:cubicBezTo>
                    <a:pt x="2186089" y="1584204"/>
                    <a:pt x="2250567" y="1648682"/>
                    <a:pt x="2330105" y="1648682"/>
                  </a:cubicBezTo>
                  <a:cubicBezTo>
                    <a:pt x="2409643" y="1648682"/>
                    <a:pt x="2474121" y="1584204"/>
                    <a:pt x="2474121" y="1504666"/>
                  </a:cubicBezTo>
                  <a:cubicBezTo>
                    <a:pt x="2474121" y="1425128"/>
                    <a:pt x="2409643" y="1360650"/>
                    <a:pt x="2330105" y="1360650"/>
                  </a:cubicBezTo>
                  <a:close/>
                  <a:moveTo>
                    <a:pt x="1920962" y="1360650"/>
                  </a:moveTo>
                  <a:cubicBezTo>
                    <a:pt x="1841424" y="1360650"/>
                    <a:pt x="1776946" y="1425128"/>
                    <a:pt x="1776946" y="1504666"/>
                  </a:cubicBezTo>
                  <a:cubicBezTo>
                    <a:pt x="1776946" y="1584204"/>
                    <a:pt x="1841424" y="1648682"/>
                    <a:pt x="1920962" y="1648682"/>
                  </a:cubicBezTo>
                  <a:cubicBezTo>
                    <a:pt x="2000500" y="1648682"/>
                    <a:pt x="2064978" y="1584204"/>
                    <a:pt x="2064978" y="1504666"/>
                  </a:cubicBezTo>
                  <a:cubicBezTo>
                    <a:pt x="2064978" y="1425128"/>
                    <a:pt x="2000500" y="1360650"/>
                    <a:pt x="1920962" y="1360650"/>
                  </a:cubicBezTo>
                  <a:close/>
                  <a:moveTo>
                    <a:pt x="1511819" y="1360650"/>
                  </a:moveTo>
                  <a:cubicBezTo>
                    <a:pt x="1432281" y="1360650"/>
                    <a:pt x="1367803" y="1425128"/>
                    <a:pt x="1367803" y="1504666"/>
                  </a:cubicBezTo>
                  <a:cubicBezTo>
                    <a:pt x="1367803" y="1584204"/>
                    <a:pt x="1432281" y="1648682"/>
                    <a:pt x="1511819" y="1648682"/>
                  </a:cubicBezTo>
                  <a:cubicBezTo>
                    <a:pt x="1591357" y="1648682"/>
                    <a:pt x="1655835" y="1584204"/>
                    <a:pt x="1655835" y="1504666"/>
                  </a:cubicBezTo>
                  <a:cubicBezTo>
                    <a:pt x="1655835" y="1425128"/>
                    <a:pt x="1591357" y="1360650"/>
                    <a:pt x="1511819" y="1360650"/>
                  </a:cubicBezTo>
                  <a:close/>
                  <a:moveTo>
                    <a:pt x="1102676" y="1360650"/>
                  </a:moveTo>
                  <a:cubicBezTo>
                    <a:pt x="1023138" y="1360650"/>
                    <a:pt x="958660" y="1425128"/>
                    <a:pt x="958660" y="1504666"/>
                  </a:cubicBezTo>
                  <a:cubicBezTo>
                    <a:pt x="958660" y="1584204"/>
                    <a:pt x="1023138" y="1648682"/>
                    <a:pt x="1102676" y="1648682"/>
                  </a:cubicBezTo>
                  <a:cubicBezTo>
                    <a:pt x="1182214" y="1648682"/>
                    <a:pt x="1246692" y="1584204"/>
                    <a:pt x="1246692" y="1504666"/>
                  </a:cubicBezTo>
                  <a:cubicBezTo>
                    <a:pt x="1246692" y="1425128"/>
                    <a:pt x="1182214" y="1360650"/>
                    <a:pt x="1102676" y="1360650"/>
                  </a:cubicBezTo>
                  <a:close/>
                  <a:moveTo>
                    <a:pt x="693533" y="1360650"/>
                  </a:moveTo>
                  <a:cubicBezTo>
                    <a:pt x="613995" y="1360650"/>
                    <a:pt x="549517" y="1425128"/>
                    <a:pt x="549517" y="1504666"/>
                  </a:cubicBezTo>
                  <a:cubicBezTo>
                    <a:pt x="549517" y="1584204"/>
                    <a:pt x="613995" y="1648682"/>
                    <a:pt x="693533" y="1648682"/>
                  </a:cubicBezTo>
                  <a:cubicBezTo>
                    <a:pt x="773071" y="1648682"/>
                    <a:pt x="837549" y="1584204"/>
                    <a:pt x="837549" y="1504666"/>
                  </a:cubicBezTo>
                  <a:cubicBezTo>
                    <a:pt x="837549" y="1425128"/>
                    <a:pt x="773071" y="1360650"/>
                    <a:pt x="693533" y="1360650"/>
                  </a:cubicBezTo>
                  <a:close/>
                  <a:moveTo>
                    <a:pt x="284390" y="1360650"/>
                  </a:moveTo>
                  <a:cubicBezTo>
                    <a:pt x="204852" y="1360650"/>
                    <a:pt x="140374" y="1425128"/>
                    <a:pt x="140374" y="1504666"/>
                  </a:cubicBezTo>
                  <a:cubicBezTo>
                    <a:pt x="140374" y="1584204"/>
                    <a:pt x="204852" y="1648682"/>
                    <a:pt x="284390" y="1648682"/>
                  </a:cubicBezTo>
                  <a:cubicBezTo>
                    <a:pt x="363928" y="1648682"/>
                    <a:pt x="428406" y="1584204"/>
                    <a:pt x="428406" y="1504666"/>
                  </a:cubicBezTo>
                  <a:cubicBezTo>
                    <a:pt x="428406" y="1425128"/>
                    <a:pt x="363928" y="1360650"/>
                    <a:pt x="284390" y="1360650"/>
                  </a:cubicBezTo>
                  <a:close/>
                  <a:moveTo>
                    <a:pt x="3965976" y="945427"/>
                  </a:moveTo>
                  <a:cubicBezTo>
                    <a:pt x="3886438" y="945427"/>
                    <a:pt x="3821960" y="1009905"/>
                    <a:pt x="3821960" y="1089443"/>
                  </a:cubicBezTo>
                  <a:cubicBezTo>
                    <a:pt x="3821960" y="1168981"/>
                    <a:pt x="3886438" y="1233459"/>
                    <a:pt x="3965976" y="1233459"/>
                  </a:cubicBezTo>
                  <a:cubicBezTo>
                    <a:pt x="4045514" y="1233459"/>
                    <a:pt x="4109992" y="1168981"/>
                    <a:pt x="4109992" y="1089443"/>
                  </a:cubicBezTo>
                  <a:cubicBezTo>
                    <a:pt x="4109992" y="1009905"/>
                    <a:pt x="4045514" y="945427"/>
                    <a:pt x="3965976" y="945427"/>
                  </a:cubicBezTo>
                  <a:close/>
                  <a:moveTo>
                    <a:pt x="3556834" y="945427"/>
                  </a:moveTo>
                  <a:cubicBezTo>
                    <a:pt x="3477296" y="945427"/>
                    <a:pt x="3412818" y="1009905"/>
                    <a:pt x="3412818" y="1089443"/>
                  </a:cubicBezTo>
                  <a:cubicBezTo>
                    <a:pt x="3412818" y="1168981"/>
                    <a:pt x="3477296" y="1233459"/>
                    <a:pt x="3556834" y="1233459"/>
                  </a:cubicBezTo>
                  <a:cubicBezTo>
                    <a:pt x="3636372" y="1233459"/>
                    <a:pt x="3700850" y="1168981"/>
                    <a:pt x="3700850" y="1089443"/>
                  </a:cubicBezTo>
                  <a:cubicBezTo>
                    <a:pt x="3700850" y="1009905"/>
                    <a:pt x="3636372" y="945427"/>
                    <a:pt x="3556834" y="945427"/>
                  </a:cubicBezTo>
                  <a:close/>
                  <a:moveTo>
                    <a:pt x="3147691" y="945427"/>
                  </a:moveTo>
                  <a:cubicBezTo>
                    <a:pt x="3068153" y="945427"/>
                    <a:pt x="3003675" y="1009905"/>
                    <a:pt x="3003675" y="1089443"/>
                  </a:cubicBezTo>
                  <a:cubicBezTo>
                    <a:pt x="3003675" y="1168981"/>
                    <a:pt x="3068153" y="1233459"/>
                    <a:pt x="3147691" y="1233459"/>
                  </a:cubicBezTo>
                  <a:cubicBezTo>
                    <a:pt x="3227229" y="1233459"/>
                    <a:pt x="3291707" y="1168981"/>
                    <a:pt x="3291707" y="1089443"/>
                  </a:cubicBezTo>
                  <a:cubicBezTo>
                    <a:pt x="3291707" y="1009905"/>
                    <a:pt x="3227229" y="945427"/>
                    <a:pt x="3147691" y="945427"/>
                  </a:cubicBezTo>
                  <a:close/>
                  <a:moveTo>
                    <a:pt x="2738548" y="945427"/>
                  </a:moveTo>
                  <a:cubicBezTo>
                    <a:pt x="2659010" y="945427"/>
                    <a:pt x="2594532" y="1009905"/>
                    <a:pt x="2594532" y="1089443"/>
                  </a:cubicBezTo>
                  <a:cubicBezTo>
                    <a:pt x="2594532" y="1168981"/>
                    <a:pt x="2659010" y="1233459"/>
                    <a:pt x="2738548" y="1233459"/>
                  </a:cubicBezTo>
                  <a:cubicBezTo>
                    <a:pt x="2818086" y="1233459"/>
                    <a:pt x="2882564" y="1168981"/>
                    <a:pt x="2882564" y="1089443"/>
                  </a:cubicBezTo>
                  <a:cubicBezTo>
                    <a:pt x="2882564" y="1009905"/>
                    <a:pt x="2818086" y="945427"/>
                    <a:pt x="2738548" y="945427"/>
                  </a:cubicBezTo>
                  <a:close/>
                  <a:moveTo>
                    <a:pt x="2329405" y="945427"/>
                  </a:moveTo>
                  <a:cubicBezTo>
                    <a:pt x="2249867" y="945427"/>
                    <a:pt x="2185389" y="1009905"/>
                    <a:pt x="2185389" y="1089443"/>
                  </a:cubicBezTo>
                  <a:cubicBezTo>
                    <a:pt x="2185389" y="1168981"/>
                    <a:pt x="2249867" y="1233459"/>
                    <a:pt x="2329405" y="1233459"/>
                  </a:cubicBezTo>
                  <a:cubicBezTo>
                    <a:pt x="2408943" y="1233459"/>
                    <a:pt x="2473421" y="1168981"/>
                    <a:pt x="2473421" y="1089443"/>
                  </a:cubicBezTo>
                  <a:cubicBezTo>
                    <a:pt x="2473421" y="1009905"/>
                    <a:pt x="2408943" y="945427"/>
                    <a:pt x="2329405" y="945427"/>
                  </a:cubicBezTo>
                  <a:close/>
                  <a:moveTo>
                    <a:pt x="1920262" y="945427"/>
                  </a:moveTo>
                  <a:cubicBezTo>
                    <a:pt x="1840724" y="945427"/>
                    <a:pt x="1776246" y="1009905"/>
                    <a:pt x="1776246" y="1089443"/>
                  </a:cubicBezTo>
                  <a:cubicBezTo>
                    <a:pt x="1776246" y="1168981"/>
                    <a:pt x="1840724" y="1233459"/>
                    <a:pt x="1920262" y="1233459"/>
                  </a:cubicBezTo>
                  <a:cubicBezTo>
                    <a:pt x="1999800" y="1233459"/>
                    <a:pt x="2064278" y="1168981"/>
                    <a:pt x="2064278" y="1089443"/>
                  </a:cubicBezTo>
                  <a:cubicBezTo>
                    <a:pt x="2064278" y="1009905"/>
                    <a:pt x="1999800" y="945427"/>
                    <a:pt x="1920262" y="945427"/>
                  </a:cubicBezTo>
                  <a:close/>
                  <a:moveTo>
                    <a:pt x="1511119" y="945427"/>
                  </a:moveTo>
                  <a:cubicBezTo>
                    <a:pt x="1431581" y="945427"/>
                    <a:pt x="1367103" y="1009905"/>
                    <a:pt x="1367103" y="1089443"/>
                  </a:cubicBezTo>
                  <a:cubicBezTo>
                    <a:pt x="1367103" y="1168981"/>
                    <a:pt x="1431581" y="1233459"/>
                    <a:pt x="1511119" y="1233459"/>
                  </a:cubicBezTo>
                  <a:cubicBezTo>
                    <a:pt x="1590657" y="1233459"/>
                    <a:pt x="1655135" y="1168981"/>
                    <a:pt x="1655135" y="1089443"/>
                  </a:cubicBezTo>
                  <a:cubicBezTo>
                    <a:pt x="1655135" y="1009905"/>
                    <a:pt x="1590657" y="945427"/>
                    <a:pt x="1511119" y="945427"/>
                  </a:cubicBezTo>
                  <a:close/>
                  <a:moveTo>
                    <a:pt x="1101976" y="945427"/>
                  </a:moveTo>
                  <a:cubicBezTo>
                    <a:pt x="1022438" y="945427"/>
                    <a:pt x="957960" y="1009905"/>
                    <a:pt x="957960" y="1089443"/>
                  </a:cubicBezTo>
                  <a:cubicBezTo>
                    <a:pt x="957960" y="1168981"/>
                    <a:pt x="1022438" y="1233459"/>
                    <a:pt x="1101976" y="1233459"/>
                  </a:cubicBezTo>
                  <a:cubicBezTo>
                    <a:pt x="1181514" y="1233459"/>
                    <a:pt x="1245992" y="1168981"/>
                    <a:pt x="1245992" y="1089443"/>
                  </a:cubicBezTo>
                  <a:cubicBezTo>
                    <a:pt x="1245992" y="1009905"/>
                    <a:pt x="1181514" y="945427"/>
                    <a:pt x="1101976" y="945427"/>
                  </a:cubicBezTo>
                  <a:close/>
                  <a:moveTo>
                    <a:pt x="692833" y="945427"/>
                  </a:moveTo>
                  <a:cubicBezTo>
                    <a:pt x="613295" y="945427"/>
                    <a:pt x="548817" y="1009905"/>
                    <a:pt x="548817" y="1089443"/>
                  </a:cubicBezTo>
                  <a:cubicBezTo>
                    <a:pt x="548817" y="1168981"/>
                    <a:pt x="613295" y="1233459"/>
                    <a:pt x="692833" y="1233459"/>
                  </a:cubicBezTo>
                  <a:cubicBezTo>
                    <a:pt x="772371" y="1233459"/>
                    <a:pt x="836849" y="1168981"/>
                    <a:pt x="836849" y="1089443"/>
                  </a:cubicBezTo>
                  <a:cubicBezTo>
                    <a:pt x="836849" y="1009905"/>
                    <a:pt x="772371" y="945427"/>
                    <a:pt x="692833" y="945427"/>
                  </a:cubicBezTo>
                  <a:close/>
                  <a:moveTo>
                    <a:pt x="283690" y="945427"/>
                  </a:moveTo>
                  <a:cubicBezTo>
                    <a:pt x="204152" y="945427"/>
                    <a:pt x="139674" y="1009905"/>
                    <a:pt x="139674" y="1089443"/>
                  </a:cubicBezTo>
                  <a:cubicBezTo>
                    <a:pt x="139674" y="1168981"/>
                    <a:pt x="204152" y="1233459"/>
                    <a:pt x="283690" y="1233459"/>
                  </a:cubicBezTo>
                  <a:cubicBezTo>
                    <a:pt x="363228" y="1233459"/>
                    <a:pt x="427706" y="1168981"/>
                    <a:pt x="427706" y="1089443"/>
                  </a:cubicBezTo>
                  <a:cubicBezTo>
                    <a:pt x="427706" y="1009905"/>
                    <a:pt x="363228" y="945427"/>
                    <a:pt x="283690" y="945427"/>
                  </a:cubicBezTo>
                  <a:close/>
                  <a:moveTo>
                    <a:pt x="3965276" y="530204"/>
                  </a:moveTo>
                  <a:cubicBezTo>
                    <a:pt x="3885738" y="530204"/>
                    <a:pt x="3821260" y="594682"/>
                    <a:pt x="3821260" y="674220"/>
                  </a:cubicBezTo>
                  <a:cubicBezTo>
                    <a:pt x="3821260" y="753758"/>
                    <a:pt x="3885738" y="818236"/>
                    <a:pt x="3965276" y="818236"/>
                  </a:cubicBezTo>
                  <a:cubicBezTo>
                    <a:pt x="4044814" y="818236"/>
                    <a:pt x="4109292" y="753758"/>
                    <a:pt x="4109292" y="674220"/>
                  </a:cubicBezTo>
                  <a:cubicBezTo>
                    <a:pt x="4109292" y="594682"/>
                    <a:pt x="4044814" y="530204"/>
                    <a:pt x="3965276" y="530204"/>
                  </a:cubicBezTo>
                  <a:close/>
                  <a:moveTo>
                    <a:pt x="3556134" y="530204"/>
                  </a:moveTo>
                  <a:cubicBezTo>
                    <a:pt x="3476596" y="530204"/>
                    <a:pt x="3412118" y="594682"/>
                    <a:pt x="3412118" y="674220"/>
                  </a:cubicBezTo>
                  <a:cubicBezTo>
                    <a:pt x="3412118" y="753758"/>
                    <a:pt x="3476596" y="818236"/>
                    <a:pt x="3556134" y="818236"/>
                  </a:cubicBezTo>
                  <a:cubicBezTo>
                    <a:pt x="3635672" y="818236"/>
                    <a:pt x="3700150" y="753758"/>
                    <a:pt x="3700150" y="674220"/>
                  </a:cubicBezTo>
                  <a:cubicBezTo>
                    <a:pt x="3700150" y="594682"/>
                    <a:pt x="3635672" y="530204"/>
                    <a:pt x="3556134" y="530204"/>
                  </a:cubicBezTo>
                  <a:close/>
                  <a:moveTo>
                    <a:pt x="3146991" y="530204"/>
                  </a:moveTo>
                  <a:cubicBezTo>
                    <a:pt x="3067453" y="530204"/>
                    <a:pt x="3002975" y="594682"/>
                    <a:pt x="3002975" y="674220"/>
                  </a:cubicBezTo>
                  <a:cubicBezTo>
                    <a:pt x="3002975" y="753758"/>
                    <a:pt x="3067453" y="818236"/>
                    <a:pt x="3146991" y="818236"/>
                  </a:cubicBezTo>
                  <a:cubicBezTo>
                    <a:pt x="3226529" y="818236"/>
                    <a:pt x="3291007" y="753758"/>
                    <a:pt x="3291007" y="674220"/>
                  </a:cubicBezTo>
                  <a:cubicBezTo>
                    <a:pt x="3291007" y="594682"/>
                    <a:pt x="3226529" y="530204"/>
                    <a:pt x="3146991" y="530204"/>
                  </a:cubicBezTo>
                  <a:close/>
                  <a:moveTo>
                    <a:pt x="2737848" y="530204"/>
                  </a:moveTo>
                  <a:cubicBezTo>
                    <a:pt x="2658310" y="530204"/>
                    <a:pt x="2593832" y="594682"/>
                    <a:pt x="2593832" y="674220"/>
                  </a:cubicBezTo>
                  <a:cubicBezTo>
                    <a:pt x="2593832" y="753758"/>
                    <a:pt x="2658310" y="818236"/>
                    <a:pt x="2737848" y="818236"/>
                  </a:cubicBezTo>
                  <a:cubicBezTo>
                    <a:pt x="2817386" y="818236"/>
                    <a:pt x="2881864" y="753758"/>
                    <a:pt x="2881864" y="674220"/>
                  </a:cubicBezTo>
                  <a:cubicBezTo>
                    <a:pt x="2881864" y="594682"/>
                    <a:pt x="2817386" y="530204"/>
                    <a:pt x="2737848" y="530204"/>
                  </a:cubicBezTo>
                  <a:close/>
                  <a:moveTo>
                    <a:pt x="2328705" y="530204"/>
                  </a:moveTo>
                  <a:cubicBezTo>
                    <a:pt x="2249167" y="530204"/>
                    <a:pt x="2184689" y="594682"/>
                    <a:pt x="2184689" y="674220"/>
                  </a:cubicBezTo>
                  <a:cubicBezTo>
                    <a:pt x="2184689" y="753758"/>
                    <a:pt x="2249167" y="818236"/>
                    <a:pt x="2328705" y="818236"/>
                  </a:cubicBezTo>
                  <a:cubicBezTo>
                    <a:pt x="2408243" y="818236"/>
                    <a:pt x="2472721" y="753758"/>
                    <a:pt x="2472721" y="674220"/>
                  </a:cubicBezTo>
                  <a:cubicBezTo>
                    <a:pt x="2472721" y="594682"/>
                    <a:pt x="2408243" y="530204"/>
                    <a:pt x="2328705" y="530204"/>
                  </a:cubicBezTo>
                  <a:close/>
                  <a:moveTo>
                    <a:pt x="1919562" y="530204"/>
                  </a:moveTo>
                  <a:cubicBezTo>
                    <a:pt x="1840024" y="530204"/>
                    <a:pt x="1775546" y="594682"/>
                    <a:pt x="1775546" y="674220"/>
                  </a:cubicBezTo>
                  <a:cubicBezTo>
                    <a:pt x="1775546" y="753758"/>
                    <a:pt x="1840024" y="818236"/>
                    <a:pt x="1919562" y="818236"/>
                  </a:cubicBezTo>
                  <a:cubicBezTo>
                    <a:pt x="1999100" y="818236"/>
                    <a:pt x="2063578" y="753758"/>
                    <a:pt x="2063578" y="674220"/>
                  </a:cubicBezTo>
                  <a:cubicBezTo>
                    <a:pt x="2063578" y="594682"/>
                    <a:pt x="1999100" y="530204"/>
                    <a:pt x="1919562" y="530204"/>
                  </a:cubicBezTo>
                  <a:close/>
                  <a:moveTo>
                    <a:pt x="1510419" y="530204"/>
                  </a:moveTo>
                  <a:cubicBezTo>
                    <a:pt x="1430881" y="530204"/>
                    <a:pt x="1366403" y="594682"/>
                    <a:pt x="1366403" y="674220"/>
                  </a:cubicBezTo>
                  <a:cubicBezTo>
                    <a:pt x="1366403" y="753758"/>
                    <a:pt x="1430881" y="818236"/>
                    <a:pt x="1510419" y="818236"/>
                  </a:cubicBezTo>
                  <a:cubicBezTo>
                    <a:pt x="1589957" y="818236"/>
                    <a:pt x="1654435" y="753758"/>
                    <a:pt x="1654435" y="674220"/>
                  </a:cubicBezTo>
                  <a:cubicBezTo>
                    <a:pt x="1654435" y="594682"/>
                    <a:pt x="1589957" y="530204"/>
                    <a:pt x="1510419" y="530204"/>
                  </a:cubicBezTo>
                  <a:close/>
                  <a:moveTo>
                    <a:pt x="1101276" y="530204"/>
                  </a:moveTo>
                  <a:cubicBezTo>
                    <a:pt x="1021738" y="530204"/>
                    <a:pt x="957260" y="594682"/>
                    <a:pt x="957260" y="674220"/>
                  </a:cubicBezTo>
                  <a:cubicBezTo>
                    <a:pt x="957260" y="753758"/>
                    <a:pt x="1021738" y="818236"/>
                    <a:pt x="1101276" y="818236"/>
                  </a:cubicBezTo>
                  <a:cubicBezTo>
                    <a:pt x="1180814" y="818236"/>
                    <a:pt x="1245292" y="753758"/>
                    <a:pt x="1245292" y="674220"/>
                  </a:cubicBezTo>
                  <a:cubicBezTo>
                    <a:pt x="1245292" y="594682"/>
                    <a:pt x="1180814" y="530204"/>
                    <a:pt x="1101276" y="530204"/>
                  </a:cubicBezTo>
                  <a:close/>
                  <a:moveTo>
                    <a:pt x="692133" y="530204"/>
                  </a:moveTo>
                  <a:cubicBezTo>
                    <a:pt x="612595" y="530204"/>
                    <a:pt x="548117" y="594682"/>
                    <a:pt x="548117" y="674220"/>
                  </a:cubicBezTo>
                  <a:cubicBezTo>
                    <a:pt x="548117" y="753758"/>
                    <a:pt x="612595" y="818236"/>
                    <a:pt x="692133" y="818236"/>
                  </a:cubicBezTo>
                  <a:cubicBezTo>
                    <a:pt x="771671" y="818236"/>
                    <a:pt x="836149" y="753758"/>
                    <a:pt x="836149" y="674220"/>
                  </a:cubicBezTo>
                  <a:cubicBezTo>
                    <a:pt x="836149" y="594682"/>
                    <a:pt x="771671" y="530204"/>
                    <a:pt x="692133" y="530204"/>
                  </a:cubicBezTo>
                  <a:close/>
                  <a:moveTo>
                    <a:pt x="282990" y="530204"/>
                  </a:moveTo>
                  <a:cubicBezTo>
                    <a:pt x="203452" y="530204"/>
                    <a:pt x="138974" y="594682"/>
                    <a:pt x="138974" y="674220"/>
                  </a:cubicBezTo>
                  <a:cubicBezTo>
                    <a:pt x="138974" y="753758"/>
                    <a:pt x="203452" y="818236"/>
                    <a:pt x="282990" y="818236"/>
                  </a:cubicBezTo>
                  <a:cubicBezTo>
                    <a:pt x="362528" y="818236"/>
                    <a:pt x="427006" y="753758"/>
                    <a:pt x="427006" y="674220"/>
                  </a:cubicBezTo>
                  <a:cubicBezTo>
                    <a:pt x="427006" y="594682"/>
                    <a:pt x="362528" y="530204"/>
                    <a:pt x="282990" y="530204"/>
                  </a:cubicBezTo>
                  <a:close/>
                  <a:moveTo>
                    <a:pt x="3964576" y="114981"/>
                  </a:moveTo>
                  <a:cubicBezTo>
                    <a:pt x="3885038" y="114981"/>
                    <a:pt x="3820560" y="179459"/>
                    <a:pt x="3820560" y="258997"/>
                  </a:cubicBezTo>
                  <a:cubicBezTo>
                    <a:pt x="3820560" y="338535"/>
                    <a:pt x="3885038" y="403013"/>
                    <a:pt x="3964576" y="403013"/>
                  </a:cubicBezTo>
                  <a:cubicBezTo>
                    <a:pt x="4044114" y="403013"/>
                    <a:pt x="4108592" y="338535"/>
                    <a:pt x="4108592" y="258997"/>
                  </a:cubicBezTo>
                  <a:cubicBezTo>
                    <a:pt x="4108592" y="179459"/>
                    <a:pt x="4044114" y="114981"/>
                    <a:pt x="3964576" y="114981"/>
                  </a:cubicBezTo>
                  <a:close/>
                  <a:moveTo>
                    <a:pt x="3555434" y="114981"/>
                  </a:moveTo>
                  <a:cubicBezTo>
                    <a:pt x="3475896" y="114981"/>
                    <a:pt x="3411418" y="179459"/>
                    <a:pt x="3411418" y="258997"/>
                  </a:cubicBezTo>
                  <a:cubicBezTo>
                    <a:pt x="3411418" y="338535"/>
                    <a:pt x="3475896" y="403013"/>
                    <a:pt x="3555434" y="403013"/>
                  </a:cubicBezTo>
                  <a:cubicBezTo>
                    <a:pt x="3634972" y="403013"/>
                    <a:pt x="3699450" y="338535"/>
                    <a:pt x="3699450" y="258997"/>
                  </a:cubicBezTo>
                  <a:cubicBezTo>
                    <a:pt x="3699450" y="179459"/>
                    <a:pt x="3634972" y="114981"/>
                    <a:pt x="3555434" y="114981"/>
                  </a:cubicBezTo>
                  <a:close/>
                  <a:moveTo>
                    <a:pt x="3146291" y="114981"/>
                  </a:moveTo>
                  <a:cubicBezTo>
                    <a:pt x="3066753" y="114981"/>
                    <a:pt x="3002275" y="179459"/>
                    <a:pt x="3002275" y="258997"/>
                  </a:cubicBezTo>
                  <a:cubicBezTo>
                    <a:pt x="3002275" y="338535"/>
                    <a:pt x="3066753" y="403013"/>
                    <a:pt x="3146291" y="403013"/>
                  </a:cubicBezTo>
                  <a:cubicBezTo>
                    <a:pt x="3225829" y="403013"/>
                    <a:pt x="3290307" y="338535"/>
                    <a:pt x="3290307" y="258997"/>
                  </a:cubicBezTo>
                  <a:cubicBezTo>
                    <a:pt x="3290307" y="179459"/>
                    <a:pt x="3225829" y="114981"/>
                    <a:pt x="3146291" y="114981"/>
                  </a:cubicBezTo>
                  <a:close/>
                  <a:moveTo>
                    <a:pt x="2737148" y="114981"/>
                  </a:moveTo>
                  <a:cubicBezTo>
                    <a:pt x="2657610" y="114981"/>
                    <a:pt x="2593132" y="179459"/>
                    <a:pt x="2593132" y="258997"/>
                  </a:cubicBezTo>
                  <a:cubicBezTo>
                    <a:pt x="2593132" y="338535"/>
                    <a:pt x="2657610" y="403013"/>
                    <a:pt x="2737148" y="403013"/>
                  </a:cubicBezTo>
                  <a:cubicBezTo>
                    <a:pt x="2816686" y="403013"/>
                    <a:pt x="2881164" y="338535"/>
                    <a:pt x="2881164" y="258997"/>
                  </a:cubicBezTo>
                  <a:cubicBezTo>
                    <a:pt x="2881164" y="179459"/>
                    <a:pt x="2816686" y="114981"/>
                    <a:pt x="2737148" y="114981"/>
                  </a:cubicBezTo>
                  <a:close/>
                  <a:moveTo>
                    <a:pt x="2328005" y="114981"/>
                  </a:moveTo>
                  <a:cubicBezTo>
                    <a:pt x="2248467" y="114981"/>
                    <a:pt x="2183989" y="179459"/>
                    <a:pt x="2183989" y="258997"/>
                  </a:cubicBezTo>
                  <a:cubicBezTo>
                    <a:pt x="2183989" y="338535"/>
                    <a:pt x="2248467" y="403013"/>
                    <a:pt x="2328005" y="403013"/>
                  </a:cubicBezTo>
                  <a:cubicBezTo>
                    <a:pt x="2407543" y="403013"/>
                    <a:pt x="2472021" y="338535"/>
                    <a:pt x="2472021" y="258997"/>
                  </a:cubicBezTo>
                  <a:cubicBezTo>
                    <a:pt x="2472021" y="179459"/>
                    <a:pt x="2407543" y="114981"/>
                    <a:pt x="2328005" y="114981"/>
                  </a:cubicBezTo>
                  <a:close/>
                  <a:moveTo>
                    <a:pt x="1918862" y="114981"/>
                  </a:moveTo>
                  <a:cubicBezTo>
                    <a:pt x="1839324" y="114981"/>
                    <a:pt x="1774846" y="179459"/>
                    <a:pt x="1774846" y="258997"/>
                  </a:cubicBezTo>
                  <a:cubicBezTo>
                    <a:pt x="1774846" y="338535"/>
                    <a:pt x="1839324" y="403013"/>
                    <a:pt x="1918862" y="403013"/>
                  </a:cubicBezTo>
                  <a:cubicBezTo>
                    <a:pt x="1998400" y="403013"/>
                    <a:pt x="2062878" y="338535"/>
                    <a:pt x="2062878" y="258997"/>
                  </a:cubicBezTo>
                  <a:cubicBezTo>
                    <a:pt x="2062878" y="179459"/>
                    <a:pt x="1998400" y="114981"/>
                    <a:pt x="1918862" y="114981"/>
                  </a:cubicBezTo>
                  <a:close/>
                  <a:moveTo>
                    <a:pt x="1509719" y="114981"/>
                  </a:moveTo>
                  <a:cubicBezTo>
                    <a:pt x="1430181" y="114981"/>
                    <a:pt x="1365703" y="179459"/>
                    <a:pt x="1365703" y="258997"/>
                  </a:cubicBezTo>
                  <a:cubicBezTo>
                    <a:pt x="1365703" y="338535"/>
                    <a:pt x="1430181" y="403013"/>
                    <a:pt x="1509719" y="403013"/>
                  </a:cubicBezTo>
                  <a:cubicBezTo>
                    <a:pt x="1589257" y="403013"/>
                    <a:pt x="1653735" y="338535"/>
                    <a:pt x="1653735" y="258997"/>
                  </a:cubicBezTo>
                  <a:cubicBezTo>
                    <a:pt x="1653735" y="179459"/>
                    <a:pt x="1589257" y="114981"/>
                    <a:pt x="1509719" y="114981"/>
                  </a:cubicBezTo>
                  <a:close/>
                  <a:moveTo>
                    <a:pt x="1100576" y="114981"/>
                  </a:moveTo>
                  <a:cubicBezTo>
                    <a:pt x="1021038" y="114981"/>
                    <a:pt x="956560" y="179459"/>
                    <a:pt x="956560" y="258997"/>
                  </a:cubicBezTo>
                  <a:cubicBezTo>
                    <a:pt x="956560" y="338535"/>
                    <a:pt x="1021038" y="403013"/>
                    <a:pt x="1100576" y="403013"/>
                  </a:cubicBezTo>
                  <a:cubicBezTo>
                    <a:pt x="1180114" y="403013"/>
                    <a:pt x="1244592" y="338535"/>
                    <a:pt x="1244592" y="258997"/>
                  </a:cubicBezTo>
                  <a:cubicBezTo>
                    <a:pt x="1244592" y="179459"/>
                    <a:pt x="1180114" y="114981"/>
                    <a:pt x="1100576" y="114981"/>
                  </a:cubicBezTo>
                  <a:close/>
                  <a:moveTo>
                    <a:pt x="691433" y="114981"/>
                  </a:moveTo>
                  <a:cubicBezTo>
                    <a:pt x="611895" y="114981"/>
                    <a:pt x="547417" y="179459"/>
                    <a:pt x="547417" y="258997"/>
                  </a:cubicBezTo>
                  <a:cubicBezTo>
                    <a:pt x="547417" y="338535"/>
                    <a:pt x="611895" y="403013"/>
                    <a:pt x="691433" y="403013"/>
                  </a:cubicBezTo>
                  <a:cubicBezTo>
                    <a:pt x="770971" y="403013"/>
                    <a:pt x="835449" y="338535"/>
                    <a:pt x="835449" y="258997"/>
                  </a:cubicBezTo>
                  <a:cubicBezTo>
                    <a:pt x="835449" y="179459"/>
                    <a:pt x="770971" y="114981"/>
                    <a:pt x="691433" y="114981"/>
                  </a:cubicBezTo>
                  <a:close/>
                  <a:moveTo>
                    <a:pt x="282290" y="114981"/>
                  </a:moveTo>
                  <a:cubicBezTo>
                    <a:pt x="202752" y="114981"/>
                    <a:pt x="138274" y="179459"/>
                    <a:pt x="138274" y="258997"/>
                  </a:cubicBezTo>
                  <a:cubicBezTo>
                    <a:pt x="138274" y="338535"/>
                    <a:pt x="202752" y="403013"/>
                    <a:pt x="282290" y="403013"/>
                  </a:cubicBezTo>
                  <a:cubicBezTo>
                    <a:pt x="361828" y="403013"/>
                    <a:pt x="426306" y="338535"/>
                    <a:pt x="426306" y="258997"/>
                  </a:cubicBezTo>
                  <a:cubicBezTo>
                    <a:pt x="426306" y="179459"/>
                    <a:pt x="361828" y="114981"/>
                    <a:pt x="282290" y="114981"/>
                  </a:cubicBezTo>
                  <a:close/>
                  <a:moveTo>
                    <a:pt x="0" y="0"/>
                  </a:moveTo>
                  <a:lnTo>
                    <a:pt x="4248472" y="0"/>
                  </a:lnTo>
                  <a:lnTo>
                    <a:pt x="4248472" y="4248472"/>
                  </a:lnTo>
                  <a:lnTo>
                    <a:pt x="0" y="4248472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362C30C-EF13-4274-96D9-4A5DEC0D00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15A88F7-776C-4905-807C-EEB979256C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REKLÁMELFOGADÁS ÉS ALTERNATÍV KÉPERNYŐK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D134E986-F8E0-40B6-BF88-86A8764795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4869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24FBD1-D438-4600-9E2F-2A9C9386E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CDB3DF-1965-4853-8488-57BB15320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4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Mennyire volt jellemző, hogy elkapcsolt a műsor alatt?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Elkapcsolási arány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EFFA119D-FA6B-4CDA-AABA-F04E180B592F}"/>
              </a:ext>
            </a:extLst>
          </p:cNvPr>
          <p:cNvSpPr>
            <a:spLocks noChangeAspect="1"/>
          </p:cNvSpPr>
          <p:nvPr/>
        </p:nvSpPr>
        <p:spPr>
          <a:xfrm>
            <a:off x="1194872" y="2114932"/>
            <a:ext cx="1709146" cy="1222947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BD019852-CA95-45CE-8267-202DE432EA6D}"/>
              </a:ext>
            </a:extLst>
          </p:cNvPr>
          <p:cNvSpPr>
            <a:spLocks noChangeAspect="1"/>
          </p:cNvSpPr>
          <p:nvPr/>
        </p:nvSpPr>
        <p:spPr>
          <a:xfrm>
            <a:off x="2923175" y="2114932"/>
            <a:ext cx="1709146" cy="1222947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421DDD7-6DEE-4AD8-9332-AFB3E7EB9D80}"/>
              </a:ext>
            </a:extLst>
          </p:cNvPr>
          <p:cNvSpPr>
            <a:spLocks noChangeAspect="1"/>
          </p:cNvSpPr>
          <p:nvPr/>
        </p:nvSpPr>
        <p:spPr>
          <a:xfrm>
            <a:off x="592410" y="2114932"/>
            <a:ext cx="1204925" cy="122294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9CEA95E-F9DC-4511-87CE-32B9A248CE14}"/>
              </a:ext>
            </a:extLst>
          </p:cNvPr>
          <p:cNvSpPr>
            <a:spLocks noChangeAspect="1"/>
          </p:cNvSpPr>
          <p:nvPr/>
        </p:nvSpPr>
        <p:spPr>
          <a:xfrm>
            <a:off x="2301558" y="2114932"/>
            <a:ext cx="1204925" cy="122294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CE52854-DAFE-4676-A12A-9DD5B57BF95F}"/>
              </a:ext>
            </a:extLst>
          </p:cNvPr>
          <p:cNvSpPr>
            <a:spLocks noChangeAspect="1"/>
          </p:cNvSpPr>
          <p:nvPr/>
        </p:nvSpPr>
        <p:spPr>
          <a:xfrm>
            <a:off x="4035847" y="2114932"/>
            <a:ext cx="1204925" cy="122294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xmlns="" id="{9EEEFD47-896F-4187-85FE-2017347FD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20529"/>
              </p:ext>
            </p:extLst>
          </p:nvPr>
        </p:nvGraphicFramePr>
        <p:xfrm>
          <a:off x="107504" y="1771340"/>
          <a:ext cx="1970863" cy="195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zövegdoboz 81">
            <a:extLst>
              <a:ext uri="{FF2B5EF4-FFF2-40B4-BE49-F238E27FC236}">
                <a16:creationId xmlns:a16="http://schemas.microsoft.com/office/drawing/2014/main" xmlns="" id="{6956AFFA-3C29-43C7-A63C-4E8B5CF8DF0A}"/>
              </a:ext>
            </a:extLst>
          </p:cNvPr>
          <p:cNvSpPr txBox="1"/>
          <p:nvPr/>
        </p:nvSpPr>
        <p:spPr>
          <a:xfrm>
            <a:off x="598006" y="2553498"/>
            <a:ext cx="11756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64%</a:t>
            </a: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xmlns="" id="{CFFFEBA1-A03E-407C-851F-068644BDE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52696"/>
              </p:ext>
            </p:extLst>
          </p:nvPr>
        </p:nvGraphicFramePr>
        <p:xfrm>
          <a:off x="1845254" y="1771340"/>
          <a:ext cx="1970863" cy="195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xmlns="" id="{B7726EC3-125A-4527-8315-F913F1957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02330"/>
              </p:ext>
            </p:extLst>
          </p:nvPr>
        </p:nvGraphicFramePr>
        <p:xfrm>
          <a:off x="3578089" y="1771340"/>
          <a:ext cx="1970863" cy="195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zövegdoboz 81">
            <a:extLst>
              <a:ext uri="{FF2B5EF4-FFF2-40B4-BE49-F238E27FC236}">
                <a16:creationId xmlns:a16="http://schemas.microsoft.com/office/drawing/2014/main" xmlns="" id="{C1084F7B-6858-49E3-9178-9FAF158A0631}"/>
              </a:ext>
            </a:extLst>
          </p:cNvPr>
          <p:cNvSpPr txBox="1"/>
          <p:nvPr/>
        </p:nvSpPr>
        <p:spPr>
          <a:xfrm>
            <a:off x="2335353" y="2565216"/>
            <a:ext cx="11756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32%</a:t>
            </a:r>
          </a:p>
        </p:txBody>
      </p:sp>
      <p:sp>
        <p:nvSpPr>
          <p:cNvPr id="16" name="Szövegdoboz 81">
            <a:extLst>
              <a:ext uri="{FF2B5EF4-FFF2-40B4-BE49-F238E27FC236}">
                <a16:creationId xmlns:a16="http://schemas.microsoft.com/office/drawing/2014/main" xmlns="" id="{255BC923-5A49-4EF4-AD0D-38A527B3250F}"/>
              </a:ext>
            </a:extLst>
          </p:cNvPr>
          <p:cNvSpPr txBox="1"/>
          <p:nvPr/>
        </p:nvSpPr>
        <p:spPr>
          <a:xfrm>
            <a:off x="4082370" y="2553498"/>
            <a:ext cx="11756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5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32E989CC-70DC-4DE1-88FF-958FB21F5B37}"/>
              </a:ext>
            </a:extLst>
          </p:cNvPr>
          <p:cNvSpPr/>
          <p:nvPr/>
        </p:nvSpPr>
        <p:spPr>
          <a:xfrm>
            <a:off x="683568" y="1675811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Nem kapcsolt el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2F22C641-EC2D-4E04-A707-DDACB4CF3D84}"/>
              </a:ext>
            </a:extLst>
          </p:cNvPr>
          <p:cNvSpPr/>
          <p:nvPr/>
        </p:nvSpPr>
        <p:spPr>
          <a:xfrm>
            <a:off x="2384925" y="1545885"/>
            <a:ext cx="1034923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Csak a reklám alatt kapcsolt el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xmlns="" id="{A7608B39-199D-4E88-B0A1-F4002B0C2F72}"/>
              </a:ext>
            </a:extLst>
          </p:cNvPr>
          <p:cNvSpPr/>
          <p:nvPr/>
        </p:nvSpPr>
        <p:spPr>
          <a:xfrm>
            <a:off x="4211960" y="1545884"/>
            <a:ext cx="90583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Műsor alatt is elkapcsolt</a:t>
            </a:r>
          </a:p>
        </p:txBody>
      </p:sp>
      <p:sp>
        <p:nvSpPr>
          <p:cNvPr id="20" name="Cím 30">
            <a:extLst>
              <a:ext uri="{FF2B5EF4-FFF2-40B4-BE49-F238E27FC236}">
                <a16:creationId xmlns:a16="http://schemas.microsoft.com/office/drawing/2014/main" xmlns="" id="{0086BB9C-97CB-4ED6-8664-A8299F33ED26}"/>
              </a:ext>
            </a:extLst>
          </p:cNvPr>
          <p:cNvSpPr txBox="1">
            <a:spLocks/>
          </p:cNvSpPr>
          <p:nvPr/>
        </p:nvSpPr>
        <p:spPr>
          <a:xfrm>
            <a:off x="5940152" y="2427734"/>
            <a:ext cx="2849266" cy="247458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Háromból kettő alany arról számolt be, hogy nem kapcsolt el a műsor alatt a csatornáról, míg a további szituációk többségében csak reklám alatti kapcsolgatásról beszélhetünk.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35FF10-03D3-44F5-A6E8-A711ED46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2521202-760F-448E-8342-AE9A208B3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68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446284-FCFD-4CAB-9512-DA892C5A0C2F}"/>
              </a:ext>
            </a:extLst>
          </p:cNvPr>
          <p:cNvGrpSpPr/>
          <p:nvPr/>
        </p:nvGrpSpPr>
        <p:grpSpPr>
          <a:xfrm>
            <a:off x="323528" y="1154271"/>
            <a:ext cx="1665847" cy="1694139"/>
            <a:chOff x="915144" y="1206561"/>
            <a:chExt cx="1665847" cy="1694139"/>
          </a:xfrm>
        </p:grpSpPr>
        <p:sp>
          <p:nvSpPr>
            <p:cNvPr id="21" name="Szövegdoboz 30">
              <a:extLst>
                <a:ext uri="{FF2B5EF4-FFF2-40B4-BE49-F238E27FC236}">
                  <a16:creationId xmlns:a16="http://schemas.microsoft.com/office/drawing/2014/main" xmlns="" id="{91B7CBF5-BE43-4334-B54D-3EC19CE3785A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</a:t>
              </a:r>
              <a:endPara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89DD8C1A-9EF4-410E-8160-5E234E6FB1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23" name="Group 26">
                <a:extLst>
                  <a:ext uri="{FF2B5EF4-FFF2-40B4-BE49-F238E27FC236}">
                    <a16:creationId xmlns:a16="http://schemas.microsoft.com/office/drawing/2014/main" xmlns="" id="{3899F775-6F0D-45CD-86C2-2C128F51F4EA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CEAE2560-5461-4A4F-B59E-75A039DFEF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655F8E7C-4448-48E5-8FEF-945C076302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E4267521-7FC2-4FE2-AFA6-3B0FB47EB1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xmlns="" id="{056F1476-C07B-4083-850B-6EF9AFB120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xmlns="" id="{BFDF53C6-6C6E-4F03-92F9-AB66F9DB6F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975291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xmlns="" id="{6B63DADD-5D62-4F06-B8C1-8B871E81F6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1697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Szövegdoboz 30">
            <a:extLst>
              <a:ext uri="{FF2B5EF4-FFF2-40B4-BE49-F238E27FC236}">
                <a16:creationId xmlns:a16="http://schemas.microsoft.com/office/drawing/2014/main" xmlns="" id="{B529C496-9CDB-4729-B685-3AAC05571CD3}"/>
              </a:ext>
            </a:extLst>
          </p:cNvPr>
          <p:cNvSpPr txBox="1"/>
          <p:nvPr/>
        </p:nvSpPr>
        <p:spPr>
          <a:xfrm>
            <a:off x="2425034" y="1165641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&gt;8 általános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43C524-90E5-4CCD-810B-C8F320731F35}"/>
              </a:ext>
            </a:extLst>
          </p:cNvPr>
          <p:cNvGrpSpPr>
            <a:grpSpLocks noChangeAspect="1"/>
          </p:cNvGrpSpPr>
          <p:nvPr/>
        </p:nvGrpSpPr>
        <p:grpSpPr>
          <a:xfrm>
            <a:off x="2553498" y="1518075"/>
            <a:ext cx="1341854" cy="1341705"/>
            <a:chOff x="1115616" y="1689146"/>
            <a:chExt cx="2244436" cy="2244187"/>
          </a:xfrm>
        </p:grpSpPr>
        <p:grpSp>
          <p:nvGrpSpPr>
            <p:cNvPr id="37" name="Group 26">
              <a:extLst>
                <a:ext uri="{FF2B5EF4-FFF2-40B4-BE49-F238E27FC236}">
                  <a16:creationId xmlns:a16="http://schemas.microsoft.com/office/drawing/2014/main" xmlns="" id="{54B5D568-830F-4933-A77D-D9938B5AB723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BCC6B177-B872-4172-A0BE-0D15BCA6F1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92AEFDF-CA36-46CF-8171-283D35652D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5542" y="1988586"/>
                <a:ext cx="3240000" cy="324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E3984CC9-300A-4C6E-B4FF-05547B6EF2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xmlns="" id="{7CA0BC89-7B23-4C22-99DF-70D887C71A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9656" y="1893164"/>
              <a:ext cx="1836356" cy="1836152"/>
            </a:xfrm>
            <a:prstGeom prst="arc">
              <a:avLst>
                <a:gd name="adj1" fmla="val 16200000"/>
                <a:gd name="adj2" fmla="val 17361346"/>
              </a:avLst>
            </a:prstGeom>
            <a:noFill/>
            <a:ln w="3810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xmlns="" id="{D100986A-C56C-4E0E-B8F1-5D93AF5A4E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0537180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xmlns="" id="{E38F4F4B-394A-46FD-A6DE-33470CC76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0383282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Szövegdoboz 30">
            <a:extLst>
              <a:ext uri="{FF2B5EF4-FFF2-40B4-BE49-F238E27FC236}">
                <a16:creationId xmlns:a16="http://schemas.microsoft.com/office/drawing/2014/main" xmlns="" id="{A89C7E3F-B1AF-4E46-A2C1-3E5F798F945B}"/>
              </a:ext>
            </a:extLst>
          </p:cNvPr>
          <p:cNvSpPr txBox="1"/>
          <p:nvPr/>
        </p:nvSpPr>
        <p:spPr>
          <a:xfrm>
            <a:off x="5626100" y="1157280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Középiskolai érettségi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FDE7655-1431-4F6F-9921-0BA35C65ACCA}"/>
              </a:ext>
            </a:extLst>
          </p:cNvPr>
          <p:cNvGrpSpPr>
            <a:grpSpLocks noChangeAspect="1"/>
          </p:cNvGrpSpPr>
          <p:nvPr/>
        </p:nvGrpSpPr>
        <p:grpSpPr>
          <a:xfrm>
            <a:off x="5754564" y="1509714"/>
            <a:ext cx="1341854" cy="1341705"/>
            <a:chOff x="1115616" y="1689146"/>
            <a:chExt cx="2244436" cy="2244187"/>
          </a:xfrm>
        </p:grpSpPr>
        <p:grpSp>
          <p:nvGrpSpPr>
            <p:cNvPr id="47" name="Group 26">
              <a:extLst>
                <a:ext uri="{FF2B5EF4-FFF2-40B4-BE49-F238E27FC236}">
                  <a16:creationId xmlns:a16="http://schemas.microsoft.com/office/drawing/2014/main" xmlns="" id="{4B3697FA-DDB8-4CA9-9887-E8D10A0DB407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DDA1929C-F6D6-4718-9B2B-DD18945DF7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ED654E88-EB6C-42C9-BF7C-12FACCCFE1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5542" y="1988586"/>
                <a:ext cx="3240000" cy="324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42624C5E-051F-4E73-9801-355BE4269D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8" name="Arc 47">
              <a:extLst>
                <a:ext uri="{FF2B5EF4-FFF2-40B4-BE49-F238E27FC236}">
                  <a16:creationId xmlns:a16="http://schemas.microsoft.com/office/drawing/2014/main" xmlns="" id="{91D31679-CA28-4BC5-972F-5BADC834E4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9656" y="1893164"/>
              <a:ext cx="1836356" cy="1836152"/>
            </a:xfrm>
            <a:prstGeom prst="arc">
              <a:avLst>
                <a:gd name="adj1" fmla="val 16200000"/>
                <a:gd name="adj2" fmla="val 17138822"/>
              </a:avLst>
            </a:prstGeom>
            <a:noFill/>
            <a:ln w="3810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xmlns="" id="{5BC8B146-386D-4740-8D4B-8F6FE743E7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739321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xmlns="" id="{3195B116-B0F8-4641-AACE-0C6CB97741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6812186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Szövegdoboz 30">
            <a:extLst>
              <a:ext uri="{FF2B5EF4-FFF2-40B4-BE49-F238E27FC236}">
                <a16:creationId xmlns:a16="http://schemas.microsoft.com/office/drawing/2014/main" xmlns="" id="{0AA63D15-C3C7-4E17-9A58-74A60DDE2AB8}"/>
              </a:ext>
            </a:extLst>
          </p:cNvPr>
          <p:cNvSpPr txBox="1"/>
          <p:nvPr/>
        </p:nvSpPr>
        <p:spPr>
          <a:xfrm>
            <a:off x="4025567" y="1165642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általános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E861356-3247-4BF3-84E3-7414B2798140}"/>
              </a:ext>
            </a:extLst>
          </p:cNvPr>
          <p:cNvGrpSpPr>
            <a:grpSpLocks noChangeAspect="1"/>
          </p:cNvGrpSpPr>
          <p:nvPr/>
        </p:nvGrpSpPr>
        <p:grpSpPr>
          <a:xfrm>
            <a:off x="4154031" y="1518076"/>
            <a:ext cx="1341854" cy="1341705"/>
            <a:chOff x="1115616" y="1689146"/>
            <a:chExt cx="2244436" cy="2244187"/>
          </a:xfrm>
        </p:grpSpPr>
        <p:grpSp>
          <p:nvGrpSpPr>
            <p:cNvPr id="57" name="Group 26">
              <a:extLst>
                <a:ext uri="{FF2B5EF4-FFF2-40B4-BE49-F238E27FC236}">
                  <a16:creationId xmlns:a16="http://schemas.microsoft.com/office/drawing/2014/main" xmlns="" id="{664AFEB8-DB7F-436C-B88B-6CCA25756132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9AE7E64-B41F-4933-93B9-560FC2810E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182E0894-9630-4852-A9AE-2F5AC5384D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5542" y="1988586"/>
                <a:ext cx="3240000" cy="324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2E92071-6469-4ABA-B3ED-D13E628949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8" name="Arc 57">
              <a:extLst>
                <a:ext uri="{FF2B5EF4-FFF2-40B4-BE49-F238E27FC236}">
                  <a16:creationId xmlns:a16="http://schemas.microsoft.com/office/drawing/2014/main" xmlns="" id="{B45283CF-A991-4318-A28D-AFA51706C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9656" y="1893164"/>
              <a:ext cx="1836356" cy="1836152"/>
            </a:xfrm>
            <a:prstGeom prst="arc">
              <a:avLst>
                <a:gd name="adj1" fmla="val 16200000"/>
                <a:gd name="adj2" fmla="val 17361346"/>
              </a:avLst>
            </a:prstGeom>
            <a:noFill/>
            <a:ln w="3810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xmlns="" id="{8E98A8E7-E8EC-43C1-A90B-7B8DE8CCAD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335654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21F16739-E649-42EF-8BF0-F6B2017C4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6539177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Szövegdoboz 30">
            <a:extLst>
              <a:ext uri="{FF2B5EF4-FFF2-40B4-BE49-F238E27FC236}">
                <a16:creationId xmlns:a16="http://schemas.microsoft.com/office/drawing/2014/main" xmlns="" id="{10E6482A-486A-4368-8A98-C435F165CE00}"/>
              </a:ext>
            </a:extLst>
          </p:cNvPr>
          <p:cNvSpPr txBox="1"/>
          <p:nvPr/>
        </p:nvSpPr>
        <p:spPr>
          <a:xfrm>
            <a:off x="7226633" y="1165643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Főiskola, egyetem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EDA95C9-1361-420B-A850-C7C3E7947AF8}"/>
              </a:ext>
            </a:extLst>
          </p:cNvPr>
          <p:cNvGrpSpPr>
            <a:grpSpLocks noChangeAspect="1"/>
          </p:cNvGrpSpPr>
          <p:nvPr/>
        </p:nvGrpSpPr>
        <p:grpSpPr>
          <a:xfrm>
            <a:off x="7355097" y="1518077"/>
            <a:ext cx="1341854" cy="1341705"/>
            <a:chOff x="1115616" y="1689146"/>
            <a:chExt cx="2244436" cy="2244187"/>
          </a:xfrm>
        </p:grpSpPr>
        <p:grpSp>
          <p:nvGrpSpPr>
            <p:cNvPr id="67" name="Group 26">
              <a:extLst>
                <a:ext uri="{FF2B5EF4-FFF2-40B4-BE49-F238E27FC236}">
                  <a16:creationId xmlns:a16="http://schemas.microsoft.com/office/drawing/2014/main" xmlns="" id="{FF236FAD-E96F-4D6E-AA8F-849C365F75FB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3CC8785D-98C6-4651-A37C-6230BF0982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3CCA9A25-DEC7-40C3-877E-76C94A862A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5542" y="1988586"/>
                <a:ext cx="3240000" cy="324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1C90C26E-007B-4ECA-B6D8-5FEFD638DA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8" name="Arc 67">
              <a:extLst>
                <a:ext uri="{FF2B5EF4-FFF2-40B4-BE49-F238E27FC236}">
                  <a16:creationId xmlns:a16="http://schemas.microsoft.com/office/drawing/2014/main" xmlns="" id="{21D0C154-877B-4C46-A314-5D27029913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9656" y="1893164"/>
              <a:ext cx="1836356" cy="1836152"/>
            </a:xfrm>
            <a:prstGeom prst="arc">
              <a:avLst>
                <a:gd name="adj1" fmla="val 16200000"/>
                <a:gd name="adj2" fmla="val 17361346"/>
              </a:avLst>
            </a:prstGeom>
            <a:noFill/>
            <a:ln w="3810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xmlns="" id="{08FE8A37-1969-4039-B720-893FCA7673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665222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xmlns="" id="{CFA6DBE3-0ABD-408A-BB42-E0A56651A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8716978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Title 8">
            <a:extLst>
              <a:ext uri="{FF2B5EF4-FFF2-40B4-BE49-F238E27FC236}">
                <a16:creationId xmlns:a16="http://schemas.microsoft.com/office/drawing/2014/main" xmlns="" id="{01076B8B-965D-4C96-B36A-78520357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Elkapcsolás a műsor ideje alatt</a:t>
            </a:r>
            <a:endParaRPr lang="en-US" dirty="0"/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20CAB755-E606-47AD-97D2-9E7199A8786A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Mennyire volt jellemző, hogy elkapcsolt a műsor alatt? </a:t>
            </a:r>
          </a:p>
        </p:txBody>
      </p:sp>
      <p:sp>
        <p:nvSpPr>
          <p:cNvPr id="78" name="Szövegdoboz 135">
            <a:extLst>
              <a:ext uri="{FF2B5EF4-FFF2-40B4-BE49-F238E27FC236}">
                <a16:creationId xmlns:a16="http://schemas.microsoft.com/office/drawing/2014/main" xmlns="" id="{29572F1B-2E57-4CCC-A097-CC7179020DF4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D9E9CCD-D035-4FCC-9E0C-8F73D8F46D39}"/>
              </a:ext>
            </a:extLst>
          </p:cNvPr>
          <p:cNvSpPr txBox="1"/>
          <p:nvPr/>
        </p:nvSpPr>
        <p:spPr>
          <a:xfrm>
            <a:off x="7096343" y="3075806"/>
            <a:ext cx="172819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kern="0" dirty="0">
                <a:solidFill>
                  <a:schemeClr val="accent4"/>
                </a:solidFill>
                <a:latin typeface="Calibri"/>
              </a:rPr>
              <a:t>●</a:t>
            </a:r>
            <a:r>
              <a:rPr lang="hu-HU" sz="1050" kern="0" dirty="0">
                <a:solidFill>
                  <a:srgbClr val="404040"/>
                </a:solidFill>
                <a:latin typeface="Calibri"/>
              </a:rPr>
              <a:t> Nem kapcsolt el</a:t>
            </a:r>
          </a:p>
          <a:p>
            <a:pPr marL="173038" indent="-173038"/>
            <a:r>
              <a:rPr lang="hu-HU" sz="1050" kern="0" dirty="0">
                <a:solidFill>
                  <a:schemeClr val="accent1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Reklámok alatt elkapcsolt</a:t>
            </a:r>
          </a:p>
          <a:p>
            <a:pPr marL="173038" indent="-173038"/>
            <a:r>
              <a:rPr lang="hu-HU" sz="1050" kern="0" dirty="0">
                <a:solidFill>
                  <a:schemeClr val="accent2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Műsor alatt is elkapcsolt</a:t>
            </a:r>
          </a:p>
          <a:p>
            <a:pPr marL="173038" indent="-173038"/>
            <a:endParaRPr lang="hu-HU" sz="1050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0" name="Cím 30">
            <a:extLst>
              <a:ext uri="{FF2B5EF4-FFF2-40B4-BE49-F238E27FC236}">
                <a16:creationId xmlns:a16="http://schemas.microsoft.com/office/drawing/2014/main" xmlns="" id="{C57A47DB-4353-43A3-921D-BF432EFD0D21}"/>
              </a:ext>
            </a:extLst>
          </p:cNvPr>
          <p:cNvSpPr txBox="1">
            <a:spLocks/>
          </p:cNvSpPr>
          <p:nvPr/>
        </p:nvSpPr>
        <p:spPr>
          <a:xfrm>
            <a:off x="434663" y="4038856"/>
            <a:ext cx="8346147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Nem és élet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kor csoportok tekintetében nem látható jelentős eltérés az elkapcsolási szokásokban. Az iskolai végzettség szerinti bontás ezzel szemben mutat eltéréseket: az általános iskola nyolc osztályát sem végzett tévénézők nagyobb valószínűséggel néznek végig egy műsort a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break-ekkel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együtt (74%), és a diplomával rendelkezők körében is valamivel átlagon felüli ez az arány (66%).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35639B4-9E10-438A-9186-62D46FCF2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0E2E327-4D33-4567-9B11-0BEC0B0FC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1BD298C-C347-48E5-8C32-7BA131315D9D}"/>
              </a:ext>
            </a:extLst>
          </p:cNvPr>
          <p:cNvGrpSpPr/>
          <p:nvPr/>
        </p:nvGrpSpPr>
        <p:grpSpPr>
          <a:xfrm>
            <a:off x="3131840" y="1167633"/>
            <a:ext cx="1665847" cy="1694138"/>
            <a:chOff x="915144" y="1206561"/>
            <a:chExt cx="1665847" cy="1694138"/>
          </a:xfrm>
        </p:grpSpPr>
        <p:sp>
          <p:nvSpPr>
            <p:cNvPr id="73" name="Szövegdoboz 30">
              <a:extLst>
                <a:ext uri="{FF2B5EF4-FFF2-40B4-BE49-F238E27FC236}">
                  <a16:creationId xmlns:a16="http://schemas.microsoft.com/office/drawing/2014/main" xmlns="" id="{4AD061DE-C135-409A-AAEF-09A948101496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Jó anyagi helyzet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6C39096-E1B2-4FB1-9DC6-9B4DA8FBED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4"/>
              <a:chOff x="1115616" y="1689146"/>
              <a:chExt cx="2244436" cy="2244186"/>
            </a:xfrm>
          </p:grpSpPr>
          <p:grpSp>
            <p:nvGrpSpPr>
              <p:cNvPr id="75" name="Group 26">
                <a:extLst>
                  <a:ext uri="{FF2B5EF4-FFF2-40B4-BE49-F238E27FC236}">
                    <a16:creationId xmlns:a16="http://schemas.microsoft.com/office/drawing/2014/main" xmlns="" id="{83880A48-94AD-4E05-B4D0-0B129B2D4AD6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08A928D5-6167-4C0D-AF5F-EB6E827CB3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xmlns="" id="{5509E0FB-5A7C-46A0-B8F8-621A312FB4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1" y="1988586"/>
                  <a:ext cx="3240001" cy="324000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xmlns="" id="{1CF45BD9-7347-4D2C-8C71-BB34BFF21E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0" y="1808587"/>
                  <a:ext cx="3600198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xmlns="" id="{0F8EBB1F-8DF7-4728-9C6B-8BA74DC2D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170961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xmlns="" id="{E9457E2B-0B48-4798-A958-3D3B7282DD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54100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xmlns="" id="{0473FF0D-917C-4EDB-AC34-C0577BB7A7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8"/>
                <a:ext cx="2244436" cy="2244184"/>
              </a:xfrm>
              <a:prstGeom prst="arc">
                <a:avLst>
                  <a:gd name="adj1" fmla="val 16200000"/>
                  <a:gd name="adj2" fmla="val 963693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D165F0E6-6467-4A0A-B2CE-442D95A68135}"/>
              </a:ext>
            </a:extLst>
          </p:cNvPr>
          <p:cNvGrpSpPr/>
          <p:nvPr/>
        </p:nvGrpSpPr>
        <p:grpSpPr>
          <a:xfrm>
            <a:off x="6332906" y="1159272"/>
            <a:ext cx="1665847" cy="1694139"/>
            <a:chOff x="915144" y="1206561"/>
            <a:chExt cx="1665847" cy="1694139"/>
          </a:xfrm>
        </p:grpSpPr>
        <p:sp>
          <p:nvSpPr>
            <p:cNvPr id="83" name="Szövegdoboz 30">
              <a:extLst>
                <a:ext uri="{FF2B5EF4-FFF2-40B4-BE49-F238E27FC236}">
                  <a16:creationId xmlns:a16="http://schemas.microsoft.com/office/drawing/2014/main" xmlns="" id="{10911F99-D781-4197-BAE8-24C9D325880E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nélkülöző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869F0BE9-DA0A-4CFB-86C2-8132C45565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85" name="Group 26">
                <a:extLst>
                  <a:ext uri="{FF2B5EF4-FFF2-40B4-BE49-F238E27FC236}">
                    <a16:creationId xmlns:a16="http://schemas.microsoft.com/office/drawing/2014/main" xmlns="" id="{1BAC98B4-DB29-4011-A51D-903F3CD9C1E4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xmlns="" id="{17ACC7B3-E4CB-4125-BE12-565BB7B838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xmlns="" id="{95A1DF7C-EC59-4BF3-B46F-F2CD37EFD7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xmlns="" id="{F9968E76-9746-423C-B45F-AF87E30A20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xmlns="" id="{24B8EF74-BB9A-4506-8563-1FA0A474DF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138822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xmlns="" id="{CC157EF4-7C4C-40F5-8F9F-FA54134670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428210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xmlns="" id="{63D2D64C-8D70-48A2-9808-3A659B1F78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650078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CAA8B0A8-542A-4E35-A483-5203A0E61C90}"/>
              </a:ext>
            </a:extLst>
          </p:cNvPr>
          <p:cNvGrpSpPr/>
          <p:nvPr/>
        </p:nvGrpSpPr>
        <p:grpSpPr>
          <a:xfrm>
            <a:off x="4732373" y="1167634"/>
            <a:ext cx="1665847" cy="1694139"/>
            <a:chOff x="915144" y="1206561"/>
            <a:chExt cx="1665847" cy="1694139"/>
          </a:xfrm>
        </p:grpSpPr>
        <p:sp>
          <p:nvSpPr>
            <p:cNvPr id="93" name="Szövegdoboz 30">
              <a:extLst>
                <a:ext uri="{FF2B5EF4-FFF2-40B4-BE49-F238E27FC236}">
                  <a16:creationId xmlns:a16="http://schemas.microsoft.com/office/drawing/2014/main" xmlns="" id="{644957FB-354D-4595-A6F1-E3305E378AD0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átlagos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7A10C68E-EF92-4FFB-8D42-CDD4CAD127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95" name="Group 26">
                <a:extLst>
                  <a:ext uri="{FF2B5EF4-FFF2-40B4-BE49-F238E27FC236}">
                    <a16:creationId xmlns:a16="http://schemas.microsoft.com/office/drawing/2014/main" xmlns="" id="{C8C56AB0-B7ED-4FAC-AD36-1192D0FF95DA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xmlns="" id="{6F5F5071-EA5C-4E7F-81F0-728DB9476A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xmlns="" id="{F21E2A43-2A82-4053-A86C-76754AB906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xmlns="" id="{CD577D1A-24A6-4DFF-AA4A-56F878095D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xmlns="" id="{7AAC2A2C-4648-4365-918B-59AAA54D31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694001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xmlns="" id="{7B65ABC2-54EA-40CE-A429-C5E6FCA892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1698785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xmlns="" id="{AE3D9029-D539-4727-A328-94200CF55F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7221951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" name="Title 8">
            <a:extLst>
              <a:ext uri="{FF2B5EF4-FFF2-40B4-BE49-F238E27FC236}">
                <a16:creationId xmlns:a16="http://schemas.microsoft.com/office/drawing/2014/main" xmlns="" id="{0E6312BC-605F-4B8B-85C9-99FBF1C7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Elkapcsolás a műsor ideje alatt</a:t>
            </a:r>
            <a:endParaRPr lang="en-US" dirty="0"/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xmlns="" id="{B024C2D4-E799-4AB8-8C7C-05ED725E0425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Mennyire volt jellemző, hogy elkapcsolt a műsor alatt? </a:t>
            </a:r>
          </a:p>
        </p:txBody>
      </p:sp>
      <p:sp>
        <p:nvSpPr>
          <p:cNvPr id="67" name="Szövegdoboz 135">
            <a:extLst>
              <a:ext uri="{FF2B5EF4-FFF2-40B4-BE49-F238E27FC236}">
                <a16:creationId xmlns:a16="http://schemas.microsoft.com/office/drawing/2014/main" xmlns="" id="{56E2A283-DA8A-4897-8601-400BC1A9A075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C2970C01-99EA-4CAF-9279-2E0C3B954DE2}"/>
              </a:ext>
            </a:extLst>
          </p:cNvPr>
          <p:cNvGrpSpPr/>
          <p:nvPr/>
        </p:nvGrpSpPr>
        <p:grpSpPr>
          <a:xfrm>
            <a:off x="323528" y="1154271"/>
            <a:ext cx="1665847" cy="1694139"/>
            <a:chOff x="915144" y="1206561"/>
            <a:chExt cx="1665847" cy="1694139"/>
          </a:xfrm>
        </p:grpSpPr>
        <p:sp>
          <p:nvSpPr>
            <p:cNvPr id="69" name="Szövegdoboz 30">
              <a:extLst>
                <a:ext uri="{FF2B5EF4-FFF2-40B4-BE49-F238E27FC236}">
                  <a16:creationId xmlns:a16="http://schemas.microsoft.com/office/drawing/2014/main" xmlns="" id="{1A17B438-F7E0-404B-BFA6-84601FAB01BA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</a:t>
              </a:r>
              <a:endPara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4CC2E926-F820-4433-871E-586332979E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71" name="Group 26">
                <a:extLst>
                  <a:ext uri="{FF2B5EF4-FFF2-40B4-BE49-F238E27FC236}">
                    <a16:creationId xmlns:a16="http://schemas.microsoft.com/office/drawing/2014/main" xmlns="" id="{40D5834B-C370-485D-BE80-C5A1DA0F63EC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xmlns="" id="{4146D483-C149-4259-8C7D-FF1D7526C3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E81DBCB8-C100-4641-A06C-F57380837F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451F1748-2D4C-4862-ACB5-1A0B40417C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xmlns="" id="{3F415390-3300-4F7E-B4AF-A537FC540D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xmlns="" id="{FE617292-19E7-4A24-A400-BE62AFC3F4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975291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Arc 105">
                <a:extLst>
                  <a:ext uri="{FF2B5EF4-FFF2-40B4-BE49-F238E27FC236}">
                    <a16:creationId xmlns:a16="http://schemas.microsoft.com/office/drawing/2014/main" xmlns="" id="{3F40AF5C-321B-445D-9DDC-88AE46FA88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1697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CC05A2CE-8556-439D-99A8-0FFDA03D0F0C}"/>
              </a:ext>
            </a:extLst>
          </p:cNvPr>
          <p:cNvSpPr txBox="1"/>
          <p:nvPr/>
        </p:nvSpPr>
        <p:spPr>
          <a:xfrm>
            <a:off x="7096343" y="3075806"/>
            <a:ext cx="172819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kern="0" dirty="0">
                <a:solidFill>
                  <a:schemeClr val="accent4"/>
                </a:solidFill>
                <a:latin typeface="Calibri"/>
              </a:rPr>
              <a:t>●</a:t>
            </a:r>
            <a:r>
              <a:rPr lang="hu-HU" sz="1050" kern="0" dirty="0">
                <a:solidFill>
                  <a:srgbClr val="404040"/>
                </a:solidFill>
                <a:latin typeface="Calibri"/>
              </a:rPr>
              <a:t> Nem kapcsolt el</a:t>
            </a:r>
          </a:p>
          <a:p>
            <a:pPr marL="173038" indent="-173038"/>
            <a:r>
              <a:rPr lang="hu-HU" sz="1050" kern="0" dirty="0">
                <a:solidFill>
                  <a:schemeClr val="accent1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Reklámok alatt elkapcsolt</a:t>
            </a:r>
          </a:p>
          <a:p>
            <a:pPr marL="173038" indent="-173038"/>
            <a:r>
              <a:rPr lang="hu-HU" sz="1050" kern="0" dirty="0">
                <a:solidFill>
                  <a:schemeClr val="accent2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Műsor alatt is elkapcsolt</a:t>
            </a:r>
          </a:p>
          <a:p>
            <a:pPr marL="173038" indent="-173038"/>
            <a:endParaRPr lang="hu-HU" sz="1050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1" name="Cím 30">
            <a:extLst>
              <a:ext uri="{FF2B5EF4-FFF2-40B4-BE49-F238E27FC236}">
                <a16:creationId xmlns:a16="http://schemas.microsoft.com/office/drawing/2014/main" xmlns="" id="{44DE5C09-AE45-47D9-9FBC-5F9E76E9EEFD}"/>
              </a:ext>
            </a:extLst>
          </p:cNvPr>
          <p:cNvSpPr txBox="1">
            <a:spLocks/>
          </p:cNvSpPr>
          <p:nvPr/>
        </p:nvSpPr>
        <p:spPr>
          <a:xfrm>
            <a:off x="434663" y="4038856"/>
            <a:ext cx="8346147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szubjektív anyagi helyzet az iskolai végzettséghez hasonlóan, és azzal némileg összefüggésben szintén mutat eltéréseket a gyakorlatban. A saját életkörülményét jónak minősítő tévénézők elkapcsolási aránya alacsonyabb az áltagnál.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31F9E16-C602-4EC3-8027-310E4F9C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ED6876E-36B0-4611-A917-A188A89EB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3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MÓDSZERTANI HÁTTÉR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BB5E6B8C-F825-421A-AF9B-44A929E9A9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12578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0AAA25-A0C4-4EA2-899D-2E5F470EB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85E9D8-F010-495F-ACFD-1B200CD71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6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E3F5ADA-1148-4A86-B7F8-CD2DF76CA68A}"/>
              </a:ext>
            </a:extLst>
          </p:cNvPr>
          <p:cNvGrpSpPr/>
          <p:nvPr/>
        </p:nvGrpSpPr>
        <p:grpSpPr>
          <a:xfrm>
            <a:off x="3131840" y="1154270"/>
            <a:ext cx="1665847" cy="1694138"/>
            <a:chOff x="915144" y="1206561"/>
            <a:chExt cx="1665847" cy="1694138"/>
          </a:xfrm>
        </p:grpSpPr>
        <p:sp>
          <p:nvSpPr>
            <p:cNvPr id="75" name="Szövegdoboz 30">
              <a:extLst>
                <a:ext uri="{FF2B5EF4-FFF2-40B4-BE49-F238E27FC236}">
                  <a16:creationId xmlns:a16="http://schemas.microsoft.com/office/drawing/2014/main" xmlns="" id="{24485590-72F2-4C01-A0C1-186E98AF9D82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mozifilm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6D19A66-B9B8-4A5D-A7D7-2077AED2C5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4"/>
              <a:chOff x="1115616" y="1689146"/>
              <a:chExt cx="2244436" cy="2244186"/>
            </a:xfrm>
          </p:grpSpPr>
          <p:grpSp>
            <p:nvGrpSpPr>
              <p:cNvPr id="77" name="Group 26">
                <a:extLst>
                  <a:ext uri="{FF2B5EF4-FFF2-40B4-BE49-F238E27FC236}">
                    <a16:creationId xmlns:a16="http://schemas.microsoft.com/office/drawing/2014/main" xmlns="" id="{480CD05F-5D52-469F-80CF-52CC35C515FE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xmlns="" id="{3C5C7366-3F93-4AC1-B1E0-32DA2FD63B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xmlns="" id="{4A17A8B3-A7BB-4A8D-9917-F7E67F7688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1" y="1988586"/>
                  <a:ext cx="3240001" cy="324000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xmlns="" id="{0A91BCF2-04B1-4E2E-B38D-484C17832F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0" y="1808587"/>
                  <a:ext cx="3600198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xmlns="" id="{F2B00C73-3B19-4458-B418-487B291FEB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170961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xmlns="" id="{6AF64EEC-07DC-4AD4-B570-093411B813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399932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xmlns="" id="{BE083ED9-998F-4B0B-9B86-E8C6E56F2D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8"/>
                <a:ext cx="2244436" cy="2244184"/>
              </a:xfrm>
              <a:prstGeom prst="arc">
                <a:avLst>
                  <a:gd name="adj1" fmla="val 16200000"/>
                  <a:gd name="adj2" fmla="val 7147860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E052AECE-F97C-4E57-9598-192F862B5801}"/>
              </a:ext>
            </a:extLst>
          </p:cNvPr>
          <p:cNvGrpSpPr/>
          <p:nvPr/>
        </p:nvGrpSpPr>
        <p:grpSpPr>
          <a:xfrm>
            <a:off x="6332906" y="1145909"/>
            <a:ext cx="1665847" cy="1694139"/>
            <a:chOff x="915144" y="1206561"/>
            <a:chExt cx="1665847" cy="1694139"/>
          </a:xfrm>
        </p:grpSpPr>
        <p:sp>
          <p:nvSpPr>
            <p:cNvPr id="85" name="Szövegdoboz 30">
              <a:extLst>
                <a:ext uri="{FF2B5EF4-FFF2-40B4-BE49-F238E27FC236}">
                  <a16:creationId xmlns:a16="http://schemas.microsoft.com/office/drawing/2014/main" xmlns="" id="{2EA69805-F083-41A6-9197-108E16E57980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egyéb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8F9156F3-3882-4D95-B3B3-88A81EF715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87" name="Group 26">
                <a:extLst>
                  <a:ext uri="{FF2B5EF4-FFF2-40B4-BE49-F238E27FC236}">
                    <a16:creationId xmlns:a16="http://schemas.microsoft.com/office/drawing/2014/main" xmlns="" id="{F4366CD6-8FF8-4FF7-956D-F823BB74D695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xmlns="" id="{D4183318-5A53-422C-8B24-00FB04996D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xmlns="" id="{1B7C2D6C-B55A-4305-B545-8CCD32B940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xmlns="" id="{1496C839-0B4A-49C0-86D0-F577D6163A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xmlns="" id="{1C4A1124-BA3F-47C2-9CA8-EF8AA5BC4A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138822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xmlns="" id="{A6B6D052-8D1F-4569-9083-D15D4A3855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1260131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xmlns="" id="{AA8DB32A-7C46-4FE3-931D-F1E0A78213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855883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27AE42A7-63B5-40E5-8367-42A5B51F6B56}"/>
              </a:ext>
            </a:extLst>
          </p:cNvPr>
          <p:cNvGrpSpPr/>
          <p:nvPr/>
        </p:nvGrpSpPr>
        <p:grpSpPr>
          <a:xfrm>
            <a:off x="4732373" y="1154271"/>
            <a:ext cx="1665847" cy="1694139"/>
            <a:chOff x="915144" y="1206561"/>
            <a:chExt cx="1665847" cy="1694139"/>
          </a:xfrm>
        </p:grpSpPr>
        <p:sp>
          <p:nvSpPr>
            <p:cNvPr id="95" name="Szövegdoboz 30">
              <a:extLst>
                <a:ext uri="{FF2B5EF4-FFF2-40B4-BE49-F238E27FC236}">
                  <a16:creationId xmlns:a16="http://schemas.microsoft.com/office/drawing/2014/main" xmlns="" id="{67311DF6-4FEA-40B5-A8B0-5B148B91768C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sorozat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DAD56FEA-C054-41DB-B817-B33890EC9F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97" name="Group 26">
                <a:extLst>
                  <a:ext uri="{FF2B5EF4-FFF2-40B4-BE49-F238E27FC236}">
                    <a16:creationId xmlns:a16="http://schemas.microsoft.com/office/drawing/2014/main" xmlns="" id="{4E3AD80E-A1F4-483D-95CE-80F99A8E3141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xmlns="" id="{0DC6B0EB-90D5-49A0-ABFF-6E09D702FA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xmlns="" id="{A2F200DF-2415-4F5D-9C99-B0820CBD4C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xmlns="" id="{016BD4AF-6AF9-4CD9-AB48-9F2D8734EB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xmlns="" id="{2574A054-F749-4F06-B242-65C816B5BE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694001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Arc 98">
                <a:extLst>
                  <a:ext uri="{FF2B5EF4-FFF2-40B4-BE49-F238E27FC236}">
                    <a16:creationId xmlns:a16="http://schemas.microsoft.com/office/drawing/2014/main" xmlns="" id="{6868D8BC-5C03-4A2D-B86B-B033F86B9E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1392708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Arc 99">
                <a:extLst>
                  <a:ext uri="{FF2B5EF4-FFF2-40B4-BE49-F238E27FC236}">
                    <a16:creationId xmlns:a16="http://schemas.microsoft.com/office/drawing/2014/main" xmlns="" id="{CA5D6B0D-5E6F-4538-BEAE-740594DCD4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495810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" name="Title 8">
            <a:extLst>
              <a:ext uri="{FF2B5EF4-FFF2-40B4-BE49-F238E27FC236}">
                <a16:creationId xmlns:a16="http://schemas.microsoft.com/office/drawing/2014/main" xmlns="" id="{8A252C16-7809-4D6F-8F61-31CDADF4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Elkapcsolás a műsor ideje alatt</a:t>
            </a:r>
            <a:endParaRPr lang="en-US" dirty="0"/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9531D642-A62B-4502-B788-3DBFD78C5784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Mennyire volt jellemző, hogy elkapcsolt a műsor alatt? </a:t>
            </a:r>
          </a:p>
        </p:txBody>
      </p:sp>
      <p:sp>
        <p:nvSpPr>
          <p:cNvPr id="108" name="Szövegdoboz 135">
            <a:extLst>
              <a:ext uri="{FF2B5EF4-FFF2-40B4-BE49-F238E27FC236}">
                <a16:creationId xmlns:a16="http://schemas.microsoft.com/office/drawing/2014/main" xmlns="" id="{36042778-38E1-4DD1-A270-6D7FB4C51599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21645AFF-E23D-40F6-9232-7A95609C4816}"/>
              </a:ext>
            </a:extLst>
          </p:cNvPr>
          <p:cNvGrpSpPr/>
          <p:nvPr/>
        </p:nvGrpSpPr>
        <p:grpSpPr>
          <a:xfrm>
            <a:off x="323528" y="1154271"/>
            <a:ext cx="1665847" cy="1694139"/>
            <a:chOff x="915144" y="1206561"/>
            <a:chExt cx="1665847" cy="1694139"/>
          </a:xfrm>
        </p:grpSpPr>
        <p:sp>
          <p:nvSpPr>
            <p:cNvPr id="106" name="Szövegdoboz 30">
              <a:extLst>
                <a:ext uri="{FF2B5EF4-FFF2-40B4-BE49-F238E27FC236}">
                  <a16:creationId xmlns:a16="http://schemas.microsoft.com/office/drawing/2014/main" xmlns="" id="{18DD24B5-F948-4472-BE8B-4FDB059369B5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</a:t>
              </a:r>
              <a:endPara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0DEFE8D5-EA4E-42F3-8A86-CEC80EF157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50" name="Group 26">
                <a:extLst>
                  <a:ext uri="{FF2B5EF4-FFF2-40B4-BE49-F238E27FC236}">
                    <a16:creationId xmlns:a16="http://schemas.microsoft.com/office/drawing/2014/main" xmlns="" id="{63C1884A-31FA-4C0D-A09B-76AF534C031D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xmlns="" id="{A2D8661E-146F-4C52-A0F2-5B8BF3FC03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xmlns="" id="{6F0A4484-F442-409C-962A-253FD777CD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xmlns="" id="{6DD6CCFA-E080-4275-A99D-3BD0DCE498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1" name="Arc 150">
                <a:extLst>
                  <a:ext uri="{FF2B5EF4-FFF2-40B4-BE49-F238E27FC236}">
                    <a16:creationId xmlns:a16="http://schemas.microsoft.com/office/drawing/2014/main" xmlns="" id="{834DC123-992E-4422-BE11-3F140B2230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Arc 151">
                <a:extLst>
                  <a:ext uri="{FF2B5EF4-FFF2-40B4-BE49-F238E27FC236}">
                    <a16:creationId xmlns:a16="http://schemas.microsoft.com/office/drawing/2014/main" xmlns="" id="{67248FAA-0B99-47A8-9C79-8FDD02725C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975291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Arc 152">
                <a:extLst>
                  <a:ext uri="{FF2B5EF4-FFF2-40B4-BE49-F238E27FC236}">
                    <a16:creationId xmlns:a16="http://schemas.microsoft.com/office/drawing/2014/main" xmlns="" id="{43BD7402-426B-425D-B156-30675CD842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1697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F1D77ECE-2FDA-428F-850C-E8B2008BD35C}"/>
              </a:ext>
            </a:extLst>
          </p:cNvPr>
          <p:cNvSpPr txBox="1"/>
          <p:nvPr/>
        </p:nvSpPr>
        <p:spPr>
          <a:xfrm>
            <a:off x="7096343" y="3075806"/>
            <a:ext cx="172819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kern="0" dirty="0">
                <a:solidFill>
                  <a:schemeClr val="accent4"/>
                </a:solidFill>
                <a:latin typeface="Calibri"/>
              </a:rPr>
              <a:t>●</a:t>
            </a:r>
            <a:r>
              <a:rPr lang="hu-HU" sz="1050" kern="0" dirty="0">
                <a:solidFill>
                  <a:srgbClr val="404040"/>
                </a:solidFill>
                <a:latin typeface="Calibri"/>
              </a:rPr>
              <a:t> Nem kapcsolt el</a:t>
            </a:r>
          </a:p>
          <a:p>
            <a:pPr marL="173038" indent="-173038"/>
            <a:r>
              <a:rPr lang="hu-HU" sz="1050" kern="0" dirty="0">
                <a:solidFill>
                  <a:schemeClr val="accent1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Reklámok alatt elkapcsolt</a:t>
            </a:r>
          </a:p>
          <a:p>
            <a:pPr marL="173038" indent="-173038"/>
            <a:r>
              <a:rPr lang="hu-HU" sz="1050" kern="0" dirty="0">
                <a:solidFill>
                  <a:schemeClr val="accent2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Műsor alatt is elkapcsolt</a:t>
            </a:r>
          </a:p>
          <a:p>
            <a:pPr marL="173038" indent="-173038"/>
            <a:endParaRPr lang="hu-HU" sz="1050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8" name="Cím 30">
            <a:extLst>
              <a:ext uri="{FF2B5EF4-FFF2-40B4-BE49-F238E27FC236}">
                <a16:creationId xmlns:a16="http://schemas.microsoft.com/office/drawing/2014/main" xmlns="" id="{159BA851-7E5F-48A3-A797-547AD183E7B3}"/>
              </a:ext>
            </a:extLst>
          </p:cNvPr>
          <p:cNvSpPr txBox="1">
            <a:spLocks/>
          </p:cNvSpPr>
          <p:nvPr/>
        </p:nvSpPr>
        <p:spPr>
          <a:xfrm>
            <a:off x="434663" y="4038856"/>
            <a:ext cx="8346147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 egyes műfajok tekintetében megállapítható, hogy a filmek, már csak műsorhosszukból, így a valószínűsíthető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break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-ek számából adódóan is, nagyobb arányban késztetik elkapcsolásra a nézőket (42% elkapcsolt legalább egyszer).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BA72044-8548-4670-ACB9-C8462688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62672F2-1F91-4C3F-AC8F-C5E23D001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2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8">
            <a:extLst>
              <a:ext uri="{FF2B5EF4-FFF2-40B4-BE49-F238E27FC236}">
                <a16:creationId xmlns:a16="http://schemas.microsoft.com/office/drawing/2014/main" xmlns="" id="{8A252C16-7809-4D6F-8F61-31CDADF4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Elkapcsolás a műsor ideje alatt</a:t>
            </a:r>
            <a:endParaRPr lang="en-US" dirty="0"/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9531D642-A62B-4502-B788-3DBFD78C5784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Mennyire volt jellemző, hogy elkapcsolt a műsor alatt? </a:t>
            </a:r>
          </a:p>
        </p:txBody>
      </p:sp>
      <p:sp>
        <p:nvSpPr>
          <p:cNvPr id="108" name="Szövegdoboz 135">
            <a:extLst>
              <a:ext uri="{FF2B5EF4-FFF2-40B4-BE49-F238E27FC236}">
                <a16:creationId xmlns:a16="http://schemas.microsoft.com/office/drawing/2014/main" xmlns="" id="{36042778-38E1-4DD1-A270-6D7FB4C51599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3AFBC745-27C8-4CF3-915E-89DDF15B04FE}"/>
              </a:ext>
            </a:extLst>
          </p:cNvPr>
          <p:cNvGrpSpPr/>
          <p:nvPr/>
        </p:nvGrpSpPr>
        <p:grpSpPr>
          <a:xfrm>
            <a:off x="2438008" y="1154269"/>
            <a:ext cx="1665847" cy="1694139"/>
            <a:chOff x="915144" y="1206561"/>
            <a:chExt cx="1665847" cy="1694139"/>
          </a:xfrm>
        </p:grpSpPr>
        <p:sp>
          <p:nvSpPr>
            <p:cNvPr id="110" name="Szövegdoboz 30">
              <a:extLst>
                <a:ext uri="{FF2B5EF4-FFF2-40B4-BE49-F238E27FC236}">
                  <a16:creationId xmlns:a16="http://schemas.microsoft.com/office/drawing/2014/main" xmlns="" id="{669ECAB6-CEDD-470A-B0C3-AA223459F03C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RTL klub / tv2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CF4EA73D-BBFC-42EA-9961-56DABB7937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12" name="Group 26">
                <a:extLst>
                  <a:ext uri="{FF2B5EF4-FFF2-40B4-BE49-F238E27FC236}">
                    <a16:creationId xmlns:a16="http://schemas.microsoft.com/office/drawing/2014/main" xmlns="" id="{11EA3502-7E5D-4C3D-B425-C6434E6F277E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xmlns="" id="{8B8C8132-B374-46DE-AEE2-CE01DD6EFC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xmlns="" id="{4C722B14-3FAD-423B-A44C-80E9F47D77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xmlns="" id="{4E78C719-31DD-45C8-BB24-C966A9DBFC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xmlns="" id="{5894EA2F-3382-4A1F-BC8F-FFD0BE8DBB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xmlns="" id="{42C1B7A7-F789-437D-B25B-8749BE29AB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690334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Arc 114">
                <a:extLst>
                  <a:ext uri="{FF2B5EF4-FFF2-40B4-BE49-F238E27FC236}">
                    <a16:creationId xmlns:a16="http://schemas.microsoft.com/office/drawing/2014/main" xmlns="" id="{CD73F704-DD5E-4FBB-96EA-4B590F4853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43750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40F38CFB-BA40-4E81-8AF5-6405FE0FFDBD}"/>
              </a:ext>
            </a:extLst>
          </p:cNvPr>
          <p:cNvGrpSpPr/>
          <p:nvPr/>
        </p:nvGrpSpPr>
        <p:grpSpPr>
          <a:xfrm>
            <a:off x="5639074" y="1145908"/>
            <a:ext cx="1665847" cy="1694139"/>
            <a:chOff x="915144" y="1206561"/>
            <a:chExt cx="1665847" cy="1694139"/>
          </a:xfrm>
        </p:grpSpPr>
        <p:sp>
          <p:nvSpPr>
            <p:cNvPr id="120" name="Szövegdoboz 30">
              <a:extLst>
                <a:ext uri="{FF2B5EF4-FFF2-40B4-BE49-F238E27FC236}">
                  <a16:creationId xmlns:a16="http://schemas.microsoft.com/office/drawing/2014/main" xmlns="" id="{E693EB4F-3484-4E5D-824B-ECB262CB2F55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filmcsatorna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71F5BA11-EA40-4F9B-A6CB-016E0C4271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22" name="Group 26">
                <a:extLst>
                  <a:ext uri="{FF2B5EF4-FFF2-40B4-BE49-F238E27FC236}">
                    <a16:creationId xmlns:a16="http://schemas.microsoft.com/office/drawing/2014/main" xmlns="" id="{025F914C-B132-4126-BAD0-9998565B4E11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xmlns="" id="{77AD06C3-D104-41C3-8AB2-AF6C834088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xmlns="" id="{90F7C13F-4D32-45DC-8532-A0C0F1B8AB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xmlns="" id="{7215044B-EEB1-4F6A-8A37-B9B2B3BC1D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Arc 122">
                <a:extLst>
                  <a:ext uri="{FF2B5EF4-FFF2-40B4-BE49-F238E27FC236}">
                    <a16:creationId xmlns:a16="http://schemas.microsoft.com/office/drawing/2014/main" xmlns="" id="{68B7292D-5815-4D55-8197-E21F293E1B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138822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xmlns="" id="{26B3E1B8-F991-4AA0-BC91-073AE487A4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3683223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xmlns="" id="{E5F01746-CF8B-4BFE-AF02-3C00367437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5791076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AC56DBEB-7E40-4248-B95D-A4DBF30757C8}"/>
              </a:ext>
            </a:extLst>
          </p:cNvPr>
          <p:cNvGrpSpPr/>
          <p:nvPr/>
        </p:nvGrpSpPr>
        <p:grpSpPr>
          <a:xfrm>
            <a:off x="4038541" y="1154270"/>
            <a:ext cx="1665847" cy="1694139"/>
            <a:chOff x="915144" y="1206561"/>
            <a:chExt cx="1665847" cy="1694139"/>
          </a:xfrm>
        </p:grpSpPr>
        <p:sp>
          <p:nvSpPr>
            <p:cNvPr id="130" name="Szövegdoboz 30">
              <a:extLst>
                <a:ext uri="{FF2B5EF4-FFF2-40B4-BE49-F238E27FC236}">
                  <a16:creationId xmlns:a16="http://schemas.microsoft.com/office/drawing/2014/main" xmlns="" id="{AD7CF9A2-E5EB-41F0-BE36-B25777939125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Általános szórakoztató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EEC51BAA-ADF4-4FBF-A74D-775666B315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32" name="Group 26">
                <a:extLst>
                  <a:ext uri="{FF2B5EF4-FFF2-40B4-BE49-F238E27FC236}">
                    <a16:creationId xmlns:a16="http://schemas.microsoft.com/office/drawing/2014/main" xmlns="" id="{6D838D75-6C61-4CC5-8588-24B88D82790D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xmlns="" id="{5B45F214-CFEE-4B09-B0CE-2D954BE851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xmlns="" id="{E61A0B7B-84D1-4959-B001-F516148911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xmlns="" id="{B2BB469D-9388-404D-82F5-BC7EE141B8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Arc 132">
                <a:extLst>
                  <a:ext uri="{FF2B5EF4-FFF2-40B4-BE49-F238E27FC236}">
                    <a16:creationId xmlns:a16="http://schemas.microsoft.com/office/drawing/2014/main" xmlns="" id="{18927432-B18B-480D-AC03-5DE5D2DEC3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xmlns="" id="{43F6C489-2F6E-437B-802E-78881C736B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903807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xmlns="" id="{F6ACEE5A-13F1-48A4-965E-667116701E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2066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80744C01-699C-4949-A13B-7CC4AA349FC9}"/>
              </a:ext>
            </a:extLst>
          </p:cNvPr>
          <p:cNvGrpSpPr/>
          <p:nvPr/>
        </p:nvGrpSpPr>
        <p:grpSpPr>
          <a:xfrm>
            <a:off x="7239607" y="1154271"/>
            <a:ext cx="1665847" cy="1694139"/>
            <a:chOff x="915144" y="1206561"/>
            <a:chExt cx="1665847" cy="1694139"/>
          </a:xfrm>
        </p:grpSpPr>
        <p:sp>
          <p:nvSpPr>
            <p:cNvPr id="140" name="Szövegdoboz 30">
              <a:extLst>
                <a:ext uri="{FF2B5EF4-FFF2-40B4-BE49-F238E27FC236}">
                  <a16:creationId xmlns:a16="http://schemas.microsoft.com/office/drawing/2014/main" xmlns="" id="{BE2530D3-C2AD-4FD3-ABCF-B37B5EB991E7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egyéb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8826FE73-218B-4D46-B7E3-BE99AAB9F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42" name="Group 26">
                <a:extLst>
                  <a:ext uri="{FF2B5EF4-FFF2-40B4-BE49-F238E27FC236}">
                    <a16:creationId xmlns:a16="http://schemas.microsoft.com/office/drawing/2014/main" xmlns="" id="{66047819-1C9D-45D9-BD10-5C8EC6E2AE58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xmlns="" id="{A6BED99C-801C-42FE-A866-47C11764C3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xmlns="" id="{20E83518-D1F7-49A0-B462-545E853D93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xmlns="" id="{E77DED73-0F89-43D6-AA0D-E33B2181C7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Arc 142">
                <a:extLst>
                  <a:ext uri="{FF2B5EF4-FFF2-40B4-BE49-F238E27FC236}">
                    <a16:creationId xmlns:a16="http://schemas.microsoft.com/office/drawing/2014/main" xmlns="" id="{C9AF9AA5-FBC2-46BB-8B41-948618C7AA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Arc 143">
                <a:extLst>
                  <a:ext uri="{FF2B5EF4-FFF2-40B4-BE49-F238E27FC236}">
                    <a16:creationId xmlns:a16="http://schemas.microsoft.com/office/drawing/2014/main" xmlns="" id="{0A0E0EBD-E9FA-4EC7-B599-7F77F4A612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665222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Arc 144">
                <a:extLst>
                  <a:ext uri="{FF2B5EF4-FFF2-40B4-BE49-F238E27FC236}">
                    <a16:creationId xmlns:a16="http://schemas.microsoft.com/office/drawing/2014/main" xmlns="" id="{3530305A-FDFD-4FA1-96E0-CF86852C63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1697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EB224BDF-6E4E-49D5-9C57-558CF7991DD2}"/>
              </a:ext>
            </a:extLst>
          </p:cNvPr>
          <p:cNvGrpSpPr/>
          <p:nvPr/>
        </p:nvGrpSpPr>
        <p:grpSpPr>
          <a:xfrm>
            <a:off x="323528" y="1154271"/>
            <a:ext cx="1665847" cy="1694139"/>
            <a:chOff x="915144" y="1206561"/>
            <a:chExt cx="1665847" cy="1694139"/>
          </a:xfrm>
        </p:grpSpPr>
        <p:sp>
          <p:nvSpPr>
            <p:cNvPr id="150" name="Szövegdoboz 30">
              <a:extLst>
                <a:ext uri="{FF2B5EF4-FFF2-40B4-BE49-F238E27FC236}">
                  <a16:creationId xmlns:a16="http://schemas.microsoft.com/office/drawing/2014/main" xmlns="" id="{43915176-16B7-4A8A-B5EB-D9B796246E18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</a:t>
              </a:r>
              <a:endPara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A0CDDD6B-8940-42A4-9F2E-BC252ABA87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52" name="Group 26">
                <a:extLst>
                  <a:ext uri="{FF2B5EF4-FFF2-40B4-BE49-F238E27FC236}">
                    <a16:creationId xmlns:a16="http://schemas.microsoft.com/office/drawing/2014/main" xmlns="" id="{1B492F6D-548F-4F8B-A867-D38ADDE17DB1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xmlns="" id="{FFABCA86-2FF0-485E-BE58-850EEE45C4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xmlns="" id="{B87AA749-E1C8-47C6-AE5B-1A74A86D14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5542" y="1988586"/>
                  <a:ext cx="3240000" cy="324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xmlns="" id="{9CBF0FCF-7718-4B58-87A6-4D00EA8805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" name="Arc 152">
                <a:extLst>
                  <a:ext uri="{FF2B5EF4-FFF2-40B4-BE49-F238E27FC236}">
                    <a16:creationId xmlns:a16="http://schemas.microsoft.com/office/drawing/2014/main" xmlns="" id="{24936A3C-65DF-47FE-AD59-58252F8B2B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9656" y="1893164"/>
                <a:ext cx="1836356" cy="1836152"/>
              </a:xfrm>
              <a:prstGeom prst="arc">
                <a:avLst>
                  <a:gd name="adj1" fmla="val 16200000"/>
                  <a:gd name="adj2" fmla="val 17361346"/>
                </a:avLst>
              </a:prstGeom>
              <a:noFill/>
              <a:ln w="38100" cap="rnd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Arc 153">
                <a:extLst>
                  <a:ext uri="{FF2B5EF4-FFF2-40B4-BE49-F238E27FC236}">
                    <a16:creationId xmlns:a16="http://schemas.microsoft.com/office/drawing/2014/main" xmlns="" id="{453C20BB-9C34-4978-BDF7-FA1C1A4D9C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975291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Arc 154">
                <a:extLst>
                  <a:ext uri="{FF2B5EF4-FFF2-40B4-BE49-F238E27FC236}">
                    <a16:creationId xmlns:a16="http://schemas.microsoft.com/office/drawing/2014/main" xmlns="" id="{50F0F47E-6CF9-4368-84CD-6C2150C666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8716978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46EDF534-27C8-4F65-9A6F-AFEF99DE193B}"/>
              </a:ext>
            </a:extLst>
          </p:cNvPr>
          <p:cNvSpPr txBox="1"/>
          <p:nvPr/>
        </p:nvSpPr>
        <p:spPr>
          <a:xfrm>
            <a:off x="7096343" y="3075806"/>
            <a:ext cx="172819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050" kern="0" dirty="0">
                <a:solidFill>
                  <a:schemeClr val="accent4"/>
                </a:solidFill>
                <a:latin typeface="Calibri"/>
              </a:rPr>
              <a:t>●</a:t>
            </a:r>
            <a:r>
              <a:rPr lang="hu-HU" sz="1050" kern="0" dirty="0">
                <a:solidFill>
                  <a:srgbClr val="404040"/>
                </a:solidFill>
                <a:latin typeface="Calibri"/>
              </a:rPr>
              <a:t> Nem kapcsolt el</a:t>
            </a:r>
          </a:p>
          <a:p>
            <a:pPr marL="173038" indent="-173038"/>
            <a:r>
              <a:rPr lang="hu-HU" sz="1050" kern="0" dirty="0">
                <a:solidFill>
                  <a:schemeClr val="accent1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Reklámok alatt elkapcsolt</a:t>
            </a:r>
          </a:p>
          <a:p>
            <a:pPr marL="173038" indent="-173038"/>
            <a:r>
              <a:rPr lang="hu-HU" sz="1050" kern="0" dirty="0">
                <a:solidFill>
                  <a:schemeClr val="accent2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Műsor alatt is elkapcsolt</a:t>
            </a:r>
          </a:p>
          <a:p>
            <a:pPr marL="173038" indent="-173038"/>
            <a:endParaRPr lang="hu-HU" sz="1050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0" name="Cím 30">
            <a:extLst>
              <a:ext uri="{FF2B5EF4-FFF2-40B4-BE49-F238E27FC236}">
                <a16:creationId xmlns:a16="http://schemas.microsoft.com/office/drawing/2014/main" xmlns="" id="{AF565A35-8D33-4CD3-8AD5-3AFA8384B4D2}"/>
              </a:ext>
            </a:extLst>
          </p:cNvPr>
          <p:cNvSpPr txBox="1">
            <a:spLocks/>
          </p:cNvSpPr>
          <p:nvPr/>
        </p:nvSpPr>
        <p:spPr>
          <a:xfrm>
            <a:off x="434663" y="4038856"/>
            <a:ext cx="8346147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szignifikanciavizsgálat tanulsága szerint az elkapcsolási arányok nem különböznek jelentősen az egyes napszakokban, és a tekintetben sem, hogy egyedül vagy társaságban történt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tévézés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. A választott csatorna jellege befolyásolja ugyanakkor az elkapcsolást. A korábbi következtetéssel összefüggésben a filmcsatornákon jellemzőbb a szörfölgetés (csupán 54% nem kapcsolt el), de kimondottan a reklámok alatt (40%).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DC7DF56-6CD8-4D3E-A826-E6BFF6ED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C36B61A-D781-4EAE-8CFC-61B89600F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2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PÁRHUZAMOS TEVÉKENYSÉG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FC25E04E-753A-4720-89BC-CAEF7C54EA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1BC28E-A972-49D2-B8E1-2ECF10C36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D5A090-54B6-4E58-945A-5CE589EA2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7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Mialatt a műsort nézte, használt-e az alábbi eszközöket?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Párhuzamos képernyőhasználat</a:t>
            </a: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xmlns="" id="{D0BD0B79-C2EB-454A-8C7D-91E022ADAE64}"/>
              </a:ext>
            </a:extLst>
          </p:cNvPr>
          <p:cNvSpPr>
            <a:spLocks noChangeAspect="1"/>
          </p:cNvSpPr>
          <p:nvPr/>
        </p:nvSpPr>
        <p:spPr>
          <a:xfrm>
            <a:off x="3417737" y="1866951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xmlns="" id="{DC04B126-95B9-42FA-826D-2B0E0E1C5760}"/>
              </a:ext>
            </a:extLst>
          </p:cNvPr>
          <p:cNvSpPr>
            <a:spLocks noChangeAspect="1"/>
          </p:cNvSpPr>
          <p:nvPr/>
        </p:nvSpPr>
        <p:spPr>
          <a:xfrm>
            <a:off x="4581221" y="1866951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xmlns="" id="{4E492A07-0134-4760-B498-4C738A84B377}"/>
              </a:ext>
            </a:extLst>
          </p:cNvPr>
          <p:cNvSpPr>
            <a:spLocks noChangeAspect="1"/>
          </p:cNvSpPr>
          <p:nvPr/>
        </p:nvSpPr>
        <p:spPr>
          <a:xfrm>
            <a:off x="5741789" y="1866951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xmlns="" id="{C24D0D4F-6404-4800-8AAF-09AB160D82BB}"/>
              </a:ext>
            </a:extLst>
          </p:cNvPr>
          <p:cNvSpPr>
            <a:spLocks noChangeAspect="1"/>
          </p:cNvSpPr>
          <p:nvPr/>
        </p:nvSpPr>
        <p:spPr>
          <a:xfrm>
            <a:off x="6905273" y="1866951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1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736A7E2-2D21-4E1B-9AF0-934B75C8FD45}"/>
              </a:ext>
            </a:extLst>
          </p:cNvPr>
          <p:cNvSpPr>
            <a:spLocks noChangeAspect="1"/>
          </p:cNvSpPr>
          <p:nvPr/>
        </p:nvSpPr>
        <p:spPr>
          <a:xfrm>
            <a:off x="3012163" y="1866951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0726222-7EB1-4FD5-A1DC-3C9D64051EE5}"/>
              </a:ext>
            </a:extLst>
          </p:cNvPr>
          <p:cNvSpPr>
            <a:spLocks noChangeAspect="1"/>
          </p:cNvSpPr>
          <p:nvPr/>
        </p:nvSpPr>
        <p:spPr>
          <a:xfrm>
            <a:off x="4162752" y="1866951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2B02CD59-3968-48F8-9BF3-A273FA8377EB}"/>
              </a:ext>
            </a:extLst>
          </p:cNvPr>
          <p:cNvSpPr>
            <a:spLocks noChangeAspect="1"/>
          </p:cNvSpPr>
          <p:nvPr/>
        </p:nvSpPr>
        <p:spPr>
          <a:xfrm>
            <a:off x="5330266" y="1866951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04F2B23-5857-434C-8D31-0AA8A9A5F1C5}"/>
              </a:ext>
            </a:extLst>
          </p:cNvPr>
          <p:cNvSpPr>
            <a:spLocks noChangeAspect="1"/>
          </p:cNvSpPr>
          <p:nvPr/>
        </p:nvSpPr>
        <p:spPr>
          <a:xfrm>
            <a:off x="6515950" y="1866951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9EAF41BF-AE52-4211-BFE0-EF576674B0D3}"/>
              </a:ext>
            </a:extLst>
          </p:cNvPr>
          <p:cNvSpPr>
            <a:spLocks noChangeAspect="1"/>
          </p:cNvSpPr>
          <p:nvPr/>
        </p:nvSpPr>
        <p:spPr>
          <a:xfrm>
            <a:off x="7668174" y="1866951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3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2" name="Chart 4">
            <a:extLst>
              <a:ext uri="{FF2B5EF4-FFF2-40B4-BE49-F238E27FC236}">
                <a16:creationId xmlns:a16="http://schemas.microsoft.com/office/drawing/2014/main" xmlns="" id="{8BCE588D-B89C-40B4-A963-150E247EE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83570"/>
              </p:ext>
            </p:extLst>
          </p:nvPr>
        </p:nvGraphicFramePr>
        <p:xfrm>
          <a:off x="2685727" y="1635646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Szövegdoboz 81">
            <a:extLst>
              <a:ext uri="{FF2B5EF4-FFF2-40B4-BE49-F238E27FC236}">
                <a16:creationId xmlns:a16="http://schemas.microsoft.com/office/drawing/2014/main" xmlns="" id="{5C65176C-4AE2-4F5A-AEE5-CFE2913A39A3}"/>
              </a:ext>
            </a:extLst>
          </p:cNvPr>
          <p:cNvSpPr txBox="1"/>
          <p:nvPr/>
        </p:nvSpPr>
        <p:spPr>
          <a:xfrm>
            <a:off x="3022812" y="208424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4" name="Chart 4">
            <a:extLst>
              <a:ext uri="{FF2B5EF4-FFF2-40B4-BE49-F238E27FC236}">
                <a16:creationId xmlns:a16="http://schemas.microsoft.com/office/drawing/2014/main" xmlns="" id="{0E26481D-0B91-4250-ADBA-2EA74D52D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53544"/>
              </p:ext>
            </p:extLst>
          </p:nvPr>
        </p:nvGraphicFramePr>
        <p:xfrm>
          <a:off x="3855571" y="1635646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Chart 4">
            <a:extLst>
              <a:ext uri="{FF2B5EF4-FFF2-40B4-BE49-F238E27FC236}">
                <a16:creationId xmlns:a16="http://schemas.microsoft.com/office/drawing/2014/main" xmlns="" id="{317F0BD8-BF7D-4A75-A845-C13CB4C45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11082"/>
              </p:ext>
            </p:extLst>
          </p:nvPr>
        </p:nvGraphicFramePr>
        <p:xfrm>
          <a:off x="5022106" y="1635646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Chart 4">
            <a:extLst>
              <a:ext uri="{FF2B5EF4-FFF2-40B4-BE49-F238E27FC236}">
                <a16:creationId xmlns:a16="http://schemas.microsoft.com/office/drawing/2014/main" xmlns="" id="{08935FA9-05FD-4515-B2CF-A88720E62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63304"/>
              </p:ext>
            </p:extLst>
          </p:nvPr>
        </p:nvGraphicFramePr>
        <p:xfrm>
          <a:off x="6199094" y="1635646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Chart 4">
            <a:extLst>
              <a:ext uri="{FF2B5EF4-FFF2-40B4-BE49-F238E27FC236}">
                <a16:creationId xmlns:a16="http://schemas.microsoft.com/office/drawing/2014/main" xmlns="" id="{28E43650-888A-4436-8FB1-80588CD79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590132"/>
              </p:ext>
            </p:extLst>
          </p:nvPr>
        </p:nvGraphicFramePr>
        <p:xfrm>
          <a:off x="7349682" y="1635646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8" name="Szövegdoboz 81">
            <a:extLst>
              <a:ext uri="{FF2B5EF4-FFF2-40B4-BE49-F238E27FC236}">
                <a16:creationId xmlns:a16="http://schemas.microsoft.com/office/drawing/2014/main" xmlns="" id="{C90CD942-6D17-4517-96C5-917DE3A713CF}"/>
              </a:ext>
            </a:extLst>
          </p:cNvPr>
          <p:cNvSpPr txBox="1"/>
          <p:nvPr/>
        </p:nvSpPr>
        <p:spPr>
          <a:xfrm>
            <a:off x="4194828" y="208424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Szövegdoboz 81">
            <a:extLst>
              <a:ext uri="{FF2B5EF4-FFF2-40B4-BE49-F238E27FC236}">
                <a16:creationId xmlns:a16="http://schemas.microsoft.com/office/drawing/2014/main" xmlns="" id="{F22AD2AB-31FF-471C-BDAA-E0293050947F}"/>
              </a:ext>
            </a:extLst>
          </p:cNvPr>
          <p:cNvSpPr txBox="1"/>
          <p:nvPr/>
        </p:nvSpPr>
        <p:spPr>
          <a:xfrm>
            <a:off x="5356534" y="208424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Szövegdoboz 81">
            <a:extLst>
              <a:ext uri="{FF2B5EF4-FFF2-40B4-BE49-F238E27FC236}">
                <a16:creationId xmlns:a16="http://schemas.microsoft.com/office/drawing/2014/main" xmlns="" id="{BDEC7C6F-5F0E-4214-A023-02FE425934F1}"/>
              </a:ext>
            </a:extLst>
          </p:cNvPr>
          <p:cNvSpPr txBox="1"/>
          <p:nvPr/>
        </p:nvSpPr>
        <p:spPr>
          <a:xfrm>
            <a:off x="6532684" y="208424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Szövegdoboz 81">
            <a:extLst>
              <a:ext uri="{FF2B5EF4-FFF2-40B4-BE49-F238E27FC236}">
                <a16:creationId xmlns:a16="http://schemas.microsoft.com/office/drawing/2014/main" xmlns="" id="{91711E8F-3A94-4339-A0C3-E6DB86D731D6}"/>
              </a:ext>
            </a:extLst>
          </p:cNvPr>
          <p:cNvSpPr txBox="1"/>
          <p:nvPr/>
        </p:nvSpPr>
        <p:spPr>
          <a:xfrm>
            <a:off x="7682052" y="2084244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3%</a:t>
            </a:r>
            <a:endParaRPr kumimoji="0" lang="hu-HU" sz="15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xmlns="" id="{D7F74E0A-8981-4B22-9671-33F0CBB02B58}"/>
              </a:ext>
            </a:extLst>
          </p:cNvPr>
          <p:cNvSpPr/>
          <p:nvPr/>
        </p:nvSpPr>
        <p:spPr>
          <a:xfrm>
            <a:off x="2886818" y="1623727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Egyik sem</a:t>
            </a:r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xmlns="" id="{EEDC2145-FEB5-4AF3-B1FB-FDDBD0AE85A7}"/>
              </a:ext>
            </a:extLst>
          </p:cNvPr>
          <p:cNvSpPr/>
          <p:nvPr/>
        </p:nvSpPr>
        <p:spPr>
          <a:xfrm>
            <a:off x="4074717" y="1623727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okostelefon</a:t>
            </a: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xmlns="" id="{61E8BEDD-4CAF-4694-8CEF-84F4092E5813}"/>
              </a:ext>
            </a:extLst>
          </p:cNvPr>
          <p:cNvSpPr/>
          <p:nvPr/>
        </p:nvSpPr>
        <p:spPr>
          <a:xfrm>
            <a:off x="5258899" y="1623726"/>
            <a:ext cx="109642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Laptop, notebook</a:t>
            </a:r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xmlns="" id="{1D82A793-9D72-4B4B-A097-4EA93DCDAB36}"/>
              </a:ext>
            </a:extLst>
          </p:cNvPr>
          <p:cNvSpPr/>
          <p:nvPr/>
        </p:nvSpPr>
        <p:spPr>
          <a:xfrm>
            <a:off x="6430143" y="1488537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Asztali számítógép</a:t>
            </a:r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xmlns="" id="{C1AF7B14-FFC5-4101-96FA-B8D58A440AC4}"/>
              </a:ext>
            </a:extLst>
          </p:cNvPr>
          <p:cNvSpPr/>
          <p:nvPr/>
        </p:nvSpPr>
        <p:spPr>
          <a:xfrm>
            <a:off x="7590626" y="1623726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242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tablet</a:t>
            </a:r>
          </a:p>
        </p:txBody>
      </p:sp>
      <p:sp>
        <p:nvSpPr>
          <p:cNvPr id="32" name="Cím 30">
            <a:extLst>
              <a:ext uri="{FF2B5EF4-FFF2-40B4-BE49-F238E27FC236}">
                <a16:creationId xmlns:a16="http://schemas.microsoft.com/office/drawing/2014/main" xmlns="" id="{1F8EAFB3-E134-41BC-A86E-AD254444F025}"/>
              </a:ext>
            </a:extLst>
          </p:cNvPr>
          <p:cNvSpPr txBox="1">
            <a:spLocks/>
          </p:cNvSpPr>
          <p:nvPr/>
        </p:nvSpPr>
        <p:spPr>
          <a:xfrm>
            <a:off x="434663" y="3579862"/>
            <a:ext cx="8346147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 alternatív képernyő használatának aránya 44%. A 30 év alatti nézők (62%), a nagyvárosban élők (49-51%), a jó anyagi helyzetűek (48%) valamint a ritkábban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tévézők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(50%) körében szignifikánsan magasabb ez az arány. 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Az egyes készülékek közül az okostelefon használata emelkedik ki: minden harmadik tévénéző használt ilyen eszközt a műsor megtekintése alatt. Különösen magas arány mérhető a legfiatalabb korosztályban (55%), a szülőkkel, lakótársakkal élők (43%), de a női nézők (38%) célcsoportján is.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xmlns="" id="{D3A01CE8-CC93-41F2-802A-46910C16B38D}"/>
              </a:ext>
            </a:extLst>
          </p:cNvPr>
          <p:cNvSpPr>
            <a:spLocks noChangeAspect="1"/>
          </p:cNvSpPr>
          <p:nvPr/>
        </p:nvSpPr>
        <p:spPr bwMode="auto">
          <a:xfrm>
            <a:off x="1055006" y="1491630"/>
            <a:ext cx="1036533" cy="1036533"/>
          </a:xfrm>
          <a:prstGeom prst="arc">
            <a:avLst>
              <a:gd name="adj1" fmla="val 16175991"/>
              <a:gd name="adj2" fmla="val 4128929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xmlns="" id="{27F41DB6-72DC-4821-BF34-29672E2729C2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55006" y="1491630"/>
            <a:ext cx="1036533" cy="1036533"/>
          </a:xfrm>
          <a:prstGeom prst="arc">
            <a:avLst>
              <a:gd name="adj1" fmla="val 16160081"/>
              <a:gd name="adj2" fmla="val 6669921"/>
            </a:avLst>
          </a:prstGeom>
          <a:noFill/>
          <a:ln w="228600" cap="flat" cmpd="sng" algn="ctr">
            <a:solidFill>
              <a:srgbClr val="FF4343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BFF098C-49BD-452E-AB49-DAA7B9C65AEC}"/>
              </a:ext>
            </a:extLst>
          </p:cNvPr>
          <p:cNvSpPr txBox="1"/>
          <p:nvPr/>
        </p:nvSpPr>
        <p:spPr>
          <a:xfrm>
            <a:off x="251520" y="2619658"/>
            <a:ext cx="1124164" cy="6848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Nem használt más képernyőt </a:t>
            </a:r>
            <a:r>
              <a:rPr lang="hu-HU" sz="2250" b="1" kern="0" dirty="0">
                <a:solidFill>
                  <a:schemeClr val="accent4"/>
                </a:solidFill>
                <a:latin typeface="Calibri"/>
              </a:rPr>
              <a:t/>
            </a:r>
            <a:br>
              <a:rPr lang="hu-HU" sz="2250" b="1" kern="0" dirty="0">
                <a:solidFill>
                  <a:schemeClr val="accent4"/>
                </a:solidFill>
                <a:latin typeface="Calibri"/>
              </a:rPr>
            </a:br>
            <a:r>
              <a:rPr lang="hu-HU" sz="2250" b="1" kern="0" dirty="0">
                <a:solidFill>
                  <a:srgbClr val="FF4343"/>
                </a:solidFill>
                <a:latin typeface="Calibri"/>
              </a:rPr>
              <a:t>56</a:t>
            </a:r>
            <a:r>
              <a:rPr lang="en-US" sz="2250" b="1" kern="0" dirty="0">
                <a:solidFill>
                  <a:srgbClr val="FF4343"/>
                </a:solidFill>
                <a:latin typeface="Calibri"/>
              </a:rPr>
              <a:t>%</a:t>
            </a:r>
            <a:endParaRPr lang="en-GB" sz="2250" b="1" kern="0" dirty="0">
              <a:solidFill>
                <a:srgbClr val="FF4343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66411C-DB9E-4B8D-BA15-178AFE29C35E}"/>
              </a:ext>
            </a:extLst>
          </p:cNvPr>
          <p:cNvSpPr txBox="1"/>
          <p:nvPr/>
        </p:nvSpPr>
        <p:spPr>
          <a:xfrm>
            <a:off x="1763328" y="2619657"/>
            <a:ext cx="936464" cy="6848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100" b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Használt más képernyőt</a:t>
            </a:r>
            <a:r>
              <a:rPr lang="hu-HU" dirty="0">
                <a:solidFill>
                  <a:srgbClr val="FF4343"/>
                </a:solidFill>
              </a:rPr>
              <a:t/>
            </a:r>
            <a:br>
              <a:rPr lang="hu-HU" dirty="0">
                <a:solidFill>
                  <a:srgbClr val="FF4343"/>
                </a:solidFill>
              </a:rPr>
            </a:br>
            <a:r>
              <a:rPr lang="hu-HU" dirty="0"/>
              <a:t>44</a:t>
            </a:r>
            <a:r>
              <a:rPr lang="en-US" dirty="0"/>
              <a:t>%</a:t>
            </a:r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88E354C-541C-44E9-8E85-33372CF1A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7C6EF74-FEA1-452C-9507-D3A8F9A358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5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Okostelefon használat aránya</a:t>
            </a:r>
            <a:endParaRPr lang="en-US" dirty="0"/>
          </a:p>
        </p:txBody>
      </p:sp>
      <p:graphicFrame>
        <p:nvGraphicFramePr>
          <p:cNvPr id="65" name="Chart 4">
            <a:extLst>
              <a:ext uri="{FF2B5EF4-FFF2-40B4-BE49-F238E27FC236}">
                <a16:creationId xmlns:a16="http://schemas.microsoft.com/office/drawing/2014/main" xmlns="" id="{7F9FAA5C-270C-48AE-9F55-7C9E153DB3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0206" y="122687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Szövegdoboz 81">
            <a:extLst>
              <a:ext uri="{FF2B5EF4-FFF2-40B4-BE49-F238E27FC236}">
                <a16:creationId xmlns:a16="http://schemas.microsoft.com/office/drawing/2014/main" xmlns="" id="{2D7FD70B-375A-4AC3-B6B1-1899F257CA78}"/>
              </a:ext>
            </a:extLst>
          </p:cNvPr>
          <p:cNvSpPr txBox="1"/>
          <p:nvPr/>
        </p:nvSpPr>
        <p:spPr>
          <a:xfrm>
            <a:off x="941538" y="155088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7" name="Chart 4">
            <a:extLst>
              <a:ext uri="{FF2B5EF4-FFF2-40B4-BE49-F238E27FC236}">
                <a16:creationId xmlns:a16="http://schemas.microsoft.com/office/drawing/2014/main" xmlns="" id="{13A757FD-F042-4704-A51F-0919A2760D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60564" y="123009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Szövegdoboz 81">
            <a:extLst>
              <a:ext uri="{FF2B5EF4-FFF2-40B4-BE49-F238E27FC236}">
                <a16:creationId xmlns:a16="http://schemas.microsoft.com/office/drawing/2014/main" xmlns="" id="{5E9F1541-50C8-4631-9BF2-09FB619B48CC}"/>
              </a:ext>
            </a:extLst>
          </p:cNvPr>
          <p:cNvSpPr txBox="1"/>
          <p:nvPr/>
        </p:nvSpPr>
        <p:spPr>
          <a:xfrm>
            <a:off x="3001896" y="155411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1" name="Chart 4">
            <a:extLst>
              <a:ext uri="{FF2B5EF4-FFF2-40B4-BE49-F238E27FC236}">
                <a16:creationId xmlns:a16="http://schemas.microsoft.com/office/drawing/2014/main" xmlns="" id="{13C50D3C-A249-491C-9C4D-98E020F772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60564" y="192870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" name="Szövegdoboz 81">
            <a:extLst>
              <a:ext uri="{FF2B5EF4-FFF2-40B4-BE49-F238E27FC236}">
                <a16:creationId xmlns:a16="http://schemas.microsoft.com/office/drawing/2014/main" xmlns="" id="{CE783543-F1F4-4475-B700-B7C7E4E9E55D}"/>
              </a:ext>
            </a:extLst>
          </p:cNvPr>
          <p:cNvSpPr txBox="1"/>
          <p:nvPr/>
        </p:nvSpPr>
        <p:spPr>
          <a:xfrm>
            <a:off x="3001896" y="225272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1" name="Chart 4">
            <a:extLst>
              <a:ext uri="{FF2B5EF4-FFF2-40B4-BE49-F238E27FC236}">
                <a16:creationId xmlns:a16="http://schemas.microsoft.com/office/drawing/2014/main" xmlns="" id="{9224FF37-DDB7-4D7F-9167-E4F619AC3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663422"/>
              </p:ext>
            </p:extLst>
          </p:nvPr>
        </p:nvGraphicFramePr>
        <p:xfrm>
          <a:off x="5048678" y="122687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2" name="Szövegdoboz 81">
            <a:extLst>
              <a:ext uri="{FF2B5EF4-FFF2-40B4-BE49-F238E27FC236}">
                <a16:creationId xmlns:a16="http://schemas.microsoft.com/office/drawing/2014/main" xmlns="" id="{05FAD186-8E90-4D6A-99C8-B20AE9E7E9BC}"/>
              </a:ext>
            </a:extLst>
          </p:cNvPr>
          <p:cNvSpPr txBox="1"/>
          <p:nvPr/>
        </p:nvSpPr>
        <p:spPr>
          <a:xfrm>
            <a:off x="5190010" y="155088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4" name="Chart 4">
            <a:extLst>
              <a:ext uri="{FF2B5EF4-FFF2-40B4-BE49-F238E27FC236}">
                <a16:creationId xmlns:a16="http://schemas.microsoft.com/office/drawing/2014/main" xmlns="" id="{44507992-000C-4001-B97F-AF16E4030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275307"/>
              </p:ext>
            </p:extLst>
          </p:nvPr>
        </p:nvGraphicFramePr>
        <p:xfrm>
          <a:off x="5048678" y="192548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5" name="Szövegdoboz 81">
            <a:extLst>
              <a:ext uri="{FF2B5EF4-FFF2-40B4-BE49-F238E27FC236}">
                <a16:creationId xmlns:a16="http://schemas.microsoft.com/office/drawing/2014/main" xmlns="" id="{83394ED3-909B-47E5-8468-2B0CB9311197}"/>
              </a:ext>
            </a:extLst>
          </p:cNvPr>
          <p:cNvSpPr txBox="1"/>
          <p:nvPr/>
        </p:nvSpPr>
        <p:spPr>
          <a:xfrm>
            <a:off x="5190010" y="224950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B1E275E4-33D0-459E-B8B0-C8EF424585CA}"/>
              </a:ext>
            </a:extLst>
          </p:cNvPr>
          <p:cNvSpPr/>
          <p:nvPr/>
        </p:nvSpPr>
        <p:spPr>
          <a:xfrm>
            <a:off x="1805634" y="1586392"/>
            <a:ext cx="1172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férfi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nő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0B3B63E-85E3-49AB-AE6A-25A94E98A0BF}"/>
              </a:ext>
            </a:extLst>
          </p:cNvPr>
          <p:cNvSpPr/>
          <p:nvPr/>
        </p:nvSpPr>
        <p:spPr>
          <a:xfrm>
            <a:off x="3707904" y="1648420"/>
            <a:ext cx="1531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18-39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40-59</a:t>
            </a:r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xmlns="" id="{139ECEB3-7653-4C34-A1AE-C26F74BBF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4372"/>
              </p:ext>
            </p:extLst>
          </p:nvPr>
        </p:nvGraphicFramePr>
        <p:xfrm>
          <a:off x="196268" y="1059582"/>
          <a:ext cx="8624204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051">
                  <a:extLst>
                    <a:ext uri="{9D8B030D-6E8A-4147-A177-3AD203B41FA5}">
                      <a16:colId xmlns:a16="http://schemas.microsoft.com/office/drawing/2014/main" xmlns="" val="945795858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xmlns="" val="724501195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xmlns="" val="1812962244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xmlns="" val="10688002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 err="1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hu-HU" sz="900" b="0" kern="0" cap="all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nem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KOR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Anyagi helyzet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5746599"/>
                  </a:ext>
                </a:extLst>
              </a:tr>
            </a:tbl>
          </a:graphicData>
        </a:graphic>
      </p:graphicFrame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BED0CA72-63FC-447F-8A05-B1B0E6C7E0A0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Mialatt a műsort nézte, használt-e okostelefont?</a:t>
            </a:r>
          </a:p>
        </p:txBody>
      </p:sp>
      <p:sp>
        <p:nvSpPr>
          <p:cNvPr id="31" name="Szövegdoboz 135">
            <a:extLst>
              <a:ext uri="{FF2B5EF4-FFF2-40B4-BE49-F238E27FC236}">
                <a16:creationId xmlns:a16="http://schemas.microsoft.com/office/drawing/2014/main" xmlns="" id="{F8BE618D-CAB6-4AA6-9BC5-89F0EF6B0128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2" name="Cím 30">
            <a:extLst>
              <a:ext uri="{FF2B5EF4-FFF2-40B4-BE49-F238E27FC236}">
                <a16:creationId xmlns:a16="http://schemas.microsoft.com/office/drawing/2014/main" xmlns="" id="{1EB4B2A8-ACA3-475A-AB58-9EE90452DAC9}"/>
              </a:ext>
            </a:extLst>
          </p:cNvPr>
          <p:cNvSpPr txBox="1">
            <a:spLocks/>
          </p:cNvSpPr>
          <p:nvPr/>
        </p:nvSpPr>
        <p:spPr>
          <a:xfrm>
            <a:off x="434663" y="3579862"/>
            <a:ext cx="3358669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műsor megtekintése alatt történő okostelefon használat a főbb demográfiai változók mentén is mutat jelentős eltérést. Az intenzív okostelefon használat a legfiatalabb korosztály sajátja igazán.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4930000-3852-465F-89CC-6C5DFF3C6F31}"/>
              </a:ext>
            </a:extLst>
          </p:cNvPr>
          <p:cNvSpPr/>
          <p:nvPr/>
        </p:nvSpPr>
        <p:spPr>
          <a:xfrm>
            <a:off x="6156176" y="1586392"/>
            <a:ext cx="1172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Jó anyagi helyzet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Átlagos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nélkülöző</a:t>
            </a:r>
          </a:p>
        </p:txBody>
      </p:sp>
      <p:graphicFrame>
        <p:nvGraphicFramePr>
          <p:cNvPr id="34" name="Chart 4">
            <a:extLst>
              <a:ext uri="{FF2B5EF4-FFF2-40B4-BE49-F238E27FC236}">
                <a16:creationId xmlns:a16="http://schemas.microsoft.com/office/drawing/2014/main" xmlns="" id="{3E061EA0-A2DC-450F-8544-F7C616CC7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837136"/>
              </p:ext>
            </p:extLst>
          </p:nvPr>
        </p:nvGraphicFramePr>
        <p:xfrm>
          <a:off x="7243575" y="1220387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Szövegdoboz 81">
            <a:extLst>
              <a:ext uri="{FF2B5EF4-FFF2-40B4-BE49-F238E27FC236}">
                <a16:creationId xmlns:a16="http://schemas.microsoft.com/office/drawing/2014/main" xmlns="" id="{ADBBA101-12D5-4E97-B712-C829701E5287}"/>
              </a:ext>
            </a:extLst>
          </p:cNvPr>
          <p:cNvSpPr txBox="1"/>
          <p:nvPr/>
        </p:nvSpPr>
        <p:spPr>
          <a:xfrm>
            <a:off x="7384907" y="154440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6" name="Chart 4">
            <a:extLst>
              <a:ext uri="{FF2B5EF4-FFF2-40B4-BE49-F238E27FC236}">
                <a16:creationId xmlns:a16="http://schemas.microsoft.com/office/drawing/2014/main" xmlns="" id="{AF748029-9E5A-4D88-8CF2-691409750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70193"/>
              </p:ext>
            </p:extLst>
          </p:nvPr>
        </p:nvGraphicFramePr>
        <p:xfrm>
          <a:off x="7243575" y="191899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Szövegdoboz 81">
            <a:extLst>
              <a:ext uri="{FF2B5EF4-FFF2-40B4-BE49-F238E27FC236}">
                <a16:creationId xmlns:a16="http://schemas.microsoft.com/office/drawing/2014/main" xmlns="" id="{F4EFF3BF-DD55-4E98-A069-0159779DFD77}"/>
              </a:ext>
            </a:extLst>
          </p:cNvPr>
          <p:cNvSpPr txBox="1"/>
          <p:nvPr/>
        </p:nvSpPr>
        <p:spPr>
          <a:xfrm>
            <a:off x="7384907" y="224301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Chart 4">
            <a:extLst>
              <a:ext uri="{FF2B5EF4-FFF2-40B4-BE49-F238E27FC236}">
                <a16:creationId xmlns:a16="http://schemas.microsoft.com/office/drawing/2014/main" xmlns="" id="{D0B6AC75-41C4-4833-8E8B-322CF3CA0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00428"/>
              </p:ext>
            </p:extLst>
          </p:nvPr>
        </p:nvGraphicFramePr>
        <p:xfrm>
          <a:off x="7243575" y="2622557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9" name="Szövegdoboz 81">
            <a:extLst>
              <a:ext uri="{FF2B5EF4-FFF2-40B4-BE49-F238E27FC236}">
                <a16:creationId xmlns:a16="http://schemas.microsoft.com/office/drawing/2014/main" xmlns="" id="{8AFC493B-F277-49FF-A897-DD4229DB6E5B}"/>
              </a:ext>
            </a:extLst>
          </p:cNvPr>
          <p:cNvSpPr txBox="1"/>
          <p:nvPr/>
        </p:nvSpPr>
        <p:spPr>
          <a:xfrm>
            <a:off x="7384907" y="294657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BA6A73E-F555-429F-9794-822BAEC9AD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1F7BAC8-DDC5-4863-AA8D-30B9CA82A5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9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hart 4">
            <a:extLst>
              <a:ext uri="{FF2B5EF4-FFF2-40B4-BE49-F238E27FC236}">
                <a16:creationId xmlns:a16="http://schemas.microsoft.com/office/drawing/2014/main" xmlns="" id="{311DEFDD-3802-4F83-A956-F9D83728F3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0206" y="122687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Szövegdoboz 81">
            <a:extLst>
              <a:ext uri="{FF2B5EF4-FFF2-40B4-BE49-F238E27FC236}">
                <a16:creationId xmlns:a16="http://schemas.microsoft.com/office/drawing/2014/main" xmlns="" id="{57D73CE8-7781-4691-96EA-A64841CDD6D0}"/>
              </a:ext>
            </a:extLst>
          </p:cNvPr>
          <p:cNvSpPr txBox="1"/>
          <p:nvPr/>
        </p:nvSpPr>
        <p:spPr>
          <a:xfrm>
            <a:off x="941538" y="155088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1" name="Chart 4">
            <a:extLst>
              <a:ext uri="{FF2B5EF4-FFF2-40B4-BE49-F238E27FC236}">
                <a16:creationId xmlns:a16="http://schemas.microsoft.com/office/drawing/2014/main" xmlns="" id="{42218832-2B19-4BD8-BEA2-1E24E2FAC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13712"/>
              </p:ext>
            </p:extLst>
          </p:nvPr>
        </p:nvGraphicFramePr>
        <p:xfrm>
          <a:off x="2915908" y="1220387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" name="Szövegdoboz 81">
            <a:extLst>
              <a:ext uri="{FF2B5EF4-FFF2-40B4-BE49-F238E27FC236}">
                <a16:creationId xmlns:a16="http://schemas.microsoft.com/office/drawing/2014/main" xmlns="" id="{66296BC1-184C-4142-A7F5-3436125DB5B2}"/>
              </a:ext>
            </a:extLst>
          </p:cNvPr>
          <p:cNvSpPr txBox="1"/>
          <p:nvPr/>
        </p:nvSpPr>
        <p:spPr>
          <a:xfrm>
            <a:off x="3057240" y="154440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Chart 4">
            <a:extLst>
              <a:ext uri="{FF2B5EF4-FFF2-40B4-BE49-F238E27FC236}">
                <a16:creationId xmlns:a16="http://schemas.microsoft.com/office/drawing/2014/main" xmlns="" id="{F38BE14A-D9FE-45CB-9558-3EDABA68A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37261"/>
              </p:ext>
            </p:extLst>
          </p:nvPr>
        </p:nvGraphicFramePr>
        <p:xfrm>
          <a:off x="2915908" y="191899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" name="Szövegdoboz 81">
            <a:extLst>
              <a:ext uri="{FF2B5EF4-FFF2-40B4-BE49-F238E27FC236}">
                <a16:creationId xmlns:a16="http://schemas.microsoft.com/office/drawing/2014/main" xmlns="" id="{CA859489-FAF4-44B0-A0A4-42F556586798}"/>
              </a:ext>
            </a:extLst>
          </p:cNvPr>
          <p:cNvSpPr txBox="1"/>
          <p:nvPr/>
        </p:nvSpPr>
        <p:spPr>
          <a:xfrm>
            <a:off x="3057240" y="2243016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0CF38F3D-E740-433C-87C0-C7E5A54C59E4}"/>
              </a:ext>
            </a:extLst>
          </p:cNvPr>
          <p:cNvSpPr/>
          <p:nvPr/>
        </p:nvSpPr>
        <p:spPr>
          <a:xfrm>
            <a:off x="1619672" y="1580614"/>
            <a:ext cx="1531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Háttér </a:t>
            </a:r>
            <a:r>
              <a:rPr kumimoji="0" lang="hu-HU" sz="900" b="0" i="0" u="none" strike="noStrike" kern="0" cap="all" spc="0" normalizeH="0" baseline="0" noProof="0" dirty="0" err="1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tévéző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koncentráló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573EA2A2-04FE-4BD5-8A8E-67F973E0F847}"/>
              </a:ext>
            </a:extLst>
          </p:cNvPr>
          <p:cNvSpPr/>
          <p:nvPr/>
        </p:nvSpPr>
        <p:spPr>
          <a:xfrm>
            <a:off x="3835256" y="1648420"/>
            <a:ext cx="153151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mozifilm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sorozat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 err="1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EGyéb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xmlns="" id="{B7655A83-C854-4DB5-9635-A4F7095E1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46942"/>
              </p:ext>
            </p:extLst>
          </p:nvPr>
        </p:nvGraphicFramePr>
        <p:xfrm>
          <a:off x="196268" y="1059582"/>
          <a:ext cx="8624204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051">
                  <a:extLst>
                    <a:ext uri="{9D8B030D-6E8A-4147-A177-3AD203B41FA5}">
                      <a16:colId xmlns:a16="http://schemas.microsoft.com/office/drawing/2014/main" xmlns="" val="945795858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xmlns="" val="724501195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xmlns="" val="1812962244"/>
                    </a:ext>
                  </a:extLst>
                </a:gridCol>
                <a:gridCol w="2156051">
                  <a:extLst>
                    <a:ext uri="{9D8B030D-6E8A-4147-A177-3AD203B41FA5}">
                      <a16:colId xmlns:a16="http://schemas.microsoft.com/office/drawing/2014/main" xmlns="" val="10688002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 err="1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hu-HU" sz="900" b="0" kern="0" cap="all" dirty="0">
                        <a:solidFill>
                          <a:srgbClr val="222223">
                            <a:lumMod val="75000"/>
                            <a:lumOff val="25000"/>
                          </a:srgbClr>
                        </a:solidFill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Figyelem mértéke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műfaj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0" kern="0" cap="all" dirty="0">
                          <a:solidFill>
                            <a:srgbClr val="222223">
                              <a:lumMod val="75000"/>
                              <a:lumOff val="25000"/>
                            </a:srgbClr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Csatorna jellege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5746599"/>
                  </a:ext>
                </a:extLst>
              </a:tr>
            </a:tbl>
          </a:graphicData>
        </a:graphic>
      </p:graphicFrame>
      <p:graphicFrame>
        <p:nvGraphicFramePr>
          <p:cNvPr id="123" name="Chart 4">
            <a:extLst>
              <a:ext uri="{FF2B5EF4-FFF2-40B4-BE49-F238E27FC236}">
                <a16:creationId xmlns:a16="http://schemas.microsoft.com/office/drawing/2014/main" xmlns="" id="{135B09CD-0599-4F8A-BBA2-8238F49A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64162"/>
              </p:ext>
            </p:extLst>
          </p:nvPr>
        </p:nvGraphicFramePr>
        <p:xfrm>
          <a:off x="5164681" y="122687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4" name="Szövegdoboz 81">
            <a:extLst>
              <a:ext uri="{FF2B5EF4-FFF2-40B4-BE49-F238E27FC236}">
                <a16:creationId xmlns:a16="http://schemas.microsoft.com/office/drawing/2014/main" xmlns="" id="{0CCD391D-5813-42EA-89EA-A2C40BEC293C}"/>
              </a:ext>
            </a:extLst>
          </p:cNvPr>
          <p:cNvSpPr txBox="1"/>
          <p:nvPr/>
        </p:nvSpPr>
        <p:spPr>
          <a:xfrm>
            <a:off x="5306013" y="155088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5" name="Chart 4">
            <a:extLst>
              <a:ext uri="{FF2B5EF4-FFF2-40B4-BE49-F238E27FC236}">
                <a16:creationId xmlns:a16="http://schemas.microsoft.com/office/drawing/2014/main" xmlns="" id="{42318500-0CE7-46B6-8C86-B0894363D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07974"/>
              </p:ext>
            </p:extLst>
          </p:nvPr>
        </p:nvGraphicFramePr>
        <p:xfrm>
          <a:off x="5164681" y="192548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6" name="Szövegdoboz 81">
            <a:extLst>
              <a:ext uri="{FF2B5EF4-FFF2-40B4-BE49-F238E27FC236}">
                <a16:creationId xmlns:a16="http://schemas.microsoft.com/office/drawing/2014/main" xmlns="" id="{6B666A27-E09B-4F8D-8839-840CBF53F784}"/>
              </a:ext>
            </a:extLst>
          </p:cNvPr>
          <p:cNvSpPr txBox="1"/>
          <p:nvPr/>
        </p:nvSpPr>
        <p:spPr>
          <a:xfrm>
            <a:off x="5306013" y="2249501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7" name="Chart 4">
            <a:extLst>
              <a:ext uri="{FF2B5EF4-FFF2-40B4-BE49-F238E27FC236}">
                <a16:creationId xmlns:a16="http://schemas.microsoft.com/office/drawing/2014/main" xmlns="" id="{D4942FD1-2D9B-4483-9E0C-77ECAFBAD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7254"/>
              </p:ext>
            </p:extLst>
          </p:nvPr>
        </p:nvGraphicFramePr>
        <p:xfrm>
          <a:off x="5164681" y="2629042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8" name="Szövegdoboz 81">
            <a:extLst>
              <a:ext uri="{FF2B5EF4-FFF2-40B4-BE49-F238E27FC236}">
                <a16:creationId xmlns:a16="http://schemas.microsoft.com/office/drawing/2014/main" xmlns="" id="{2D5269BF-A5D0-46F1-A61D-6F320976D904}"/>
              </a:ext>
            </a:extLst>
          </p:cNvPr>
          <p:cNvSpPr txBox="1"/>
          <p:nvPr/>
        </p:nvSpPr>
        <p:spPr>
          <a:xfrm>
            <a:off x="5306013" y="2953058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itle 8">
            <a:extLst>
              <a:ext uri="{FF2B5EF4-FFF2-40B4-BE49-F238E27FC236}">
                <a16:creationId xmlns:a16="http://schemas.microsoft.com/office/drawing/2014/main" xmlns="" id="{03F36DC1-2ADD-4C54-A748-5E883731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Okostelefon használat aránya</a:t>
            </a:r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4A8AE48A-9F07-4F8A-91A5-6D78C5456182}"/>
              </a:ext>
            </a:extLst>
          </p:cNvPr>
          <p:cNvSpPr txBox="1">
            <a:spLocks/>
          </p:cNvSpPr>
          <p:nvPr/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27037" indent="-285743" algn="l" defTabSz="914378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lang="cs-CZ" sz="20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7810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600" kern="120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400" kern="120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Mialatt a műsort nézte, használt-e okostelefont?</a:t>
            </a:r>
          </a:p>
        </p:txBody>
      </p:sp>
      <p:sp>
        <p:nvSpPr>
          <p:cNvPr id="29" name="Szövegdoboz 135">
            <a:extLst>
              <a:ext uri="{FF2B5EF4-FFF2-40B4-BE49-F238E27FC236}">
                <a16:creationId xmlns:a16="http://schemas.microsoft.com/office/drawing/2014/main" xmlns="" id="{3CFDEDE0-0B62-43B4-9ECF-9E128ABDD90D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F23861E-25AD-425B-BC47-FF35624E1612}"/>
              </a:ext>
            </a:extLst>
          </p:cNvPr>
          <p:cNvSpPr/>
          <p:nvPr/>
        </p:nvSpPr>
        <p:spPr>
          <a:xfrm>
            <a:off x="6156176" y="1603622"/>
            <a:ext cx="117297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 err="1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Rtl</a:t>
            </a: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Klub / tv2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Általános szórakoztató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Filmcsatorna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egyéb</a:t>
            </a: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xmlns="" id="{9AC88417-CCA4-417E-9EC5-AAAEA8E76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55998"/>
              </p:ext>
            </p:extLst>
          </p:nvPr>
        </p:nvGraphicFramePr>
        <p:xfrm>
          <a:off x="7241762" y="121612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Szövegdoboz 81">
            <a:extLst>
              <a:ext uri="{FF2B5EF4-FFF2-40B4-BE49-F238E27FC236}">
                <a16:creationId xmlns:a16="http://schemas.microsoft.com/office/drawing/2014/main" xmlns="" id="{6316ECA3-6E29-4D89-AD1E-91E1F5700BAB}"/>
              </a:ext>
            </a:extLst>
          </p:cNvPr>
          <p:cNvSpPr txBox="1"/>
          <p:nvPr/>
        </p:nvSpPr>
        <p:spPr>
          <a:xfrm>
            <a:off x="7383094" y="154014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Chart 4">
            <a:extLst>
              <a:ext uri="{FF2B5EF4-FFF2-40B4-BE49-F238E27FC236}">
                <a16:creationId xmlns:a16="http://schemas.microsoft.com/office/drawing/2014/main" xmlns="" id="{FEC43911-B5EE-40AC-B114-5BB170643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68443"/>
              </p:ext>
            </p:extLst>
          </p:nvPr>
        </p:nvGraphicFramePr>
        <p:xfrm>
          <a:off x="7241762" y="1914736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Szövegdoboz 81">
            <a:extLst>
              <a:ext uri="{FF2B5EF4-FFF2-40B4-BE49-F238E27FC236}">
                <a16:creationId xmlns:a16="http://schemas.microsoft.com/office/drawing/2014/main" xmlns="" id="{611C9E6D-306A-4F62-8CF5-DF8E1D482695}"/>
              </a:ext>
            </a:extLst>
          </p:cNvPr>
          <p:cNvSpPr txBox="1"/>
          <p:nvPr/>
        </p:nvSpPr>
        <p:spPr>
          <a:xfrm>
            <a:off x="7383094" y="2238753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7" name="Chart 4">
            <a:extLst>
              <a:ext uri="{FF2B5EF4-FFF2-40B4-BE49-F238E27FC236}">
                <a16:creationId xmlns:a16="http://schemas.microsoft.com/office/drawing/2014/main" xmlns="" id="{28DC9E19-D5FC-4BC5-8520-65D801EB4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27969"/>
              </p:ext>
            </p:extLst>
          </p:nvPr>
        </p:nvGraphicFramePr>
        <p:xfrm>
          <a:off x="7241762" y="2618294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8" name="Szövegdoboz 81">
            <a:extLst>
              <a:ext uri="{FF2B5EF4-FFF2-40B4-BE49-F238E27FC236}">
                <a16:creationId xmlns:a16="http://schemas.microsoft.com/office/drawing/2014/main" xmlns="" id="{1B905B55-1108-4D05-B0A0-EB7C0F7F2D7D}"/>
              </a:ext>
            </a:extLst>
          </p:cNvPr>
          <p:cNvSpPr txBox="1"/>
          <p:nvPr/>
        </p:nvSpPr>
        <p:spPr>
          <a:xfrm>
            <a:off x="7383094" y="2942310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" name="Chart 4">
            <a:extLst>
              <a:ext uri="{FF2B5EF4-FFF2-40B4-BE49-F238E27FC236}">
                <a16:creationId xmlns:a16="http://schemas.microsoft.com/office/drawing/2014/main" xmlns="" id="{BB426C5E-A538-468E-B3B7-3E01020F9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01557"/>
              </p:ext>
            </p:extLst>
          </p:nvPr>
        </p:nvGraphicFramePr>
        <p:xfrm>
          <a:off x="7240476" y="3350689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0" name="Szövegdoboz 81">
            <a:extLst>
              <a:ext uri="{FF2B5EF4-FFF2-40B4-BE49-F238E27FC236}">
                <a16:creationId xmlns:a16="http://schemas.microsoft.com/office/drawing/2014/main" xmlns="" id="{7F485D4E-662A-4757-A569-99CB5BBB36EB}"/>
              </a:ext>
            </a:extLst>
          </p:cNvPr>
          <p:cNvSpPr txBox="1"/>
          <p:nvPr/>
        </p:nvSpPr>
        <p:spPr>
          <a:xfrm>
            <a:off x="7381808" y="3674705"/>
            <a:ext cx="791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ím 30">
            <a:extLst>
              <a:ext uri="{FF2B5EF4-FFF2-40B4-BE49-F238E27FC236}">
                <a16:creationId xmlns:a16="http://schemas.microsoft.com/office/drawing/2014/main" xmlns="" id="{41B6C9D0-55E2-47D0-8958-0034C9CE8AC0}"/>
              </a:ext>
            </a:extLst>
          </p:cNvPr>
          <p:cNvSpPr txBox="1">
            <a:spLocks/>
          </p:cNvSpPr>
          <p:nvPr/>
        </p:nvSpPr>
        <p:spPr>
          <a:xfrm>
            <a:off x="434663" y="3579862"/>
            <a:ext cx="3837169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háttértévézők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körében egyértelmű a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smartphone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fontossága, míg műfaji bontásban nem láthatók jelentős eltérések. A csatorna jellege egy olyan tényező, amely szerint megkülönböztethetünk tévénézési szituációkat: a korábbi „országos csatornák” néző az átlagnál magasabb arányban használják okostelefonjukat, míg a filmcsatornák néző kevésbé osztják meg figyelmüket a két képernyő között.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070D35C-5766-4243-8A8A-D2F55F9E7F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B59F46F-F9D9-409E-9461-32514F71E3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Hogyan használta az eszközt, eszközöket a tévénézés alatt?</a:t>
            </a: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 Miközben használta az eszközt, melyik képernyőre figyelt elsősorban?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N=2.094 | Bázis: párhuzamos tevékenységet végző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Párhuzamos tevékenység</a:t>
            </a:r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xmlns="" id="{A1071DE0-21CA-4484-87AD-9435767A1AD1}"/>
              </a:ext>
            </a:extLst>
          </p:cNvPr>
          <p:cNvSpPr>
            <a:spLocks noChangeAspect="1"/>
          </p:cNvSpPr>
          <p:nvPr/>
        </p:nvSpPr>
        <p:spPr>
          <a:xfrm>
            <a:off x="1253504" y="1550685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619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17">
            <a:extLst>
              <a:ext uri="{FF2B5EF4-FFF2-40B4-BE49-F238E27FC236}">
                <a16:creationId xmlns:a16="http://schemas.microsoft.com/office/drawing/2014/main" xmlns="" id="{F5AAFF0F-6BDD-4421-A880-2F1166C0C5E7}"/>
              </a:ext>
            </a:extLst>
          </p:cNvPr>
          <p:cNvSpPr>
            <a:spLocks noChangeAspect="1"/>
          </p:cNvSpPr>
          <p:nvPr/>
        </p:nvSpPr>
        <p:spPr>
          <a:xfrm>
            <a:off x="2416988" y="1550685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619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17">
            <a:extLst>
              <a:ext uri="{FF2B5EF4-FFF2-40B4-BE49-F238E27FC236}">
                <a16:creationId xmlns:a16="http://schemas.microsoft.com/office/drawing/2014/main" xmlns="" id="{E7DF83C8-81E7-4524-8342-F1B3968F07D9}"/>
              </a:ext>
            </a:extLst>
          </p:cNvPr>
          <p:cNvSpPr>
            <a:spLocks noChangeAspect="1"/>
          </p:cNvSpPr>
          <p:nvPr/>
        </p:nvSpPr>
        <p:spPr>
          <a:xfrm>
            <a:off x="3577556" y="1550685"/>
            <a:ext cx="1150588" cy="823281"/>
          </a:xfrm>
          <a:custGeom>
            <a:avLst/>
            <a:gdLst>
              <a:gd name="connsiteX0" fmla="*/ 0 w 2562458"/>
              <a:gd name="connsiteY0" fmla="*/ 0 h 1806498"/>
              <a:gd name="connsiteX1" fmla="*/ 2562458 w 2562458"/>
              <a:gd name="connsiteY1" fmla="*/ 0 h 1806498"/>
              <a:gd name="connsiteX2" fmla="*/ 2562458 w 2562458"/>
              <a:gd name="connsiteY2" fmla="*/ 1806498 h 1806498"/>
              <a:gd name="connsiteX3" fmla="*/ 0 w 2562458"/>
              <a:gd name="connsiteY3" fmla="*/ 1806498 h 1806498"/>
              <a:gd name="connsiteX4" fmla="*/ 0 w 2562458"/>
              <a:gd name="connsiteY4" fmla="*/ 0 h 1806498"/>
              <a:gd name="connsiteX0" fmla="*/ 0 w 2562458"/>
              <a:gd name="connsiteY0" fmla="*/ 21 h 1806519"/>
              <a:gd name="connsiteX1" fmla="*/ 1321916 w 2562458"/>
              <a:gd name="connsiteY1" fmla="*/ 589874 h 1806519"/>
              <a:gd name="connsiteX2" fmla="*/ 2562458 w 2562458"/>
              <a:gd name="connsiteY2" fmla="*/ 21 h 1806519"/>
              <a:gd name="connsiteX3" fmla="*/ 2562458 w 2562458"/>
              <a:gd name="connsiteY3" fmla="*/ 1806519 h 1806519"/>
              <a:gd name="connsiteX4" fmla="*/ 0 w 2562458"/>
              <a:gd name="connsiteY4" fmla="*/ 1806519 h 1806519"/>
              <a:gd name="connsiteX5" fmla="*/ 0 w 2562458"/>
              <a:gd name="connsiteY5" fmla="*/ 21 h 1806519"/>
              <a:gd name="connsiteX0" fmla="*/ 0 w 2562458"/>
              <a:gd name="connsiteY0" fmla="*/ 27559 h 1834057"/>
              <a:gd name="connsiteX1" fmla="*/ 1321916 w 2562458"/>
              <a:gd name="connsiteY1" fmla="*/ 617412 h 1834057"/>
              <a:gd name="connsiteX2" fmla="*/ 2562458 w 2562458"/>
              <a:gd name="connsiteY2" fmla="*/ 27559 h 1834057"/>
              <a:gd name="connsiteX3" fmla="*/ 2562458 w 2562458"/>
              <a:gd name="connsiteY3" fmla="*/ 1834057 h 1834057"/>
              <a:gd name="connsiteX4" fmla="*/ 0 w 2562458"/>
              <a:gd name="connsiteY4" fmla="*/ 1834057 h 1834057"/>
              <a:gd name="connsiteX5" fmla="*/ 0 w 2562458"/>
              <a:gd name="connsiteY5" fmla="*/ 27559 h 1834057"/>
              <a:gd name="connsiteX0" fmla="*/ 0 w 2562458"/>
              <a:gd name="connsiteY0" fmla="*/ 33330 h 1839828"/>
              <a:gd name="connsiteX1" fmla="*/ 1321916 w 2562458"/>
              <a:gd name="connsiteY1" fmla="*/ 623183 h 1839828"/>
              <a:gd name="connsiteX2" fmla="*/ 2562458 w 2562458"/>
              <a:gd name="connsiteY2" fmla="*/ 33330 h 1839828"/>
              <a:gd name="connsiteX3" fmla="*/ 2562458 w 2562458"/>
              <a:gd name="connsiteY3" fmla="*/ 1839828 h 1839828"/>
              <a:gd name="connsiteX4" fmla="*/ 0 w 2562458"/>
              <a:gd name="connsiteY4" fmla="*/ 1839828 h 1839828"/>
              <a:gd name="connsiteX5" fmla="*/ 0 w 2562458"/>
              <a:gd name="connsiteY5" fmla="*/ 33330 h 1839828"/>
              <a:gd name="connsiteX0" fmla="*/ 0 w 2562458"/>
              <a:gd name="connsiteY0" fmla="*/ 33736 h 1840234"/>
              <a:gd name="connsiteX1" fmla="*/ 1266160 w 2562458"/>
              <a:gd name="connsiteY1" fmla="*/ 612438 h 1840234"/>
              <a:gd name="connsiteX2" fmla="*/ 2562458 w 2562458"/>
              <a:gd name="connsiteY2" fmla="*/ 33736 h 1840234"/>
              <a:gd name="connsiteX3" fmla="*/ 2562458 w 2562458"/>
              <a:gd name="connsiteY3" fmla="*/ 1840234 h 1840234"/>
              <a:gd name="connsiteX4" fmla="*/ 0 w 2562458"/>
              <a:gd name="connsiteY4" fmla="*/ 1840234 h 1840234"/>
              <a:gd name="connsiteX5" fmla="*/ 0 w 2562458"/>
              <a:gd name="connsiteY5" fmla="*/ 33736 h 1840234"/>
              <a:gd name="connsiteX0" fmla="*/ 0 w 2562458"/>
              <a:gd name="connsiteY0" fmla="*/ 0 h 1806498"/>
              <a:gd name="connsiteX1" fmla="*/ 1266160 w 2562458"/>
              <a:gd name="connsiteY1" fmla="*/ 578702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0 w 2562458"/>
              <a:gd name="connsiteY4" fmla="*/ 1806498 h 1806498"/>
              <a:gd name="connsiteX5" fmla="*/ 0 w 2562458"/>
              <a:gd name="connsiteY5" fmla="*/ 0 h 1806498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  <a:gd name="connsiteX0" fmla="*/ 0 w 2562458"/>
              <a:gd name="connsiteY0" fmla="*/ 0 h 1852321"/>
              <a:gd name="connsiteX1" fmla="*/ 1277312 w 2562458"/>
              <a:gd name="connsiteY1" fmla="*/ 567551 h 1852321"/>
              <a:gd name="connsiteX2" fmla="*/ 2562458 w 2562458"/>
              <a:gd name="connsiteY2" fmla="*/ 0 h 1852321"/>
              <a:gd name="connsiteX3" fmla="*/ 2562458 w 2562458"/>
              <a:gd name="connsiteY3" fmla="*/ 1806498 h 1852321"/>
              <a:gd name="connsiteX4" fmla="*/ 1243857 w 2562458"/>
              <a:gd name="connsiteY4" fmla="*/ 1415045 h 1852321"/>
              <a:gd name="connsiteX5" fmla="*/ 0 w 2562458"/>
              <a:gd name="connsiteY5" fmla="*/ 1806498 h 1852321"/>
              <a:gd name="connsiteX6" fmla="*/ 0 w 2562458"/>
              <a:gd name="connsiteY6" fmla="*/ 0 h 1852321"/>
              <a:gd name="connsiteX0" fmla="*/ 0 w 2562458"/>
              <a:gd name="connsiteY0" fmla="*/ 0 h 1859033"/>
              <a:gd name="connsiteX1" fmla="*/ 1277312 w 2562458"/>
              <a:gd name="connsiteY1" fmla="*/ 567551 h 1859033"/>
              <a:gd name="connsiteX2" fmla="*/ 2562458 w 2562458"/>
              <a:gd name="connsiteY2" fmla="*/ 0 h 1859033"/>
              <a:gd name="connsiteX3" fmla="*/ 2562458 w 2562458"/>
              <a:gd name="connsiteY3" fmla="*/ 1806498 h 1859033"/>
              <a:gd name="connsiteX4" fmla="*/ 1243857 w 2562458"/>
              <a:gd name="connsiteY4" fmla="*/ 1415045 h 1859033"/>
              <a:gd name="connsiteX5" fmla="*/ 0 w 2562458"/>
              <a:gd name="connsiteY5" fmla="*/ 1806498 h 1859033"/>
              <a:gd name="connsiteX6" fmla="*/ 0 w 2562458"/>
              <a:gd name="connsiteY6" fmla="*/ 0 h 1859033"/>
              <a:gd name="connsiteX0" fmla="*/ 0 w 2562458"/>
              <a:gd name="connsiteY0" fmla="*/ 0 h 1806498"/>
              <a:gd name="connsiteX1" fmla="*/ 1277312 w 2562458"/>
              <a:gd name="connsiteY1" fmla="*/ 567551 h 1806498"/>
              <a:gd name="connsiteX2" fmla="*/ 2562458 w 2562458"/>
              <a:gd name="connsiteY2" fmla="*/ 0 h 1806498"/>
              <a:gd name="connsiteX3" fmla="*/ 2562458 w 2562458"/>
              <a:gd name="connsiteY3" fmla="*/ 1806498 h 1806498"/>
              <a:gd name="connsiteX4" fmla="*/ 1243857 w 2562458"/>
              <a:gd name="connsiteY4" fmla="*/ 1415045 h 1806498"/>
              <a:gd name="connsiteX5" fmla="*/ 0 w 2562458"/>
              <a:gd name="connsiteY5" fmla="*/ 1806498 h 1806498"/>
              <a:gd name="connsiteX6" fmla="*/ 0 w 2562458"/>
              <a:gd name="connsiteY6" fmla="*/ 0 h 18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458" h="1806498">
                <a:moveTo>
                  <a:pt x="0" y="0"/>
                </a:moveTo>
                <a:cubicBezTo>
                  <a:pt x="41900" y="20250"/>
                  <a:pt x="830344" y="563447"/>
                  <a:pt x="1277312" y="567551"/>
                </a:cubicBezTo>
                <a:cubicBezTo>
                  <a:pt x="1724280" y="571655"/>
                  <a:pt x="2148944" y="196618"/>
                  <a:pt x="2562458" y="0"/>
                </a:cubicBezTo>
                <a:lnTo>
                  <a:pt x="2562458" y="1806498"/>
                </a:lnTo>
                <a:cubicBezTo>
                  <a:pt x="2342691" y="1718954"/>
                  <a:pt x="1703081" y="1407225"/>
                  <a:pt x="1243857" y="1415045"/>
                </a:cubicBezTo>
                <a:cubicBezTo>
                  <a:pt x="784633" y="1422865"/>
                  <a:pt x="414619" y="1676014"/>
                  <a:pt x="0" y="1806498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619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C6EDC8F-AC10-4C12-A4CA-1B732C47D663}"/>
              </a:ext>
            </a:extLst>
          </p:cNvPr>
          <p:cNvSpPr>
            <a:spLocks noChangeAspect="1"/>
          </p:cNvSpPr>
          <p:nvPr/>
        </p:nvSpPr>
        <p:spPr>
          <a:xfrm>
            <a:off x="847930" y="1550685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2475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754E61CA-ECFD-4801-AC20-C286953FD894}"/>
              </a:ext>
            </a:extLst>
          </p:cNvPr>
          <p:cNvSpPr>
            <a:spLocks noChangeAspect="1"/>
          </p:cNvSpPr>
          <p:nvPr/>
        </p:nvSpPr>
        <p:spPr>
          <a:xfrm>
            <a:off x="1998519" y="1550685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2475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8655719D-0F26-42E3-9AD3-934E36590F34}"/>
              </a:ext>
            </a:extLst>
          </p:cNvPr>
          <p:cNvSpPr>
            <a:spLocks noChangeAspect="1"/>
          </p:cNvSpPr>
          <p:nvPr/>
        </p:nvSpPr>
        <p:spPr>
          <a:xfrm>
            <a:off x="3166033" y="1550685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2475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F13CC48-C781-4FF8-9B87-E33727CA5B1C}"/>
              </a:ext>
            </a:extLst>
          </p:cNvPr>
          <p:cNvSpPr>
            <a:spLocks noChangeAspect="1"/>
          </p:cNvSpPr>
          <p:nvPr/>
        </p:nvSpPr>
        <p:spPr>
          <a:xfrm>
            <a:off x="4351717" y="1550685"/>
            <a:ext cx="811149" cy="823281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93212">
              <a:defRPr/>
            </a:pPr>
            <a:endParaRPr lang="en-GB" sz="2475" kern="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6" name="Chart 4">
            <a:extLst>
              <a:ext uri="{FF2B5EF4-FFF2-40B4-BE49-F238E27FC236}">
                <a16:creationId xmlns:a16="http://schemas.microsoft.com/office/drawing/2014/main" xmlns="" id="{5BA0CFE6-39C0-4418-BBFF-494BEFD2F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141816"/>
              </p:ext>
            </p:extLst>
          </p:nvPr>
        </p:nvGraphicFramePr>
        <p:xfrm>
          <a:off x="521494" y="1319380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Szövegdoboz 81">
            <a:extLst>
              <a:ext uri="{FF2B5EF4-FFF2-40B4-BE49-F238E27FC236}">
                <a16:creationId xmlns:a16="http://schemas.microsoft.com/office/drawing/2014/main" xmlns="" id="{41FAAF28-4F52-4EF4-B030-168BB15F19F3}"/>
              </a:ext>
            </a:extLst>
          </p:cNvPr>
          <p:cNvSpPr txBox="1"/>
          <p:nvPr/>
        </p:nvSpPr>
        <p:spPr>
          <a:xfrm>
            <a:off x="858579" y="1815053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2">
              <a:defRPr/>
            </a:pPr>
            <a:r>
              <a:rPr lang="hu-HU" sz="2100" b="1" kern="0" dirty="0">
                <a:solidFill>
                  <a:srgbClr val="3C3C3C"/>
                </a:solidFill>
                <a:latin typeface="Calibri"/>
              </a:rPr>
              <a:t>39%</a:t>
            </a:r>
            <a:endParaRPr lang="hu-HU" sz="1500" b="1" kern="0" dirty="0">
              <a:solidFill>
                <a:srgbClr val="3C3C3C"/>
              </a:solidFill>
              <a:latin typeface="Calibri"/>
            </a:endParaRPr>
          </a:p>
        </p:txBody>
      </p:sp>
      <p:graphicFrame>
        <p:nvGraphicFramePr>
          <p:cNvPr id="88" name="Chart 4">
            <a:extLst>
              <a:ext uri="{FF2B5EF4-FFF2-40B4-BE49-F238E27FC236}">
                <a16:creationId xmlns:a16="http://schemas.microsoft.com/office/drawing/2014/main" xmlns="" id="{76AF6E35-A490-4F79-B733-2F825859F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83788"/>
              </p:ext>
            </p:extLst>
          </p:nvPr>
        </p:nvGraphicFramePr>
        <p:xfrm>
          <a:off x="1691338" y="1319380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9" name="Chart 4">
            <a:extLst>
              <a:ext uri="{FF2B5EF4-FFF2-40B4-BE49-F238E27FC236}">
                <a16:creationId xmlns:a16="http://schemas.microsoft.com/office/drawing/2014/main" xmlns="" id="{3B707E66-1F47-4B9C-9E42-094839641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08240"/>
              </p:ext>
            </p:extLst>
          </p:nvPr>
        </p:nvGraphicFramePr>
        <p:xfrm>
          <a:off x="2857873" y="1319380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0" name="Szövegdoboz 81">
            <a:extLst>
              <a:ext uri="{FF2B5EF4-FFF2-40B4-BE49-F238E27FC236}">
                <a16:creationId xmlns:a16="http://schemas.microsoft.com/office/drawing/2014/main" xmlns="" id="{259E042E-8C17-462D-AF2B-28275A1DAC1B}"/>
              </a:ext>
            </a:extLst>
          </p:cNvPr>
          <p:cNvSpPr txBox="1"/>
          <p:nvPr/>
        </p:nvSpPr>
        <p:spPr>
          <a:xfrm>
            <a:off x="2030595" y="1815053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2">
              <a:defRPr/>
            </a:pPr>
            <a:r>
              <a:rPr lang="hu-HU" sz="2100" b="1" kern="0" dirty="0">
                <a:solidFill>
                  <a:srgbClr val="3C3C3C"/>
                </a:solidFill>
                <a:latin typeface="Calibri"/>
              </a:rPr>
              <a:t>28%</a:t>
            </a:r>
            <a:endParaRPr lang="hu-HU" sz="1500" b="1" kern="0" dirty="0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91" name="Szövegdoboz 81">
            <a:extLst>
              <a:ext uri="{FF2B5EF4-FFF2-40B4-BE49-F238E27FC236}">
                <a16:creationId xmlns:a16="http://schemas.microsoft.com/office/drawing/2014/main" xmlns="" id="{C40EB1CB-CE2A-4760-95B8-AF9FB0FB5A8B}"/>
              </a:ext>
            </a:extLst>
          </p:cNvPr>
          <p:cNvSpPr txBox="1"/>
          <p:nvPr/>
        </p:nvSpPr>
        <p:spPr>
          <a:xfrm>
            <a:off x="3192301" y="1815053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2">
              <a:defRPr/>
            </a:pPr>
            <a:r>
              <a:rPr lang="hu-HU" sz="2100" b="1" kern="0" dirty="0">
                <a:solidFill>
                  <a:srgbClr val="3C3C3C"/>
                </a:solidFill>
                <a:latin typeface="Calibri"/>
              </a:rPr>
              <a:t>18%</a:t>
            </a:r>
            <a:endParaRPr lang="hu-HU" sz="1500" b="1" kern="0" dirty="0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xmlns="" id="{24098DBB-A3C4-47C0-9EE5-0BA3BD00631A}"/>
              </a:ext>
            </a:extLst>
          </p:cNvPr>
          <p:cNvSpPr/>
          <p:nvPr/>
        </p:nvSpPr>
        <p:spPr>
          <a:xfrm>
            <a:off x="722585" y="1099747"/>
            <a:ext cx="977167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 defTabSz="924259">
              <a:lnSpc>
                <a:spcPct val="90000"/>
              </a:lnSpc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Csak egy rövid ideig</a:t>
            </a:r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xmlns="" id="{73FD4C35-5843-4357-A42D-2ACE1FC8C9D7}"/>
              </a:ext>
            </a:extLst>
          </p:cNvPr>
          <p:cNvSpPr/>
          <p:nvPr/>
        </p:nvSpPr>
        <p:spPr>
          <a:xfrm>
            <a:off x="1835375" y="1099746"/>
            <a:ext cx="120277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 defTabSz="924259">
              <a:lnSpc>
                <a:spcPct val="90000"/>
              </a:lnSpc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Többször, rövid ideig</a:t>
            </a:r>
          </a:p>
        </p:txBody>
      </p:sp>
      <p:sp>
        <p:nvSpPr>
          <p:cNvPr id="94" name="Rectangle 23">
            <a:extLst>
              <a:ext uri="{FF2B5EF4-FFF2-40B4-BE49-F238E27FC236}">
                <a16:creationId xmlns:a16="http://schemas.microsoft.com/office/drawing/2014/main" xmlns="" id="{DD6F776D-1B97-4E90-89F7-5B3FA041C21D}"/>
              </a:ext>
            </a:extLst>
          </p:cNvPr>
          <p:cNvSpPr/>
          <p:nvPr/>
        </p:nvSpPr>
        <p:spPr>
          <a:xfrm>
            <a:off x="3066317" y="1059582"/>
            <a:ext cx="1096429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 defTabSz="924259">
              <a:lnSpc>
                <a:spcPct val="90000"/>
              </a:lnSpc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Hosszabb ideig, de nem az egész </a:t>
            </a:r>
            <a:r>
              <a:rPr lang="hu-HU" sz="1000" kern="0" cap="all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tévézés</a:t>
            </a: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 alatt</a:t>
            </a:r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xmlns="" id="{359A9721-2A04-4CB0-B92C-857B250C9C7B}"/>
              </a:ext>
            </a:extLst>
          </p:cNvPr>
          <p:cNvSpPr/>
          <p:nvPr/>
        </p:nvSpPr>
        <p:spPr>
          <a:xfrm>
            <a:off x="4155903" y="1059582"/>
            <a:ext cx="1202775" cy="31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 defTabSz="924259">
              <a:lnSpc>
                <a:spcPct val="90000"/>
              </a:lnSpc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Folyamatosan, amíg a műsort nézte</a:t>
            </a:r>
          </a:p>
        </p:txBody>
      </p:sp>
      <p:graphicFrame>
        <p:nvGraphicFramePr>
          <p:cNvPr id="96" name="Chart 4">
            <a:extLst>
              <a:ext uri="{FF2B5EF4-FFF2-40B4-BE49-F238E27FC236}">
                <a16:creationId xmlns:a16="http://schemas.microsoft.com/office/drawing/2014/main" xmlns="" id="{97B4AB06-DA5B-4540-9718-3CA57025E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74743"/>
              </p:ext>
            </p:extLst>
          </p:nvPr>
        </p:nvGraphicFramePr>
        <p:xfrm>
          <a:off x="4034861" y="1319380"/>
          <a:ext cx="1326774" cy="1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7" name="Szövegdoboz 81">
            <a:extLst>
              <a:ext uri="{FF2B5EF4-FFF2-40B4-BE49-F238E27FC236}">
                <a16:creationId xmlns:a16="http://schemas.microsoft.com/office/drawing/2014/main" xmlns="" id="{26029BF4-360F-4361-BDDB-DBF1E1DADFAD}"/>
              </a:ext>
            </a:extLst>
          </p:cNvPr>
          <p:cNvSpPr txBox="1"/>
          <p:nvPr/>
        </p:nvSpPr>
        <p:spPr>
          <a:xfrm>
            <a:off x="4368451" y="1815053"/>
            <a:ext cx="79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2">
              <a:defRPr/>
            </a:pPr>
            <a:r>
              <a:rPr lang="hu-HU" sz="2100" b="1" kern="0" dirty="0">
                <a:solidFill>
                  <a:srgbClr val="3C3C3C"/>
                </a:solidFill>
                <a:latin typeface="Calibri"/>
              </a:rPr>
              <a:t>15%</a:t>
            </a:r>
            <a:endParaRPr lang="hu-HU" sz="1500" b="1" kern="0" dirty="0">
              <a:solidFill>
                <a:srgbClr val="3C3C3C"/>
              </a:solidFill>
              <a:latin typeface="Calibri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A1396A14-E55A-49BD-B00B-F75D83B52BCC}"/>
              </a:ext>
            </a:extLst>
          </p:cNvPr>
          <p:cNvGrpSpPr/>
          <p:nvPr/>
        </p:nvGrpSpPr>
        <p:grpSpPr>
          <a:xfrm>
            <a:off x="686069" y="3089571"/>
            <a:ext cx="1213229" cy="1282379"/>
            <a:chOff x="425473" y="2073751"/>
            <a:chExt cx="1238764" cy="1080120"/>
          </a:xfrm>
        </p:grpSpPr>
        <p:graphicFrame>
          <p:nvGraphicFramePr>
            <p:cNvPr id="99" name="Object 5">
              <a:extLst>
                <a:ext uri="{FF2B5EF4-FFF2-40B4-BE49-F238E27FC236}">
                  <a16:creationId xmlns:a16="http://schemas.microsoft.com/office/drawing/2014/main" xmlns="" id="{9841FDAF-847F-4CA1-8A6D-77E5AC8109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0891057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Chord 99">
              <a:extLst>
                <a:ext uri="{FF2B5EF4-FFF2-40B4-BE49-F238E27FC236}">
                  <a16:creationId xmlns:a16="http://schemas.microsoft.com/office/drawing/2014/main" xmlns="" id="{25301D53-3B6A-450C-8AB7-E797EFF03CA4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pl-PL" sz="1050" dirty="0">
                  <a:solidFill>
                    <a:sysClr val="window" lastClr="FFFFFF"/>
                  </a:solidFill>
                  <a:latin typeface="Calibri"/>
                </a:rPr>
                <a:t>63</a:t>
              </a:r>
              <a:r>
                <a:rPr lang="en-GB" sz="1050" dirty="0">
                  <a:solidFill>
                    <a:sysClr val="window" lastClr="FFFFFF"/>
                  </a:solidFill>
                  <a:latin typeface="Calibri"/>
                </a:rPr>
                <a:t>%</a:t>
              </a:r>
            </a:p>
          </p:txBody>
        </p:sp>
      </p:grpSp>
      <p:sp>
        <p:nvSpPr>
          <p:cNvPr id="101" name="Rectangle 23">
            <a:extLst>
              <a:ext uri="{FF2B5EF4-FFF2-40B4-BE49-F238E27FC236}">
                <a16:creationId xmlns:a16="http://schemas.microsoft.com/office/drawing/2014/main" xmlns="" id="{0FC723D9-F2C4-4DF0-ACED-1622DB9309D9}"/>
              </a:ext>
            </a:extLst>
          </p:cNvPr>
          <p:cNvSpPr/>
          <p:nvPr/>
        </p:nvSpPr>
        <p:spPr>
          <a:xfrm>
            <a:off x="467544" y="3790678"/>
            <a:ext cx="1664704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693194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Alapvetően a tévéképernyőt nézte, csak néha pillantott</a:t>
            </a:r>
            <a:br>
              <a:rPr lang="hu-HU" sz="1050" kern="0" dirty="0">
                <a:solidFill>
                  <a:srgbClr val="404040"/>
                </a:solidFill>
              </a:rPr>
            </a:br>
            <a:r>
              <a:rPr lang="hu-HU" sz="1050" kern="0" dirty="0">
                <a:solidFill>
                  <a:srgbClr val="404040"/>
                </a:solidFill>
              </a:rPr>
              <a:t> az egyéb eszközre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A8361B05-8B8D-4997-A94F-712AB6C06A1E}"/>
              </a:ext>
            </a:extLst>
          </p:cNvPr>
          <p:cNvGrpSpPr/>
          <p:nvPr/>
        </p:nvGrpSpPr>
        <p:grpSpPr>
          <a:xfrm>
            <a:off x="2406517" y="3086439"/>
            <a:ext cx="1213229" cy="1282379"/>
            <a:chOff x="425473" y="2073751"/>
            <a:chExt cx="1238764" cy="1080120"/>
          </a:xfrm>
        </p:grpSpPr>
        <p:graphicFrame>
          <p:nvGraphicFramePr>
            <p:cNvPr id="103" name="Object 5">
              <a:extLst>
                <a:ext uri="{FF2B5EF4-FFF2-40B4-BE49-F238E27FC236}">
                  <a16:creationId xmlns:a16="http://schemas.microsoft.com/office/drawing/2014/main" xmlns="" id="{52F2F4E0-0C00-448A-8CCB-EFE662E096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4178991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xmlns="" id="{C444A282-6B8F-493F-A569-DE4C63C58F21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pl-PL" sz="1050" dirty="0">
                  <a:solidFill>
                    <a:sysClr val="window" lastClr="FFFFFF"/>
                  </a:solidFill>
                  <a:latin typeface="Calibri"/>
                </a:rPr>
                <a:t>33</a:t>
              </a:r>
              <a:r>
                <a:rPr lang="en-GB" sz="1050" dirty="0">
                  <a:solidFill>
                    <a:sysClr val="window" lastClr="FFFFFF"/>
                  </a:solidFill>
                  <a:latin typeface="Calibri"/>
                </a:rPr>
                <a:t>%</a:t>
              </a:r>
            </a:p>
          </p:txBody>
        </p:sp>
      </p:grpSp>
      <p:sp>
        <p:nvSpPr>
          <p:cNvPr id="105" name="Rectangle 23">
            <a:extLst>
              <a:ext uri="{FF2B5EF4-FFF2-40B4-BE49-F238E27FC236}">
                <a16:creationId xmlns:a16="http://schemas.microsoft.com/office/drawing/2014/main" xmlns="" id="{E2414447-B788-4E53-B386-EBDEF1558176}"/>
              </a:ext>
            </a:extLst>
          </p:cNvPr>
          <p:cNvSpPr/>
          <p:nvPr/>
        </p:nvSpPr>
        <p:spPr>
          <a:xfrm>
            <a:off x="2365198" y="3801279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693194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Inkább az egyéb eszköz képernyőjét nézte, a tévét pedig hallgatta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879FB4CE-929D-443E-820D-28F0D0EBDFFE}"/>
              </a:ext>
            </a:extLst>
          </p:cNvPr>
          <p:cNvGrpSpPr/>
          <p:nvPr/>
        </p:nvGrpSpPr>
        <p:grpSpPr>
          <a:xfrm>
            <a:off x="4135620" y="3080900"/>
            <a:ext cx="1213229" cy="1282379"/>
            <a:chOff x="425473" y="2073751"/>
            <a:chExt cx="1238764" cy="1080120"/>
          </a:xfrm>
        </p:grpSpPr>
        <p:graphicFrame>
          <p:nvGraphicFramePr>
            <p:cNvPr id="108" name="Object 5">
              <a:extLst>
                <a:ext uri="{FF2B5EF4-FFF2-40B4-BE49-F238E27FC236}">
                  <a16:creationId xmlns:a16="http://schemas.microsoft.com/office/drawing/2014/main" xmlns="" id="{7A6F950E-8B04-4EB8-A421-241399F1E3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707395"/>
                </p:ext>
              </p:extLst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09" name="Chord 108">
              <a:extLst>
                <a:ext uri="{FF2B5EF4-FFF2-40B4-BE49-F238E27FC236}">
                  <a16:creationId xmlns:a16="http://schemas.microsoft.com/office/drawing/2014/main" xmlns="" id="{102CC50C-284D-4EDC-88D1-353C01F0524E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hu-HU" sz="1050" dirty="0">
                  <a:solidFill>
                    <a:sysClr val="window" lastClr="FFFFFF"/>
                  </a:solidFill>
                  <a:latin typeface="Calibri"/>
                </a:rPr>
                <a:t>3</a:t>
              </a:r>
              <a:r>
                <a:rPr lang="en-GB" sz="1050" dirty="0">
                  <a:solidFill>
                    <a:sysClr val="window" lastClr="FFFFFF"/>
                  </a:solidFill>
                  <a:latin typeface="Calibri"/>
                </a:rPr>
                <a:t>%</a:t>
              </a:r>
            </a:p>
          </p:txBody>
        </p:sp>
      </p:grpSp>
      <p:sp>
        <p:nvSpPr>
          <p:cNvPr id="110" name="Rectangle 23">
            <a:extLst>
              <a:ext uri="{FF2B5EF4-FFF2-40B4-BE49-F238E27FC236}">
                <a16:creationId xmlns:a16="http://schemas.microsoft.com/office/drawing/2014/main" xmlns="" id="{778A5D09-899B-47F2-B464-ECDA8CA7E12E}"/>
              </a:ext>
            </a:extLst>
          </p:cNvPr>
          <p:cNvSpPr/>
          <p:nvPr/>
        </p:nvSpPr>
        <p:spPr>
          <a:xfrm>
            <a:off x="4089181" y="3790678"/>
            <a:ext cx="1326773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693194">
              <a:lnSpc>
                <a:spcPct val="90000"/>
              </a:lnSpc>
              <a:defRPr/>
            </a:pPr>
            <a:r>
              <a:rPr lang="hu-HU" sz="1050" kern="0" dirty="0">
                <a:solidFill>
                  <a:srgbClr val="404040"/>
                </a:solidFill>
              </a:rPr>
              <a:t>Elsősorban más tevékenységgel volt elfoglalva és csak másodsorban a tévével, vagy az egyéb eszközzel </a:t>
            </a:r>
          </a:p>
        </p:txBody>
      </p:sp>
      <p:sp>
        <p:nvSpPr>
          <p:cNvPr id="48" name="Cím 30">
            <a:extLst>
              <a:ext uri="{FF2B5EF4-FFF2-40B4-BE49-F238E27FC236}">
                <a16:creationId xmlns:a16="http://schemas.microsoft.com/office/drawing/2014/main" xmlns="" id="{5E819687-9911-4A52-ABE0-8FAAE4A1DF59}"/>
              </a:ext>
            </a:extLst>
          </p:cNvPr>
          <p:cNvSpPr txBox="1">
            <a:spLocks/>
          </p:cNvSpPr>
          <p:nvPr/>
        </p:nvSpPr>
        <p:spPr>
          <a:xfrm>
            <a:off x="5940152" y="2427734"/>
            <a:ext cx="2849266" cy="247458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párhuzamos tevékenységet végző alminta tagjai jellemzően csak rövidebb időkre fordultak az alternatív képernyők felé. Körülbelül az esetek harmadában fordult elő, hogy tartósan elterelte figyelmüket egy másik eszköz.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E80D28B-5918-4649-8661-F7073A69B5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4EC68D5-B477-4D17-948F-924E62A267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23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Mennyire függött össze az eszközhasználat a tévében nézett tartalommal?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N=2.094 | Bázis: párhuzamos tevékenységet végző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Műsorral való kapcsolat</a:t>
            </a: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xmlns="" id="{211E4B24-7C3C-4C64-A775-49489D64D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70909"/>
              </p:ext>
            </p:extLst>
          </p:nvPr>
        </p:nvGraphicFramePr>
        <p:xfrm>
          <a:off x="199740" y="1836137"/>
          <a:ext cx="1673485" cy="16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F9007C-D8AC-499A-8E5B-E92C4FD3CE3C}"/>
              </a:ext>
            </a:extLst>
          </p:cNvPr>
          <p:cNvSpPr/>
          <p:nvPr/>
        </p:nvSpPr>
        <p:spPr>
          <a:xfrm>
            <a:off x="685446" y="2495680"/>
            <a:ext cx="827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83%</a:t>
            </a:r>
          </a:p>
        </p:txBody>
      </p:sp>
      <p:sp>
        <p:nvSpPr>
          <p:cNvPr id="8" name="Szövegdoboz 81">
            <a:extLst>
              <a:ext uri="{FF2B5EF4-FFF2-40B4-BE49-F238E27FC236}">
                <a16:creationId xmlns:a16="http://schemas.microsoft.com/office/drawing/2014/main" xmlns="" id="{57A62B50-14B0-45CC-9FAB-DD2AD0576489}"/>
              </a:ext>
            </a:extLst>
          </p:cNvPr>
          <p:cNvSpPr txBox="1"/>
          <p:nvPr/>
        </p:nvSpPr>
        <p:spPr>
          <a:xfrm>
            <a:off x="282808" y="1559138"/>
            <a:ext cx="163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Semmi köze nem volt a műsorhoz, egyszer se fordult elő ilyen</a:t>
            </a:r>
          </a:p>
        </p:txBody>
      </p:sp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xmlns="" id="{5BCD64C4-9722-4EB3-956E-2994499BD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86512"/>
              </p:ext>
            </p:extLst>
          </p:nvPr>
        </p:nvGraphicFramePr>
        <p:xfrm>
          <a:off x="3635896" y="1836137"/>
          <a:ext cx="1673485" cy="16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0496AAB-EB3C-42B1-9451-55462FC9CBAC}"/>
              </a:ext>
            </a:extLst>
          </p:cNvPr>
          <p:cNvSpPr/>
          <p:nvPr/>
        </p:nvSpPr>
        <p:spPr>
          <a:xfrm>
            <a:off x="4121602" y="2495680"/>
            <a:ext cx="827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7" name="Szövegdoboz 81">
            <a:extLst>
              <a:ext uri="{FF2B5EF4-FFF2-40B4-BE49-F238E27FC236}">
                <a16:creationId xmlns:a16="http://schemas.microsoft.com/office/drawing/2014/main" xmlns="" id="{09EC30DB-C2AB-4893-94EA-B96256FEAAFF}"/>
              </a:ext>
            </a:extLst>
          </p:cNvPr>
          <p:cNvSpPr txBox="1"/>
          <p:nvPr/>
        </p:nvSpPr>
        <p:spPr>
          <a:xfrm>
            <a:off x="3717116" y="1559138"/>
            <a:ext cx="163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Szinte végig a nézett műsorral volt kapcsolatos a</a:t>
            </a:r>
          </a:p>
        </p:txBody>
      </p:sp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xmlns="" id="{5E38CDAC-1657-4D5A-A096-D728B8F803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77878"/>
              </p:ext>
            </p:extLst>
          </p:nvPr>
        </p:nvGraphicFramePr>
        <p:xfrm>
          <a:off x="1907704" y="1836137"/>
          <a:ext cx="1673485" cy="16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3069341-AE27-4732-84F8-84296D809733}"/>
              </a:ext>
            </a:extLst>
          </p:cNvPr>
          <p:cNvSpPr/>
          <p:nvPr/>
        </p:nvSpPr>
        <p:spPr>
          <a:xfrm>
            <a:off x="2393410" y="2495680"/>
            <a:ext cx="827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0" name="Szövegdoboz 81">
            <a:extLst>
              <a:ext uri="{FF2B5EF4-FFF2-40B4-BE49-F238E27FC236}">
                <a16:creationId xmlns:a16="http://schemas.microsoft.com/office/drawing/2014/main" xmlns="" id="{2F9270A2-046D-44BA-951B-66581F1EFBAA}"/>
              </a:ext>
            </a:extLst>
          </p:cNvPr>
          <p:cNvSpPr txBox="1"/>
          <p:nvPr/>
        </p:nvSpPr>
        <p:spPr>
          <a:xfrm>
            <a:off x="2010977" y="1697353"/>
            <a:ext cx="163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Részben volt köze hozzá, előfordult ilyen</a:t>
            </a:r>
          </a:p>
        </p:txBody>
      </p:sp>
      <p:sp>
        <p:nvSpPr>
          <p:cNvPr id="21" name="Cím 30">
            <a:extLst>
              <a:ext uri="{FF2B5EF4-FFF2-40B4-BE49-F238E27FC236}">
                <a16:creationId xmlns:a16="http://schemas.microsoft.com/office/drawing/2014/main" xmlns="" id="{5DEDA448-AA67-4853-8F2F-7F41FD76FF09}"/>
              </a:ext>
            </a:extLst>
          </p:cNvPr>
          <p:cNvSpPr txBox="1">
            <a:spLocks/>
          </p:cNvSpPr>
          <p:nvPr/>
        </p:nvSpPr>
        <p:spPr>
          <a:xfrm>
            <a:off x="5788324" y="2113394"/>
            <a:ext cx="2960140" cy="247458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párhuzamosan végzett tevékenység nem nevezhető kiegészítő, sokkal inkább helyettesítő elfoglaltságnak. ritkán van összefüggésben a látott műsorral (pl.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chatelés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a műsorról, a műsor Facebook oldalának látogatása, a filmben szereplő színészekről való olvasás, tehetségkutatós szavazás).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DAC45E-709B-41C7-93A0-3F949691F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B9A8821-8AD1-4516-8192-3A67757E78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05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Mi volt ez a tevékenység?</a:t>
            </a: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N=349 | Bázis: műsorral összefüggő tevékenység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Műsorhoz köthető tevékenység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EB9ACAF-0AD5-45D5-9BB3-E2A6D64F239B}"/>
              </a:ext>
            </a:extLst>
          </p:cNvPr>
          <p:cNvGrpSpPr/>
          <p:nvPr/>
        </p:nvGrpSpPr>
        <p:grpSpPr>
          <a:xfrm>
            <a:off x="3722092" y="2796424"/>
            <a:ext cx="927539" cy="1013569"/>
            <a:chOff x="3995936" y="2570400"/>
            <a:chExt cx="927539" cy="101356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0EEA5C4-7867-4510-8BEA-129A4F4B54B3}"/>
                </a:ext>
              </a:extLst>
            </p:cNvPr>
            <p:cNvGrpSpPr/>
            <p:nvPr/>
          </p:nvGrpSpPr>
          <p:grpSpPr>
            <a:xfrm>
              <a:off x="3995936" y="2570400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50" name="Object 5">
                <a:extLst>
                  <a:ext uri="{FF2B5EF4-FFF2-40B4-BE49-F238E27FC236}">
                    <a16:creationId xmlns:a16="http://schemas.microsoft.com/office/drawing/2014/main" xmlns="" id="{99E0873F-BDD0-4BD0-AFB4-2331F4C057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5905177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1" name="Chord 50">
                <a:extLst>
                  <a:ext uri="{FF2B5EF4-FFF2-40B4-BE49-F238E27FC236}">
                    <a16:creationId xmlns:a16="http://schemas.microsoft.com/office/drawing/2014/main" xmlns="" id="{677CC3DC-4A4A-4F0E-BF2F-5AE80D853A91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000" dirty="0">
                    <a:solidFill>
                      <a:sysClr val="window" lastClr="FFFFFF"/>
                    </a:solidFill>
                    <a:latin typeface="Calibri"/>
                  </a:rPr>
                  <a:t>7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xmlns="" id="{923BB6A8-1540-48E2-8290-1FB7B0495550}"/>
                </a:ext>
              </a:extLst>
            </p:cNvPr>
            <p:cNvSpPr/>
            <p:nvPr/>
          </p:nvSpPr>
          <p:spPr>
            <a:xfrm>
              <a:off x="4017640" y="3169866"/>
              <a:ext cx="905835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Egyéb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5A5777C-243A-4470-912F-ACD319078015}"/>
              </a:ext>
            </a:extLst>
          </p:cNvPr>
          <p:cNvGrpSpPr/>
          <p:nvPr/>
        </p:nvGrpSpPr>
        <p:grpSpPr>
          <a:xfrm>
            <a:off x="1309824" y="2799465"/>
            <a:ext cx="927539" cy="1013569"/>
            <a:chOff x="2016531" y="2573441"/>
            <a:chExt cx="927539" cy="10135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4E36C406-8BEF-4770-91C5-6BD7FE9BD028}"/>
                </a:ext>
              </a:extLst>
            </p:cNvPr>
            <p:cNvGrpSpPr/>
            <p:nvPr/>
          </p:nvGrpSpPr>
          <p:grpSpPr>
            <a:xfrm>
              <a:off x="2016531" y="2573441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55" name="Object 5">
                <a:extLst>
                  <a:ext uri="{FF2B5EF4-FFF2-40B4-BE49-F238E27FC236}">
                    <a16:creationId xmlns:a16="http://schemas.microsoft.com/office/drawing/2014/main" xmlns="" id="{C299EF5B-570D-4C2E-8F90-D91FE2A4BF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2888785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D7CA6B5D-5A9E-48E1-8BED-AA46C740611B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xmlns="" id="{C4A8B5B2-B11E-495A-9327-17FAE32A0D30}"/>
                </a:ext>
              </a:extLst>
            </p:cNvPr>
            <p:cNvSpPr/>
            <p:nvPr/>
          </p:nvSpPr>
          <p:spPr>
            <a:xfrm>
              <a:off x="2038235" y="3172907"/>
              <a:ext cx="905835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Videós tartalom nézése</a:t>
              </a:r>
              <a:endParaRPr lang="hu-HU" sz="900" kern="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D322E44-5688-4D55-AE61-594FEA9340AB}"/>
              </a:ext>
            </a:extLst>
          </p:cNvPr>
          <p:cNvGrpSpPr/>
          <p:nvPr/>
        </p:nvGrpSpPr>
        <p:grpSpPr>
          <a:xfrm>
            <a:off x="2462160" y="2795029"/>
            <a:ext cx="1062118" cy="1013569"/>
            <a:chOff x="2970845" y="2569005"/>
            <a:chExt cx="1062118" cy="101356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7EDE8C6B-E10B-4354-82B2-8CBB8015EE1F}"/>
                </a:ext>
              </a:extLst>
            </p:cNvPr>
            <p:cNvGrpSpPr/>
            <p:nvPr/>
          </p:nvGrpSpPr>
          <p:grpSpPr>
            <a:xfrm>
              <a:off x="3024643" y="2569005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63" name="Object 5">
                <a:extLst>
                  <a:ext uri="{FF2B5EF4-FFF2-40B4-BE49-F238E27FC236}">
                    <a16:creationId xmlns:a16="http://schemas.microsoft.com/office/drawing/2014/main" xmlns="" id="{3F3B97BD-8BD3-4F42-926C-307DBF7CB0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6668805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4" name="Chord 63">
                <a:extLst>
                  <a:ext uri="{FF2B5EF4-FFF2-40B4-BE49-F238E27FC236}">
                    <a16:creationId xmlns:a16="http://schemas.microsoft.com/office/drawing/2014/main" xmlns="" id="{99F87AC3-A45F-465C-B6A3-78A37321E9CD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991D53E3-8A1E-4379-9AD5-771CB38A57CB}"/>
                </a:ext>
              </a:extLst>
            </p:cNvPr>
            <p:cNvSpPr/>
            <p:nvPr/>
          </p:nvSpPr>
          <p:spPr>
            <a:xfrm>
              <a:off x="2970845" y="3173967"/>
              <a:ext cx="1062118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Szavazás (SMS-ben vagy applikáción keresztül)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510E9D81-5F7F-419C-B8D1-1B90C1DAE047}"/>
              </a:ext>
            </a:extLst>
          </p:cNvPr>
          <p:cNvGrpSpPr/>
          <p:nvPr/>
        </p:nvGrpSpPr>
        <p:grpSpPr>
          <a:xfrm>
            <a:off x="3113838" y="1436575"/>
            <a:ext cx="927539" cy="1013569"/>
            <a:chOff x="3995936" y="1262583"/>
            <a:chExt cx="927539" cy="101356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C465DD8-910C-4B64-9DB2-864B968F0D0B}"/>
                </a:ext>
              </a:extLst>
            </p:cNvPr>
            <p:cNvGrpSpPr/>
            <p:nvPr/>
          </p:nvGrpSpPr>
          <p:grpSpPr>
            <a:xfrm>
              <a:off x="3995936" y="1262583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68" name="Object 5">
                <a:extLst>
                  <a:ext uri="{FF2B5EF4-FFF2-40B4-BE49-F238E27FC236}">
                    <a16:creationId xmlns:a16="http://schemas.microsoft.com/office/drawing/2014/main" xmlns="" id="{CE689A6B-4FE3-4C94-96A1-D2C0284B94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8025367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9" name="Chord 68">
                <a:extLst>
                  <a:ext uri="{FF2B5EF4-FFF2-40B4-BE49-F238E27FC236}">
                    <a16:creationId xmlns:a16="http://schemas.microsoft.com/office/drawing/2014/main" xmlns="" id="{A463336B-DF45-4386-96FC-420898F42F8C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38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xmlns="" id="{FC312865-EDB6-44B1-B21A-ED4E34CE27C9}"/>
                </a:ext>
              </a:extLst>
            </p:cNvPr>
            <p:cNvSpPr/>
            <p:nvPr/>
          </p:nvSpPr>
          <p:spPr>
            <a:xfrm>
              <a:off x="4017640" y="1862049"/>
              <a:ext cx="905835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Üzenetváltás, </a:t>
              </a:r>
              <a:r>
                <a:rPr lang="hu-HU" sz="1000" kern="0" dirty="0" err="1">
                  <a:solidFill>
                    <a:srgbClr val="404040"/>
                  </a:solidFill>
                </a:rPr>
                <a:t>chatelés</a:t>
              </a:r>
              <a:r>
                <a:rPr lang="hu-HU" sz="1000" kern="0" dirty="0">
                  <a:solidFill>
                    <a:srgbClr val="404040"/>
                  </a:solidFill>
                </a:rPr>
                <a:t> applikáción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6026392-0FD7-4653-B166-50FB998860C8}"/>
              </a:ext>
            </a:extLst>
          </p:cNvPr>
          <p:cNvGrpSpPr/>
          <p:nvPr/>
        </p:nvGrpSpPr>
        <p:grpSpPr>
          <a:xfrm>
            <a:off x="4273858" y="1432139"/>
            <a:ext cx="1046750" cy="1013569"/>
            <a:chOff x="4957934" y="1258147"/>
            <a:chExt cx="1046750" cy="101356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533EFC6E-5C5B-437E-ADEC-16218A6CA749}"/>
                </a:ext>
              </a:extLst>
            </p:cNvPr>
            <p:cNvGrpSpPr/>
            <p:nvPr/>
          </p:nvGrpSpPr>
          <p:grpSpPr>
            <a:xfrm>
              <a:off x="5004048" y="1258147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73" name="Object 5">
                <a:extLst>
                  <a:ext uri="{FF2B5EF4-FFF2-40B4-BE49-F238E27FC236}">
                    <a16:creationId xmlns:a16="http://schemas.microsoft.com/office/drawing/2014/main" xmlns="" id="{D516F933-F4F5-4C96-8DEA-57D697B2B4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7008511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4" name="Chord 73">
                <a:extLst>
                  <a:ext uri="{FF2B5EF4-FFF2-40B4-BE49-F238E27FC236}">
                    <a16:creationId xmlns:a16="http://schemas.microsoft.com/office/drawing/2014/main" xmlns="" id="{BCAF5DF6-C17F-4CB8-A9A5-95B245DE0A67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xmlns="" id="{91E0E8BC-BEC6-4D81-8F41-564A1C633092}"/>
                </a:ext>
              </a:extLst>
            </p:cNvPr>
            <p:cNvSpPr/>
            <p:nvPr/>
          </p:nvSpPr>
          <p:spPr>
            <a:xfrm>
              <a:off x="4957934" y="1860653"/>
              <a:ext cx="1046750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Telefonbeszélgetés, videótelefonálás</a:t>
              </a:r>
            </a:p>
            <a:p>
              <a:pPr algn="ctr" defTabSz="924259">
                <a:lnSpc>
                  <a:spcPct val="90000"/>
                </a:lnSpc>
                <a:defRPr/>
              </a:pPr>
              <a:endParaRPr lang="hu-HU" sz="1000" kern="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2E3A38B-6F36-4F4F-927B-440B5D1A0DDC}"/>
              </a:ext>
            </a:extLst>
          </p:cNvPr>
          <p:cNvGrpSpPr/>
          <p:nvPr/>
        </p:nvGrpSpPr>
        <p:grpSpPr>
          <a:xfrm>
            <a:off x="701570" y="1439616"/>
            <a:ext cx="927539" cy="1013569"/>
            <a:chOff x="2016531" y="1265624"/>
            <a:chExt cx="927539" cy="101356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D451DE07-0104-4F38-B420-96ECA3864E56}"/>
                </a:ext>
              </a:extLst>
            </p:cNvPr>
            <p:cNvGrpSpPr/>
            <p:nvPr/>
          </p:nvGrpSpPr>
          <p:grpSpPr>
            <a:xfrm>
              <a:off x="2016531" y="1265624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78" name="Object 5">
                <a:extLst>
                  <a:ext uri="{FF2B5EF4-FFF2-40B4-BE49-F238E27FC236}">
                    <a16:creationId xmlns:a16="http://schemas.microsoft.com/office/drawing/2014/main" xmlns="" id="{DC41A349-11F5-4C1F-9317-58964438A4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0828810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9" name="Chord 78">
                <a:extLst>
                  <a:ext uri="{FF2B5EF4-FFF2-40B4-BE49-F238E27FC236}">
                    <a16:creationId xmlns:a16="http://schemas.microsoft.com/office/drawing/2014/main" xmlns="" id="{E1CF82B0-6481-421D-86B3-F680CE8DE7D5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000" dirty="0">
                    <a:solidFill>
                      <a:sysClr val="window" lastClr="FFFFFF"/>
                    </a:solidFill>
                    <a:latin typeface="Calibri"/>
                  </a:rPr>
                  <a:t>49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xmlns="" id="{12256779-85F3-4676-B2FD-FFA6C864AEE5}"/>
                </a:ext>
              </a:extLst>
            </p:cNvPr>
            <p:cNvSpPr/>
            <p:nvPr/>
          </p:nvSpPr>
          <p:spPr>
            <a:xfrm>
              <a:off x="2038235" y="1865090"/>
              <a:ext cx="905835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Böngészés, keresés az interneten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EDE734DE-2EBC-4DDC-8880-B219A14F2215}"/>
              </a:ext>
            </a:extLst>
          </p:cNvPr>
          <p:cNvGrpSpPr/>
          <p:nvPr/>
        </p:nvGrpSpPr>
        <p:grpSpPr>
          <a:xfrm>
            <a:off x="1907704" y="1435180"/>
            <a:ext cx="927539" cy="1013569"/>
            <a:chOff x="3024643" y="1261188"/>
            <a:chExt cx="927539" cy="101356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2E3EA753-6ACB-43AB-A9A2-7CDD5A94F481}"/>
                </a:ext>
              </a:extLst>
            </p:cNvPr>
            <p:cNvGrpSpPr/>
            <p:nvPr/>
          </p:nvGrpSpPr>
          <p:grpSpPr>
            <a:xfrm>
              <a:off x="3024643" y="1261188"/>
              <a:ext cx="912424" cy="1013569"/>
              <a:chOff x="425473" y="2073751"/>
              <a:chExt cx="1238764" cy="1080120"/>
            </a:xfrm>
          </p:grpSpPr>
          <p:graphicFrame>
            <p:nvGraphicFramePr>
              <p:cNvPr id="83" name="Object 5">
                <a:extLst>
                  <a:ext uri="{FF2B5EF4-FFF2-40B4-BE49-F238E27FC236}">
                    <a16:creationId xmlns:a16="http://schemas.microsoft.com/office/drawing/2014/main" xmlns="" id="{4C9FCC8F-6C28-4E7E-BD02-BF953F9883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6820842"/>
                  </p:ext>
                </p:extLst>
              </p:nvPr>
            </p:nvGraphicFramePr>
            <p:xfrm>
              <a:off x="425473" y="2073751"/>
              <a:ext cx="1238764" cy="1080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84" name="Chord 83">
                <a:extLst>
                  <a:ext uri="{FF2B5EF4-FFF2-40B4-BE49-F238E27FC236}">
                    <a16:creationId xmlns:a16="http://schemas.microsoft.com/office/drawing/2014/main" xmlns="" id="{99B6126C-5D14-464D-A00E-FC563E268FCC}"/>
                  </a:ext>
                </a:extLst>
              </p:cNvPr>
              <p:cNvSpPr/>
              <p:nvPr/>
            </p:nvSpPr>
            <p:spPr>
              <a:xfrm>
                <a:off x="850199" y="2406978"/>
                <a:ext cx="446467" cy="405879"/>
              </a:xfrm>
              <a:prstGeom prst="chord">
                <a:avLst>
                  <a:gd name="adj1" fmla="val 10765741"/>
                  <a:gd name="adj2" fmla="val 17173"/>
                </a:avLst>
              </a:prstGeom>
              <a:solidFill>
                <a:srgbClr val="22222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tIns="0" bIns="151200" rtlCol="0" anchor="b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000" dirty="0">
                    <a:solidFill>
                      <a:sysClr val="window" lastClr="FFFFFF"/>
                    </a:solidFill>
                    <a:latin typeface="Calibri"/>
                  </a:rPr>
                  <a:t>44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</a:p>
            </p:txBody>
          </p:sp>
        </p:grp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xmlns="" id="{BC86B026-4039-4298-8104-570D78B16BA1}"/>
                </a:ext>
              </a:extLst>
            </p:cNvPr>
            <p:cNvSpPr/>
            <p:nvPr/>
          </p:nvSpPr>
          <p:spPr>
            <a:xfrm>
              <a:off x="3046347" y="1860654"/>
              <a:ext cx="905835" cy="31987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924259">
                <a:lnSpc>
                  <a:spcPct val="90000"/>
                </a:lnSpc>
                <a:defRPr/>
              </a:pPr>
              <a:r>
                <a:rPr lang="hu-HU" sz="1000" kern="0" dirty="0">
                  <a:solidFill>
                    <a:srgbClr val="404040"/>
                  </a:solidFill>
                </a:rPr>
                <a:t>Közösségi média használat</a:t>
              </a:r>
            </a:p>
          </p:txBody>
        </p:sp>
      </p:grpSp>
      <p:sp>
        <p:nvSpPr>
          <p:cNvPr id="43" name="Cím 30">
            <a:extLst>
              <a:ext uri="{FF2B5EF4-FFF2-40B4-BE49-F238E27FC236}">
                <a16:creationId xmlns:a16="http://schemas.microsoft.com/office/drawing/2014/main" xmlns="" id="{BDC271CD-8426-4DB9-A659-967C1D7ECCEF}"/>
              </a:ext>
            </a:extLst>
          </p:cNvPr>
          <p:cNvSpPr txBox="1">
            <a:spLocks/>
          </p:cNvSpPr>
          <p:nvPr/>
        </p:nvSpPr>
        <p:spPr>
          <a:xfrm>
            <a:off x="5788324" y="1681346"/>
            <a:ext cx="2960140" cy="247458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műsorral összefüggésben végzett párhuzamos tevékenység jellemzően netes böngészést, közösségi média használatot illetve a látottakkal összefüggő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chatelést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jelent.</a:t>
            </a:r>
          </a:p>
          <a:p>
            <a:pPr lvl="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párhuzamosan nézett videótartalom említése alacsony, az alminta további elemzésre korlátozottan alkalmas, az ugyanakkor kijelenthető, hogy a férfi, nagyvárosi réteget inkább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jellemzi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. Tartalmi jellegét tekintve háromból kettő megtekintés a közösségi felületeken megosztott rövid videókat takar. Az esetek harmadában nézett meg zenei klipet,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hatodában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sporteseményt az alany.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0155353-F57A-412B-9465-A362FB502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64096CA-8D8A-4D4E-BC39-56806DB619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08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12058" y="432440"/>
            <a:ext cx="8690248" cy="221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sz="10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i játszott inkább szerepet abban, hogy más tevékenységet is végzett a tévézés mellett?</a:t>
            </a:r>
            <a:endParaRPr lang="hu-H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Szövegdoboz 135">
            <a:extLst>
              <a:ext uri="{FF2B5EF4-FFF2-40B4-BE49-F238E27FC236}">
                <a16:creationId xmlns:a16="http://schemas.microsoft.com/office/drawing/2014/main" xmlns="" id="{A8400FDB-C03B-4234-AD82-BAA1FF60783E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defRPr/>
            </a:pPr>
            <a:r>
              <a:rPr lang="hu-HU" sz="900" kern="0" dirty="0">
                <a:solidFill>
                  <a:srgbClr val="222223"/>
                </a:solidFill>
              </a:rPr>
              <a:t>N=2.094 | Bázis: párhuzamos tevékenységet végző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B0A37B-97DA-48A7-B58E-20EAFB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Párhuzamos tevékenység mögötti ok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60D70B-BD41-47C8-884E-A5DC1D44DAD2}"/>
              </a:ext>
            </a:extLst>
          </p:cNvPr>
          <p:cNvGrpSpPr/>
          <p:nvPr/>
        </p:nvGrpSpPr>
        <p:grpSpPr>
          <a:xfrm>
            <a:off x="906425" y="1386642"/>
            <a:ext cx="1213229" cy="1282379"/>
            <a:chOff x="425473" y="2073751"/>
            <a:chExt cx="1238764" cy="1080120"/>
          </a:xfrm>
        </p:grpSpPr>
        <p:graphicFrame>
          <p:nvGraphicFramePr>
            <p:cNvPr id="7" name="Object 5">
              <a:extLst>
                <a:ext uri="{FF2B5EF4-FFF2-40B4-BE49-F238E27FC236}">
                  <a16:creationId xmlns:a16="http://schemas.microsoft.com/office/drawing/2014/main" xmlns="" id="{0EA4AC4F-AF3F-4177-8E24-0E1547D0773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hord 7">
              <a:extLst>
                <a:ext uri="{FF2B5EF4-FFF2-40B4-BE49-F238E27FC236}">
                  <a16:creationId xmlns:a16="http://schemas.microsoft.com/office/drawing/2014/main" xmlns="" id="{C869D9D9-6A92-4AF8-82E7-5FF65B76503E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59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5BF91202-FA3D-49EA-984E-9947A3D8E644}"/>
              </a:ext>
            </a:extLst>
          </p:cNvPr>
          <p:cNvSpPr/>
          <p:nvPr/>
        </p:nvSpPr>
        <p:spPr>
          <a:xfrm>
            <a:off x="687900" y="2087749"/>
            <a:ext cx="1664704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egyéb tevékenység fontosabb, sürgősebb volt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43AFE5F-77CA-47C7-BDE8-1B37908909E0}"/>
              </a:ext>
            </a:extLst>
          </p:cNvPr>
          <p:cNvGrpSpPr/>
          <p:nvPr/>
        </p:nvGrpSpPr>
        <p:grpSpPr>
          <a:xfrm>
            <a:off x="2626873" y="1383510"/>
            <a:ext cx="1213229" cy="1282379"/>
            <a:chOff x="425473" y="2073751"/>
            <a:chExt cx="1238764" cy="1080120"/>
          </a:xfrm>
        </p:grpSpPr>
        <p:graphicFrame>
          <p:nvGraphicFramePr>
            <p:cNvPr id="11" name="Object 5">
              <a:extLst>
                <a:ext uri="{FF2B5EF4-FFF2-40B4-BE49-F238E27FC236}">
                  <a16:creationId xmlns:a16="http://schemas.microsoft.com/office/drawing/2014/main" xmlns="" id="{ED22F58E-D073-4D99-A33C-C09AA4017FF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Chord 11">
              <a:extLst>
                <a:ext uri="{FF2B5EF4-FFF2-40B4-BE49-F238E27FC236}">
                  <a16:creationId xmlns:a16="http://schemas.microsoft.com/office/drawing/2014/main" xmlns="" id="{49ED3508-1A7E-4BBF-A568-037F685D0BD4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7C48DB7E-A537-457D-85FF-C977DEE61749}"/>
              </a:ext>
            </a:extLst>
          </p:cNvPr>
          <p:cNvSpPr/>
          <p:nvPr/>
        </p:nvSpPr>
        <p:spPr>
          <a:xfrm>
            <a:off x="2585554" y="2098350"/>
            <a:ext cx="1428785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 </a:t>
            </a:r>
            <a:r>
              <a:rPr kumimoji="0" lang="fr-FR" sz="105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kötött</a:t>
            </a:r>
            <a:r>
              <a:rPr kumimoji="0" lang="hu-HU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a </a:t>
            </a:r>
            <a:r>
              <a:rPr kumimoji="0" lang="fr-FR" sz="105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műsor</a:t>
            </a: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05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eléggé</a:t>
            </a: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FR" sz="105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unatkoz</a:t>
            </a:r>
            <a:r>
              <a:rPr kumimoji="0" lang="hu-HU" sz="105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ott</a:t>
            </a:r>
            <a:endParaRPr kumimoji="0" lang="fr-FR" sz="105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C6044C1-10BF-4621-9939-A01A90D30D24}"/>
              </a:ext>
            </a:extLst>
          </p:cNvPr>
          <p:cNvGrpSpPr/>
          <p:nvPr/>
        </p:nvGrpSpPr>
        <p:grpSpPr>
          <a:xfrm>
            <a:off x="899592" y="2760423"/>
            <a:ext cx="1213229" cy="1282379"/>
            <a:chOff x="425473" y="2073751"/>
            <a:chExt cx="1238764" cy="1080120"/>
          </a:xfrm>
        </p:grpSpPr>
        <p:graphicFrame>
          <p:nvGraphicFramePr>
            <p:cNvPr id="15" name="Object 5">
              <a:extLst>
                <a:ext uri="{FF2B5EF4-FFF2-40B4-BE49-F238E27FC236}">
                  <a16:creationId xmlns:a16="http://schemas.microsoft.com/office/drawing/2014/main" xmlns="" id="{0D4849F9-B7B4-4B62-A9DB-402180CD7D0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Chord 15">
              <a:extLst>
                <a:ext uri="{FF2B5EF4-FFF2-40B4-BE49-F238E27FC236}">
                  <a16:creationId xmlns:a16="http://schemas.microsoft.com/office/drawing/2014/main" xmlns="" id="{125706F8-4C41-4245-9E35-FB31431A26BA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850393B8-6308-49AC-B436-33B6884D4D0C}"/>
              </a:ext>
            </a:extLst>
          </p:cNvPr>
          <p:cNvSpPr/>
          <p:nvPr/>
        </p:nvSpPr>
        <p:spPr>
          <a:xfrm>
            <a:off x="951921" y="3470201"/>
            <a:ext cx="1197376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 érdekelte a reklám / reklám alatt csinált mást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CC6DB7-09C6-4F54-9995-519AE5335457}"/>
              </a:ext>
            </a:extLst>
          </p:cNvPr>
          <p:cNvGrpSpPr/>
          <p:nvPr/>
        </p:nvGrpSpPr>
        <p:grpSpPr>
          <a:xfrm>
            <a:off x="2635449" y="2757829"/>
            <a:ext cx="1213229" cy="1282379"/>
            <a:chOff x="425473" y="2073751"/>
            <a:chExt cx="1238764" cy="1080120"/>
          </a:xfrm>
        </p:grpSpPr>
        <p:graphicFrame>
          <p:nvGraphicFramePr>
            <p:cNvPr id="19" name="Object 5">
              <a:extLst>
                <a:ext uri="{FF2B5EF4-FFF2-40B4-BE49-F238E27FC236}">
                  <a16:creationId xmlns:a16="http://schemas.microsoft.com/office/drawing/2014/main" xmlns="" id="{81B75260-D727-4F80-98CE-38C014C760F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Chord 19">
              <a:extLst>
                <a:ext uri="{FF2B5EF4-FFF2-40B4-BE49-F238E27FC236}">
                  <a16:creationId xmlns:a16="http://schemas.microsoft.com/office/drawing/2014/main" xmlns="" id="{AE30BDE0-3B63-4F24-8B93-B57A782A6248}"/>
                </a:ext>
              </a:extLst>
            </p:cNvPr>
            <p:cNvSpPr/>
            <p:nvPr/>
          </p:nvSpPr>
          <p:spPr>
            <a:xfrm>
              <a:off x="850199" y="2406978"/>
              <a:ext cx="446467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rgbClr val="22222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tIns="0" bIns="113400" rtlCol="0" anchor="t" anchorCtr="0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24D55BA3-5730-410E-BB7C-2325C94EF9BB}"/>
              </a:ext>
            </a:extLst>
          </p:cNvPr>
          <p:cNvSpPr/>
          <p:nvPr/>
        </p:nvSpPr>
        <p:spPr>
          <a:xfrm>
            <a:off x="2567970" y="3487213"/>
            <a:ext cx="1355958" cy="37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693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Megszokás / így szokott TV-t nézni / közben van ideje másra</a:t>
            </a:r>
          </a:p>
        </p:txBody>
      </p:sp>
      <p:sp>
        <p:nvSpPr>
          <p:cNvPr id="30" name="Cím 30">
            <a:extLst>
              <a:ext uri="{FF2B5EF4-FFF2-40B4-BE49-F238E27FC236}">
                <a16:creationId xmlns:a16="http://schemas.microsoft.com/office/drawing/2014/main" xmlns="" id="{9001B049-D64B-43BC-A67D-A07F56FACF15}"/>
              </a:ext>
            </a:extLst>
          </p:cNvPr>
          <p:cNvSpPr txBox="1">
            <a:spLocks/>
          </p:cNvSpPr>
          <p:nvPr/>
        </p:nvSpPr>
        <p:spPr>
          <a:xfrm>
            <a:off x="4932040" y="2113394"/>
            <a:ext cx="3816424" cy="2474580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Az esetek többségében a tévénézés mellett végzett tevékenység volt a fontosabb (pl. felhívták, meg kellett válaszolnia egy e-mailt). Minden negyedik alany nyilatkozott úgy, hogy nem kötötte le eléggé  a műsor, ami a 30 év alattiak (31%), az általában ritkán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tévézők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(30%), a filmet nézők (30%), a csatornára véletlen tévedők (35%) körében különösen jellemző.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2B588A0-A99E-4A10-B7AB-5D003C2BE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D629333-7102-4A1B-B225-C83859BB55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gyenes összekötő 6"/>
          <p:cNvCxnSpPr/>
          <p:nvPr/>
        </p:nvCxnSpPr>
        <p:spPr>
          <a:xfrm>
            <a:off x="774237" y="1029358"/>
            <a:ext cx="1" cy="26642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Ellipszis 18"/>
          <p:cNvSpPr/>
          <p:nvPr/>
        </p:nvSpPr>
        <p:spPr>
          <a:xfrm>
            <a:off x="582216" y="4011910"/>
            <a:ext cx="533400" cy="533400"/>
          </a:xfrm>
          <a:prstGeom prst="ellipse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kutatás fókusza </a:t>
            </a:r>
            <a:endParaRPr lang="en-US" dirty="0"/>
          </a:p>
        </p:txBody>
      </p:sp>
      <p:sp>
        <p:nvSpPr>
          <p:cNvPr id="17" name="Text Placeholder 3"/>
          <p:cNvSpPr txBox="1">
            <a:spLocks/>
          </p:cNvSpPr>
          <p:nvPr/>
        </p:nvSpPr>
        <p:spPr bwMode="gray">
          <a:xfrm>
            <a:off x="1324966" y="699542"/>
            <a:ext cx="713137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Számos, az elmúlt években napvilágot látott nemzetközi és hazai kutatás támasztja alá, hogy egyes fogyasztó szegmensek párhuzamosan több képernyőt használnak. A megoszló figyelem hatására a tévé mára akár másodlagos képernyő szerepébe is visszaléphet egyes napszakokban, mely a hirdetések hatékonyságának szempontjából üzleti kérdéseket vet fel.  </a:t>
            </a:r>
          </a:p>
        </p:txBody>
      </p:sp>
      <p:sp>
        <p:nvSpPr>
          <p:cNvPr id="66" name="Text Placeholder 3"/>
          <p:cNvSpPr txBox="1">
            <a:spLocks/>
          </p:cNvSpPr>
          <p:nvPr/>
        </p:nvSpPr>
        <p:spPr bwMode="gray">
          <a:xfrm>
            <a:off x="1406648" y="3912085"/>
            <a:ext cx="7046798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4305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Ipsos egy olyan, kvantitatív és kvalitatív módszerek fúziójára épülő kutatási megoldást dolgozott ki, amely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eszközül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szolgál a televíziók számára a megújuló igényeknek és tévénézési szokásoknak megfelelő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stratégia kialakításához. Az „esemény alapú” nagymintás felmérés segítségével megbízhatóan beazonosíthatók az érintett demográfiai csoportok és napi rutinjuk, míg a kvalitatív módszer a mélyebb összefüggések és motivációk feltárásában segít.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9055" y="2643758"/>
            <a:ext cx="7131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ügyfél kifejezett igénye a nyert adatbázis robusztussága, mivel a felhasználási célok közt szerepel a tévénézés módjára, idejére, a fogyasztott tartalomra és a jellemző demográfiai szegmensekre lebontott </a:t>
            </a: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programming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értékesítési stratégiák megalapozása. A MEME által a kutatásra szánt limitált költségkeret, és a várt output komplexitása módszertanilag behatárolja a lehetőségeket.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9" name="Egyenes összekötő 7"/>
          <p:cNvCxnSpPr/>
          <p:nvPr/>
        </p:nvCxnSpPr>
        <p:spPr>
          <a:xfrm>
            <a:off x="848916" y="1016918"/>
            <a:ext cx="0" cy="2850976"/>
          </a:xfrm>
          <a:prstGeom prst="line">
            <a:avLst/>
          </a:prstGeom>
          <a:ln w="120650">
            <a:tailEnd type="triangle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Ellipszis 14"/>
          <p:cNvSpPr/>
          <p:nvPr/>
        </p:nvSpPr>
        <p:spPr>
          <a:xfrm>
            <a:off x="572691" y="841534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Ellipszis 15"/>
          <p:cNvSpPr/>
          <p:nvPr/>
        </p:nvSpPr>
        <p:spPr>
          <a:xfrm>
            <a:off x="572691" y="1809486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Ellipszis 16"/>
          <p:cNvSpPr/>
          <p:nvPr/>
        </p:nvSpPr>
        <p:spPr>
          <a:xfrm>
            <a:off x="582216" y="2844952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350" y="1668745"/>
            <a:ext cx="7130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jelenség mértéke és jövőre gyakorolt hatása egyelőre ismeretlen, és abban is megoszlanak a vélemények, hogy mennyire szükséges a tartalomszolgáltatóknak alkalmazkodniuk az újonnan felmerülő piaci igényekhez. A MEME által megfogalmazott kutatási projekt célja a szimultán képernyőhasználat tévénézési kontextusban való relevanciájának és mértékének felmérése.</a:t>
            </a:r>
          </a:p>
        </p:txBody>
      </p:sp>
      <p:sp>
        <p:nvSpPr>
          <p:cNvPr id="28" name="Oval 27"/>
          <p:cNvSpPr/>
          <p:nvPr/>
        </p:nvSpPr>
        <p:spPr>
          <a:xfrm>
            <a:off x="752869" y="4133130"/>
            <a:ext cx="229884" cy="317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0" name="Freeform 19"/>
          <p:cNvSpPr>
            <a:spLocks noChangeAspect="1" noEditPoints="1"/>
          </p:cNvSpPr>
          <p:nvPr/>
        </p:nvSpPr>
        <p:spPr bwMode="auto">
          <a:xfrm>
            <a:off x="676693" y="4110562"/>
            <a:ext cx="347701" cy="348990"/>
          </a:xfrm>
          <a:custGeom>
            <a:avLst/>
            <a:gdLst/>
            <a:ahLst/>
            <a:cxnLst>
              <a:cxn ang="0">
                <a:pos x="378" y="189"/>
              </a:cxn>
              <a:cxn ang="0">
                <a:pos x="0" y="189"/>
              </a:cxn>
              <a:cxn ang="0">
                <a:pos x="217" y="312"/>
              </a:cxn>
              <a:cxn ang="0">
                <a:pos x="170" y="320"/>
              </a:cxn>
              <a:cxn ang="0">
                <a:pos x="152" y="296"/>
              </a:cxn>
              <a:cxn ang="0">
                <a:pos x="150" y="275"/>
              </a:cxn>
              <a:cxn ang="0">
                <a:pos x="148" y="264"/>
              </a:cxn>
              <a:cxn ang="0">
                <a:pos x="131" y="236"/>
              </a:cxn>
              <a:cxn ang="0">
                <a:pos x="102" y="151"/>
              </a:cxn>
              <a:cxn ang="0">
                <a:pos x="255" y="87"/>
              </a:cxn>
              <a:cxn ang="0">
                <a:pos x="265" y="203"/>
              </a:cxn>
              <a:cxn ang="0">
                <a:pos x="241" y="265"/>
              </a:cxn>
              <a:cxn ang="0">
                <a:pos x="236" y="271"/>
              </a:cxn>
              <a:cxn ang="0">
                <a:pos x="232" y="289"/>
              </a:cxn>
              <a:cxn ang="0">
                <a:pos x="167" y="277"/>
              </a:cxn>
              <a:cxn ang="0">
                <a:pos x="223" y="274"/>
              </a:cxn>
              <a:cxn ang="0">
                <a:pos x="217" y="281"/>
              </a:cxn>
              <a:cxn ang="0">
                <a:pos x="161" y="285"/>
              </a:cxn>
              <a:cxn ang="0">
                <a:pos x="167" y="277"/>
              </a:cxn>
              <a:cxn ang="0">
                <a:pos x="166" y="125"/>
              </a:cxn>
              <a:cxn ang="0">
                <a:pos x="155" y="150"/>
              </a:cxn>
              <a:cxn ang="0">
                <a:pos x="142" y="150"/>
              </a:cxn>
              <a:cxn ang="0">
                <a:pos x="192" y="101"/>
              </a:cxn>
              <a:cxn ang="0">
                <a:pos x="199" y="107"/>
              </a:cxn>
              <a:cxn ang="0">
                <a:pos x="167" y="259"/>
              </a:cxn>
              <a:cxn ang="0">
                <a:pos x="215" y="251"/>
              </a:cxn>
              <a:cxn ang="0">
                <a:pos x="215" y="251"/>
              </a:cxn>
              <a:cxn ang="0">
                <a:pos x="223" y="247"/>
              </a:cxn>
              <a:cxn ang="0">
                <a:pos x="227" y="237"/>
              </a:cxn>
              <a:cxn ang="0">
                <a:pos x="242" y="190"/>
              </a:cxn>
              <a:cxn ang="0">
                <a:pos x="255" y="151"/>
              </a:cxn>
              <a:cxn ang="0">
                <a:pos x="237" y="106"/>
              </a:cxn>
              <a:cxn ang="0">
                <a:pos x="192" y="87"/>
              </a:cxn>
              <a:cxn ang="0">
                <a:pos x="192" y="87"/>
              </a:cxn>
              <a:cxn ang="0">
                <a:pos x="147" y="106"/>
              </a:cxn>
              <a:cxn ang="0">
                <a:pos x="129" y="151"/>
              </a:cxn>
              <a:cxn ang="0">
                <a:pos x="142" y="190"/>
              </a:cxn>
              <a:cxn ang="0">
                <a:pos x="158" y="242"/>
              </a:cxn>
              <a:cxn ang="0">
                <a:pos x="146" y="247"/>
              </a:cxn>
              <a:cxn ang="0">
                <a:pos x="144" y="236"/>
              </a:cxn>
              <a:cxn ang="0">
                <a:pos x="115" y="151"/>
              </a:cxn>
              <a:cxn ang="0">
                <a:pos x="115" y="151"/>
              </a:cxn>
              <a:cxn ang="0">
                <a:pos x="192" y="74"/>
              </a:cxn>
              <a:cxn ang="0">
                <a:pos x="192" y="74"/>
              </a:cxn>
              <a:cxn ang="0">
                <a:pos x="192" y="74"/>
              </a:cxn>
              <a:cxn ang="0">
                <a:pos x="268" y="151"/>
              </a:cxn>
              <a:cxn ang="0">
                <a:pos x="269" y="151"/>
              </a:cxn>
              <a:cxn ang="0">
                <a:pos x="240" y="237"/>
              </a:cxn>
              <a:cxn ang="0">
                <a:pos x="240" y="237"/>
              </a:cxn>
              <a:cxn ang="0">
                <a:pos x="218" y="263"/>
              </a:cxn>
              <a:cxn ang="0">
                <a:pos x="169" y="272"/>
              </a:cxn>
              <a:cxn ang="0">
                <a:pos x="161" y="267"/>
              </a:cxn>
              <a:cxn ang="0">
                <a:pos x="170" y="293"/>
              </a:cxn>
              <a:cxn ang="0">
                <a:pos x="219" y="291"/>
              </a:cxn>
              <a:cxn ang="0">
                <a:pos x="214" y="299"/>
              </a:cxn>
              <a:cxn ang="0">
                <a:pos x="165" y="301"/>
              </a:cxn>
              <a:cxn ang="0">
                <a:pos x="170" y="293"/>
              </a:cxn>
              <a:cxn ang="0">
                <a:pos x="192" y="318"/>
              </a:cxn>
              <a:cxn ang="0">
                <a:pos x="205" y="304"/>
              </a:cxn>
            </a:cxnLst>
            <a:rect l="0" t="0" r="r" b="b"/>
            <a:pathLst>
              <a:path w="378" h="379">
                <a:moveTo>
                  <a:pt x="189" y="0"/>
                </a:moveTo>
                <a:cubicBezTo>
                  <a:pt x="294" y="0"/>
                  <a:pt x="378" y="85"/>
                  <a:pt x="378" y="189"/>
                </a:cubicBezTo>
                <a:cubicBezTo>
                  <a:pt x="378" y="294"/>
                  <a:pt x="294" y="379"/>
                  <a:pt x="189" y="379"/>
                </a:cubicBezTo>
                <a:cubicBezTo>
                  <a:pt x="84" y="379"/>
                  <a:pt x="0" y="294"/>
                  <a:pt x="0" y="189"/>
                </a:cubicBezTo>
                <a:cubicBezTo>
                  <a:pt x="0" y="85"/>
                  <a:pt x="84" y="0"/>
                  <a:pt x="189" y="0"/>
                </a:cubicBezTo>
                <a:close/>
                <a:moveTo>
                  <a:pt x="217" y="312"/>
                </a:moveTo>
                <a:cubicBezTo>
                  <a:pt x="214" y="323"/>
                  <a:pt x="203" y="331"/>
                  <a:pt x="192" y="331"/>
                </a:cubicBezTo>
                <a:cubicBezTo>
                  <a:pt x="183" y="331"/>
                  <a:pt x="175" y="326"/>
                  <a:pt x="170" y="320"/>
                </a:cubicBezTo>
                <a:cubicBezTo>
                  <a:pt x="161" y="319"/>
                  <a:pt x="154" y="312"/>
                  <a:pt x="152" y="303"/>
                </a:cubicBezTo>
                <a:cubicBezTo>
                  <a:pt x="152" y="301"/>
                  <a:pt x="152" y="298"/>
                  <a:pt x="152" y="296"/>
                </a:cubicBezTo>
                <a:cubicBezTo>
                  <a:pt x="150" y="293"/>
                  <a:pt x="149" y="290"/>
                  <a:pt x="148" y="287"/>
                </a:cubicBezTo>
                <a:cubicBezTo>
                  <a:pt x="148" y="282"/>
                  <a:pt x="148" y="278"/>
                  <a:pt x="150" y="275"/>
                </a:cubicBezTo>
                <a:cubicBezTo>
                  <a:pt x="149" y="273"/>
                  <a:pt x="149" y="271"/>
                  <a:pt x="148" y="269"/>
                </a:cubicBezTo>
                <a:cubicBezTo>
                  <a:pt x="148" y="267"/>
                  <a:pt x="148" y="265"/>
                  <a:pt x="148" y="264"/>
                </a:cubicBezTo>
                <a:cubicBezTo>
                  <a:pt x="142" y="262"/>
                  <a:pt x="136" y="258"/>
                  <a:pt x="134" y="251"/>
                </a:cubicBezTo>
                <a:cubicBezTo>
                  <a:pt x="132" y="246"/>
                  <a:pt x="131" y="241"/>
                  <a:pt x="131" y="236"/>
                </a:cubicBezTo>
                <a:cubicBezTo>
                  <a:pt x="131" y="223"/>
                  <a:pt x="126" y="214"/>
                  <a:pt x="119" y="203"/>
                </a:cubicBezTo>
                <a:cubicBezTo>
                  <a:pt x="109" y="186"/>
                  <a:pt x="102" y="172"/>
                  <a:pt x="102" y="151"/>
                </a:cubicBezTo>
                <a:cubicBezTo>
                  <a:pt x="102" y="127"/>
                  <a:pt x="111" y="105"/>
                  <a:pt x="129" y="87"/>
                </a:cubicBezTo>
                <a:cubicBezTo>
                  <a:pt x="164" y="52"/>
                  <a:pt x="220" y="52"/>
                  <a:pt x="255" y="87"/>
                </a:cubicBezTo>
                <a:cubicBezTo>
                  <a:pt x="273" y="105"/>
                  <a:pt x="282" y="127"/>
                  <a:pt x="282" y="151"/>
                </a:cubicBezTo>
                <a:cubicBezTo>
                  <a:pt x="282" y="172"/>
                  <a:pt x="275" y="186"/>
                  <a:pt x="265" y="203"/>
                </a:cubicBezTo>
                <a:cubicBezTo>
                  <a:pt x="258" y="214"/>
                  <a:pt x="253" y="223"/>
                  <a:pt x="253" y="237"/>
                </a:cubicBezTo>
                <a:cubicBezTo>
                  <a:pt x="253" y="248"/>
                  <a:pt x="250" y="256"/>
                  <a:pt x="241" y="265"/>
                </a:cubicBezTo>
                <a:cubicBezTo>
                  <a:pt x="239" y="267"/>
                  <a:pt x="237" y="269"/>
                  <a:pt x="235" y="270"/>
                </a:cubicBezTo>
                <a:cubicBezTo>
                  <a:pt x="235" y="271"/>
                  <a:pt x="236" y="271"/>
                  <a:pt x="236" y="271"/>
                </a:cubicBezTo>
                <a:cubicBezTo>
                  <a:pt x="237" y="277"/>
                  <a:pt x="235" y="283"/>
                  <a:pt x="231" y="287"/>
                </a:cubicBezTo>
                <a:cubicBezTo>
                  <a:pt x="232" y="288"/>
                  <a:pt x="232" y="289"/>
                  <a:pt x="232" y="289"/>
                </a:cubicBezTo>
                <a:cubicBezTo>
                  <a:pt x="234" y="300"/>
                  <a:pt x="227" y="310"/>
                  <a:pt x="217" y="312"/>
                </a:cubicBezTo>
                <a:close/>
                <a:moveTo>
                  <a:pt x="167" y="277"/>
                </a:moveTo>
                <a:cubicBezTo>
                  <a:pt x="215" y="268"/>
                  <a:pt x="215" y="268"/>
                  <a:pt x="215" y="268"/>
                </a:cubicBezTo>
                <a:cubicBezTo>
                  <a:pt x="219" y="268"/>
                  <a:pt x="222" y="270"/>
                  <a:pt x="223" y="274"/>
                </a:cubicBezTo>
                <a:cubicBezTo>
                  <a:pt x="223" y="274"/>
                  <a:pt x="223" y="274"/>
                  <a:pt x="223" y="274"/>
                </a:cubicBezTo>
                <a:cubicBezTo>
                  <a:pt x="223" y="277"/>
                  <a:pt x="221" y="281"/>
                  <a:pt x="217" y="281"/>
                </a:cubicBezTo>
                <a:cubicBezTo>
                  <a:pt x="169" y="290"/>
                  <a:pt x="169" y="290"/>
                  <a:pt x="169" y="290"/>
                </a:cubicBezTo>
                <a:cubicBezTo>
                  <a:pt x="165" y="291"/>
                  <a:pt x="162" y="288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281"/>
                  <a:pt x="163" y="278"/>
                  <a:pt x="167" y="277"/>
                </a:cubicBezTo>
                <a:close/>
                <a:moveTo>
                  <a:pt x="192" y="114"/>
                </a:moveTo>
                <a:cubicBezTo>
                  <a:pt x="182" y="114"/>
                  <a:pt x="173" y="118"/>
                  <a:pt x="166" y="125"/>
                </a:cubicBezTo>
                <a:cubicBezTo>
                  <a:pt x="160" y="131"/>
                  <a:pt x="155" y="140"/>
                  <a:pt x="155" y="15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4"/>
                  <a:pt x="152" y="157"/>
                  <a:pt x="149" y="157"/>
                </a:cubicBezTo>
                <a:cubicBezTo>
                  <a:pt x="145" y="157"/>
                  <a:pt x="142" y="154"/>
                  <a:pt x="142" y="150"/>
                </a:cubicBezTo>
                <a:cubicBezTo>
                  <a:pt x="142" y="137"/>
                  <a:pt x="148" y="124"/>
                  <a:pt x="157" y="115"/>
                </a:cubicBezTo>
                <a:cubicBezTo>
                  <a:pt x="166" y="106"/>
                  <a:pt x="178" y="101"/>
                  <a:pt x="192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6" y="101"/>
                  <a:pt x="199" y="104"/>
                  <a:pt x="199" y="107"/>
                </a:cubicBezTo>
                <a:cubicBezTo>
                  <a:pt x="199" y="111"/>
                  <a:pt x="196" y="114"/>
                  <a:pt x="192" y="114"/>
                </a:cubicBezTo>
                <a:close/>
                <a:moveTo>
                  <a:pt x="167" y="259"/>
                </a:moveTo>
                <a:cubicBezTo>
                  <a:pt x="214" y="251"/>
                  <a:pt x="214" y="251"/>
                  <a:pt x="214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8" y="250"/>
                  <a:pt x="221" y="249"/>
                  <a:pt x="223" y="247"/>
                </a:cubicBezTo>
                <a:cubicBezTo>
                  <a:pt x="225" y="244"/>
                  <a:pt x="227" y="241"/>
                  <a:pt x="227" y="237"/>
                </a:cubicBezTo>
                <a:cubicBezTo>
                  <a:pt x="227" y="237"/>
                  <a:pt x="227" y="237"/>
                  <a:pt x="227" y="237"/>
                </a:cubicBezTo>
                <a:cubicBezTo>
                  <a:pt x="227" y="237"/>
                  <a:pt x="227" y="237"/>
                  <a:pt x="227" y="237"/>
                </a:cubicBezTo>
                <a:cubicBezTo>
                  <a:pt x="227" y="215"/>
                  <a:pt x="235" y="202"/>
                  <a:pt x="242" y="190"/>
                </a:cubicBezTo>
                <a:cubicBezTo>
                  <a:pt x="249" y="179"/>
                  <a:pt x="255" y="168"/>
                  <a:pt x="255" y="151"/>
                </a:cubicBezTo>
                <a:cubicBezTo>
                  <a:pt x="255" y="151"/>
                  <a:pt x="255" y="151"/>
                  <a:pt x="255" y="151"/>
                </a:cubicBezTo>
                <a:cubicBezTo>
                  <a:pt x="255" y="151"/>
                  <a:pt x="255" y="151"/>
                  <a:pt x="255" y="151"/>
                </a:cubicBezTo>
                <a:cubicBezTo>
                  <a:pt x="255" y="133"/>
                  <a:pt x="248" y="117"/>
                  <a:pt x="237" y="106"/>
                </a:cubicBezTo>
                <a:cubicBezTo>
                  <a:pt x="225" y="94"/>
                  <a:pt x="209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74" y="87"/>
                  <a:pt x="159" y="94"/>
                  <a:pt x="147" y="106"/>
                </a:cubicBezTo>
                <a:cubicBezTo>
                  <a:pt x="136" y="117"/>
                  <a:pt x="129" y="133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68"/>
                  <a:pt x="135" y="179"/>
                  <a:pt x="142" y="190"/>
                </a:cubicBezTo>
                <a:cubicBezTo>
                  <a:pt x="149" y="202"/>
                  <a:pt x="157" y="215"/>
                  <a:pt x="157" y="236"/>
                </a:cubicBezTo>
                <a:cubicBezTo>
                  <a:pt x="157" y="238"/>
                  <a:pt x="158" y="240"/>
                  <a:pt x="158" y="242"/>
                </a:cubicBezTo>
                <a:cubicBezTo>
                  <a:pt x="160" y="246"/>
                  <a:pt x="158" y="249"/>
                  <a:pt x="154" y="251"/>
                </a:cubicBezTo>
                <a:cubicBezTo>
                  <a:pt x="151" y="252"/>
                  <a:pt x="147" y="250"/>
                  <a:pt x="146" y="247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4" y="243"/>
                  <a:pt x="144" y="239"/>
                  <a:pt x="144" y="236"/>
                </a:cubicBezTo>
                <a:cubicBezTo>
                  <a:pt x="144" y="218"/>
                  <a:pt x="137" y="207"/>
                  <a:pt x="130" y="196"/>
                </a:cubicBezTo>
                <a:cubicBezTo>
                  <a:pt x="123" y="184"/>
                  <a:pt x="115" y="171"/>
                  <a:pt x="115" y="151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5" y="130"/>
                  <a:pt x="124" y="110"/>
                  <a:pt x="138" y="97"/>
                </a:cubicBezTo>
                <a:cubicBezTo>
                  <a:pt x="152" y="83"/>
                  <a:pt x="171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213" y="74"/>
                  <a:pt x="232" y="83"/>
                  <a:pt x="246" y="97"/>
                </a:cubicBezTo>
                <a:cubicBezTo>
                  <a:pt x="260" y="110"/>
                  <a:pt x="268" y="130"/>
                  <a:pt x="268" y="151"/>
                </a:cubicBezTo>
                <a:cubicBezTo>
                  <a:pt x="269" y="151"/>
                  <a:pt x="269" y="151"/>
                  <a:pt x="269" y="151"/>
                </a:cubicBezTo>
                <a:cubicBezTo>
                  <a:pt x="269" y="151"/>
                  <a:pt x="269" y="151"/>
                  <a:pt x="269" y="151"/>
                </a:cubicBezTo>
                <a:cubicBezTo>
                  <a:pt x="269" y="171"/>
                  <a:pt x="261" y="184"/>
                  <a:pt x="253" y="196"/>
                </a:cubicBezTo>
                <a:cubicBezTo>
                  <a:pt x="247" y="208"/>
                  <a:pt x="240" y="219"/>
                  <a:pt x="240" y="237"/>
                </a:cubicBezTo>
                <a:cubicBezTo>
                  <a:pt x="240" y="237"/>
                  <a:pt x="240" y="237"/>
                  <a:pt x="240" y="237"/>
                </a:cubicBezTo>
                <a:cubicBezTo>
                  <a:pt x="240" y="237"/>
                  <a:pt x="240" y="237"/>
                  <a:pt x="240" y="237"/>
                </a:cubicBezTo>
                <a:cubicBezTo>
                  <a:pt x="240" y="244"/>
                  <a:pt x="237" y="251"/>
                  <a:pt x="232" y="256"/>
                </a:cubicBezTo>
                <a:cubicBezTo>
                  <a:pt x="228" y="260"/>
                  <a:pt x="223" y="262"/>
                  <a:pt x="218" y="263"/>
                </a:cubicBezTo>
                <a:cubicBezTo>
                  <a:pt x="218" y="263"/>
                  <a:pt x="218" y="264"/>
                  <a:pt x="217" y="264"/>
                </a:cubicBezTo>
                <a:cubicBezTo>
                  <a:pt x="169" y="272"/>
                  <a:pt x="169" y="272"/>
                  <a:pt x="169" y="272"/>
                </a:cubicBezTo>
                <a:cubicBezTo>
                  <a:pt x="165" y="273"/>
                  <a:pt x="162" y="270"/>
                  <a:pt x="161" y="267"/>
                </a:cubicBezTo>
                <a:cubicBezTo>
                  <a:pt x="161" y="267"/>
                  <a:pt x="161" y="267"/>
                  <a:pt x="161" y="267"/>
                </a:cubicBezTo>
                <a:cubicBezTo>
                  <a:pt x="161" y="263"/>
                  <a:pt x="163" y="260"/>
                  <a:pt x="167" y="259"/>
                </a:cubicBezTo>
                <a:close/>
                <a:moveTo>
                  <a:pt x="170" y="293"/>
                </a:moveTo>
                <a:cubicBezTo>
                  <a:pt x="211" y="286"/>
                  <a:pt x="211" y="286"/>
                  <a:pt x="211" y="286"/>
                </a:cubicBezTo>
                <a:cubicBezTo>
                  <a:pt x="215" y="286"/>
                  <a:pt x="218" y="288"/>
                  <a:pt x="219" y="291"/>
                </a:cubicBezTo>
                <a:cubicBezTo>
                  <a:pt x="219" y="291"/>
                  <a:pt x="219" y="291"/>
                  <a:pt x="219" y="291"/>
                </a:cubicBezTo>
                <a:cubicBezTo>
                  <a:pt x="220" y="295"/>
                  <a:pt x="217" y="298"/>
                  <a:pt x="214" y="299"/>
                </a:cubicBezTo>
                <a:cubicBezTo>
                  <a:pt x="173" y="306"/>
                  <a:pt x="173" y="306"/>
                  <a:pt x="173" y="306"/>
                </a:cubicBezTo>
                <a:cubicBezTo>
                  <a:pt x="169" y="307"/>
                  <a:pt x="166" y="305"/>
                  <a:pt x="165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4" y="297"/>
                  <a:pt x="167" y="294"/>
                  <a:pt x="170" y="293"/>
                </a:cubicBezTo>
                <a:close/>
                <a:moveTo>
                  <a:pt x="205" y="304"/>
                </a:moveTo>
                <a:cubicBezTo>
                  <a:pt x="205" y="312"/>
                  <a:pt x="199" y="318"/>
                  <a:pt x="192" y="318"/>
                </a:cubicBezTo>
                <a:cubicBezTo>
                  <a:pt x="186" y="318"/>
                  <a:pt x="181" y="314"/>
                  <a:pt x="179" y="309"/>
                </a:cubicBezTo>
                <a:cubicBezTo>
                  <a:pt x="205" y="304"/>
                  <a:pt x="205" y="304"/>
                  <a:pt x="205" y="304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8BAAE0-963D-4F7B-AAC5-4654081F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3961512-2A09-43AA-9F45-19E160872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9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3968" y="1447814"/>
            <a:ext cx="4824536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ELSŐDLEGES ÉS MÁSODLAGOS KÉPERNYŐK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582535B9-B83F-4218-9BCF-E97E7382E2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r="20309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5FF502-C898-4FEA-8F6E-7DE3181BD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74F4AE-7FCB-4DC5-8C60-099358D80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92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tabLst>
                <a:tab pos="8074025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N=4.733 | Bázis: összes mért tévénézési szituáció ÉS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N=2.094| Bázis: másodlagos eszközt használók	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9B8B3195-3B3B-4AAF-B101-F3F362559E6F}"/>
              </a:ext>
            </a:extLst>
          </p:cNvPr>
          <p:cNvSpPr>
            <a:spLocks noChangeAspect="1"/>
          </p:cNvSpPr>
          <p:nvPr/>
        </p:nvSpPr>
        <p:spPr bwMode="auto">
          <a:xfrm>
            <a:off x="3621685" y="1347614"/>
            <a:ext cx="1598389" cy="1598389"/>
          </a:xfrm>
          <a:prstGeom prst="arc">
            <a:avLst>
              <a:gd name="adj1" fmla="val 16175991"/>
              <a:gd name="adj2" fmla="val 2153082"/>
            </a:avLst>
          </a:prstGeom>
          <a:noFill/>
          <a:ln w="228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AE203DDF-35C5-43C5-B804-FF0D254B1C7D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3621684" y="1347614"/>
            <a:ext cx="1598389" cy="1598389"/>
          </a:xfrm>
          <a:prstGeom prst="arc">
            <a:avLst>
              <a:gd name="adj1" fmla="val 16160081"/>
              <a:gd name="adj2" fmla="val 7897316"/>
            </a:avLst>
          </a:prstGeom>
          <a:noFill/>
          <a:ln w="2286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19C49D-3DF0-455F-99C2-CF9E6DCAF753}"/>
              </a:ext>
            </a:extLst>
          </p:cNvPr>
          <p:cNvSpPr txBox="1"/>
          <p:nvPr/>
        </p:nvSpPr>
        <p:spPr>
          <a:xfrm>
            <a:off x="1835696" y="2859286"/>
            <a:ext cx="1733521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10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TV az elsődleges képernyő </a:t>
            </a:r>
            <a:r>
              <a:rPr lang="hu-HU" sz="2250" b="1" kern="0" dirty="0">
                <a:solidFill>
                  <a:schemeClr val="accent4"/>
                </a:solidFill>
                <a:latin typeface="Calibri"/>
              </a:rPr>
              <a:t/>
            </a:r>
            <a:br>
              <a:rPr lang="hu-HU" sz="2250" b="1" kern="0" dirty="0">
                <a:solidFill>
                  <a:schemeClr val="accent4"/>
                </a:solidFill>
                <a:latin typeface="Calibri"/>
              </a:rPr>
            </a:br>
            <a:r>
              <a:rPr lang="hu-HU" sz="2250" b="1" kern="0" dirty="0">
                <a:solidFill>
                  <a:schemeClr val="accent4"/>
                </a:solidFill>
                <a:latin typeface="Calibri"/>
              </a:rPr>
              <a:t>63</a:t>
            </a:r>
            <a:r>
              <a:rPr lang="en-US" sz="2250" b="1" kern="0" dirty="0">
                <a:solidFill>
                  <a:schemeClr val="accent4"/>
                </a:solidFill>
                <a:latin typeface="Calibri"/>
              </a:rPr>
              <a:t>%</a:t>
            </a:r>
            <a:endParaRPr lang="en-GB" sz="2250" b="1" kern="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E045AD-0D1F-417F-91FA-65E53DEDB83C}"/>
              </a:ext>
            </a:extLst>
          </p:cNvPr>
          <p:cNvSpPr txBox="1"/>
          <p:nvPr/>
        </p:nvSpPr>
        <p:spPr>
          <a:xfrm>
            <a:off x="5229151" y="2859286"/>
            <a:ext cx="1791121" cy="5155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cs-CZ"/>
            </a:defPPr>
            <a:lvl1pPr algn="ctr" defTabSz="685800">
              <a:defRPr sz="2250" b="1" kern="0">
                <a:solidFill>
                  <a:schemeClr val="accent4"/>
                </a:solidFill>
                <a:latin typeface="Calibri"/>
              </a:defRPr>
            </a:lvl1pPr>
          </a:lstStyle>
          <a:p>
            <a:r>
              <a:rPr lang="hu-HU" sz="1100" b="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Egyéb képernyő az elsődleges</a:t>
            </a:r>
            <a:r>
              <a:rPr lang="hu-HU" dirty="0">
                <a:solidFill>
                  <a:srgbClr val="FF4343"/>
                </a:solidFill>
              </a:rPr>
              <a:t/>
            </a:r>
            <a:br>
              <a:rPr lang="hu-HU" dirty="0">
                <a:solidFill>
                  <a:srgbClr val="FF4343"/>
                </a:solidFill>
              </a:rPr>
            </a:br>
            <a:r>
              <a:rPr lang="hu-HU" dirty="0">
                <a:solidFill>
                  <a:schemeClr val="accent1"/>
                </a:solidFill>
              </a:rPr>
              <a:t>33</a:t>
            </a:r>
            <a:r>
              <a:rPr lang="en-US" dirty="0">
                <a:solidFill>
                  <a:schemeClr val="accent1"/>
                </a:solidFill>
              </a:rPr>
              <a:t>%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Cím 30">
            <a:extLst>
              <a:ext uri="{FF2B5EF4-FFF2-40B4-BE49-F238E27FC236}">
                <a16:creationId xmlns:a16="http://schemas.microsoft.com/office/drawing/2014/main" xmlns="" id="{156E0887-C164-4DC9-993E-140D668237FD}"/>
              </a:ext>
            </a:extLst>
          </p:cNvPr>
          <p:cNvSpPr txBox="1">
            <a:spLocks/>
          </p:cNvSpPr>
          <p:nvPr/>
        </p:nvSpPr>
        <p:spPr>
          <a:xfrm>
            <a:off x="1619672" y="3851653"/>
            <a:ext cx="5760640" cy="736321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 alternatív eszközt használók számára három műsorból kettő esetén a televízió, egy esetben pedig az egyéb képernyő számított elsődlegesnek. E fejezetben eltérő bontásokban mutatjuk be, hogy mely demográfiai csoportokban, mely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szituációkban veszélyeztetett a televízió elsődleges szerepe.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73CA1B-E321-4F7C-A415-9CB6557AE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CFC678-FA0F-4A11-A38B-97BC78452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75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demográfia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 ÉS N=2.094| Bázis: másodlagos eszközt használók 	 </a:t>
            </a:r>
          </a:p>
        </p:txBody>
      </p:sp>
      <p:sp>
        <p:nvSpPr>
          <p:cNvPr id="19" name="Szövegdoboz 81">
            <a:extLst>
              <a:ext uri="{FF2B5EF4-FFF2-40B4-BE49-F238E27FC236}">
                <a16:creationId xmlns:a16="http://schemas.microsoft.com/office/drawing/2014/main" xmlns="" id="{B6480D3F-D473-4DB4-B6F1-14CFA709E767}"/>
              </a:ext>
            </a:extLst>
          </p:cNvPr>
          <p:cNvSpPr txBox="1"/>
          <p:nvPr/>
        </p:nvSpPr>
        <p:spPr>
          <a:xfrm>
            <a:off x="107505" y="17395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20" name="Szövegdoboz 81">
            <a:extLst>
              <a:ext uri="{FF2B5EF4-FFF2-40B4-BE49-F238E27FC236}">
                <a16:creationId xmlns:a16="http://schemas.microsoft.com/office/drawing/2014/main" xmlns="" id="{D825FDA4-8CD5-40A6-9BFF-6FC172C8D72C}"/>
              </a:ext>
            </a:extLst>
          </p:cNvPr>
          <p:cNvSpPr txBox="1"/>
          <p:nvPr/>
        </p:nvSpPr>
        <p:spPr>
          <a:xfrm>
            <a:off x="107504" y="345791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</a:t>
            </a:r>
            <a:b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BÁZISÁN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EC4D77D-4C6B-44E6-9A10-011D367682C5}"/>
              </a:ext>
            </a:extLst>
          </p:cNvPr>
          <p:cNvGrpSpPr/>
          <p:nvPr/>
        </p:nvGrpSpPr>
        <p:grpSpPr>
          <a:xfrm>
            <a:off x="4932040" y="843558"/>
            <a:ext cx="1665847" cy="1694139"/>
            <a:chOff x="915144" y="1206561"/>
            <a:chExt cx="1665847" cy="1694139"/>
          </a:xfrm>
        </p:grpSpPr>
        <p:sp>
          <p:nvSpPr>
            <p:cNvPr id="42" name="Szövegdoboz 30">
              <a:extLst>
                <a:ext uri="{FF2B5EF4-FFF2-40B4-BE49-F238E27FC236}">
                  <a16:creationId xmlns:a16="http://schemas.microsoft.com/office/drawing/2014/main" xmlns="" id="{7561B7F5-ABED-4BF0-BAF5-F2DB9446C5DC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18-39 éves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E3C08437-63B7-415C-A1D5-25356B9F20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44" name="Group 26">
                <a:extLst>
                  <a:ext uri="{FF2B5EF4-FFF2-40B4-BE49-F238E27FC236}">
                    <a16:creationId xmlns:a16="http://schemas.microsoft.com/office/drawing/2014/main" xmlns="" id="{3471F39A-684E-4026-AFBD-E004ADABAFF6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C2F81A81-FFDB-4C3F-B30C-FA00356C36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C9BDDAF8-4527-4CF1-A044-5DF341996A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xmlns="" id="{B566C739-BA18-46EE-92C6-66EA106A78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20233296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xmlns="" id="{AA540D7C-D5A7-4747-8917-E76BB67D1F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12103573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1583F63-3D7E-4926-8FFC-56E4B82555B2}"/>
              </a:ext>
            </a:extLst>
          </p:cNvPr>
          <p:cNvSpPr txBox="1"/>
          <p:nvPr/>
        </p:nvSpPr>
        <p:spPr>
          <a:xfrm>
            <a:off x="3731340" y="2540916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60E3ED7F-9B4A-4C0A-BC48-1D20924AE650}"/>
              </a:ext>
            </a:extLst>
          </p:cNvPr>
          <p:cNvGrpSpPr>
            <a:grpSpLocks noChangeAspect="1"/>
          </p:cNvGrpSpPr>
          <p:nvPr/>
        </p:nvGrpSpPr>
        <p:grpSpPr>
          <a:xfrm>
            <a:off x="5060504" y="2996192"/>
            <a:ext cx="1341854" cy="1341705"/>
            <a:chOff x="1115616" y="1689146"/>
            <a:chExt cx="2244436" cy="2244187"/>
          </a:xfrm>
        </p:grpSpPr>
        <p:grpSp>
          <p:nvGrpSpPr>
            <p:cNvPr id="138" name="Group 26">
              <a:extLst>
                <a:ext uri="{FF2B5EF4-FFF2-40B4-BE49-F238E27FC236}">
                  <a16:creationId xmlns:a16="http://schemas.microsoft.com/office/drawing/2014/main" xmlns="" id="{A90CD9C9-F243-4E28-85DC-161E971F56B6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C2266712-227C-42F6-A438-279EA0A962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12F6538F-A703-4618-B8A5-5108DA1C1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xmlns="" id="{E800E16C-8138-4101-9C7E-D9929CA58B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592695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xmlns="" id="{E74BDDB1-91A9-48C0-A532-82745E2EB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598905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AE42179-AAF8-4527-BE00-E4E677534EE2}"/>
              </a:ext>
            </a:extLst>
          </p:cNvPr>
          <p:cNvSpPr/>
          <p:nvPr/>
        </p:nvSpPr>
        <p:spPr>
          <a:xfrm>
            <a:off x="5464434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80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18%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AD76BD5-947B-4637-9021-09D7E47FBAE7}"/>
              </a:ext>
            </a:extLst>
          </p:cNvPr>
          <p:cNvSpPr/>
          <p:nvPr/>
        </p:nvSpPr>
        <p:spPr>
          <a:xfrm>
            <a:off x="5464434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62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34%</a:t>
            </a:r>
            <a:endParaRPr lang="hu-HU" dirty="0">
              <a:solidFill>
                <a:schemeClr val="accent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0EE9EF9D-DA81-4D1F-932F-884CFA7AA6E7}"/>
              </a:ext>
            </a:extLst>
          </p:cNvPr>
          <p:cNvGrpSpPr/>
          <p:nvPr/>
        </p:nvGrpSpPr>
        <p:grpSpPr>
          <a:xfrm>
            <a:off x="2644141" y="851919"/>
            <a:ext cx="1665847" cy="1694139"/>
            <a:chOff x="915144" y="1206561"/>
            <a:chExt cx="1665847" cy="1694139"/>
          </a:xfrm>
        </p:grpSpPr>
        <p:sp>
          <p:nvSpPr>
            <p:cNvPr id="118" name="Szövegdoboz 30">
              <a:extLst>
                <a:ext uri="{FF2B5EF4-FFF2-40B4-BE49-F238E27FC236}">
                  <a16:creationId xmlns:a16="http://schemas.microsoft.com/office/drawing/2014/main" xmlns="" id="{5F48847F-3530-4FAF-9B01-93CE7489F653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nő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A5F7DCE2-309C-408B-B2E7-57B9CEA397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20" name="Group 26">
                <a:extLst>
                  <a:ext uri="{FF2B5EF4-FFF2-40B4-BE49-F238E27FC236}">
                    <a16:creationId xmlns:a16="http://schemas.microsoft.com/office/drawing/2014/main" xmlns="" id="{7416830A-EA20-42BD-8539-0AB627B5B154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xmlns="" id="{29C46C75-E0C4-4366-B4DA-96F512E71F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xmlns="" id="{EE450BD2-8D96-4364-AA0A-D2C82FA984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xmlns="" id="{FD8333B8-83CB-415F-916C-E8A552D7FB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19843858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Arc 122">
                <a:extLst>
                  <a:ext uri="{FF2B5EF4-FFF2-40B4-BE49-F238E27FC236}">
                    <a16:creationId xmlns:a16="http://schemas.microsoft.com/office/drawing/2014/main" xmlns="" id="{F714E144-9DA2-4DAC-A384-7F5D66E152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12103573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5825141E-391F-46E8-B899-544723CA2CF6}"/>
              </a:ext>
            </a:extLst>
          </p:cNvPr>
          <p:cNvGrpSpPr/>
          <p:nvPr/>
        </p:nvGrpSpPr>
        <p:grpSpPr>
          <a:xfrm>
            <a:off x="1043608" y="860281"/>
            <a:ext cx="1665847" cy="1694139"/>
            <a:chOff x="915144" y="1206561"/>
            <a:chExt cx="1665847" cy="1694139"/>
          </a:xfrm>
        </p:grpSpPr>
        <p:sp>
          <p:nvSpPr>
            <p:cNvPr id="135" name="Szövegdoboz 30">
              <a:extLst>
                <a:ext uri="{FF2B5EF4-FFF2-40B4-BE49-F238E27FC236}">
                  <a16:creationId xmlns:a16="http://schemas.microsoft.com/office/drawing/2014/main" xmlns="" id="{5535B812-84EA-49B1-B6E6-F9C18AF56FE6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férfi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3C70E111-05BB-4FE3-8B83-4E1EA6E98B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45" name="Group 26">
                <a:extLst>
                  <a:ext uri="{FF2B5EF4-FFF2-40B4-BE49-F238E27FC236}">
                    <a16:creationId xmlns:a16="http://schemas.microsoft.com/office/drawing/2014/main" xmlns="" id="{7334CE9A-0B5A-47B0-A493-566218712F60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xmlns="" id="{BE55A987-CA07-42E8-A395-F48F870CFE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xmlns="" id="{D9631250-D94F-433A-A8E8-FA0CB8400E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6" name="Arc 145">
                <a:extLst>
                  <a:ext uri="{FF2B5EF4-FFF2-40B4-BE49-F238E27FC236}">
                    <a16:creationId xmlns:a16="http://schemas.microsoft.com/office/drawing/2014/main" xmlns="" id="{F6EBABD6-2229-4CC7-93B8-3FEE056BFD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19303949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Arc 154">
                <a:extLst>
                  <a:ext uri="{FF2B5EF4-FFF2-40B4-BE49-F238E27FC236}">
                    <a16:creationId xmlns:a16="http://schemas.microsoft.com/office/drawing/2014/main" xmlns="" id="{5127DF2C-AA04-4C66-A55B-E887F18BB3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13448132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1482B934-EB01-4184-8954-80B95BD4B8BF}"/>
              </a:ext>
            </a:extLst>
          </p:cNvPr>
          <p:cNvGrpSpPr>
            <a:grpSpLocks noChangeAspect="1"/>
          </p:cNvGrpSpPr>
          <p:nvPr/>
        </p:nvGrpSpPr>
        <p:grpSpPr>
          <a:xfrm>
            <a:off x="2772605" y="3004553"/>
            <a:ext cx="1341854" cy="1341705"/>
            <a:chOff x="1115616" y="1689146"/>
            <a:chExt cx="2244436" cy="2244187"/>
          </a:xfrm>
        </p:grpSpPr>
        <p:grpSp>
          <p:nvGrpSpPr>
            <p:cNvPr id="167" name="Group 26">
              <a:extLst>
                <a:ext uri="{FF2B5EF4-FFF2-40B4-BE49-F238E27FC236}">
                  <a16:creationId xmlns:a16="http://schemas.microsoft.com/office/drawing/2014/main" xmlns="" id="{89F87519-9721-434F-B569-F19728BF88EA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14B90D3F-4E00-4AA4-8444-FFCD232339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E5A90680-8999-4F0B-A58E-7EB89919B8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xmlns="" id="{DC1AD39B-4A4F-48BD-98D8-FC4D7FEC3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592695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Arc 168">
              <a:extLst>
                <a:ext uri="{FF2B5EF4-FFF2-40B4-BE49-F238E27FC236}">
                  <a16:creationId xmlns:a16="http://schemas.microsoft.com/office/drawing/2014/main" xmlns="" id="{B002C4FF-EA57-470E-9024-29E64F9CA1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445844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F7874F26-1CAA-49CB-B004-A8F69F9F4431}"/>
              </a:ext>
            </a:extLst>
          </p:cNvPr>
          <p:cNvGrpSpPr>
            <a:grpSpLocks noChangeAspect="1"/>
          </p:cNvGrpSpPr>
          <p:nvPr/>
        </p:nvGrpSpPr>
        <p:grpSpPr>
          <a:xfrm>
            <a:off x="1172072" y="3012915"/>
            <a:ext cx="1341854" cy="1341705"/>
            <a:chOff x="1115616" y="1689146"/>
            <a:chExt cx="2244436" cy="2244187"/>
          </a:xfrm>
        </p:grpSpPr>
        <p:grpSp>
          <p:nvGrpSpPr>
            <p:cNvPr id="173" name="Group 26">
              <a:extLst>
                <a:ext uri="{FF2B5EF4-FFF2-40B4-BE49-F238E27FC236}">
                  <a16:creationId xmlns:a16="http://schemas.microsoft.com/office/drawing/2014/main" xmlns="" id="{AEFBBFAD-F14B-4ABC-951A-C360A2CF17F2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177D2327-9991-4A34-8BFA-8F1E73EAAA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87AF809A-37C7-4239-9138-AC8B46F0DF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xmlns="" id="{748AF62E-2C9F-46BE-BF48-54B03C4404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094332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xmlns="" id="{79780823-395C-4122-9D59-2F7DC16ABD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8926086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0F67F1A8-A897-4868-A996-5E5BEE03B090}"/>
              </a:ext>
            </a:extLst>
          </p:cNvPr>
          <p:cNvSpPr/>
          <p:nvPr/>
        </p:nvSpPr>
        <p:spPr>
          <a:xfrm>
            <a:off x="1549488" y="1537295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85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14%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C9457D98-3855-422E-90EF-3907F92A9515}"/>
              </a:ext>
            </a:extLst>
          </p:cNvPr>
          <p:cNvSpPr/>
          <p:nvPr/>
        </p:nvSpPr>
        <p:spPr>
          <a:xfrm>
            <a:off x="1549488" y="3373940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67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31%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763C0D8E-CED3-4C85-AA1B-EC3039EB73AF}"/>
              </a:ext>
            </a:extLst>
          </p:cNvPr>
          <p:cNvSpPr/>
          <p:nvPr/>
        </p:nvSpPr>
        <p:spPr>
          <a:xfrm>
            <a:off x="3176535" y="1537295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81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17%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xmlns="" id="{9959ED37-5F3E-42DC-AB04-5F09BC5E7B62}"/>
              </a:ext>
            </a:extLst>
          </p:cNvPr>
          <p:cNvSpPr/>
          <p:nvPr/>
        </p:nvSpPr>
        <p:spPr>
          <a:xfrm>
            <a:off x="3176535" y="3373940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60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35%</a:t>
            </a:r>
            <a:endParaRPr lang="hu-HU" dirty="0">
              <a:solidFill>
                <a:schemeClr val="accent1"/>
              </a:solidFill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BC11A2AD-635D-4A7E-AA5D-210964F0D3C1}"/>
              </a:ext>
            </a:extLst>
          </p:cNvPr>
          <p:cNvGrpSpPr/>
          <p:nvPr/>
        </p:nvGrpSpPr>
        <p:grpSpPr>
          <a:xfrm>
            <a:off x="6532573" y="851921"/>
            <a:ext cx="1665847" cy="1694139"/>
            <a:chOff x="915144" y="1206561"/>
            <a:chExt cx="1665847" cy="1694139"/>
          </a:xfrm>
        </p:grpSpPr>
        <p:sp>
          <p:nvSpPr>
            <p:cNvPr id="183" name="Szövegdoboz 30">
              <a:extLst>
                <a:ext uri="{FF2B5EF4-FFF2-40B4-BE49-F238E27FC236}">
                  <a16:creationId xmlns:a16="http://schemas.microsoft.com/office/drawing/2014/main" xmlns="" id="{9CE2BF6B-A6D6-4B27-AFD0-39A69689CFAB}"/>
                </a:ext>
              </a:extLst>
            </p:cNvPr>
            <p:cNvSpPr txBox="1"/>
            <p:nvPr/>
          </p:nvSpPr>
          <p:spPr>
            <a:xfrm>
              <a:off x="915144" y="1206561"/>
              <a:ext cx="16658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0" i="0" u="none" strike="noStrike" kern="0" cap="all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40-59 éves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653BA065-9AE5-4BF7-A660-AEBF75868D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608" y="1558995"/>
              <a:ext cx="1341854" cy="1341705"/>
              <a:chOff x="1115616" y="1689146"/>
              <a:chExt cx="2244436" cy="2244187"/>
            </a:xfrm>
          </p:grpSpPr>
          <p:grpSp>
            <p:nvGrpSpPr>
              <p:cNvPr id="185" name="Group 26">
                <a:extLst>
                  <a:ext uri="{FF2B5EF4-FFF2-40B4-BE49-F238E27FC236}">
                    <a16:creationId xmlns:a16="http://schemas.microsoft.com/office/drawing/2014/main" xmlns="" id="{DD865DFC-3ED4-4D40-A0C9-F96649FC79E4}"/>
                  </a:ext>
                </a:extLst>
              </p:cNvPr>
              <p:cNvGrpSpPr/>
              <p:nvPr/>
            </p:nvGrpSpPr>
            <p:grpSpPr>
              <a:xfrm>
                <a:off x="1115740" y="1689146"/>
                <a:ext cx="2244186" cy="2244186"/>
                <a:chOff x="1505542" y="1628586"/>
                <a:chExt cx="3960000" cy="3960000"/>
              </a:xfrm>
            </p:grpSpPr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xmlns="" id="{C06BE6DD-DED0-45BE-B63F-50863EC460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5542" y="1628586"/>
                  <a:ext cx="3960000" cy="396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xmlns="" id="{0E1C5A7F-FD21-49D4-9C66-617EBB9752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85542" y="1808586"/>
                  <a:ext cx="3600000" cy="3600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72000" rIns="90000" bIns="720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73038" marR="0" lvl="0" indent="-173038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6" name="Arc 185">
                <a:extLst>
                  <a:ext uri="{FF2B5EF4-FFF2-40B4-BE49-F238E27FC236}">
                    <a16:creationId xmlns:a16="http://schemas.microsoft.com/office/drawing/2014/main" xmlns="" id="{775BFD9C-85C6-4486-9F5B-324E2A4382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7636" y="1791156"/>
                <a:ext cx="2040396" cy="2040168"/>
              </a:xfrm>
              <a:prstGeom prst="arc">
                <a:avLst>
                  <a:gd name="adj1" fmla="val 16200000"/>
                  <a:gd name="adj2" fmla="val 19094014"/>
                </a:avLst>
              </a:prstGeom>
              <a:noFill/>
              <a:ln w="28575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xmlns="" id="{A14FA0CB-032B-4687-A69D-D22CE423A3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5616" y="1689147"/>
                <a:ext cx="2244436" cy="2244186"/>
              </a:xfrm>
              <a:prstGeom prst="arc">
                <a:avLst>
                  <a:gd name="adj1" fmla="val 16200000"/>
                  <a:gd name="adj2" fmla="val 13890992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1ADB501-AA77-4A19-A7BF-BEB181FCDFDC}"/>
              </a:ext>
            </a:extLst>
          </p:cNvPr>
          <p:cNvGrpSpPr>
            <a:grpSpLocks noChangeAspect="1"/>
          </p:cNvGrpSpPr>
          <p:nvPr/>
        </p:nvGrpSpPr>
        <p:grpSpPr>
          <a:xfrm>
            <a:off x="6661037" y="3004555"/>
            <a:ext cx="1341854" cy="1341705"/>
            <a:chOff x="1115616" y="1689146"/>
            <a:chExt cx="2244436" cy="2244187"/>
          </a:xfrm>
        </p:grpSpPr>
        <p:grpSp>
          <p:nvGrpSpPr>
            <p:cNvPr id="191" name="Group 26">
              <a:extLst>
                <a:ext uri="{FF2B5EF4-FFF2-40B4-BE49-F238E27FC236}">
                  <a16:creationId xmlns:a16="http://schemas.microsoft.com/office/drawing/2014/main" xmlns="" id="{35815586-F5AF-46B4-9C7F-55ADFCD494A5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30E456B8-CAC4-46D3-8987-A872CA957C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xmlns="" id="{5CC1CE7C-9270-42B9-BD21-0FC934DBE9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2" name="Arc 191">
              <a:extLst>
                <a:ext uri="{FF2B5EF4-FFF2-40B4-BE49-F238E27FC236}">
                  <a16:creationId xmlns:a16="http://schemas.microsoft.com/office/drawing/2014/main" xmlns="" id="{96125EA9-0215-4FD1-9402-19688D10AD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223139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Arc 192">
              <a:extLst>
                <a:ext uri="{FF2B5EF4-FFF2-40B4-BE49-F238E27FC236}">
                  <a16:creationId xmlns:a16="http://schemas.microsoft.com/office/drawing/2014/main" xmlns="" id="{68DA716D-4DC6-4B63-A9CC-4D5010DFB6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987230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F3B3DD65-5CBC-443B-8341-90830A2CAF1C}"/>
              </a:ext>
            </a:extLst>
          </p:cNvPr>
          <p:cNvSpPr/>
          <p:nvPr/>
        </p:nvSpPr>
        <p:spPr>
          <a:xfrm>
            <a:off x="7041385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87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12%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686CD6DD-D4F6-44AE-A674-E3415D53F63A}"/>
              </a:ext>
            </a:extLst>
          </p:cNvPr>
          <p:cNvSpPr/>
          <p:nvPr/>
        </p:nvSpPr>
        <p:spPr>
          <a:xfrm>
            <a:off x="7041385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65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31%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2" name="Cím 30">
            <a:extLst>
              <a:ext uri="{FF2B5EF4-FFF2-40B4-BE49-F238E27FC236}">
                <a16:creationId xmlns:a16="http://schemas.microsoft.com/office/drawing/2014/main" xmlns="" id="{A5CF1DBE-64E0-4210-9614-5F740E11AC45}"/>
              </a:ext>
            </a:extLst>
          </p:cNvPr>
          <p:cNvSpPr txBox="1">
            <a:spLocks/>
          </p:cNvSpPr>
          <p:nvPr/>
        </p:nvSpPr>
        <p:spPr>
          <a:xfrm>
            <a:off x="434663" y="4566097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vizsgálat eredményei szerint a nők és a fiatalabb korosztály mutatnak nagyobb affinitást az alternatív képernyő nagyobb figyelembe részesítésére.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64A7A2F-0240-46B0-8445-5B859AE1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D3C63F40-B231-4738-89A5-48BAC1F93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2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demográfia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8074025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N=4.733 | Bázis: összes mért tévénézési szituáció ÉS N=2.094| Bázis: másodlagos eszközt használók </a:t>
            </a:r>
            <a:r>
              <a:rPr kumimoji="0" lang="hu-HU" sz="900" b="0" i="0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</a:p>
        </p:txBody>
      </p:sp>
      <p:sp>
        <p:nvSpPr>
          <p:cNvPr id="19" name="Szövegdoboz 81">
            <a:extLst>
              <a:ext uri="{FF2B5EF4-FFF2-40B4-BE49-F238E27FC236}">
                <a16:creationId xmlns:a16="http://schemas.microsoft.com/office/drawing/2014/main" xmlns="" id="{B6480D3F-D473-4DB4-B6F1-14CFA709E767}"/>
              </a:ext>
            </a:extLst>
          </p:cNvPr>
          <p:cNvSpPr txBox="1"/>
          <p:nvPr/>
        </p:nvSpPr>
        <p:spPr>
          <a:xfrm>
            <a:off x="107504" y="1739592"/>
            <a:ext cx="163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</a:t>
            </a:r>
            <a:br>
              <a:rPr kumimoji="0" lang="hu-HU" sz="1000" b="0" i="0" u="none" strike="noStrike" kern="0" cap="all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00" b="0" i="0" u="none" strike="noStrike" kern="0" cap="all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BÁZISÁN</a:t>
            </a:r>
            <a:endParaRPr kumimoji="0" lang="hu-HU" sz="1000" b="0" i="0" u="none" strike="noStrike" kern="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zövegdoboz 81">
            <a:extLst>
              <a:ext uri="{FF2B5EF4-FFF2-40B4-BE49-F238E27FC236}">
                <a16:creationId xmlns:a16="http://schemas.microsoft.com/office/drawing/2014/main" xmlns="" id="{D825FDA4-8CD5-40A6-9BFF-6FC172C8D72C}"/>
              </a:ext>
            </a:extLst>
          </p:cNvPr>
          <p:cNvSpPr txBox="1"/>
          <p:nvPr/>
        </p:nvSpPr>
        <p:spPr>
          <a:xfrm>
            <a:off x="107503" y="3457912"/>
            <a:ext cx="163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</a:t>
            </a:r>
            <a:b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BÁZISÁN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C6468E1-6798-4900-A9F0-C92D4EC622A8}"/>
              </a:ext>
            </a:extLst>
          </p:cNvPr>
          <p:cNvGrpSpPr>
            <a:grpSpLocks noChangeAspect="1"/>
          </p:cNvGrpSpPr>
          <p:nvPr/>
        </p:nvGrpSpPr>
        <p:grpSpPr>
          <a:xfrm>
            <a:off x="1172072" y="1204353"/>
            <a:ext cx="1341854" cy="1341705"/>
            <a:chOff x="1115616" y="1689146"/>
            <a:chExt cx="2244436" cy="2244187"/>
          </a:xfrm>
        </p:grpSpPr>
        <p:grpSp>
          <p:nvGrpSpPr>
            <p:cNvPr id="34" name="Group 26">
              <a:extLst>
                <a:ext uri="{FF2B5EF4-FFF2-40B4-BE49-F238E27FC236}">
                  <a16:creationId xmlns:a16="http://schemas.microsoft.com/office/drawing/2014/main" xmlns="" id="{A1DCBDCE-BEA5-401B-AF45-673368DBEE93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370886E1-11E4-4442-AC18-60F494165F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1BE1898D-F132-4E69-B4C3-84BF21717A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A8FA19B5-F225-473E-AF3F-F3EF29045D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9423541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xmlns="" id="{EB0BF318-B3AA-40F2-946A-E0AAE19003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3596516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3C08437-63B7-415C-A1D5-25356B9F20A0}"/>
              </a:ext>
            </a:extLst>
          </p:cNvPr>
          <p:cNvGrpSpPr>
            <a:grpSpLocks noChangeAspect="1"/>
          </p:cNvGrpSpPr>
          <p:nvPr/>
        </p:nvGrpSpPr>
        <p:grpSpPr>
          <a:xfrm>
            <a:off x="4373138" y="1195992"/>
            <a:ext cx="1341854" cy="1341705"/>
            <a:chOff x="1115616" y="1689146"/>
            <a:chExt cx="2244436" cy="2244187"/>
          </a:xfrm>
        </p:grpSpPr>
        <p:grpSp>
          <p:nvGrpSpPr>
            <p:cNvPr id="44" name="Group 26">
              <a:extLst>
                <a:ext uri="{FF2B5EF4-FFF2-40B4-BE49-F238E27FC236}">
                  <a16:creationId xmlns:a16="http://schemas.microsoft.com/office/drawing/2014/main" xmlns="" id="{3471F39A-684E-4026-AFBD-E004ADABAFF6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C2F81A81-FFDB-4C3F-B30C-FA00356C36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C9BDDAF8-4527-4CF1-A044-5DF341996A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B566C739-BA18-46EE-92C6-66EA106A78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9700863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xmlns="" id="{AA540D7C-D5A7-4747-8917-E76BB67D1F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2749346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9BB7CD0-A89F-4F28-9902-3316AA84A615}"/>
              </a:ext>
            </a:extLst>
          </p:cNvPr>
          <p:cNvGrpSpPr>
            <a:grpSpLocks noChangeAspect="1"/>
          </p:cNvGrpSpPr>
          <p:nvPr/>
        </p:nvGrpSpPr>
        <p:grpSpPr>
          <a:xfrm>
            <a:off x="2772605" y="1204354"/>
            <a:ext cx="1341854" cy="1341705"/>
            <a:chOff x="1115616" y="1689146"/>
            <a:chExt cx="2244436" cy="2244187"/>
          </a:xfrm>
        </p:grpSpPr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xmlns="" id="{EF00D287-9E42-4A78-A6BA-C7CFC10DCDD2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386EC463-A408-40CD-88CC-FDEB70EF3C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3CD52CED-9AB4-4ABC-B2DD-5EF989B4D2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" name="Arc 55">
              <a:extLst>
                <a:ext uri="{FF2B5EF4-FFF2-40B4-BE49-F238E27FC236}">
                  <a16:creationId xmlns:a16="http://schemas.microsoft.com/office/drawing/2014/main" xmlns="" id="{A7260DB1-DD1F-46FF-A7F2-E34ADDEEBC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9008010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xmlns="" id="{7329DE00-6CB4-4E38-A2D8-FAE5AA7CE9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3813919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09D6C4AA-7231-4894-86DA-B0F515BF4C80}"/>
              </a:ext>
            </a:extLst>
          </p:cNvPr>
          <p:cNvGrpSpPr>
            <a:grpSpLocks noChangeAspect="1"/>
          </p:cNvGrpSpPr>
          <p:nvPr/>
        </p:nvGrpSpPr>
        <p:grpSpPr>
          <a:xfrm>
            <a:off x="5973671" y="1204355"/>
            <a:ext cx="1341854" cy="1341705"/>
            <a:chOff x="1115616" y="1689146"/>
            <a:chExt cx="2244436" cy="2244187"/>
          </a:xfrm>
        </p:grpSpPr>
        <p:grpSp>
          <p:nvGrpSpPr>
            <p:cNvPr id="64" name="Group 26">
              <a:extLst>
                <a:ext uri="{FF2B5EF4-FFF2-40B4-BE49-F238E27FC236}">
                  <a16:creationId xmlns:a16="http://schemas.microsoft.com/office/drawing/2014/main" xmlns="" id="{131492AD-6451-443F-B299-ABFB3B41AE98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70EB0E9C-796F-4A31-85FB-79C48A036C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44136ED7-9637-441F-8F88-D9FA9020AC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xmlns="" id="{6E80912F-C4B3-43EA-B0D1-85EB43418F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9966802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xmlns="" id="{656FA613-F204-4402-96AE-0ACF698AD5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2400201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9C23DF84-3316-4ED9-949E-56583CB1638F}"/>
              </a:ext>
            </a:extLst>
          </p:cNvPr>
          <p:cNvGrpSpPr>
            <a:grpSpLocks noChangeAspect="1"/>
          </p:cNvGrpSpPr>
          <p:nvPr/>
        </p:nvGrpSpPr>
        <p:grpSpPr>
          <a:xfrm>
            <a:off x="1172072" y="3004553"/>
            <a:ext cx="1341854" cy="1341705"/>
            <a:chOff x="1115616" y="1689146"/>
            <a:chExt cx="2244436" cy="2244187"/>
          </a:xfrm>
        </p:grpSpPr>
        <p:grpSp>
          <p:nvGrpSpPr>
            <p:cNvPr id="128" name="Group 26">
              <a:extLst>
                <a:ext uri="{FF2B5EF4-FFF2-40B4-BE49-F238E27FC236}">
                  <a16:creationId xmlns:a16="http://schemas.microsoft.com/office/drawing/2014/main" xmlns="" id="{EEBB8C6E-430A-4C02-B717-0D21AF06363B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8896ED94-B936-424E-8C7B-8E3CD25450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9893C70E-51E9-49DC-A2AE-BEE0771E2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xmlns="" id="{C3A23875-69A4-4FF0-9EAD-840D66782D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491748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xmlns="" id="{BD6005DA-178F-4BCC-ADBA-EEFBDEE8D3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0383282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60E3ED7F-9B4A-4C0A-BC48-1D20924AE650}"/>
              </a:ext>
            </a:extLst>
          </p:cNvPr>
          <p:cNvGrpSpPr>
            <a:grpSpLocks noChangeAspect="1"/>
          </p:cNvGrpSpPr>
          <p:nvPr/>
        </p:nvGrpSpPr>
        <p:grpSpPr>
          <a:xfrm>
            <a:off x="4373138" y="2996192"/>
            <a:ext cx="1341854" cy="1341705"/>
            <a:chOff x="1115616" y="1689146"/>
            <a:chExt cx="2244436" cy="2244187"/>
          </a:xfrm>
        </p:grpSpPr>
        <p:grpSp>
          <p:nvGrpSpPr>
            <p:cNvPr id="138" name="Group 26">
              <a:extLst>
                <a:ext uri="{FF2B5EF4-FFF2-40B4-BE49-F238E27FC236}">
                  <a16:creationId xmlns:a16="http://schemas.microsoft.com/office/drawing/2014/main" xmlns="" id="{A90CD9C9-F243-4E28-85DC-161E971F56B6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C2266712-227C-42F6-A438-279EA0A962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12F6538F-A703-4618-B8A5-5108DA1C1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xmlns="" id="{E800E16C-8138-4101-9C7E-D9929CA58B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769648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xmlns="" id="{E74BDDB1-91A9-48C0-A532-82745E2EB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710541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3ACD75C1-5EA1-4E8F-800B-0C27A72813C0}"/>
              </a:ext>
            </a:extLst>
          </p:cNvPr>
          <p:cNvGrpSpPr>
            <a:grpSpLocks noChangeAspect="1"/>
          </p:cNvGrpSpPr>
          <p:nvPr/>
        </p:nvGrpSpPr>
        <p:grpSpPr>
          <a:xfrm>
            <a:off x="2772605" y="3004554"/>
            <a:ext cx="1341854" cy="1341705"/>
            <a:chOff x="1115616" y="1689146"/>
            <a:chExt cx="2244436" cy="2244187"/>
          </a:xfrm>
        </p:grpSpPr>
        <p:grpSp>
          <p:nvGrpSpPr>
            <p:cNvPr id="148" name="Group 26">
              <a:extLst>
                <a:ext uri="{FF2B5EF4-FFF2-40B4-BE49-F238E27FC236}">
                  <a16:creationId xmlns:a16="http://schemas.microsoft.com/office/drawing/2014/main" xmlns="" id="{63FFB351-DBF6-4889-AEE2-C626D5170D54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51428EF2-6E6B-4398-A435-3A95BEB82C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1865CDD2-4120-46FD-92EB-9D9186140E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xmlns="" id="{00E8FBCF-9AE5-49B5-BD17-7D0AB58681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588271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xmlns="" id="{C1B4D852-457D-46D0-B3B3-72FEFA31B6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8275948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7B91F9A2-0CE9-491D-90A2-7E107F22D1FB}"/>
              </a:ext>
            </a:extLst>
          </p:cNvPr>
          <p:cNvGrpSpPr>
            <a:grpSpLocks noChangeAspect="1"/>
          </p:cNvGrpSpPr>
          <p:nvPr/>
        </p:nvGrpSpPr>
        <p:grpSpPr>
          <a:xfrm>
            <a:off x="5973671" y="3004555"/>
            <a:ext cx="1341854" cy="1341705"/>
            <a:chOff x="1115616" y="1689146"/>
            <a:chExt cx="2244436" cy="2244187"/>
          </a:xfrm>
        </p:grpSpPr>
        <p:grpSp>
          <p:nvGrpSpPr>
            <p:cNvPr id="158" name="Group 26">
              <a:extLst>
                <a:ext uri="{FF2B5EF4-FFF2-40B4-BE49-F238E27FC236}">
                  <a16:creationId xmlns:a16="http://schemas.microsoft.com/office/drawing/2014/main" xmlns="" id="{18EB6472-1AC9-459E-B832-91FD1EAC2A14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E691B8CF-6B75-470C-92F8-8245D1B685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xmlns="" id="{F0A5B99F-8D8B-421B-B170-A917A79471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xmlns="" id="{91F7A47E-DE4D-4F5A-A03D-4D94516444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561868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Arc 160">
              <a:extLst>
                <a:ext uri="{FF2B5EF4-FFF2-40B4-BE49-F238E27FC236}">
                  <a16:creationId xmlns:a16="http://schemas.microsoft.com/office/drawing/2014/main" xmlns="" id="{F6638409-394D-4E2B-9C37-632076650B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256488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7BAD8C61-FFB1-480B-8A4A-B467B3A5937B}"/>
              </a:ext>
            </a:extLst>
          </p:cNvPr>
          <p:cNvSpPr/>
          <p:nvPr/>
        </p:nvSpPr>
        <p:spPr>
          <a:xfrm>
            <a:off x="1554889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86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14%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509BA395-3E59-4116-9A71-EC28CF6389FF}"/>
              </a:ext>
            </a:extLst>
          </p:cNvPr>
          <p:cNvSpPr/>
          <p:nvPr/>
        </p:nvSpPr>
        <p:spPr>
          <a:xfrm>
            <a:off x="1554889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73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27%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6830DA47-ECF3-4587-B4BA-6F64D2E7F144}"/>
              </a:ext>
            </a:extLst>
          </p:cNvPr>
          <p:cNvSpPr/>
          <p:nvPr/>
        </p:nvSpPr>
        <p:spPr>
          <a:xfrm>
            <a:off x="3120884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87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11%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CD9AE0C4-6965-4B26-9C4A-E14F209C994B}"/>
              </a:ext>
            </a:extLst>
          </p:cNvPr>
          <p:cNvSpPr/>
          <p:nvPr/>
        </p:nvSpPr>
        <p:spPr>
          <a:xfrm>
            <a:off x="3120884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67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29%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CCB87C6D-D29C-4280-9EBA-629E734C0273}"/>
              </a:ext>
            </a:extLst>
          </p:cNvPr>
          <p:cNvSpPr/>
          <p:nvPr/>
        </p:nvSpPr>
        <p:spPr>
          <a:xfrm>
            <a:off x="4788024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83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15%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9E668AB5-D7BD-4E74-A8C5-14DE60F4E6C3}"/>
              </a:ext>
            </a:extLst>
          </p:cNvPr>
          <p:cNvSpPr/>
          <p:nvPr/>
        </p:nvSpPr>
        <p:spPr>
          <a:xfrm>
            <a:off x="4788024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64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32%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F8941346-561A-4FF1-93E0-CDEB447E277F}"/>
              </a:ext>
            </a:extLst>
          </p:cNvPr>
          <p:cNvSpPr/>
          <p:nvPr/>
        </p:nvSpPr>
        <p:spPr>
          <a:xfrm>
            <a:off x="6354019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80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18%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B9BCEDBA-915D-4406-A982-09414494393B}"/>
              </a:ext>
            </a:extLst>
          </p:cNvPr>
          <p:cNvSpPr/>
          <p:nvPr/>
        </p:nvSpPr>
        <p:spPr>
          <a:xfrm>
            <a:off x="6354019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59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37%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1CA287DC-5241-4CE1-93DB-56FD7C684D05}"/>
              </a:ext>
            </a:extLst>
          </p:cNvPr>
          <p:cNvSpPr txBox="1"/>
          <p:nvPr/>
        </p:nvSpPr>
        <p:spPr>
          <a:xfrm>
            <a:off x="7020272" y="2547117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Szövegdoboz 30">
            <a:extLst>
              <a:ext uri="{FF2B5EF4-FFF2-40B4-BE49-F238E27FC236}">
                <a16:creationId xmlns:a16="http://schemas.microsoft.com/office/drawing/2014/main" xmlns="" id="{F76EB8B1-2E8A-4A0A-920B-C654F6268FAF}"/>
              </a:ext>
            </a:extLst>
          </p:cNvPr>
          <p:cNvSpPr txBox="1"/>
          <p:nvPr/>
        </p:nvSpPr>
        <p:spPr>
          <a:xfrm>
            <a:off x="1043608" y="851919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&gt;8 általános</a:t>
            </a:r>
          </a:p>
        </p:txBody>
      </p:sp>
      <p:sp>
        <p:nvSpPr>
          <p:cNvPr id="175" name="Szövegdoboz 30">
            <a:extLst>
              <a:ext uri="{FF2B5EF4-FFF2-40B4-BE49-F238E27FC236}">
                <a16:creationId xmlns:a16="http://schemas.microsoft.com/office/drawing/2014/main" xmlns="" id="{B99F1D04-D6F9-404C-9E06-5610A8C634C6}"/>
              </a:ext>
            </a:extLst>
          </p:cNvPr>
          <p:cNvSpPr txBox="1"/>
          <p:nvPr/>
        </p:nvSpPr>
        <p:spPr>
          <a:xfrm>
            <a:off x="4244674" y="843558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Középiskolai érettségi</a:t>
            </a:r>
          </a:p>
        </p:txBody>
      </p:sp>
      <p:sp>
        <p:nvSpPr>
          <p:cNvPr id="176" name="Szövegdoboz 30">
            <a:extLst>
              <a:ext uri="{FF2B5EF4-FFF2-40B4-BE49-F238E27FC236}">
                <a16:creationId xmlns:a16="http://schemas.microsoft.com/office/drawing/2014/main" xmlns="" id="{C257F044-B46D-4F47-8FED-6A348AE48BC3}"/>
              </a:ext>
            </a:extLst>
          </p:cNvPr>
          <p:cNvSpPr txBox="1"/>
          <p:nvPr/>
        </p:nvSpPr>
        <p:spPr>
          <a:xfrm>
            <a:off x="2644141" y="851920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általános</a:t>
            </a:r>
          </a:p>
        </p:txBody>
      </p:sp>
      <p:sp>
        <p:nvSpPr>
          <p:cNvPr id="177" name="Szövegdoboz 30">
            <a:extLst>
              <a:ext uri="{FF2B5EF4-FFF2-40B4-BE49-F238E27FC236}">
                <a16:creationId xmlns:a16="http://schemas.microsoft.com/office/drawing/2014/main" xmlns="" id="{24E0BBAF-D201-4F84-AD6C-CF91DB7EAAF0}"/>
              </a:ext>
            </a:extLst>
          </p:cNvPr>
          <p:cNvSpPr txBox="1"/>
          <p:nvPr/>
        </p:nvSpPr>
        <p:spPr>
          <a:xfrm>
            <a:off x="5845207" y="851921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Főiskola, egyetem</a:t>
            </a:r>
          </a:p>
        </p:txBody>
      </p:sp>
      <p:sp>
        <p:nvSpPr>
          <p:cNvPr id="178" name="Cím 30">
            <a:extLst>
              <a:ext uri="{FF2B5EF4-FFF2-40B4-BE49-F238E27FC236}">
                <a16:creationId xmlns:a16="http://schemas.microsoft.com/office/drawing/2014/main" xmlns="" id="{52227950-BD3F-4872-B062-5108276ED0E8}"/>
              </a:ext>
            </a:extLst>
          </p:cNvPr>
          <p:cNvSpPr txBox="1">
            <a:spLocks/>
          </p:cNvSpPr>
          <p:nvPr/>
        </p:nvSpPr>
        <p:spPr>
          <a:xfrm>
            <a:off x="434663" y="4515966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magasabb iskolázottság 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fokozott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nyitottságot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jelent az alternatív képernyőkre.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Településtípus szintjén egyedül a főváros – vidék összehasonlításban látható eltérés: a budapesti nézők figyelme gyakrabban terelődik egyéb eszközökre, mint az országos átlag (59-37% arány a szűkített bázison).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2958AA08-35E2-4F09-9D7D-D57F8EC9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F5573CA-992F-4C75-BCDE-5BEAEDD8F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01" y="-45374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8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demográfia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8074025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N=4.733 | Bázis: összes mért tévénézési szituáció ÉS N=2.094| Bázis: másodlagos eszközt használók </a:t>
            </a:r>
            <a:r>
              <a:rPr kumimoji="0" lang="hu-HU" sz="900" b="0" i="0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</a:p>
        </p:txBody>
      </p:sp>
      <p:sp>
        <p:nvSpPr>
          <p:cNvPr id="19" name="Szövegdoboz 81">
            <a:extLst>
              <a:ext uri="{FF2B5EF4-FFF2-40B4-BE49-F238E27FC236}">
                <a16:creationId xmlns:a16="http://schemas.microsoft.com/office/drawing/2014/main" xmlns="" id="{B6480D3F-D473-4DB4-B6F1-14CFA709E767}"/>
              </a:ext>
            </a:extLst>
          </p:cNvPr>
          <p:cNvSpPr txBox="1"/>
          <p:nvPr/>
        </p:nvSpPr>
        <p:spPr>
          <a:xfrm>
            <a:off x="107504" y="1739592"/>
            <a:ext cx="163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</a:t>
            </a:r>
            <a:b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BÁZISÁN</a:t>
            </a:r>
          </a:p>
        </p:txBody>
      </p:sp>
      <p:sp>
        <p:nvSpPr>
          <p:cNvPr id="20" name="Szövegdoboz 81">
            <a:extLst>
              <a:ext uri="{FF2B5EF4-FFF2-40B4-BE49-F238E27FC236}">
                <a16:creationId xmlns:a16="http://schemas.microsoft.com/office/drawing/2014/main" xmlns="" id="{D825FDA4-8CD5-40A6-9BFF-6FC172C8D72C}"/>
              </a:ext>
            </a:extLst>
          </p:cNvPr>
          <p:cNvSpPr txBox="1"/>
          <p:nvPr/>
        </p:nvSpPr>
        <p:spPr>
          <a:xfrm>
            <a:off x="107503" y="3457912"/>
            <a:ext cx="163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</a:t>
            </a:r>
            <a:b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BÁZISÁN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C6468E1-6798-4900-A9F0-C92D4EC622A8}"/>
              </a:ext>
            </a:extLst>
          </p:cNvPr>
          <p:cNvGrpSpPr>
            <a:grpSpLocks noChangeAspect="1"/>
          </p:cNvGrpSpPr>
          <p:nvPr/>
        </p:nvGrpSpPr>
        <p:grpSpPr>
          <a:xfrm>
            <a:off x="1172072" y="1204353"/>
            <a:ext cx="1341854" cy="1341705"/>
            <a:chOff x="1115616" y="1689146"/>
            <a:chExt cx="2244436" cy="2244187"/>
          </a:xfrm>
        </p:grpSpPr>
        <p:grpSp>
          <p:nvGrpSpPr>
            <p:cNvPr id="34" name="Group 26">
              <a:extLst>
                <a:ext uri="{FF2B5EF4-FFF2-40B4-BE49-F238E27FC236}">
                  <a16:creationId xmlns:a16="http://schemas.microsoft.com/office/drawing/2014/main" xmlns="" id="{A1DCBDCE-BEA5-401B-AF45-673368DBEE93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370886E1-11E4-4442-AC18-60F494165F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1BE1898D-F132-4E69-B4C3-84BF21717A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A8FA19B5-F225-473E-AF3F-F3EF29045D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9111843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xmlns="" id="{EB0BF318-B3AA-40F2-946A-E0AAE19003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3596516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3C08437-63B7-415C-A1D5-25356B9F20A0}"/>
              </a:ext>
            </a:extLst>
          </p:cNvPr>
          <p:cNvGrpSpPr>
            <a:grpSpLocks noChangeAspect="1"/>
          </p:cNvGrpSpPr>
          <p:nvPr/>
        </p:nvGrpSpPr>
        <p:grpSpPr>
          <a:xfrm>
            <a:off x="4373138" y="1195992"/>
            <a:ext cx="1341854" cy="1341705"/>
            <a:chOff x="1115616" y="1689146"/>
            <a:chExt cx="2244436" cy="2244187"/>
          </a:xfrm>
        </p:grpSpPr>
        <p:grpSp>
          <p:nvGrpSpPr>
            <p:cNvPr id="44" name="Group 26">
              <a:extLst>
                <a:ext uri="{FF2B5EF4-FFF2-40B4-BE49-F238E27FC236}">
                  <a16:creationId xmlns:a16="http://schemas.microsoft.com/office/drawing/2014/main" xmlns="" id="{3471F39A-684E-4026-AFBD-E004ADABAFF6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C2F81A81-FFDB-4C3F-B30C-FA00356C36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C9BDDAF8-4527-4CF1-A044-5DF341996A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B566C739-BA18-46EE-92C6-66EA106A78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5" y="1791155"/>
              <a:ext cx="2040396" cy="2040169"/>
            </a:xfrm>
            <a:prstGeom prst="arc">
              <a:avLst>
                <a:gd name="adj1" fmla="val 16200000"/>
                <a:gd name="adj2" fmla="val 19700863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xmlns="" id="{AA540D7C-D5A7-4747-8917-E76BB67D1F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2784375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9BB7CD0-A89F-4F28-9902-3316AA84A615}"/>
              </a:ext>
            </a:extLst>
          </p:cNvPr>
          <p:cNvGrpSpPr>
            <a:grpSpLocks noChangeAspect="1"/>
          </p:cNvGrpSpPr>
          <p:nvPr/>
        </p:nvGrpSpPr>
        <p:grpSpPr>
          <a:xfrm>
            <a:off x="2772605" y="1204354"/>
            <a:ext cx="1341854" cy="1341705"/>
            <a:chOff x="1115616" y="1689146"/>
            <a:chExt cx="2244436" cy="2244187"/>
          </a:xfrm>
        </p:grpSpPr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xmlns="" id="{EF00D287-9E42-4A78-A6BA-C7CFC10DCDD2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386EC463-A408-40CD-88CC-FDEB70EF3C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3CD52CED-9AB4-4ABC-B2DD-5EF989B4D2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" name="Arc 55">
              <a:extLst>
                <a:ext uri="{FF2B5EF4-FFF2-40B4-BE49-F238E27FC236}">
                  <a16:creationId xmlns:a16="http://schemas.microsoft.com/office/drawing/2014/main" xmlns="" id="{A7260DB1-DD1F-46FF-A7F2-E34ADDEEBC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8086" y="1791154"/>
              <a:ext cx="2040396" cy="2040169"/>
            </a:xfrm>
            <a:prstGeom prst="arc">
              <a:avLst>
                <a:gd name="adj1" fmla="val 16200000"/>
                <a:gd name="adj2" fmla="val 19856662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xmlns="" id="{7329DE00-6CB4-4E38-A2D8-FAE5AA7CE9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8"/>
              <a:ext cx="2244436" cy="2244185"/>
            </a:xfrm>
            <a:prstGeom prst="arc">
              <a:avLst>
                <a:gd name="adj1" fmla="val 16200000"/>
                <a:gd name="adj2" fmla="val 12543937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09D6C4AA-7231-4894-86DA-B0F515BF4C80}"/>
              </a:ext>
            </a:extLst>
          </p:cNvPr>
          <p:cNvGrpSpPr>
            <a:grpSpLocks noChangeAspect="1"/>
          </p:cNvGrpSpPr>
          <p:nvPr/>
        </p:nvGrpSpPr>
        <p:grpSpPr>
          <a:xfrm>
            <a:off x="5973671" y="1204355"/>
            <a:ext cx="1341854" cy="1341705"/>
            <a:chOff x="1115616" y="1689146"/>
            <a:chExt cx="2244436" cy="2244187"/>
          </a:xfrm>
        </p:grpSpPr>
        <p:grpSp>
          <p:nvGrpSpPr>
            <p:cNvPr id="64" name="Group 26">
              <a:extLst>
                <a:ext uri="{FF2B5EF4-FFF2-40B4-BE49-F238E27FC236}">
                  <a16:creationId xmlns:a16="http://schemas.microsoft.com/office/drawing/2014/main" xmlns="" id="{131492AD-6451-443F-B299-ABFB3B41AE98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70EB0E9C-796F-4A31-85FB-79C48A036C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44136ED7-9637-441F-8F88-D9FA9020AC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xmlns="" id="{6E80912F-C4B3-43EA-B0D1-85EB43418F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9966802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xmlns="" id="{656FA613-F204-4402-96AE-0ACF698AD5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12025012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9C23DF84-3316-4ED9-949E-56583CB1638F}"/>
              </a:ext>
            </a:extLst>
          </p:cNvPr>
          <p:cNvGrpSpPr>
            <a:grpSpLocks noChangeAspect="1"/>
          </p:cNvGrpSpPr>
          <p:nvPr/>
        </p:nvGrpSpPr>
        <p:grpSpPr>
          <a:xfrm>
            <a:off x="1172072" y="3004553"/>
            <a:ext cx="1341854" cy="1341705"/>
            <a:chOff x="1115616" y="1689146"/>
            <a:chExt cx="2244436" cy="2244187"/>
          </a:xfrm>
        </p:grpSpPr>
        <p:grpSp>
          <p:nvGrpSpPr>
            <p:cNvPr id="128" name="Group 26">
              <a:extLst>
                <a:ext uri="{FF2B5EF4-FFF2-40B4-BE49-F238E27FC236}">
                  <a16:creationId xmlns:a16="http://schemas.microsoft.com/office/drawing/2014/main" xmlns="" id="{EEBB8C6E-430A-4C02-B717-0D21AF06363B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8896ED94-B936-424E-8C7B-8E3CD25450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9893C70E-51E9-49DC-A2AE-BEE0771E2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xmlns="" id="{C3A23875-69A4-4FF0-9EAD-840D66782D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1537682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xmlns="" id="{BD6005DA-178F-4BCC-ADBA-EEFBDEE8D3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8064485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60E3ED7F-9B4A-4C0A-BC48-1D20924AE650}"/>
              </a:ext>
            </a:extLst>
          </p:cNvPr>
          <p:cNvGrpSpPr>
            <a:grpSpLocks noChangeAspect="1"/>
          </p:cNvGrpSpPr>
          <p:nvPr/>
        </p:nvGrpSpPr>
        <p:grpSpPr>
          <a:xfrm>
            <a:off x="4373138" y="2996192"/>
            <a:ext cx="1341854" cy="1341705"/>
            <a:chOff x="1115616" y="1689146"/>
            <a:chExt cx="2244436" cy="2244187"/>
          </a:xfrm>
        </p:grpSpPr>
        <p:grpSp>
          <p:nvGrpSpPr>
            <p:cNvPr id="138" name="Group 26">
              <a:extLst>
                <a:ext uri="{FF2B5EF4-FFF2-40B4-BE49-F238E27FC236}">
                  <a16:creationId xmlns:a16="http://schemas.microsoft.com/office/drawing/2014/main" xmlns="" id="{A90CD9C9-F243-4E28-85DC-161E971F56B6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C2266712-227C-42F6-A438-279EA0A962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12F6538F-A703-4618-B8A5-5108DA1C1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xmlns="" id="{E800E16C-8138-4101-9C7E-D9929CA58B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295188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xmlns="" id="{E74BDDB1-91A9-48C0-A532-82745E2EB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015472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3ACD75C1-5EA1-4E8F-800B-0C27A72813C0}"/>
              </a:ext>
            </a:extLst>
          </p:cNvPr>
          <p:cNvGrpSpPr>
            <a:grpSpLocks noChangeAspect="1"/>
          </p:cNvGrpSpPr>
          <p:nvPr/>
        </p:nvGrpSpPr>
        <p:grpSpPr>
          <a:xfrm>
            <a:off x="2772605" y="3004554"/>
            <a:ext cx="1341854" cy="1341705"/>
            <a:chOff x="1115616" y="1689146"/>
            <a:chExt cx="2244436" cy="2244187"/>
          </a:xfrm>
        </p:grpSpPr>
        <p:grpSp>
          <p:nvGrpSpPr>
            <p:cNvPr id="148" name="Group 26">
              <a:extLst>
                <a:ext uri="{FF2B5EF4-FFF2-40B4-BE49-F238E27FC236}">
                  <a16:creationId xmlns:a16="http://schemas.microsoft.com/office/drawing/2014/main" xmlns="" id="{63FFB351-DBF6-4889-AEE2-C626D5170D54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51428EF2-6E6B-4398-A435-3A95BEB82C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1865CDD2-4120-46FD-92EB-9D9186140E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xmlns="" id="{00E8FBCF-9AE5-49B5-BD17-7D0AB58681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2609227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xmlns="" id="{C1B4D852-457D-46D0-B3B3-72FEFA31B6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7797384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7B91F9A2-0CE9-491D-90A2-7E107F22D1FB}"/>
              </a:ext>
            </a:extLst>
          </p:cNvPr>
          <p:cNvGrpSpPr>
            <a:grpSpLocks noChangeAspect="1"/>
          </p:cNvGrpSpPr>
          <p:nvPr/>
        </p:nvGrpSpPr>
        <p:grpSpPr>
          <a:xfrm>
            <a:off x="5973671" y="3004555"/>
            <a:ext cx="1341854" cy="1341705"/>
            <a:chOff x="1115616" y="1689146"/>
            <a:chExt cx="2244436" cy="2244187"/>
          </a:xfrm>
        </p:grpSpPr>
        <p:grpSp>
          <p:nvGrpSpPr>
            <p:cNvPr id="158" name="Group 26">
              <a:extLst>
                <a:ext uri="{FF2B5EF4-FFF2-40B4-BE49-F238E27FC236}">
                  <a16:creationId xmlns:a16="http://schemas.microsoft.com/office/drawing/2014/main" xmlns="" id="{18EB6472-1AC9-459E-B832-91FD1EAC2A14}"/>
                </a:ext>
              </a:extLst>
            </p:cNvPr>
            <p:cNvGrpSpPr/>
            <p:nvPr/>
          </p:nvGrpSpPr>
          <p:grpSpPr>
            <a:xfrm>
              <a:off x="1115740" y="1689146"/>
              <a:ext cx="2244186" cy="2244186"/>
              <a:chOff x="1505542" y="1628586"/>
              <a:chExt cx="3960000" cy="39600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E691B8CF-6B75-470C-92F8-8245D1B685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5542" y="1628586"/>
                <a:ext cx="3960000" cy="396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xmlns="" id="{F0A5B99F-8D8B-421B-B170-A917A79471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5542" y="1808586"/>
                <a:ext cx="3600000" cy="36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72000" rIns="90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xmlns="" id="{91F7A47E-DE4D-4F5A-A03D-4D94516444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7636" y="1791156"/>
              <a:ext cx="2040396" cy="2040168"/>
            </a:xfrm>
            <a:prstGeom prst="arc">
              <a:avLst>
                <a:gd name="adj1" fmla="val 16200000"/>
                <a:gd name="adj2" fmla="val 3047955"/>
              </a:avLst>
            </a:prstGeom>
            <a:noFill/>
            <a:ln w="28575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Arc 160">
              <a:extLst>
                <a:ext uri="{FF2B5EF4-FFF2-40B4-BE49-F238E27FC236}">
                  <a16:creationId xmlns:a16="http://schemas.microsoft.com/office/drawing/2014/main" xmlns="" id="{F6638409-394D-4E2B-9C37-632076650B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616" y="1689147"/>
              <a:ext cx="2244436" cy="2244186"/>
            </a:xfrm>
            <a:prstGeom prst="arc">
              <a:avLst>
                <a:gd name="adj1" fmla="val 16200000"/>
                <a:gd name="adj2" fmla="val 6816141"/>
              </a:avLst>
            </a:prstGeom>
            <a:noFill/>
            <a:ln w="381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7BAD8C61-FFB1-480B-8A4A-B467B3A5937B}"/>
              </a:ext>
            </a:extLst>
          </p:cNvPr>
          <p:cNvSpPr/>
          <p:nvPr/>
        </p:nvSpPr>
        <p:spPr>
          <a:xfrm>
            <a:off x="1554889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86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13%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509BA395-3E59-4116-9A71-EC28CF6389FF}"/>
              </a:ext>
            </a:extLst>
          </p:cNvPr>
          <p:cNvSpPr/>
          <p:nvPr/>
        </p:nvSpPr>
        <p:spPr>
          <a:xfrm>
            <a:off x="1554889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65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31%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6830DA47-ECF3-4587-B4BA-6F64D2E7F144}"/>
              </a:ext>
            </a:extLst>
          </p:cNvPr>
          <p:cNvSpPr/>
          <p:nvPr/>
        </p:nvSpPr>
        <p:spPr>
          <a:xfrm>
            <a:off x="3120884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80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20%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CD9AE0C4-6965-4B26-9C4A-E14F209C994B}"/>
              </a:ext>
            </a:extLst>
          </p:cNvPr>
          <p:cNvSpPr/>
          <p:nvPr/>
        </p:nvSpPr>
        <p:spPr>
          <a:xfrm>
            <a:off x="3120884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64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35%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CCB87C6D-D29C-4280-9EBA-629E734C0273}"/>
              </a:ext>
            </a:extLst>
          </p:cNvPr>
          <p:cNvSpPr/>
          <p:nvPr/>
        </p:nvSpPr>
        <p:spPr>
          <a:xfrm>
            <a:off x="4788024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82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16%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9E668AB5-D7BD-4E74-A8C5-14DE60F4E6C3}"/>
              </a:ext>
            </a:extLst>
          </p:cNvPr>
          <p:cNvSpPr/>
          <p:nvPr/>
        </p:nvSpPr>
        <p:spPr>
          <a:xfrm>
            <a:off x="4788024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61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34%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F8941346-561A-4FF1-93E0-CDEB447E277F}"/>
              </a:ext>
            </a:extLst>
          </p:cNvPr>
          <p:cNvSpPr/>
          <p:nvPr/>
        </p:nvSpPr>
        <p:spPr>
          <a:xfrm>
            <a:off x="6354019" y="1528934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78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20%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B9BCEDBA-915D-4406-A982-09414494393B}"/>
              </a:ext>
            </a:extLst>
          </p:cNvPr>
          <p:cNvSpPr/>
          <p:nvPr/>
        </p:nvSpPr>
        <p:spPr>
          <a:xfrm>
            <a:off x="6354019" y="3365579"/>
            <a:ext cx="58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kern="0" dirty="0">
                <a:solidFill>
                  <a:schemeClr val="accent4"/>
                </a:solidFill>
              </a:rPr>
              <a:t>60</a:t>
            </a:r>
            <a:r>
              <a:rPr lang="en-US" b="1" kern="0" dirty="0">
                <a:solidFill>
                  <a:schemeClr val="accent4"/>
                </a:solidFill>
              </a:rPr>
              <a:t>%</a:t>
            </a:r>
            <a:endParaRPr lang="hu-HU" b="1" kern="0" dirty="0">
              <a:solidFill>
                <a:schemeClr val="accent4"/>
              </a:solidFill>
            </a:endParaRPr>
          </a:p>
          <a:p>
            <a:pPr algn="ctr"/>
            <a:r>
              <a:rPr lang="hu-HU" b="1" kern="0" dirty="0">
                <a:solidFill>
                  <a:schemeClr val="accent1"/>
                </a:solidFill>
              </a:rPr>
              <a:t>39%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1CA287DC-5241-4CE1-93DB-56FD7C684D05}"/>
              </a:ext>
            </a:extLst>
          </p:cNvPr>
          <p:cNvSpPr txBox="1"/>
          <p:nvPr/>
        </p:nvSpPr>
        <p:spPr>
          <a:xfrm>
            <a:off x="7020272" y="2547117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Szövegdoboz 30">
            <a:extLst>
              <a:ext uri="{FF2B5EF4-FFF2-40B4-BE49-F238E27FC236}">
                <a16:creationId xmlns:a16="http://schemas.microsoft.com/office/drawing/2014/main" xmlns="" id="{F76EB8B1-2E8A-4A0A-920B-C654F6268FAF}"/>
              </a:ext>
            </a:extLst>
          </p:cNvPr>
          <p:cNvSpPr txBox="1"/>
          <p:nvPr/>
        </p:nvSpPr>
        <p:spPr>
          <a:xfrm>
            <a:off x="1043608" y="851919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900" kern="0" cap="all" dirty="0">
                <a:solidFill>
                  <a:prstClr val="white">
                    <a:lumMod val="50000"/>
                  </a:prstClr>
                </a:solidFill>
              </a:rPr>
              <a:t>Családos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Szövegdoboz 30">
            <a:extLst>
              <a:ext uri="{FF2B5EF4-FFF2-40B4-BE49-F238E27FC236}">
                <a16:creationId xmlns:a16="http://schemas.microsoft.com/office/drawing/2014/main" xmlns="" id="{B99F1D04-D6F9-404C-9E06-5610A8C634C6}"/>
              </a:ext>
            </a:extLst>
          </p:cNvPr>
          <p:cNvSpPr txBox="1"/>
          <p:nvPr/>
        </p:nvSpPr>
        <p:spPr>
          <a:xfrm>
            <a:off x="4244674" y="843558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900" kern="0" cap="all" dirty="0">
                <a:solidFill>
                  <a:prstClr val="white">
                    <a:lumMod val="50000"/>
                  </a:prstClr>
                </a:solidFill>
              </a:rPr>
              <a:t>Gyerek nélküli pár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Szövegdoboz 30">
            <a:extLst>
              <a:ext uri="{FF2B5EF4-FFF2-40B4-BE49-F238E27FC236}">
                <a16:creationId xmlns:a16="http://schemas.microsoft.com/office/drawing/2014/main" xmlns="" id="{C257F044-B46D-4F47-8FED-6A348AE48BC3}"/>
              </a:ext>
            </a:extLst>
          </p:cNvPr>
          <p:cNvSpPr txBox="1"/>
          <p:nvPr/>
        </p:nvSpPr>
        <p:spPr>
          <a:xfrm>
            <a:off x="2644141" y="762258"/>
            <a:ext cx="16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900" kern="0" cap="all" dirty="0">
                <a:solidFill>
                  <a:prstClr val="white">
                    <a:lumMod val="50000"/>
                  </a:prstClr>
                </a:solidFill>
              </a:rPr>
              <a:t>Szülőkkel vagy lakótársakkal ÉL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Szövegdoboz 30">
            <a:extLst>
              <a:ext uri="{FF2B5EF4-FFF2-40B4-BE49-F238E27FC236}">
                <a16:creationId xmlns:a16="http://schemas.microsoft.com/office/drawing/2014/main" xmlns="" id="{24E0BBAF-D201-4F84-AD6C-CF91DB7EAAF0}"/>
              </a:ext>
            </a:extLst>
          </p:cNvPr>
          <p:cNvSpPr txBox="1"/>
          <p:nvPr/>
        </p:nvSpPr>
        <p:spPr>
          <a:xfrm>
            <a:off x="5845207" y="851921"/>
            <a:ext cx="16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900" kern="0" cap="all" dirty="0">
                <a:solidFill>
                  <a:prstClr val="white">
                    <a:lumMod val="50000"/>
                  </a:prstClr>
                </a:solidFill>
              </a:rPr>
              <a:t>Egyedül</a:t>
            </a:r>
            <a:endParaRPr kumimoji="0" lang="hu-HU" sz="900" b="0" i="0" u="none" strike="noStrike" kern="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Cím 30">
            <a:extLst>
              <a:ext uri="{FF2B5EF4-FFF2-40B4-BE49-F238E27FC236}">
                <a16:creationId xmlns:a16="http://schemas.microsoft.com/office/drawing/2014/main" xmlns="" id="{B151F0E2-3ECA-419E-A4AA-A074327F0B32}"/>
              </a:ext>
            </a:extLst>
          </p:cNvPr>
          <p:cNvSpPr txBox="1">
            <a:spLocks/>
          </p:cNvSpPr>
          <p:nvPr/>
        </p:nvSpPr>
        <p:spPr>
          <a:xfrm>
            <a:off x="434663" y="4566097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gyerekes háztartásokat az átlagnál jobban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jellemzi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a tévé elsődleges szerepe (65-31% arány a több képernyőt használók bázisán).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7EDF87A-4210-43B8-9F0B-B3242C9FA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0F72935C-4961-46DE-BB79-1D0D8FA16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9982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37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tévénézés szituáció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soronként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változó | Bázis: másodlagos eszközt használók körében	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B4E7D9E7-3D16-4EBC-92E4-46399F063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454420"/>
              </p:ext>
            </p:extLst>
          </p:nvPr>
        </p:nvGraphicFramePr>
        <p:xfrm>
          <a:off x="611560" y="1059582"/>
          <a:ext cx="3764324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9C51A014-FEEF-42C8-9B13-B0C1D3E2F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42687"/>
              </p:ext>
            </p:extLst>
          </p:nvPr>
        </p:nvGraphicFramePr>
        <p:xfrm>
          <a:off x="4644008" y="1059582"/>
          <a:ext cx="3764324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3817FC-7C1C-4671-99E3-656A861677CF}"/>
              </a:ext>
            </a:extLst>
          </p:cNvPr>
          <p:cNvSpPr txBox="1"/>
          <p:nvPr/>
        </p:nvSpPr>
        <p:spPr>
          <a:xfrm>
            <a:off x="7020272" y="3956452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xmlns="" id="{84481487-E71A-4FFA-964D-9DA44BBEF0D2}"/>
              </a:ext>
            </a:extLst>
          </p:cNvPr>
          <p:cNvSpPr txBox="1"/>
          <p:nvPr/>
        </p:nvSpPr>
        <p:spPr>
          <a:xfrm>
            <a:off x="1547664" y="750843"/>
            <a:ext cx="235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xmlns="" id="{EDA37FC9-E582-4A37-9D8A-2D05CDC36F72}"/>
              </a:ext>
            </a:extLst>
          </p:cNvPr>
          <p:cNvSpPr txBox="1"/>
          <p:nvPr/>
        </p:nvSpPr>
        <p:spPr>
          <a:xfrm>
            <a:off x="5436096" y="75084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BÁZISÁN</a:t>
            </a:r>
          </a:p>
        </p:txBody>
      </p:sp>
      <p:sp>
        <p:nvSpPr>
          <p:cNvPr id="14" name="Cím 30">
            <a:extLst>
              <a:ext uri="{FF2B5EF4-FFF2-40B4-BE49-F238E27FC236}">
                <a16:creationId xmlns:a16="http://schemas.microsoft.com/office/drawing/2014/main" xmlns="" id="{47BCA88E-02BC-4C0B-B5BB-8F2E5AB870A6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napszakokon túl,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azokka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(is) összefüggésben megállapítható, hogy társaságban erősebb a tévé dominanciája, míg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solo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tévézésnél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valamelyest erősödik az alternatív képernyő relatív súlya (a különbségek nem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jelentősek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ugyanakkor).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8070E1-F3F0-4A7E-9626-939A64BF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26A666-03A3-41D2-8B2B-D4D7D1810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7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5B4E7FDB-7A18-4864-B295-884F1F230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104230"/>
              </p:ext>
            </p:extLst>
          </p:nvPr>
        </p:nvGraphicFramePr>
        <p:xfrm>
          <a:off x="3635896" y="1058830"/>
          <a:ext cx="4468597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tartalom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soronként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változó | Bázis: másodlagos eszközt használók 	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8E06090-CA7C-4CA9-8538-69567AD26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815452"/>
              </p:ext>
            </p:extLst>
          </p:nvPr>
        </p:nvGraphicFramePr>
        <p:xfrm>
          <a:off x="395536" y="1059582"/>
          <a:ext cx="4468597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3694D0-835F-4645-8BB3-C37E3D0F76B7}"/>
              </a:ext>
            </a:extLst>
          </p:cNvPr>
          <p:cNvSpPr txBox="1"/>
          <p:nvPr/>
        </p:nvSpPr>
        <p:spPr>
          <a:xfrm>
            <a:off x="7020272" y="3956452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zövegdoboz 81">
            <a:extLst>
              <a:ext uri="{FF2B5EF4-FFF2-40B4-BE49-F238E27FC236}">
                <a16:creationId xmlns:a16="http://schemas.microsoft.com/office/drawing/2014/main" xmlns="" id="{31E1B45E-13B8-4AB0-9C8C-27F80EC41480}"/>
              </a:ext>
            </a:extLst>
          </p:cNvPr>
          <p:cNvSpPr txBox="1"/>
          <p:nvPr/>
        </p:nvSpPr>
        <p:spPr>
          <a:xfrm>
            <a:off x="1547664" y="750843"/>
            <a:ext cx="235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15" name="Szövegdoboz 81">
            <a:extLst>
              <a:ext uri="{FF2B5EF4-FFF2-40B4-BE49-F238E27FC236}">
                <a16:creationId xmlns:a16="http://schemas.microsoft.com/office/drawing/2014/main" xmlns="" id="{5CD9B837-E237-45AE-BD19-30738A1B046A}"/>
              </a:ext>
            </a:extLst>
          </p:cNvPr>
          <p:cNvSpPr txBox="1"/>
          <p:nvPr/>
        </p:nvSpPr>
        <p:spPr>
          <a:xfrm>
            <a:off x="5436096" y="75084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BÁZISÁN</a:t>
            </a:r>
          </a:p>
        </p:txBody>
      </p:sp>
      <p:sp>
        <p:nvSpPr>
          <p:cNvPr id="10" name="Cím 30">
            <a:extLst>
              <a:ext uri="{FF2B5EF4-FFF2-40B4-BE49-F238E27FC236}">
                <a16:creationId xmlns:a16="http://schemas.microsoft.com/office/drawing/2014/main" xmlns="" id="{F66245C6-F956-4DC5-ADC8-100EBAB48807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tévéképernyő pozícióvesztése elsősorban az animációk, másodsorban vetélkedők, hírműsorok, valóságshowk esetében érezhető.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160EFC-75A6-4763-92F6-06F273D7D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2F7F33A-DBDE-4C4A-AD65-C5176AE30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7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tartalom összefüggései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soronként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változó | Bázis: másodlagos eszközt használók 	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B3E6B22C-D80A-489C-8343-E1D4AB8F4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788141"/>
              </p:ext>
            </p:extLst>
          </p:nvPr>
        </p:nvGraphicFramePr>
        <p:xfrm>
          <a:off x="611560" y="1059582"/>
          <a:ext cx="3964541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AE89705-F694-4B16-B7C1-87E10D5FC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62735"/>
              </p:ext>
            </p:extLst>
          </p:nvPr>
        </p:nvGraphicFramePr>
        <p:xfrm>
          <a:off x="4355976" y="1059582"/>
          <a:ext cx="3964541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59D63D-4DAC-4E3E-B60C-C3B9D0E98182}"/>
              </a:ext>
            </a:extLst>
          </p:cNvPr>
          <p:cNvSpPr txBox="1"/>
          <p:nvPr/>
        </p:nvSpPr>
        <p:spPr>
          <a:xfrm>
            <a:off x="7020272" y="3956452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81">
            <a:extLst>
              <a:ext uri="{FF2B5EF4-FFF2-40B4-BE49-F238E27FC236}">
                <a16:creationId xmlns:a16="http://schemas.microsoft.com/office/drawing/2014/main" xmlns="" id="{C5C6A7C1-A0C3-49F2-A54F-05DDD11EEBFE}"/>
              </a:ext>
            </a:extLst>
          </p:cNvPr>
          <p:cNvSpPr txBox="1"/>
          <p:nvPr/>
        </p:nvSpPr>
        <p:spPr>
          <a:xfrm>
            <a:off x="1547664" y="750843"/>
            <a:ext cx="235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xmlns="" id="{D362034F-C924-4D6E-9742-BF61E68D6B68}"/>
              </a:ext>
            </a:extLst>
          </p:cNvPr>
          <p:cNvSpPr txBox="1"/>
          <p:nvPr/>
        </p:nvSpPr>
        <p:spPr>
          <a:xfrm>
            <a:off x="5436096" y="75084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BÁZISÁN</a:t>
            </a:r>
          </a:p>
        </p:txBody>
      </p:sp>
      <p:sp>
        <p:nvSpPr>
          <p:cNvPr id="11" name="Cím 30">
            <a:extLst>
              <a:ext uri="{FF2B5EF4-FFF2-40B4-BE49-F238E27FC236}">
                <a16:creationId xmlns:a16="http://schemas.microsoft.com/office/drawing/2014/main" xmlns="" id="{5B22E5A2-152F-4A11-89A4-2C02F133FAB4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műfajokkal is összefüggésben az érintett csatornák közt a korábbi „országos tv” kategória három szereplője a lista alján jelenik meg.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32CE11-DD18-458E-BB94-9F7CBAA45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AF882C-4D16-4CF9-8B8D-39997A0BDE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4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5469252-DD54-4199-9C85-390D494CB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404434"/>
              </p:ext>
            </p:extLst>
          </p:nvPr>
        </p:nvGraphicFramePr>
        <p:xfrm>
          <a:off x="3779912" y="1059582"/>
          <a:ext cx="4284155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tartalom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soronként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változó | Bázis: másodlagos eszközt használók 	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C07975EF-2565-45B3-8CE1-585AA671F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84496"/>
              </p:ext>
            </p:extLst>
          </p:nvPr>
        </p:nvGraphicFramePr>
        <p:xfrm>
          <a:off x="323528" y="1059582"/>
          <a:ext cx="4284155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00468A-5471-46CD-98C2-0C62042A764B}"/>
              </a:ext>
            </a:extLst>
          </p:cNvPr>
          <p:cNvSpPr txBox="1"/>
          <p:nvPr/>
        </p:nvSpPr>
        <p:spPr>
          <a:xfrm>
            <a:off x="7020272" y="3956452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xmlns="" id="{B0E36B64-A803-4F3F-BB77-8C7B876226C2}"/>
              </a:ext>
            </a:extLst>
          </p:cNvPr>
          <p:cNvSpPr txBox="1"/>
          <p:nvPr/>
        </p:nvSpPr>
        <p:spPr>
          <a:xfrm>
            <a:off x="1547664" y="750843"/>
            <a:ext cx="235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xmlns="" id="{6CB18E3C-0C71-401D-9529-A6735AC6B1E8}"/>
              </a:ext>
            </a:extLst>
          </p:cNvPr>
          <p:cNvSpPr txBox="1"/>
          <p:nvPr/>
        </p:nvSpPr>
        <p:spPr>
          <a:xfrm>
            <a:off x="5436096" y="75084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BÁZISÁN</a:t>
            </a:r>
          </a:p>
        </p:txBody>
      </p:sp>
      <p:sp>
        <p:nvSpPr>
          <p:cNvPr id="11" name="Cím 30">
            <a:extLst>
              <a:ext uri="{FF2B5EF4-FFF2-40B4-BE49-F238E27FC236}">
                <a16:creationId xmlns:a16="http://schemas.microsoft.com/office/drawing/2014/main" xmlns="" id="{02117808-FBFA-46E7-9079-B87601FF3EA9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csatornakategóriába sorolás is megerősíti, hogy a filmek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igénylik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a koncentrált figyelmet, valamint a nagy képernyő átlag feletti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elsődlegességet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élvez.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CB574E-1D1A-455D-9837-43BB9CCC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F3F635-E38D-4B79-B30F-B1E508047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05E808-E9BE-45FA-AF96-F930C4FD5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268412"/>
              </p:ext>
            </p:extLst>
          </p:nvPr>
        </p:nvGraphicFramePr>
        <p:xfrm>
          <a:off x="3707904" y="1059582"/>
          <a:ext cx="4536504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tévénézés szándék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soronként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változó | Bázis: másodlagos eszközt használók körében	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B4E7D9E7-3D16-4EBC-92E4-46399F063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154941"/>
              </p:ext>
            </p:extLst>
          </p:nvPr>
        </p:nvGraphicFramePr>
        <p:xfrm>
          <a:off x="179512" y="1059582"/>
          <a:ext cx="4536504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3817FC-7C1C-4671-99E3-656A861677CF}"/>
              </a:ext>
            </a:extLst>
          </p:cNvPr>
          <p:cNvSpPr txBox="1"/>
          <p:nvPr/>
        </p:nvSpPr>
        <p:spPr>
          <a:xfrm>
            <a:off x="7020272" y="3956452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xmlns="" id="{84481487-E71A-4FFA-964D-9DA44BBEF0D2}"/>
              </a:ext>
            </a:extLst>
          </p:cNvPr>
          <p:cNvSpPr txBox="1"/>
          <p:nvPr/>
        </p:nvSpPr>
        <p:spPr>
          <a:xfrm>
            <a:off x="1547664" y="750843"/>
            <a:ext cx="235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xmlns="" id="{EDA37FC9-E582-4A37-9D8A-2D05CDC36F72}"/>
              </a:ext>
            </a:extLst>
          </p:cNvPr>
          <p:cNvSpPr txBox="1"/>
          <p:nvPr/>
        </p:nvSpPr>
        <p:spPr>
          <a:xfrm>
            <a:off x="5436096" y="75084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BÁZISÁN</a:t>
            </a:r>
          </a:p>
        </p:txBody>
      </p:sp>
      <p:sp>
        <p:nvSpPr>
          <p:cNvPr id="14" name="Cím 30">
            <a:extLst>
              <a:ext uri="{FF2B5EF4-FFF2-40B4-BE49-F238E27FC236}">
                <a16:creationId xmlns:a16="http://schemas.microsoft.com/office/drawing/2014/main" xmlns="" id="{7790FDBD-EC5F-4CEE-AA81-BB669B55E77B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figyelem koncentrációja, a párhuzamos képernyőhasználat gyakorisága, valamint a TV relatív súlya egyértelmű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együttmozgást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mutat.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9AA804-EAA1-4AC5-B70E-5AC1F3D6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4F6CB4-DBA3-4989-9C5D-EF0CD7CC4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8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</p:spPr>
        <p:txBody>
          <a:bodyPr>
            <a:normAutofit fontScale="90000"/>
          </a:bodyPr>
          <a:lstStyle/>
          <a:p>
            <a:r>
              <a:rPr lang="hu-HU" dirty="0"/>
              <a:t>5Ws módszertani megközelítés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CF6BEBDC-76AE-4638-8907-3F866879FDC0}"/>
              </a:ext>
            </a:extLst>
          </p:cNvPr>
          <p:cNvSpPr txBox="1">
            <a:spLocks/>
          </p:cNvSpPr>
          <p:nvPr/>
        </p:nvSpPr>
        <p:spPr bwMode="gray">
          <a:xfrm>
            <a:off x="395536" y="1047963"/>
            <a:ext cx="4392488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Tekintettel a kutatási cél komplexitására, ahhoz, hogy az eredmények eltérő dimenziók mentén történő összehasonlíthatósága biztosítható legyen, az Ipsos a néző-alapú adatbázis építése helyett egy esemény-alapú megközelítést javasol.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just" defTabSz="914400"/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 válaszadó a három legutóbbi tévénézési szituációját idézi fel a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sztenderdizált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„5Ws” kérdezésblokk segítségével. </a:t>
            </a:r>
            <a:r>
              <a:rPr lang="hu-HU" dirty="0">
                <a:solidFill>
                  <a:srgbClr val="404040"/>
                </a:solidFill>
              </a:rPr>
              <a:t>Az összesen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1.642 tévénéző megkérdezés-ével 4.733 tévénézési szituációról nyertünk mélységi adatot, mely már alkalmas tartalmi, demográfia és képernyő típus szerinti kiértékelésére, az esetleges korrelációk vizsgálatára. A válaszadók közel kétharmada egy napon belül tudott három eltérő tévénézési szituációt megnevezni, így a felejtés veszélye minimálisra csökkent.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D22FEE5-1A24-4B15-AD2E-922180026ABC}"/>
              </a:ext>
            </a:extLst>
          </p:cNvPr>
          <p:cNvGrpSpPr/>
          <p:nvPr/>
        </p:nvGrpSpPr>
        <p:grpSpPr>
          <a:xfrm>
            <a:off x="4836368" y="771550"/>
            <a:ext cx="4056112" cy="3691148"/>
            <a:chOff x="4788024" y="699542"/>
            <a:chExt cx="4056112" cy="369114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xmlns="" id="{46327F6D-4FEE-4CDF-ABA8-1F9D8AA0A5F0}"/>
                </a:ext>
              </a:extLst>
            </p:cNvPr>
            <p:cNvGraphicFramePr/>
            <p:nvPr>
              <p:extLst/>
            </p:nvPr>
          </p:nvGraphicFramePr>
          <p:xfrm>
            <a:off x="4788024" y="699542"/>
            <a:ext cx="4056112" cy="3691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4" name="Graphic 3" descr="Television">
              <a:extLst>
                <a:ext uri="{FF2B5EF4-FFF2-40B4-BE49-F238E27FC236}">
                  <a16:creationId xmlns:a16="http://schemas.microsoft.com/office/drawing/2014/main" xmlns="" id="{50259E98-923D-4C7C-A8EC-A8D53BB8D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876256" y="2643758"/>
              <a:ext cx="797906" cy="797906"/>
            </a:xfrm>
            <a:prstGeom prst="rect">
              <a:avLst/>
            </a:prstGeom>
          </p:spPr>
        </p:pic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xmlns="" id="{EBC55C68-A35D-4D8A-9C24-8FFAF6BB2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889848" y="1477124"/>
              <a:ext cx="986408" cy="986408"/>
            </a:xfrm>
            <a:prstGeom prst="rect">
              <a:avLst/>
            </a:prstGeom>
          </p:spPr>
        </p:pic>
        <p:sp>
          <p:nvSpPr>
            <p:cNvPr id="7" name="Arrow: Left-Up 6">
              <a:extLst>
                <a:ext uri="{FF2B5EF4-FFF2-40B4-BE49-F238E27FC236}">
                  <a16:creationId xmlns:a16="http://schemas.microsoft.com/office/drawing/2014/main" xmlns="" id="{FC882B28-A662-44D6-AF01-79B71030A5A2}"/>
                </a:ext>
              </a:extLst>
            </p:cNvPr>
            <p:cNvSpPr/>
            <p:nvPr/>
          </p:nvSpPr>
          <p:spPr>
            <a:xfrm rot="5400000">
              <a:off x="5990327" y="2560208"/>
              <a:ext cx="784872" cy="695034"/>
            </a:xfrm>
            <a:prstGeom prst="leftUp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B52B7DD-72F8-4CD2-AFD0-10A9FFEE75E3}"/>
                </a:ext>
              </a:extLst>
            </p:cNvPr>
            <p:cNvSpPr txBox="1"/>
            <p:nvPr/>
          </p:nvSpPr>
          <p:spPr>
            <a:xfrm>
              <a:off x="7143819" y="2745401"/>
              <a:ext cx="2513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ABAB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5F6EDB8-C03B-422B-A349-7BB879A2B264}"/>
                </a:ext>
              </a:extLst>
            </p:cNvPr>
            <p:cNvSpPr txBox="1"/>
            <p:nvPr/>
          </p:nvSpPr>
          <p:spPr>
            <a:xfrm>
              <a:off x="6257384" y="1900461"/>
              <a:ext cx="2513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3038" marR="0" lvl="0" indent="-17303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2039E32-518E-42BF-B87A-F03790BF76EE}"/>
                </a:ext>
              </a:extLst>
            </p:cNvPr>
            <p:cNvSpPr/>
            <p:nvPr/>
          </p:nvSpPr>
          <p:spPr>
            <a:xfrm rot="19502615">
              <a:off x="5371224" y="1271200"/>
              <a:ext cx="1670650" cy="802322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1077174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Who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 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whom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with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D8FE338-F764-40EB-B6BC-E29A2A4B8AEB}"/>
                </a:ext>
              </a:extLst>
            </p:cNvPr>
            <p:cNvSpPr/>
            <p:nvPr/>
          </p:nvSpPr>
          <p:spPr>
            <a:xfrm rot="2237662">
              <a:off x="6597456" y="1297937"/>
              <a:ext cx="1670650" cy="802322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1077174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When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how long?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98385F6-0EE9-4FA1-B071-D9C69D7C17E4}"/>
                </a:ext>
              </a:extLst>
            </p:cNvPr>
            <p:cNvSpPr/>
            <p:nvPr/>
          </p:nvSpPr>
          <p:spPr>
            <a:xfrm rot="6405072">
              <a:off x="6784771" y="2184953"/>
              <a:ext cx="1670650" cy="1242336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1077174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What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content?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1D12BE-49F6-45AF-9FB8-BC1A8CACBEBF}"/>
                </a:ext>
              </a:extLst>
            </p:cNvPr>
            <p:cNvSpPr/>
            <p:nvPr/>
          </p:nvSpPr>
          <p:spPr>
            <a:xfrm>
              <a:off x="5868144" y="3075806"/>
              <a:ext cx="1922511" cy="988546"/>
            </a:xfrm>
            <a:prstGeom prst="rect">
              <a:avLst/>
            </a:prstGeom>
          </p:spPr>
          <p:txBody>
            <a:bodyPr wrap="none">
              <a:prstTxWarp prst="textArchDown">
                <a:avLst>
                  <a:gd name="adj" fmla="val 1508819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Where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which screens?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E808566-84ED-4E7A-8342-B612B1F42A11}"/>
                </a:ext>
              </a:extLst>
            </p:cNvPr>
            <p:cNvSpPr/>
            <p:nvPr/>
          </p:nvSpPr>
          <p:spPr>
            <a:xfrm rot="15230053">
              <a:off x="4954272" y="2436504"/>
              <a:ext cx="1670650" cy="802322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1077174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Which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screen first?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14BDAA5-1F66-4631-B7C8-5326ED34C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B0A5FE-D8CF-4FEE-B2F9-7C13C794C4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8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Elsődleges képernyő és tévénézés szándék összefüggései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Miközben használta az eszközt, melyik képernyőre figyelt elsősorban? 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soronként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változó | Bázis: másodlagos eszközt használók körében	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3817FC-7C1C-4671-99E3-656A861677CF}"/>
              </a:ext>
            </a:extLst>
          </p:cNvPr>
          <p:cNvSpPr txBox="1"/>
          <p:nvPr/>
        </p:nvSpPr>
        <p:spPr>
          <a:xfrm>
            <a:off x="7020272" y="3956452"/>
            <a:ext cx="1914850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az elsődleges képernyő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Egyéb képernyő az elsődleges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xmlns="" id="{84481487-E71A-4FFA-964D-9DA44BBEF0D2}"/>
              </a:ext>
            </a:extLst>
          </p:cNvPr>
          <p:cNvSpPr txBox="1"/>
          <p:nvPr/>
        </p:nvSpPr>
        <p:spPr>
          <a:xfrm>
            <a:off x="1547664" y="750843"/>
            <a:ext cx="235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TÉVÉNÉZŐK BÁZISÁN</a:t>
            </a:r>
          </a:p>
        </p:txBody>
      </p:sp>
      <p:sp>
        <p:nvSpPr>
          <p:cNvPr id="13" name="Szövegdoboz 81">
            <a:extLst>
              <a:ext uri="{FF2B5EF4-FFF2-40B4-BE49-F238E27FC236}">
                <a16:creationId xmlns:a16="http://schemas.microsoft.com/office/drawing/2014/main" xmlns="" id="{EDA37FC9-E582-4A37-9D8A-2D05CDC36F72}"/>
              </a:ext>
            </a:extLst>
          </p:cNvPr>
          <p:cNvSpPr txBox="1"/>
          <p:nvPr/>
        </p:nvSpPr>
        <p:spPr>
          <a:xfrm>
            <a:off x="5436096" y="75084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TÖBB KÉPERNYŐT HASZNÁLÓK BÁZISÁN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93CCB61C-44F6-4821-89C7-59EE587D6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925477"/>
              </p:ext>
            </p:extLst>
          </p:nvPr>
        </p:nvGraphicFramePr>
        <p:xfrm>
          <a:off x="611560" y="1059582"/>
          <a:ext cx="3764324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26EB5B15-FD1A-4992-952C-FD59407F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709319"/>
              </p:ext>
            </p:extLst>
          </p:nvPr>
        </p:nvGraphicFramePr>
        <p:xfrm>
          <a:off x="4644008" y="1059582"/>
          <a:ext cx="3764324" cy="28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ím 30">
            <a:extLst>
              <a:ext uri="{FF2B5EF4-FFF2-40B4-BE49-F238E27FC236}">
                <a16:creationId xmlns:a16="http://schemas.microsoft.com/office/drawing/2014/main" xmlns="" id="{0DFD50AD-FEBB-406D-8DC3-70F0F7264E47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várakozásoknak megfelelően a tudatos tartalomválasztással nagyobb figyelem, súly jut a televízió képernyőjére.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D7D48E-3013-4062-AE8A-C2641F7C5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A4B445-98D9-4EE2-8F46-19AEF140BA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83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984" y="1388444"/>
            <a:ext cx="4581525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TV MÁSODLAGOS SZEREPE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14">
            <a:extLst>
              <a:ext uri="{FF2B5EF4-FFF2-40B4-BE49-F238E27FC236}">
                <a16:creationId xmlns:a16="http://schemas.microsoft.com/office/drawing/2014/main" xmlns="" id="{37AEC213-FE99-435D-A07D-0811DBCB5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r="20386"/>
          <a:stretch>
            <a:fillRect/>
          </a:stretch>
        </p:blipFill>
        <p:spPr>
          <a:xfrm>
            <a:off x="12713" y="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F448E0-E15A-4196-8ABE-CF384685E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A65C88-532F-49AA-8DB1-F75E5E9C6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8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Alternatív képernyőre </a:t>
            </a:r>
            <a:r>
              <a:rPr lang="hu-HU" sz="2500" dirty="0" err="1"/>
              <a:t>affinis</a:t>
            </a:r>
            <a:r>
              <a:rPr lang="hu-HU" sz="2500" dirty="0"/>
              <a:t> célcsoport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Demográfiai jellemzés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lang="hu-HU" sz="900" kern="0" dirty="0">
                <a:solidFill>
                  <a:srgbClr val="222223"/>
                </a:solidFill>
              </a:rPr>
              <a:t>=1.642 | Bázis: 18-59 tévénéző lakosság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 N=266 | Bázis: elsődlegesen más eszközt használó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tévézők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CAD8677-B403-461A-9672-7E9E225DB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036115"/>
              </p:ext>
            </p:extLst>
          </p:nvPr>
        </p:nvGraphicFramePr>
        <p:xfrm>
          <a:off x="851958" y="1061290"/>
          <a:ext cx="3064246" cy="27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0B71D1-6497-45BD-B382-00F297D5956D}"/>
              </a:ext>
            </a:extLst>
          </p:cNvPr>
          <p:cNvSpPr txBox="1"/>
          <p:nvPr/>
        </p:nvSpPr>
        <p:spPr>
          <a:xfrm>
            <a:off x="3294157" y="3399696"/>
            <a:ext cx="720081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lvl="0" indent="-173038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18-29</a:t>
            </a:r>
          </a:p>
          <a:p>
            <a:pPr marL="173038" lvl="0" indent="-173038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30-39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3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40-49</a:t>
            </a: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4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50-59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endParaRPr lang="hu-HU" sz="1050" kern="0" dirty="0">
              <a:solidFill>
                <a:srgbClr val="404040"/>
              </a:solidFill>
            </a:endParaRPr>
          </a:p>
        </p:txBody>
      </p:sp>
      <p:sp>
        <p:nvSpPr>
          <p:cNvPr id="9" name="Szövegdoboz 81">
            <a:extLst>
              <a:ext uri="{FF2B5EF4-FFF2-40B4-BE49-F238E27FC236}">
                <a16:creationId xmlns:a16="http://schemas.microsoft.com/office/drawing/2014/main" xmlns="" id="{A012FF21-758B-4D5D-9BBA-E968FB157334}"/>
              </a:ext>
            </a:extLst>
          </p:cNvPr>
          <p:cNvSpPr txBox="1"/>
          <p:nvPr/>
        </p:nvSpPr>
        <p:spPr>
          <a:xfrm>
            <a:off x="107504" y="2203824"/>
            <a:ext cx="970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TELJES MINTA</a:t>
            </a:r>
          </a:p>
        </p:txBody>
      </p:sp>
      <p:sp>
        <p:nvSpPr>
          <p:cNvPr id="10" name="Szövegdoboz 81">
            <a:extLst>
              <a:ext uri="{FF2B5EF4-FFF2-40B4-BE49-F238E27FC236}">
                <a16:creationId xmlns:a16="http://schemas.microsoft.com/office/drawing/2014/main" xmlns="" id="{61A3BEA3-EB2A-412E-920B-9BA86978F5E2}"/>
              </a:ext>
            </a:extLst>
          </p:cNvPr>
          <p:cNvSpPr txBox="1"/>
          <p:nvPr/>
        </p:nvSpPr>
        <p:spPr>
          <a:xfrm>
            <a:off x="1591497" y="2361115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TV másodlagos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05FE567-520E-4AF3-8ADC-61915414367D}"/>
              </a:ext>
            </a:extLst>
          </p:cNvPr>
          <p:cNvCxnSpPr/>
          <p:nvPr/>
        </p:nvCxnSpPr>
        <p:spPr bwMode="gray">
          <a:xfrm>
            <a:off x="611560" y="2450045"/>
            <a:ext cx="470513" cy="0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8D00AD8-83C0-4632-90CB-95B982C67E8D}"/>
              </a:ext>
            </a:extLst>
          </p:cNvPr>
          <p:cNvCxnSpPr>
            <a:cxnSpLocks/>
          </p:cNvCxnSpPr>
          <p:nvPr/>
        </p:nvCxnSpPr>
        <p:spPr bwMode="gray">
          <a:xfrm flipH="1">
            <a:off x="1629009" y="2594061"/>
            <a:ext cx="754576" cy="0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C257AA6E-CEE5-4966-9B90-466EB4362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632036"/>
              </p:ext>
            </p:extLst>
          </p:nvPr>
        </p:nvGraphicFramePr>
        <p:xfrm>
          <a:off x="4768116" y="843558"/>
          <a:ext cx="3764324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F7E61D06-7173-459C-A6FE-FC9C2254C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167505"/>
              </p:ext>
            </p:extLst>
          </p:nvPr>
        </p:nvGraphicFramePr>
        <p:xfrm>
          <a:off x="4768116" y="1851670"/>
          <a:ext cx="3764324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CE1950A-97B4-4B57-AA8A-07D499BCE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748691"/>
              </p:ext>
            </p:extLst>
          </p:nvPr>
        </p:nvGraphicFramePr>
        <p:xfrm>
          <a:off x="4768116" y="2859782"/>
          <a:ext cx="3764324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Cím 30">
            <a:extLst>
              <a:ext uri="{FF2B5EF4-FFF2-40B4-BE49-F238E27FC236}">
                <a16:creationId xmlns:a16="http://schemas.microsoft.com/office/drawing/2014/main" xmlns="" id="{EFC6915F-0908-4161-A57C-CB6802A95932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Azon nézők körében, akik számára (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esetenként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) másodlagos szerepbe kerül a tv, jelentősen magasabb a 30 év alattiak, a nők, a nagyvárosi lakosok és a diplomások aránya.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026F55-D016-4B02-9845-24B5D1E1C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A4C5B4-6AE6-4F39-9F28-E401664DC7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1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Alternatív képernyőre </a:t>
            </a:r>
            <a:r>
              <a:rPr lang="hu-HU" sz="2500" dirty="0" err="1"/>
              <a:t>affinis</a:t>
            </a:r>
            <a:r>
              <a:rPr lang="hu-HU" sz="2500" dirty="0"/>
              <a:t> célcsoport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Attitűd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lvl="0" defTabSz="914400"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lang="hu-HU" sz="900" kern="0" dirty="0">
                <a:solidFill>
                  <a:srgbClr val="222223"/>
                </a:solidFill>
              </a:rPr>
              <a:t>=1.642 | Bázis: 18-59 tévénéző lakosság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 N=266 | Bázis: elsődlegesen más eszközt használó </a:t>
            </a:r>
            <a:r>
              <a:rPr kumimoji="0" lang="hu-H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tévézők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ím 30">
            <a:extLst>
              <a:ext uri="{FF2B5EF4-FFF2-40B4-BE49-F238E27FC236}">
                <a16:creationId xmlns:a16="http://schemas.microsoft.com/office/drawing/2014/main" xmlns="" id="{EFC6915F-0908-4161-A57C-CB6802A95932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kutatás által megfigyelt eseményekkel összhangban ezen nézők gyakrabban használják háttéringerként a televíziót a mindennapokban is (48% a teljes mintán mért 33%-hoz képest). </a:t>
            </a:r>
          </a:p>
        </p:txBody>
      </p:sp>
      <p:graphicFrame>
        <p:nvGraphicFramePr>
          <p:cNvPr id="15" name="Chart 44">
            <a:extLst>
              <a:ext uri="{FF2B5EF4-FFF2-40B4-BE49-F238E27FC236}">
                <a16:creationId xmlns:a16="http://schemas.microsoft.com/office/drawing/2014/main" xmlns="" id="{56D402F3-185C-4DB1-AD70-825B452F3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844463"/>
              </p:ext>
            </p:extLst>
          </p:nvPr>
        </p:nvGraphicFramePr>
        <p:xfrm>
          <a:off x="1403648" y="684935"/>
          <a:ext cx="6561855" cy="392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832EC7-467A-470A-ACE6-FCA86D78C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58DD7D-3A8F-49B1-A662-B15298FD9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0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Alternatív képernyőn történő fogyasztás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Napszak és csatorna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4025" algn="r"/>
              </a:tabLst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N=4.733 | Bázis: összes mért tévénézési szituáció ÉS N=729 | Bázis: más eszköz az elsődleges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F73018FD-8A87-4E50-86CB-6910F7B94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970558"/>
              </p:ext>
            </p:extLst>
          </p:nvPr>
        </p:nvGraphicFramePr>
        <p:xfrm>
          <a:off x="467544" y="1061290"/>
          <a:ext cx="3064246" cy="27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FF06D22-0022-4465-98C3-5A9750B78917}"/>
              </a:ext>
            </a:extLst>
          </p:cNvPr>
          <p:cNvCxnSpPr>
            <a:cxnSpLocks/>
          </p:cNvCxnSpPr>
          <p:nvPr/>
        </p:nvCxnSpPr>
        <p:spPr bwMode="gray">
          <a:xfrm flipH="1">
            <a:off x="3059832" y="1729173"/>
            <a:ext cx="792088" cy="0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F0EF17-0E69-4AAA-864E-506A09F95EBA}"/>
              </a:ext>
            </a:extLst>
          </p:cNvPr>
          <p:cNvSpPr txBox="1"/>
          <p:nvPr/>
        </p:nvSpPr>
        <p:spPr>
          <a:xfrm>
            <a:off x="3009351" y="3399696"/>
            <a:ext cx="864096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Délelőtt</a:t>
            </a: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Délután</a:t>
            </a:r>
          </a:p>
          <a:p>
            <a:pPr marL="173038" marR="0" lvl="0" indent="-17303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Este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B7FC30E5-F154-4135-A206-DD5E5A494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759258"/>
              </p:ext>
            </p:extLst>
          </p:nvPr>
        </p:nvGraphicFramePr>
        <p:xfrm>
          <a:off x="4524366" y="1055780"/>
          <a:ext cx="3064246" cy="27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zövegdoboz 81">
            <a:extLst>
              <a:ext uri="{FF2B5EF4-FFF2-40B4-BE49-F238E27FC236}">
                <a16:creationId xmlns:a16="http://schemas.microsoft.com/office/drawing/2014/main" xmlns="" id="{88A71BC6-9AB9-4C56-B672-45F7AED23183}"/>
              </a:ext>
            </a:extLst>
          </p:cNvPr>
          <p:cNvSpPr txBox="1"/>
          <p:nvPr/>
        </p:nvSpPr>
        <p:spPr>
          <a:xfrm>
            <a:off x="3563888" y="1203598"/>
            <a:ext cx="97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772"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ÖSSZES TÉVÉNÉZÉSI ESEMÉNY</a:t>
            </a:r>
          </a:p>
        </p:txBody>
      </p:sp>
      <p:sp>
        <p:nvSpPr>
          <p:cNvPr id="25" name="Szövegdoboz 81">
            <a:extLst>
              <a:ext uri="{FF2B5EF4-FFF2-40B4-BE49-F238E27FC236}">
                <a16:creationId xmlns:a16="http://schemas.microsoft.com/office/drawing/2014/main" xmlns="" id="{6D16F598-AC3B-4720-B244-7EAD50AD27C5}"/>
              </a:ext>
            </a:extLst>
          </p:cNvPr>
          <p:cNvSpPr txBox="1"/>
          <p:nvPr/>
        </p:nvSpPr>
        <p:spPr>
          <a:xfrm>
            <a:off x="3207167" y="1995686"/>
            <a:ext cx="1652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772">
              <a:defRPr/>
            </a:pP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TÉVÉNÉZÉSI </a:t>
            </a:r>
            <a:r>
              <a:rPr lang="hu-HU" sz="1000" kern="0" cap="all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ESEMÉNYek</a:t>
            </a:r>
            <a:r>
              <a:rPr lang="hu-HU" sz="1000" kern="0" cap="all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, ahol a tévé másodlagos képernyő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1C9D1BC-8549-42A6-BC5E-3F64C3BF7875}"/>
              </a:ext>
            </a:extLst>
          </p:cNvPr>
          <p:cNvCxnSpPr>
            <a:cxnSpLocks/>
          </p:cNvCxnSpPr>
          <p:nvPr/>
        </p:nvCxnSpPr>
        <p:spPr bwMode="gray">
          <a:xfrm flipV="1">
            <a:off x="4211960" y="1729173"/>
            <a:ext cx="720080" cy="792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FF1051-AD49-4FBE-93F4-F920354598D4}"/>
              </a:ext>
            </a:extLst>
          </p:cNvPr>
          <p:cNvSpPr txBox="1"/>
          <p:nvPr/>
        </p:nvSpPr>
        <p:spPr>
          <a:xfrm>
            <a:off x="6948264" y="3394186"/>
            <a:ext cx="192553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lvl="0" indent="-173038">
              <a:defRPr/>
            </a:pPr>
            <a:r>
              <a:rPr lang="hu-HU" sz="1050" kern="0" dirty="0">
                <a:solidFill>
                  <a:srgbClr val="008BCA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RTL Klub/TV2</a:t>
            </a:r>
          </a:p>
          <a:p>
            <a:pPr marL="173038" lvl="0" indent="-173038">
              <a:defRPr/>
            </a:pPr>
            <a:r>
              <a:rPr lang="hu-HU" sz="1050" kern="0" dirty="0">
                <a:solidFill>
                  <a:srgbClr val="FBB040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Filmcsatorna</a:t>
            </a:r>
          </a:p>
          <a:p>
            <a:pPr marL="173038" lvl="0" indent="-173038">
              <a:defRPr/>
            </a:pPr>
            <a:r>
              <a:rPr lang="hu-HU" sz="1050" kern="0" dirty="0">
                <a:solidFill>
                  <a:srgbClr val="ED6737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Egyéb általános szórakoztató</a:t>
            </a:r>
          </a:p>
          <a:p>
            <a:pPr marL="173038" lvl="0" indent="-173038">
              <a:defRPr/>
            </a:pPr>
            <a:r>
              <a:rPr lang="hu-HU" sz="1050" kern="0" dirty="0">
                <a:solidFill>
                  <a:srgbClr val="A1C46B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Egyéb</a:t>
            </a:r>
            <a:endParaRPr lang="hu-HU" sz="1050" kern="0" dirty="0">
              <a:solidFill>
                <a:srgbClr val="40404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FC7C574-A3CB-4149-A36C-E3FA214EC3D6}"/>
              </a:ext>
            </a:extLst>
          </p:cNvPr>
          <p:cNvCxnSpPr>
            <a:cxnSpLocks/>
          </p:cNvCxnSpPr>
          <p:nvPr/>
        </p:nvCxnSpPr>
        <p:spPr bwMode="gray">
          <a:xfrm flipH="1">
            <a:off x="2771800" y="2498950"/>
            <a:ext cx="1080120" cy="0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3E4C5AF-AA2F-408C-9666-13B1BD88A189}"/>
              </a:ext>
            </a:extLst>
          </p:cNvPr>
          <p:cNvCxnSpPr>
            <a:cxnSpLocks/>
          </p:cNvCxnSpPr>
          <p:nvPr/>
        </p:nvCxnSpPr>
        <p:spPr bwMode="gray">
          <a:xfrm flipV="1">
            <a:off x="4211960" y="2495550"/>
            <a:ext cx="1019175" cy="4192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sp>
        <p:nvSpPr>
          <p:cNvPr id="15" name="Cím 30">
            <a:extLst>
              <a:ext uri="{FF2B5EF4-FFF2-40B4-BE49-F238E27FC236}">
                <a16:creationId xmlns:a16="http://schemas.microsoft.com/office/drawing/2014/main" xmlns="" id="{5A912DBE-ACA9-4BDD-B114-4FB2B28315AC}"/>
              </a:ext>
            </a:extLst>
          </p:cNvPr>
          <p:cNvSpPr txBox="1">
            <a:spLocks/>
          </p:cNvSpPr>
          <p:nvPr/>
        </p:nvSpPr>
        <p:spPr>
          <a:xfrm>
            <a:off x="434663" y="4443958"/>
            <a:ext cx="8346147" cy="309909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 tv másodlagos szerepe jelentősen 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alacsonyabb arányban jelenik meg a </a:t>
            </a:r>
            <a:r>
              <a:rPr lang="hu-HU" sz="1050" b="0" kern="0" dirty="0" err="1">
                <a:solidFill>
                  <a:srgbClr val="58595B"/>
                </a:solidFill>
                <a:latin typeface="Calibri"/>
              </a:rPr>
              <a:t>long-tail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 csatornák műsorainak fogyasztása kapcsán, míg napszak szintjén nem mérhetők direkt összefüggések.</a:t>
            </a: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2CF101-B339-46D2-9A6D-6AD7CC34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6929E4A-84AC-4575-98F5-B89873540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9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500" dirty="0"/>
              <a:t>Alternatív képernyőn történő fogyasztás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7504" y="339503"/>
            <a:ext cx="8690248" cy="216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900" i="1" dirty="0">
                <a:solidFill>
                  <a:schemeClr val="bg1">
                    <a:lumMod val="50000"/>
                  </a:schemeClr>
                </a:solidFill>
              </a:rPr>
              <a:t>Tartalom</a:t>
            </a:r>
          </a:p>
        </p:txBody>
      </p:sp>
      <p:sp>
        <p:nvSpPr>
          <p:cNvPr id="121" name="Szövegdoboz 135">
            <a:extLst>
              <a:ext uri="{FF2B5EF4-FFF2-40B4-BE49-F238E27FC236}">
                <a16:creationId xmlns:a16="http://schemas.microsoft.com/office/drawing/2014/main" xmlns="" id="{B27DDDBD-47CB-4EA0-9609-A002D7625725}"/>
              </a:ext>
            </a:extLst>
          </p:cNvPr>
          <p:cNvSpPr txBox="1"/>
          <p:nvPr/>
        </p:nvSpPr>
        <p:spPr>
          <a:xfrm>
            <a:off x="434662" y="4953148"/>
            <a:ext cx="81697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14400">
              <a:tabLst>
                <a:tab pos="8074025" algn="r"/>
              </a:tabLst>
              <a:defRPr/>
            </a:pPr>
            <a:r>
              <a:rPr lang="hu-HU" sz="900" kern="0" dirty="0">
                <a:solidFill>
                  <a:srgbClr val="222223"/>
                </a:solidFill>
              </a:rPr>
              <a:t>N=4.733 | Bázis: összes mért tévénézési szituáció ÉS </a:t>
            </a: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N=729 | Bázis: más eszköz az elsődleges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16B10AB3-2EEB-45AD-8C66-D3E0A7D63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828989"/>
              </p:ext>
            </p:extLst>
          </p:nvPr>
        </p:nvGraphicFramePr>
        <p:xfrm>
          <a:off x="1403648" y="805036"/>
          <a:ext cx="4056112" cy="369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BB51929-408F-447E-BCD9-381E3B8B6686}"/>
              </a:ext>
            </a:extLst>
          </p:cNvPr>
          <p:cNvCxnSpPr/>
          <p:nvPr/>
        </p:nvCxnSpPr>
        <p:spPr bwMode="gray">
          <a:xfrm>
            <a:off x="1178287" y="2499742"/>
            <a:ext cx="470513" cy="0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D395525-28AA-4594-B313-E6E223EC7541}"/>
              </a:ext>
            </a:extLst>
          </p:cNvPr>
          <p:cNvCxnSpPr>
            <a:cxnSpLocks/>
          </p:cNvCxnSpPr>
          <p:nvPr/>
        </p:nvCxnSpPr>
        <p:spPr bwMode="gray">
          <a:xfrm flipH="1">
            <a:off x="2195736" y="2643758"/>
            <a:ext cx="754576" cy="0"/>
          </a:xfrm>
          <a:prstGeom prst="line">
            <a:avLst/>
          </a:prstGeom>
          <a:noFill/>
          <a:ln w="6350" cap="rnd" cmpd="sng" algn="ctr">
            <a:solidFill>
              <a:srgbClr val="404040"/>
            </a:solidFill>
            <a:prstDash val="solid"/>
            <a:headEnd w="sm" len="sm"/>
            <a:tailEnd type="oval" w="sm" len="sm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37A85D-BF15-4B9C-8B26-772799A07ABA}"/>
              </a:ext>
            </a:extLst>
          </p:cNvPr>
          <p:cNvSpPr txBox="1"/>
          <p:nvPr/>
        </p:nvSpPr>
        <p:spPr>
          <a:xfrm>
            <a:off x="6012160" y="868208"/>
            <a:ext cx="2448272" cy="18697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lvl="0" indent="-173038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Fél órás részekből álló sorozat</a:t>
            </a:r>
          </a:p>
          <a:p>
            <a:pPr marL="173038" lvl="0" indent="-173038"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Mozifilm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3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Egy órás részekből álló sorozat</a:t>
            </a: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4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Hírműsor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5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Vetélkedő / kvíz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Valóság show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Sport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rgbClr val="B97004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Animáció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rgbClr val="A1350E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Ismeretterjesztő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lvl="0" indent="-173038">
              <a:defRPr/>
            </a:pPr>
            <a:r>
              <a:rPr lang="hu-HU" sz="1050" kern="0" dirty="0">
                <a:solidFill>
                  <a:srgbClr val="638234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Főzős / gasztronómiai</a:t>
            </a:r>
            <a:endParaRPr lang="hu-HU" sz="1050" kern="0" dirty="0">
              <a:solidFill>
                <a:srgbClr val="404040"/>
              </a:solidFill>
            </a:endParaRPr>
          </a:p>
          <a:p>
            <a:pPr marL="173038" indent="-173038">
              <a:defRPr/>
            </a:pPr>
            <a:r>
              <a:rPr lang="hu-HU" sz="1050" kern="0" dirty="0">
                <a:solidFill>
                  <a:schemeClr val="bg2"/>
                </a:solidFill>
              </a:rPr>
              <a:t>●</a:t>
            </a:r>
            <a:r>
              <a:rPr lang="hu-HU" sz="1050" kern="0" dirty="0">
                <a:solidFill>
                  <a:srgbClr val="404040"/>
                </a:solidFill>
              </a:rPr>
              <a:t> </a:t>
            </a:r>
            <a:r>
              <a:rPr lang="hu-HU" sz="1050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Egyéb</a:t>
            </a:r>
            <a:endParaRPr lang="hu-HU" sz="1050" kern="0" dirty="0">
              <a:solidFill>
                <a:srgbClr val="404040"/>
              </a:solidFill>
            </a:endParaRPr>
          </a:p>
        </p:txBody>
      </p:sp>
      <p:sp>
        <p:nvSpPr>
          <p:cNvPr id="16" name="Szövegdoboz 81">
            <a:extLst>
              <a:ext uri="{FF2B5EF4-FFF2-40B4-BE49-F238E27FC236}">
                <a16:creationId xmlns:a16="http://schemas.microsoft.com/office/drawing/2014/main" xmlns="" id="{672222B0-2223-48C3-B3D9-AFFBD48585CF}"/>
              </a:ext>
            </a:extLst>
          </p:cNvPr>
          <p:cNvSpPr txBox="1"/>
          <p:nvPr/>
        </p:nvSpPr>
        <p:spPr>
          <a:xfrm>
            <a:off x="127154" y="22505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ÖSSZES TÉVÉNÉZÉSI ESEMÉNY</a:t>
            </a:r>
          </a:p>
        </p:txBody>
      </p:sp>
      <p:sp>
        <p:nvSpPr>
          <p:cNvPr id="17" name="Szövegdoboz 81">
            <a:extLst>
              <a:ext uri="{FF2B5EF4-FFF2-40B4-BE49-F238E27FC236}">
                <a16:creationId xmlns:a16="http://schemas.microsoft.com/office/drawing/2014/main" xmlns="" id="{1F2DDE59-F3FB-4E7B-A414-8F3D073E22C6}"/>
              </a:ext>
            </a:extLst>
          </p:cNvPr>
          <p:cNvSpPr txBox="1"/>
          <p:nvPr/>
        </p:nvSpPr>
        <p:spPr>
          <a:xfrm>
            <a:off x="2627784" y="2377792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TÉVÉNÉZÉSI </a:t>
            </a:r>
            <a:r>
              <a:rPr kumimoji="0" lang="hu-HU" sz="1000" b="0" i="0" u="none" strike="noStrike" kern="0" cap="all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ESEMÉNYek</a:t>
            </a:r>
            <a:r>
              <a:rPr kumimoji="0" lang="hu-HU" sz="1000" b="0" i="0" u="none" strike="noStrike" kern="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ahol a tévé másodlagos képernyő</a:t>
            </a:r>
          </a:p>
        </p:txBody>
      </p:sp>
      <p:sp>
        <p:nvSpPr>
          <p:cNvPr id="12" name="Cím 30">
            <a:extLst>
              <a:ext uri="{FF2B5EF4-FFF2-40B4-BE49-F238E27FC236}">
                <a16:creationId xmlns:a16="http://schemas.microsoft.com/office/drawing/2014/main" xmlns="" id="{1A1AFA7E-6ACE-409D-9D14-C08C019AA839}"/>
              </a:ext>
            </a:extLst>
          </p:cNvPr>
          <p:cNvSpPr txBox="1">
            <a:spLocks/>
          </p:cNvSpPr>
          <p:nvPr/>
        </p:nvSpPr>
        <p:spPr>
          <a:xfrm>
            <a:off x="5580112" y="3579862"/>
            <a:ext cx="3200698" cy="1174005"/>
          </a:xfrm>
          <a:prstGeom prst="rect">
            <a:avLst/>
          </a:prstGeom>
        </p:spPr>
        <p:txBody>
          <a:bodyPr vert="horz" lIns="35999" tIns="45719" rIns="35999" bIns="45719" rtlCol="0" anchor="t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Azon eseményeknél, ahol a tv másodlagos szerepbe szorul, valamivel magasabb a fél órás sorozatok fogyasztási aránya, ezzel </a:t>
            </a:r>
            <a:r>
              <a:rPr lang="hu-HU" sz="1050" b="0" kern="0" dirty="0">
                <a:solidFill>
                  <a:srgbClr val="58595B"/>
                </a:solidFill>
                <a:latin typeface="Calibri"/>
              </a:rPr>
              <a:t>a leggyakoribb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műfajnak számít (a teljes mintán harmadik).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518782-3E99-4797-858A-5CA850146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627EEA1-D86E-46E1-8DF7-EADD93C06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4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984" y="1388444"/>
            <a:ext cx="4392488" cy="2247851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ÖSSZEFOGLALÓ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xmlns="" id="{2C9FB983-1223-4A1E-9BD9-ADBE5EB757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r="8971"/>
          <a:stretch/>
        </p:blipFill>
        <p:spPr>
          <a:xfrm>
            <a:off x="-9526" y="-10"/>
            <a:ext cx="4581525" cy="51435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693270-93CA-4E3D-A811-1E5C4EFAA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CA9B82-184A-460D-B922-BD2F66190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1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Következtetések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57EC4DAF-BDB5-4D3D-8D15-915CBF619004}"/>
              </a:ext>
            </a:extLst>
          </p:cNvPr>
          <p:cNvGrpSpPr/>
          <p:nvPr/>
        </p:nvGrpSpPr>
        <p:grpSpPr>
          <a:xfrm>
            <a:off x="3121742" y="1136108"/>
            <a:ext cx="2440836" cy="2659778"/>
            <a:chOff x="0" y="0"/>
            <a:chExt cx="4953098" cy="5397389"/>
          </a:xfrm>
        </p:grpSpPr>
        <p:sp>
          <p:nvSpPr>
            <p:cNvPr id="45" name="Shape 20">
              <a:extLst>
                <a:ext uri="{FF2B5EF4-FFF2-40B4-BE49-F238E27FC236}">
                  <a16:creationId xmlns:a16="http://schemas.microsoft.com/office/drawing/2014/main" xmlns="" id="{193B29F5-50C6-4850-8A8C-1342527A2DA8}"/>
                </a:ext>
              </a:extLst>
            </p:cNvPr>
            <p:cNvSpPr/>
            <p:nvPr/>
          </p:nvSpPr>
          <p:spPr>
            <a:xfrm>
              <a:off x="-1" y="1759877"/>
              <a:ext cx="1073046" cy="363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2"/>
                  </a:moveTo>
                  <a:cubicBezTo>
                    <a:pt x="11719" y="-10"/>
                    <a:pt x="11337" y="28"/>
                    <a:pt x="11046" y="97"/>
                  </a:cubicBezTo>
                  <a:cubicBezTo>
                    <a:pt x="10754" y="166"/>
                    <a:pt x="10557" y="268"/>
                    <a:pt x="10515" y="387"/>
                  </a:cubicBezTo>
                  <a:lnTo>
                    <a:pt x="9930" y="3661"/>
                  </a:lnTo>
                  <a:lnTo>
                    <a:pt x="9345" y="3641"/>
                  </a:lnTo>
                  <a:lnTo>
                    <a:pt x="8040" y="1194"/>
                  </a:lnTo>
                  <a:cubicBezTo>
                    <a:pt x="7997" y="1075"/>
                    <a:pt x="7800" y="972"/>
                    <a:pt x="7509" y="902"/>
                  </a:cubicBezTo>
                  <a:cubicBezTo>
                    <a:pt x="7218" y="832"/>
                    <a:pt x="6836" y="795"/>
                    <a:pt x="6435" y="808"/>
                  </a:cubicBezTo>
                  <a:lnTo>
                    <a:pt x="6271" y="814"/>
                  </a:lnTo>
                  <a:cubicBezTo>
                    <a:pt x="5870" y="826"/>
                    <a:pt x="5527" y="887"/>
                    <a:pt x="5292" y="973"/>
                  </a:cubicBezTo>
                  <a:cubicBezTo>
                    <a:pt x="5057" y="1059"/>
                    <a:pt x="4930" y="1170"/>
                    <a:pt x="4972" y="1289"/>
                  </a:cubicBezTo>
                  <a:cubicBezTo>
                    <a:pt x="5170" y="1973"/>
                    <a:pt x="5458" y="2655"/>
                    <a:pt x="5836" y="3333"/>
                  </a:cubicBezTo>
                  <a:cubicBezTo>
                    <a:pt x="6102" y="3810"/>
                    <a:pt x="6417" y="4284"/>
                    <a:pt x="6700" y="4760"/>
                  </a:cubicBezTo>
                  <a:cubicBezTo>
                    <a:pt x="6771" y="4880"/>
                    <a:pt x="6841" y="5001"/>
                    <a:pt x="6727" y="5116"/>
                  </a:cubicBezTo>
                  <a:cubicBezTo>
                    <a:pt x="6670" y="5175"/>
                    <a:pt x="6566" y="5228"/>
                    <a:pt x="6401" y="5265"/>
                  </a:cubicBezTo>
                  <a:cubicBezTo>
                    <a:pt x="5957" y="5365"/>
                    <a:pt x="5433" y="5318"/>
                    <a:pt x="4993" y="5215"/>
                  </a:cubicBezTo>
                  <a:cubicBezTo>
                    <a:pt x="4584" y="5119"/>
                    <a:pt x="4220" y="4981"/>
                    <a:pt x="3864" y="4855"/>
                  </a:cubicBezTo>
                  <a:cubicBezTo>
                    <a:pt x="3502" y="4727"/>
                    <a:pt x="3055" y="4621"/>
                    <a:pt x="2592" y="4525"/>
                  </a:cubicBezTo>
                  <a:cubicBezTo>
                    <a:pt x="2269" y="4458"/>
                    <a:pt x="1933" y="4396"/>
                    <a:pt x="1552" y="4384"/>
                  </a:cubicBezTo>
                  <a:cubicBezTo>
                    <a:pt x="1148" y="4371"/>
                    <a:pt x="733" y="4417"/>
                    <a:pt x="436" y="4503"/>
                  </a:cubicBezTo>
                  <a:cubicBezTo>
                    <a:pt x="114" y="4596"/>
                    <a:pt x="-36" y="4724"/>
                    <a:pt x="8" y="4849"/>
                  </a:cubicBezTo>
                  <a:cubicBezTo>
                    <a:pt x="48" y="4964"/>
                    <a:pt x="259" y="5068"/>
                    <a:pt x="484" y="5171"/>
                  </a:cubicBezTo>
                  <a:cubicBezTo>
                    <a:pt x="2488" y="6091"/>
                    <a:pt x="4910" y="6923"/>
                    <a:pt x="7232" y="7775"/>
                  </a:cubicBezTo>
                  <a:cubicBezTo>
                    <a:pt x="7488" y="7869"/>
                    <a:pt x="7743" y="7963"/>
                    <a:pt x="7978" y="8062"/>
                  </a:cubicBezTo>
                  <a:cubicBezTo>
                    <a:pt x="8188" y="8150"/>
                    <a:pt x="8382" y="8243"/>
                    <a:pt x="8521" y="8343"/>
                  </a:cubicBezTo>
                  <a:cubicBezTo>
                    <a:pt x="8676" y="8454"/>
                    <a:pt x="8759" y="8573"/>
                    <a:pt x="8771" y="8693"/>
                  </a:cubicBezTo>
                  <a:cubicBezTo>
                    <a:pt x="8775" y="8733"/>
                    <a:pt x="8771" y="8774"/>
                    <a:pt x="8768" y="8814"/>
                  </a:cubicBezTo>
                  <a:cubicBezTo>
                    <a:pt x="8764" y="8886"/>
                    <a:pt x="8763" y="8957"/>
                    <a:pt x="8763" y="9029"/>
                  </a:cubicBezTo>
                  <a:cubicBezTo>
                    <a:pt x="8745" y="13217"/>
                    <a:pt x="8566" y="17404"/>
                    <a:pt x="8225" y="21590"/>
                  </a:cubicBezTo>
                  <a:lnTo>
                    <a:pt x="18572" y="21590"/>
                  </a:lnTo>
                  <a:cubicBezTo>
                    <a:pt x="18365" y="18891"/>
                    <a:pt x="18244" y="16192"/>
                    <a:pt x="18210" y="13492"/>
                  </a:cubicBezTo>
                  <a:cubicBezTo>
                    <a:pt x="18188" y="11757"/>
                    <a:pt x="18201" y="10021"/>
                    <a:pt x="17988" y="8287"/>
                  </a:cubicBezTo>
                  <a:cubicBezTo>
                    <a:pt x="17983" y="8246"/>
                    <a:pt x="17978" y="8206"/>
                    <a:pt x="17981" y="8165"/>
                  </a:cubicBezTo>
                  <a:cubicBezTo>
                    <a:pt x="17986" y="8105"/>
                    <a:pt x="18009" y="8045"/>
                    <a:pt x="18086" y="7990"/>
                  </a:cubicBezTo>
                  <a:cubicBezTo>
                    <a:pt x="18152" y="7943"/>
                    <a:pt x="18255" y="7901"/>
                    <a:pt x="18350" y="7858"/>
                  </a:cubicBezTo>
                  <a:cubicBezTo>
                    <a:pt x="18633" y="7729"/>
                    <a:pt x="18845" y="7589"/>
                    <a:pt x="19043" y="7447"/>
                  </a:cubicBezTo>
                  <a:cubicBezTo>
                    <a:pt x="19283" y="7277"/>
                    <a:pt x="19506" y="7102"/>
                    <a:pt x="19669" y="6922"/>
                  </a:cubicBezTo>
                  <a:cubicBezTo>
                    <a:pt x="19948" y="6613"/>
                    <a:pt x="20053" y="6292"/>
                    <a:pt x="20159" y="5974"/>
                  </a:cubicBezTo>
                  <a:cubicBezTo>
                    <a:pt x="20356" y="5378"/>
                    <a:pt x="20567" y="4782"/>
                    <a:pt x="20791" y="4187"/>
                  </a:cubicBezTo>
                  <a:cubicBezTo>
                    <a:pt x="21015" y="3593"/>
                    <a:pt x="21253" y="3000"/>
                    <a:pt x="21505" y="2408"/>
                  </a:cubicBezTo>
                  <a:cubicBezTo>
                    <a:pt x="21564" y="2290"/>
                    <a:pt x="21466" y="2177"/>
                    <a:pt x="21260" y="2085"/>
                  </a:cubicBezTo>
                  <a:cubicBezTo>
                    <a:pt x="21084" y="2007"/>
                    <a:pt x="20825" y="1942"/>
                    <a:pt x="20506" y="1906"/>
                  </a:cubicBezTo>
                  <a:lnTo>
                    <a:pt x="20540" y="1898"/>
                  </a:lnTo>
                  <a:cubicBezTo>
                    <a:pt x="20142" y="1878"/>
                    <a:pt x="19752" y="1905"/>
                    <a:pt x="19445" y="1969"/>
                  </a:cubicBezTo>
                  <a:cubicBezTo>
                    <a:pt x="19137" y="2032"/>
                    <a:pt x="18909" y="2131"/>
                    <a:pt x="18839" y="2249"/>
                  </a:cubicBezTo>
                  <a:lnTo>
                    <a:pt x="17241" y="3979"/>
                  </a:lnTo>
                  <a:lnTo>
                    <a:pt x="16751" y="3957"/>
                  </a:lnTo>
                  <a:lnTo>
                    <a:pt x="16622" y="3951"/>
                  </a:lnTo>
                  <a:lnTo>
                    <a:pt x="18282" y="1154"/>
                  </a:lnTo>
                  <a:cubicBezTo>
                    <a:pt x="18352" y="1036"/>
                    <a:pt x="18251" y="922"/>
                    <a:pt x="18037" y="832"/>
                  </a:cubicBezTo>
                  <a:cubicBezTo>
                    <a:pt x="17823" y="741"/>
                    <a:pt x="17496" y="673"/>
                    <a:pt x="17098" y="653"/>
                  </a:cubicBezTo>
                  <a:lnTo>
                    <a:pt x="16942" y="644"/>
                  </a:lnTo>
                  <a:cubicBezTo>
                    <a:pt x="16544" y="624"/>
                    <a:pt x="16161" y="653"/>
                    <a:pt x="15854" y="717"/>
                  </a:cubicBezTo>
                  <a:cubicBezTo>
                    <a:pt x="15546" y="781"/>
                    <a:pt x="15319" y="879"/>
                    <a:pt x="15248" y="997"/>
                  </a:cubicBezTo>
                  <a:lnTo>
                    <a:pt x="13582" y="3816"/>
                  </a:lnTo>
                  <a:lnTo>
                    <a:pt x="12977" y="3794"/>
                  </a:lnTo>
                  <a:lnTo>
                    <a:pt x="13582" y="481"/>
                  </a:lnTo>
                  <a:cubicBezTo>
                    <a:pt x="13624" y="363"/>
                    <a:pt x="13499" y="250"/>
                    <a:pt x="13263" y="163"/>
                  </a:cubicBezTo>
                  <a:cubicBezTo>
                    <a:pt x="13027" y="77"/>
                    <a:pt x="12685" y="19"/>
                    <a:pt x="12283" y="7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Shape 21">
              <a:extLst>
                <a:ext uri="{FF2B5EF4-FFF2-40B4-BE49-F238E27FC236}">
                  <a16:creationId xmlns:a16="http://schemas.microsoft.com/office/drawing/2014/main" xmlns="" id="{9203B776-E2DF-43DE-A102-9D7D897C9CE7}"/>
                </a:ext>
              </a:extLst>
            </p:cNvPr>
            <p:cNvSpPr/>
            <p:nvPr/>
          </p:nvSpPr>
          <p:spPr>
            <a:xfrm>
              <a:off x="485852" y="531565"/>
              <a:ext cx="1490817" cy="486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89" extrusionOk="0">
                  <a:moveTo>
                    <a:pt x="12120" y="2"/>
                  </a:moveTo>
                  <a:cubicBezTo>
                    <a:pt x="11719" y="-11"/>
                    <a:pt x="11337" y="28"/>
                    <a:pt x="11046" y="100"/>
                  </a:cubicBezTo>
                  <a:cubicBezTo>
                    <a:pt x="10754" y="172"/>
                    <a:pt x="10557" y="278"/>
                    <a:pt x="10515" y="401"/>
                  </a:cubicBezTo>
                  <a:lnTo>
                    <a:pt x="9930" y="3802"/>
                  </a:lnTo>
                  <a:lnTo>
                    <a:pt x="9345" y="3781"/>
                  </a:lnTo>
                  <a:lnTo>
                    <a:pt x="8040" y="1239"/>
                  </a:lnTo>
                  <a:cubicBezTo>
                    <a:pt x="7997" y="1116"/>
                    <a:pt x="7800" y="1009"/>
                    <a:pt x="7509" y="936"/>
                  </a:cubicBezTo>
                  <a:cubicBezTo>
                    <a:pt x="7218" y="864"/>
                    <a:pt x="6836" y="825"/>
                    <a:pt x="6435" y="838"/>
                  </a:cubicBezTo>
                  <a:lnTo>
                    <a:pt x="6271" y="844"/>
                  </a:lnTo>
                  <a:cubicBezTo>
                    <a:pt x="5870" y="857"/>
                    <a:pt x="5527" y="920"/>
                    <a:pt x="5292" y="1009"/>
                  </a:cubicBezTo>
                  <a:cubicBezTo>
                    <a:pt x="5057" y="1099"/>
                    <a:pt x="4930" y="1214"/>
                    <a:pt x="4972" y="1338"/>
                  </a:cubicBezTo>
                  <a:cubicBezTo>
                    <a:pt x="5170" y="2049"/>
                    <a:pt x="5458" y="2757"/>
                    <a:pt x="5836" y="3461"/>
                  </a:cubicBezTo>
                  <a:cubicBezTo>
                    <a:pt x="6102" y="3957"/>
                    <a:pt x="6417" y="4449"/>
                    <a:pt x="6700" y="4943"/>
                  </a:cubicBezTo>
                  <a:cubicBezTo>
                    <a:pt x="6771" y="5068"/>
                    <a:pt x="6841" y="5193"/>
                    <a:pt x="6727" y="5313"/>
                  </a:cubicBezTo>
                  <a:cubicBezTo>
                    <a:pt x="6670" y="5374"/>
                    <a:pt x="6566" y="5429"/>
                    <a:pt x="6401" y="5468"/>
                  </a:cubicBezTo>
                  <a:cubicBezTo>
                    <a:pt x="5957" y="5571"/>
                    <a:pt x="5433" y="5523"/>
                    <a:pt x="4993" y="5416"/>
                  </a:cubicBezTo>
                  <a:cubicBezTo>
                    <a:pt x="4584" y="5316"/>
                    <a:pt x="4220" y="5173"/>
                    <a:pt x="3864" y="5042"/>
                  </a:cubicBezTo>
                  <a:cubicBezTo>
                    <a:pt x="3502" y="4908"/>
                    <a:pt x="3055" y="4799"/>
                    <a:pt x="2592" y="4699"/>
                  </a:cubicBezTo>
                  <a:cubicBezTo>
                    <a:pt x="2269" y="4629"/>
                    <a:pt x="1933" y="4565"/>
                    <a:pt x="1552" y="4552"/>
                  </a:cubicBezTo>
                  <a:cubicBezTo>
                    <a:pt x="1148" y="4539"/>
                    <a:pt x="733" y="4586"/>
                    <a:pt x="436" y="4676"/>
                  </a:cubicBezTo>
                  <a:cubicBezTo>
                    <a:pt x="114" y="4773"/>
                    <a:pt x="-36" y="4906"/>
                    <a:pt x="8" y="5035"/>
                  </a:cubicBezTo>
                  <a:cubicBezTo>
                    <a:pt x="48" y="5155"/>
                    <a:pt x="259" y="5263"/>
                    <a:pt x="484" y="5370"/>
                  </a:cubicBezTo>
                  <a:cubicBezTo>
                    <a:pt x="2488" y="6326"/>
                    <a:pt x="4910" y="7189"/>
                    <a:pt x="7232" y="8074"/>
                  </a:cubicBezTo>
                  <a:cubicBezTo>
                    <a:pt x="7488" y="8172"/>
                    <a:pt x="7743" y="8270"/>
                    <a:pt x="7978" y="8372"/>
                  </a:cubicBezTo>
                  <a:cubicBezTo>
                    <a:pt x="8188" y="8464"/>
                    <a:pt x="8382" y="8560"/>
                    <a:pt x="8521" y="8664"/>
                  </a:cubicBezTo>
                  <a:cubicBezTo>
                    <a:pt x="8676" y="8780"/>
                    <a:pt x="8759" y="8903"/>
                    <a:pt x="8771" y="9028"/>
                  </a:cubicBezTo>
                  <a:cubicBezTo>
                    <a:pt x="8775" y="9070"/>
                    <a:pt x="8771" y="9112"/>
                    <a:pt x="8768" y="9153"/>
                  </a:cubicBezTo>
                  <a:cubicBezTo>
                    <a:pt x="8764" y="9228"/>
                    <a:pt x="8763" y="9303"/>
                    <a:pt x="8763" y="9377"/>
                  </a:cubicBezTo>
                  <a:cubicBezTo>
                    <a:pt x="8746" y="13448"/>
                    <a:pt x="8567" y="17519"/>
                    <a:pt x="8225" y="21589"/>
                  </a:cubicBezTo>
                  <a:lnTo>
                    <a:pt x="18572" y="21589"/>
                  </a:lnTo>
                  <a:cubicBezTo>
                    <a:pt x="18367" y="19064"/>
                    <a:pt x="18246" y="16538"/>
                    <a:pt x="18210" y="14012"/>
                  </a:cubicBezTo>
                  <a:cubicBezTo>
                    <a:pt x="18184" y="12210"/>
                    <a:pt x="18201" y="10407"/>
                    <a:pt x="17988" y="8606"/>
                  </a:cubicBezTo>
                  <a:cubicBezTo>
                    <a:pt x="17983" y="8564"/>
                    <a:pt x="17978" y="8522"/>
                    <a:pt x="17981" y="8479"/>
                  </a:cubicBezTo>
                  <a:cubicBezTo>
                    <a:pt x="17986" y="8418"/>
                    <a:pt x="18009" y="8355"/>
                    <a:pt x="18086" y="8298"/>
                  </a:cubicBezTo>
                  <a:cubicBezTo>
                    <a:pt x="18152" y="8249"/>
                    <a:pt x="18255" y="8205"/>
                    <a:pt x="18350" y="8160"/>
                  </a:cubicBezTo>
                  <a:cubicBezTo>
                    <a:pt x="18633" y="8027"/>
                    <a:pt x="18845" y="7881"/>
                    <a:pt x="19043" y="7734"/>
                  </a:cubicBezTo>
                  <a:cubicBezTo>
                    <a:pt x="19283" y="7557"/>
                    <a:pt x="19506" y="7376"/>
                    <a:pt x="19669" y="7188"/>
                  </a:cubicBezTo>
                  <a:cubicBezTo>
                    <a:pt x="19948" y="6868"/>
                    <a:pt x="20053" y="6535"/>
                    <a:pt x="20159" y="6204"/>
                  </a:cubicBezTo>
                  <a:cubicBezTo>
                    <a:pt x="20356" y="5585"/>
                    <a:pt x="20567" y="4966"/>
                    <a:pt x="20791" y="4348"/>
                  </a:cubicBezTo>
                  <a:cubicBezTo>
                    <a:pt x="21015" y="3731"/>
                    <a:pt x="21253" y="3115"/>
                    <a:pt x="21505" y="2500"/>
                  </a:cubicBezTo>
                  <a:cubicBezTo>
                    <a:pt x="21564" y="2378"/>
                    <a:pt x="21466" y="2261"/>
                    <a:pt x="21260" y="2165"/>
                  </a:cubicBezTo>
                  <a:cubicBezTo>
                    <a:pt x="21084" y="2083"/>
                    <a:pt x="20825" y="2016"/>
                    <a:pt x="20506" y="1979"/>
                  </a:cubicBezTo>
                  <a:lnTo>
                    <a:pt x="20540" y="1971"/>
                  </a:lnTo>
                  <a:cubicBezTo>
                    <a:pt x="20142" y="1949"/>
                    <a:pt x="19752" y="1978"/>
                    <a:pt x="19445" y="2044"/>
                  </a:cubicBezTo>
                  <a:cubicBezTo>
                    <a:pt x="19137" y="2110"/>
                    <a:pt x="18909" y="2213"/>
                    <a:pt x="18839" y="2335"/>
                  </a:cubicBezTo>
                  <a:lnTo>
                    <a:pt x="17241" y="4132"/>
                  </a:lnTo>
                  <a:lnTo>
                    <a:pt x="16751" y="4109"/>
                  </a:lnTo>
                  <a:lnTo>
                    <a:pt x="16622" y="4103"/>
                  </a:lnTo>
                  <a:lnTo>
                    <a:pt x="18282" y="1198"/>
                  </a:lnTo>
                  <a:cubicBezTo>
                    <a:pt x="18352" y="1075"/>
                    <a:pt x="18251" y="957"/>
                    <a:pt x="18037" y="863"/>
                  </a:cubicBezTo>
                  <a:cubicBezTo>
                    <a:pt x="17823" y="769"/>
                    <a:pt x="17496" y="699"/>
                    <a:pt x="17098" y="677"/>
                  </a:cubicBezTo>
                  <a:lnTo>
                    <a:pt x="16942" y="669"/>
                  </a:lnTo>
                  <a:cubicBezTo>
                    <a:pt x="16544" y="647"/>
                    <a:pt x="16161" y="678"/>
                    <a:pt x="15854" y="744"/>
                  </a:cubicBezTo>
                  <a:cubicBezTo>
                    <a:pt x="15546" y="810"/>
                    <a:pt x="15319" y="912"/>
                    <a:pt x="15248" y="1035"/>
                  </a:cubicBezTo>
                  <a:lnTo>
                    <a:pt x="13582" y="3963"/>
                  </a:lnTo>
                  <a:lnTo>
                    <a:pt x="12977" y="3940"/>
                  </a:lnTo>
                  <a:lnTo>
                    <a:pt x="13582" y="499"/>
                  </a:lnTo>
                  <a:cubicBezTo>
                    <a:pt x="13624" y="376"/>
                    <a:pt x="13499" y="259"/>
                    <a:pt x="13263" y="169"/>
                  </a:cubicBezTo>
                  <a:cubicBezTo>
                    <a:pt x="13027" y="80"/>
                    <a:pt x="12685" y="19"/>
                    <a:pt x="12283" y="6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Shape 22">
              <a:extLst>
                <a:ext uri="{FF2B5EF4-FFF2-40B4-BE49-F238E27FC236}">
                  <a16:creationId xmlns:a16="http://schemas.microsoft.com/office/drawing/2014/main" xmlns="" id="{C3C73142-8FAC-4282-814D-9B8F83E7953A}"/>
                </a:ext>
              </a:extLst>
            </p:cNvPr>
            <p:cNvSpPr/>
            <p:nvPr/>
          </p:nvSpPr>
          <p:spPr>
            <a:xfrm flipH="1">
              <a:off x="3938201" y="1930839"/>
              <a:ext cx="1014898" cy="346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2"/>
                  </a:moveTo>
                  <a:cubicBezTo>
                    <a:pt x="11719" y="-10"/>
                    <a:pt x="11337" y="27"/>
                    <a:pt x="11046" y="96"/>
                  </a:cubicBezTo>
                  <a:cubicBezTo>
                    <a:pt x="10754" y="165"/>
                    <a:pt x="10557" y="266"/>
                    <a:pt x="10515" y="384"/>
                  </a:cubicBezTo>
                  <a:lnTo>
                    <a:pt x="9930" y="3634"/>
                  </a:lnTo>
                  <a:lnTo>
                    <a:pt x="9345" y="3614"/>
                  </a:lnTo>
                  <a:lnTo>
                    <a:pt x="8040" y="1185"/>
                  </a:lnTo>
                  <a:cubicBezTo>
                    <a:pt x="7997" y="1067"/>
                    <a:pt x="7800" y="964"/>
                    <a:pt x="7509" y="895"/>
                  </a:cubicBezTo>
                  <a:cubicBezTo>
                    <a:pt x="7218" y="826"/>
                    <a:pt x="6836" y="789"/>
                    <a:pt x="6435" y="801"/>
                  </a:cubicBezTo>
                  <a:lnTo>
                    <a:pt x="6271" y="807"/>
                  </a:lnTo>
                  <a:cubicBezTo>
                    <a:pt x="5870" y="820"/>
                    <a:pt x="5527" y="880"/>
                    <a:pt x="5292" y="965"/>
                  </a:cubicBezTo>
                  <a:cubicBezTo>
                    <a:pt x="5057" y="1050"/>
                    <a:pt x="4930" y="1161"/>
                    <a:pt x="4972" y="1279"/>
                  </a:cubicBezTo>
                  <a:cubicBezTo>
                    <a:pt x="5170" y="1958"/>
                    <a:pt x="5458" y="2635"/>
                    <a:pt x="5836" y="3308"/>
                  </a:cubicBezTo>
                  <a:cubicBezTo>
                    <a:pt x="6102" y="3781"/>
                    <a:pt x="6417" y="4252"/>
                    <a:pt x="6700" y="4724"/>
                  </a:cubicBezTo>
                  <a:cubicBezTo>
                    <a:pt x="6771" y="4843"/>
                    <a:pt x="6841" y="4963"/>
                    <a:pt x="6727" y="5078"/>
                  </a:cubicBezTo>
                  <a:cubicBezTo>
                    <a:pt x="6670" y="5136"/>
                    <a:pt x="6566" y="5189"/>
                    <a:pt x="6401" y="5226"/>
                  </a:cubicBezTo>
                  <a:cubicBezTo>
                    <a:pt x="5957" y="5324"/>
                    <a:pt x="5433" y="5278"/>
                    <a:pt x="4993" y="5176"/>
                  </a:cubicBezTo>
                  <a:cubicBezTo>
                    <a:pt x="4584" y="5080"/>
                    <a:pt x="4220" y="4943"/>
                    <a:pt x="3864" y="4818"/>
                  </a:cubicBezTo>
                  <a:cubicBezTo>
                    <a:pt x="3502" y="4691"/>
                    <a:pt x="3053" y="4587"/>
                    <a:pt x="2592" y="4491"/>
                  </a:cubicBezTo>
                  <a:cubicBezTo>
                    <a:pt x="2271" y="4423"/>
                    <a:pt x="1933" y="4363"/>
                    <a:pt x="1552" y="4351"/>
                  </a:cubicBezTo>
                  <a:cubicBezTo>
                    <a:pt x="1148" y="4338"/>
                    <a:pt x="733" y="4383"/>
                    <a:pt x="436" y="4469"/>
                  </a:cubicBezTo>
                  <a:cubicBezTo>
                    <a:pt x="114" y="4562"/>
                    <a:pt x="-36" y="4688"/>
                    <a:pt x="8" y="4812"/>
                  </a:cubicBezTo>
                  <a:cubicBezTo>
                    <a:pt x="48" y="4926"/>
                    <a:pt x="259" y="5029"/>
                    <a:pt x="484" y="5132"/>
                  </a:cubicBezTo>
                  <a:cubicBezTo>
                    <a:pt x="2488" y="6045"/>
                    <a:pt x="4910" y="6870"/>
                    <a:pt x="7232" y="7716"/>
                  </a:cubicBezTo>
                  <a:cubicBezTo>
                    <a:pt x="7488" y="7809"/>
                    <a:pt x="7743" y="7903"/>
                    <a:pt x="7978" y="8001"/>
                  </a:cubicBezTo>
                  <a:cubicBezTo>
                    <a:pt x="8188" y="8089"/>
                    <a:pt x="8382" y="8180"/>
                    <a:pt x="8521" y="8280"/>
                  </a:cubicBezTo>
                  <a:cubicBezTo>
                    <a:pt x="8676" y="8390"/>
                    <a:pt x="8759" y="8508"/>
                    <a:pt x="8771" y="8627"/>
                  </a:cubicBezTo>
                  <a:cubicBezTo>
                    <a:pt x="8775" y="8667"/>
                    <a:pt x="8771" y="8707"/>
                    <a:pt x="8768" y="8747"/>
                  </a:cubicBezTo>
                  <a:cubicBezTo>
                    <a:pt x="8764" y="8819"/>
                    <a:pt x="8763" y="8890"/>
                    <a:pt x="8763" y="8961"/>
                  </a:cubicBezTo>
                  <a:cubicBezTo>
                    <a:pt x="8745" y="13171"/>
                    <a:pt x="8566" y="17381"/>
                    <a:pt x="8225" y="21590"/>
                  </a:cubicBezTo>
                  <a:lnTo>
                    <a:pt x="18572" y="21590"/>
                  </a:lnTo>
                  <a:cubicBezTo>
                    <a:pt x="18365" y="18857"/>
                    <a:pt x="18244" y="16124"/>
                    <a:pt x="18210" y="13391"/>
                  </a:cubicBezTo>
                  <a:cubicBezTo>
                    <a:pt x="18188" y="11668"/>
                    <a:pt x="18201" y="9945"/>
                    <a:pt x="17988" y="8224"/>
                  </a:cubicBezTo>
                  <a:cubicBezTo>
                    <a:pt x="17983" y="8184"/>
                    <a:pt x="17978" y="8144"/>
                    <a:pt x="17981" y="8103"/>
                  </a:cubicBezTo>
                  <a:cubicBezTo>
                    <a:pt x="17986" y="8044"/>
                    <a:pt x="18009" y="7985"/>
                    <a:pt x="18086" y="7930"/>
                  </a:cubicBezTo>
                  <a:cubicBezTo>
                    <a:pt x="18152" y="7883"/>
                    <a:pt x="18255" y="7841"/>
                    <a:pt x="18350" y="7798"/>
                  </a:cubicBezTo>
                  <a:cubicBezTo>
                    <a:pt x="18633" y="7671"/>
                    <a:pt x="18845" y="7532"/>
                    <a:pt x="19043" y="7391"/>
                  </a:cubicBezTo>
                  <a:cubicBezTo>
                    <a:pt x="19283" y="7222"/>
                    <a:pt x="19506" y="7049"/>
                    <a:pt x="19669" y="6869"/>
                  </a:cubicBezTo>
                  <a:cubicBezTo>
                    <a:pt x="19948" y="6563"/>
                    <a:pt x="20053" y="6245"/>
                    <a:pt x="20159" y="5929"/>
                  </a:cubicBezTo>
                  <a:cubicBezTo>
                    <a:pt x="20356" y="5337"/>
                    <a:pt x="20567" y="4746"/>
                    <a:pt x="20791" y="4155"/>
                  </a:cubicBezTo>
                  <a:cubicBezTo>
                    <a:pt x="21015" y="3566"/>
                    <a:pt x="21253" y="2977"/>
                    <a:pt x="21505" y="2389"/>
                  </a:cubicBezTo>
                  <a:cubicBezTo>
                    <a:pt x="21564" y="2273"/>
                    <a:pt x="21466" y="2161"/>
                    <a:pt x="21260" y="2070"/>
                  </a:cubicBezTo>
                  <a:cubicBezTo>
                    <a:pt x="21084" y="1991"/>
                    <a:pt x="20825" y="1927"/>
                    <a:pt x="20506" y="1892"/>
                  </a:cubicBezTo>
                  <a:lnTo>
                    <a:pt x="20540" y="1884"/>
                  </a:lnTo>
                  <a:cubicBezTo>
                    <a:pt x="20142" y="1863"/>
                    <a:pt x="19752" y="1891"/>
                    <a:pt x="19445" y="1954"/>
                  </a:cubicBezTo>
                  <a:cubicBezTo>
                    <a:pt x="19137" y="2017"/>
                    <a:pt x="18909" y="2115"/>
                    <a:pt x="18839" y="2231"/>
                  </a:cubicBezTo>
                  <a:lnTo>
                    <a:pt x="17241" y="3949"/>
                  </a:lnTo>
                  <a:lnTo>
                    <a:pt x="16751" y="3927"/>
                  </a:lnTo>
                  <a:lnTo>
                    <a:pt x="16622" y="3921"/>
                  </a:lnTo>
                  <a:lnTo>
                    <a:pt x="18282" y="1145"/>
                  </a:lnTo>
                  <a:cubicBezTo>
                    <a:pt x="18352" y="1028"/>
                    <a:pt x="18251" y="915"/>
                    <a:pt x="18037" y="825"/>
                  </a:cubicBezTo>
                  <a:cubicBezTo>
                    <a:pt x="17823" y="735"/>
                    <a:pt x="17496" y="668"/>
                    <a:pt x="17098" y="648"/>
                  </a:cubicBezTo>
                  <a:lnTo>
                    <a:pt x="16942" y="640"/>
                  </a:lnTo>
                  <a:cubicBezTo>
                    <a:pt x="16544" y="619"/>
                    <a:pt x="16161" y="648"/>
                    <a:pt x="15854" y="711"/>
                  </a:cubicBezTo>
                  <a:cubicBezTo>
                    <a:pt x="15546" y="775"/>
                    <a:pt x="15319" y="872"/>
                    <a:pt x="15248" y="989"/>
                  </a:cubicBezTo>
                  <a:lnTo>
                    <a:pt x="13582" y="3787"/>
                  </a:lnTo>
                  <a:lnTo>
                    <a:pt x="12977" y="3765"/>
                  </a:lnTo>
                  <a:lnTo>
                    <a:pt x="13582" y="478"/>
                  </a:lnTo>
                  <a:cubicBezTo>
                    <a:pt x="13624" y="360"/>
                    <a:pt x="13499" y="248"/>
                    <a:pt x="13263" y="162"/>
                  </a:cubicBezTo>
                  <a:cubicBezTo>
                    <a:pt x="13027" y="77"/>
                    <a:pt x="12685" y="19"/>
                    <a:pt x="12283" y="6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Shape 23">
              <a:extLst>
                <a:ext uri="{FF2B5EF4-FFF2-40B4-BE49-F238E27FC236}">
                  <a16:creationId xmlns:a16="http://schemas.microsoft.com/office/drawing/2014/main" xmlns="" id="{981A154B-D63E-4187-82CA-55CD46383DFA}"/>
                </a:ext>
              </a:extLst>
            </p:cNvPr>
            <p:cNvSpPr/>
            <p:nvPr/>
          </p:nvSpPr>
          <p:spPr>
            <a:xfrm>
              <a:off x="1192697" y="0"/>
              <a:ext cx="1671613" cy="5397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89" extrusionOk="0">
                  <a:moveTo>
                    <a:pt x="12120" y="2"/>
                  </a:moveTo>
                  <a:cubicBezTo>
                    <a:pt x="11719" y="-11"/>
                    <a:pt x="11337" y="29"/>
                    <a:pt x="11046" y="101"/>
                  </a:cubicBezTo>
                  <a:cubicBezTo>
                    <a:pt x="10754" y="174"/>
                    <a:pt x="10557" y="281"/>
                    <a:pt x="10515" y="406"/>
                  </a:cubicBezTo>
                  <a:lnTo>
                    <a:pt x="9930" y="3843"/>
                  </a:lnTo>
                  <a:lnTo>
                    <a:pt x="9345" y="3822"/>
                  </a:lnTo>
                  <a:lnTo>
                    <a:pt x="8040" y="1253"/>
                  </a:lnTo>
                  <a:cubicBezTo>
                    <a:pt x="7997" y="1128"/>
                    <a:pt x="7800" y="1020"/>
                    <a:pt x="7509" y="947"/>
                  </a:cubicBezTo>
                  <a:cubicBezTo>
                    <a:pt x="7218" y="873"/>
                    <a:pt x="6836" y="834"/>
                    <a:pt x="6435" y="847"/>
                  </a:cubicBezTo>
                  <a:lnTo>
                    <a:pt x="6271" y="854"/>
                  </a:lnTo>
                  <a:cubicBezTo>
                    <a:pt x="5870" y="867"/>
                    <a:pt x="5527" y="930"/>
                    <a:pt x="5292" y="1021"/>
                  </a:cubicBezTo>
                  <a:cubicBezTo>
                    <a:pt x="5057" y="1111"/>
                    <a:pt x="4930" y="1228"/>
                    <a:pt x="4972" y="1352"/>
                  </a:cubicBezTo>
                  <a:cubicBezTo>
                    <a:pt x="5170" y="2071"/>
                    <a:pt x="5458" y="2787"/>
                    <a:pt x="5836" y="3499"/>
                  </a:cubicBezTo>
                  <a:cubicBezTo>
                    <a:pt x="6102" y="4000"/>
                    <a:pt x="6417" y="4498"/>
                    <a:pt x="6700" y="4997"/>
                  </a:cubicBezTo>
                  <a:cubicBezTo>
                    <a:pt x="6771" y="5123"/>
                    <a:pt x="6841" y="5249"/>
                    <a:pt x="6727" y="5371"/>
                  </a:cubicBezTo>
                  <a:cubicBezTo>
                    <a:pt x="6670" y="5432"/>
                    <a:pt x="6566" y="5488"/>
                    <a:pt x="6401" y="5527"/>
                  </a:cubicBezTo>
                  <a:cubicBezTo>
                    <a:pt x="5957" y="5632"/>
                    <a:pt x="5433" y="5583"/>
                    <a:pt x="4993" y="5475"/>
                  </a:cubicBezTo>
                  <a:cubicBezTo>
                    <a:pt x="4584" y="5374"/>
                    <a:pt x="4220" y="5229"/>
                    <a:pt x="3864" y="5096"/>
                  </a:cubicBezTo>
                  <a:cubicBezTo>
                    <a:pt x="3502" y="4962"/>
                    <a:pt x="3055" y="4851"/>
                    <a:pt x="2592" y="4750"/>
                  </a:cubicBezTo>
                  <a:cubicBezTo>
                    <a:pt x="2269" y="4679"/>
                    <a:pt x="1933" y="4615"/>
                    <a:pt x="1552" y="4602"/>
                  </a:cubicBezTo>
                  <a:cubicBezTo>
                    <a:pt x="1148" y="4588"/>
                    <a:pt x="733" y="4636"/>
                    <a:pt x="436" y="4727"/>
                  </a:cubicBezTo>
                  <a:cubicBezTo>
                    <a:pt x="114" y="4825"/>
                    <a:pt x="-36" y="4959"/>
                    <a:pt x="8" y="5090"/>
                  </a:cubicBezTo>
                  <a:cubicBezTo>
                    <a:pt x="48" y="5211"/>
                    <a:pt x="259" y="5320"/>
                    <a:pt x="484" y="5428"/>
                  </a:cubicBezTo>
                  <a:cubicBezTo>
                    <a:pt x="2488" y="6394"/>
                    <a:pt x="4910" y="7267"/>
                    <a:pt x="7232" y="8162"/>
                  </a:cubicBezTo>
                  <a:cubicBezTo>
                    <a:pt x="7488" y="8261"/>
                    <a:pt x="7743" y="8360"/>
                    <a:pt x="7978" y="8463"/>
                  </a:cubicBezTo>
                  <a:cubicBezTo>
                    <a:pt x="8188" y="8556"/>
                    <a:pt x="8382" y="8653"/>
                    <a:pt x="8521" y="8758"/>
                  </a:cubicBezTo>
                  <a:cubicBezTo>
                    <a:pt x="8676" y="8875"/>
                    <a:pt x="8759" y="9000"/>
                    <a:pt x="8771" y="9126"/>
                  </a:cubicBezTo>
                  <a:cubicBezTo>
                    <a:pt x="8775" y="9168"/>
                    <a:pt x="8771" y="9210"/>
                    <a:pt x="8768" y="9253"/>
                  </a:cubicBezTo>
                  <a:cubicBezTo>
                    <a:pt x="8764" y="9328"/>
                    <a:pt x="8763" y="9403"/>
                    <a:pt x="8763" y="9479"/>
                  </a:cubicBezTo>
                  <a:cubicBezTo>
                    <a:pt x="8746" y="13516"/>
                    <a:pt x="8567" y="17553"/>
                    <a:pt x="8225" y="21589"/>
                  </a:cubicBezTo>
                  <a:lnTo>
                    <a:pt x="18572" y="21589"/>
                  </a:lnTo>
                  <a:cubicBezTo>
                    <a:pt x="18368" y="19115"/>
                    <a:pt x="18247" y="16640"/>
                    <a:pt x="18210" y="14164"/>
                  </a:cubicBezTo>
                  <a:cubicBezTo>
                    <a:pt x="18183" y="12342"/>
                    <a:pt x="18201" y="10520"/>
                    <a:pt x="17988" y="8699"/>
                  </a:cubicBezTo>
                  <a:cubicBezTo>
                    <a:pt x="17983" y="8657"/>
                    <a:pt x="17978" y="8614"/>
                    <a:pt x="17981" y="8571"/>
                  </a:cubicBezTo>
                  <a:cubicBezTo>
                    <a:pt x="17986" y="8509"/>
                    <a:pt x="18009" y="8446"/>
                    <a:pt x="18086" y="8388"/>
                  </a:cubicBezTo>
                  <a:cubicBezTo>
                    <a:pt x="18152" y="8338"/>
                    <a:pt x="18255" y="8294"/>
                    <a:pt x="18350" y="8249"/>
                  </a:cubicBezTo>
                  <a:cubicBezTo>
                    <a:pt x="18633" y="8114"/>
                    <a:pt x="18845" y="7967"/>
                    <a:pt x="19043" y="7818"/>
                  </a:cubicBezTo>
                  <a:cubicBezTo>
                    <a:pt x="19283" y="7639"/>
                    <a:pt x="19506" y="7456"/>
                    <a:pt x="19669" y="7266"/>
                  </a:cubicBezTo>
                  <a:cubicBezTo>
                    <a:pt x="19948" y="6943"/>
                    <a:pt x="20053" y="6606"/>
                    <a:pt x="20159" y="6271"/>
                  </a:cubicBezTo>
                  <a:cubicBezTo>
                    <a:pt x="20356" y="5645"/>
                    <a:pt x="20567" y="5020"/>
                    <a:pt x="20791" y="4395"/>
                  </a:cubicBezTo>
                  <a:cubicBezTo>
                    <a:pt x="21015" y="3772"/>
                    <a:pt x="21253" y="3149"/>
                    <a:pt x="21505" y="2527"/>
                  </a:cubicBezTo>
                  <a:cubicBezTo>
                    <a:pt x="21564" y="2404"/>
                    <a:pt x="21466" y="2285"/>
                    <a:pt x="21260" y="2189"/>
                  </a:cubicBezTo>
                  <a:cubicBezTo>
                    <a:pt x="21084" y="2106"/>
                    <a:pt x="20825" y="2038"/>
                    <a:pt x="20506" y="2001"/>
                  </a:cubicBezTo>
                  <a:lnTo>
                    <a:pt x="20540" y="1992"/>
                  </a:lnTo>
                  <a:cubicBezTo>
                    <a:pt x="20142" y="1971"/>
                    <a:pt x="19752" y="2000"/>
                    <a:pt x="19445" y="2066"/>
                  </a:cubicBezTo>
                  <a:cubicBezTo>
                    <a:pt x="19137" y="2133"/>
                    <a:pt x="18909" y="2237"/>
                    <a:pt x="18839" y="2360"/>
                  </a:cubicBezTo>
                  <a:lnTo>
                    <a:pt x="17241" y="4177"/>
                  </a:lnTo>
                  <a:lnTo>
                    <a:pt x="16751" y="4154"/>
                  </a:lnTo>
                  <a:lnTo>
                    <a:pt x="16622" y="4148"/>
                  </a:lnTo>
                  <a:lnTo>
                    <a:pt x="18282" y="1211"/>
                  </a:lnTo>
                  <a:cubicBezTo>
                    <a:pt x="18352" y="1087"/>
                    <a:pt x="18251" y="968"/>
                    <a:pt x="18037" y="873"/>
                  </a:cubicBezTo>
                  <a:cubicBezTo>
                    <a:pt x="17823" y="778"/>
                    <a:pt x="17496" y="706"/>
                    <a:pt x="17098" y="685"/>
                  </a:cubicBezTo>
                  <a:lnTo>
                    <a:pt x="16942" y="676"/>
                  </a:lnTo>
                  <a:cubicBezTo>
                    <a:pt x="16544" y="654"/>
                    <a:pt x="16161" y="685"/>
                    <a:pt x="15854" y="752"/>
                  </a:cubicBezTo>
                  <a:cubicBezTo>
                    <a:pt x="15546" y="819"/>
                    <a:pt x="15319" y="922"/>
                    <a:pt x="15248" y="1046"/>
                  </a:cubicBezTo>
                  <a:lnTo>
                    <a:pt x="13582" y="4006"/>
                  </a:lnTo>
                  <a:lnTo>
                    <a:pt x="12977" y="3983"/>
                  </a:lnTo>
                  <a:lnTo>
                    <a:pt x="13582" y="505"/>
                  </a:lnTo>
                  <a:cubicBezTo>
                    <a:pt x="13624" y="380"/>
                    <a:pt x="13499" y="262"/>
                    <a:pt x="13263" y="171"/>
                  </a:cubicBezTo>
                  <a:cubicBezTo>
                    <a:pt x="13027" y="81"/>
                    <a:pt x="12685" y="19"/>
                    <a:pt x="12283" y="6"/>
                  </a:cubicBezTo>
                  <a:lnTo>
                    <a:pt x="12120" y="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 24">
              <a:extLst>
                <a:ext uri="{FF2B5EF4-FFF2-40B4-BE49-F238E27FC236}">
                  <a16:creationId xmlns:a16="http://schemas.microsoft.com/office/drawing/2014/main" xmlns="" id="{EF133494-6E53-4D02-ACF7-CFA7D64319F8}"/>
                </a:ext>
              </a:extLst>
            </p:cNvPr>
            <p:cNvSpPr/>
            <p:nvPr/>
          </p:nvSpPr>
          <p:spPr>
            <a:xfrm flipH="1">
              <a:off x="3162189" y="815294"/>
              <a:ext cx="1394316" cy="458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3"/>
                  </a:moveTo>
                  <a:cubicBezTo>
                    <a:pt x="11719" y="-10"/>
                    <a:pt x="11337" y="29"/>
                    <a:pt x="11046" y="100"/>
                  </a:cubicBezTo>
                  <a:cubicBezTo>
                    <a:pt x="10754" y="172"/>
                    <a:pt x="10557" y="277"/>
                    <a:pt x="10515" y="399"/>
                  </a:cubicBezTo>
                  <a:lnTo>
                    <a:pt x="9930" y="3777"/>
                  </a:lnTo>
                  <a:lnTo>
                    <a:pt x="9345" y="3756"/>
                  </a:lnTo>
                  <a:lnTo>
                    <a:pt x="8040" y="1232"/>
                  </a:lnTo>
                  <a:cubicBezTo>
                    <a:pt x="7997" y="1109"/>
                    <a:pt x="7800" y="1003"/>
                    <a:pt x="7509" y="931"/>
                  </a:cubicBezTo>
                  <a:cubicBezTo>
                    <a:pt x="7218" y="859"/>
                    <a:pt x="6836" y="820"/>
                    <a:pt x="6435" y="833"/>
                  </a:cubicBezTo>
                  <a:lnTo>
                    <a:pt x="6271" y="840"/>
                  </a:lnTo>
                  <a:cubicBezTo>
                    <a:pt x="5870" y="852"/>
                    <a:pt x="5527" y="915"/>
                    <a:pt x="5292" y="1004"/>
                  </a:cubicBezTo>
                  <a:cubicBezTo>
                    <a:pt x="5057" y="1092"/>
                    <a:pt x="4930" y="1207"/>
                    <a:pt x="4972" y="1329"/>
                  </a:cubicBezTo>
                  <a:cubicBezTo>
                    <a:pt x="5170" y="2036"/>
                    <a:pt x="5458" y="2739"/>
                    <a:pt x="5836" y="3439"/>
                  </a:cubicBezTo>
                  <a:cubicBezTo>
                    <a:pt x="6102" y="3930"/>
                    <a:pt x="6417" y="4420"/>
                    <a:pt x="6700" y="4911"/>
                  </a:cubicBezTo>
                  <a:cubicBezTo>
                    <a:pt x="6771" y="5034"/>
                    <a:pt x="6841" y="5159"/>
                    <a:pt x="6727" y="5278"/>
                  </a:cubicBezTo>
                  <a:cubicBezTo>
                    <a:pt x="6670" y="5338"/>
                    <a:pt x="6566" y="5393"/>
                    <a:pt x="6401" y="5432"/>
                  </a:cubicBezTo>
                  <a:cubicBezTo>
                    <a:pt x="5957" y="5534"/>
                    <a:pt x="5433" y="5486"/>
                    <a:pt x="4993" y="5380"/>
                  </a:cubicBezTo>
                  <a:cubicBezTo>
                    <a:pt x="4584" y="5281"/>
                    <a:pt x="4220" y="5138"/>
                    <a:pt x="3864" y="5008"/>
                  </a:cubicBezTo>
                  <a:cubicBezTo>
                    <a:pt x="3502" y="4876"/>
                    <a:pt x="3055" y="4767"/>
                    <a:pt x="2592" y="4668"/>
                  </a:cubicBezTo>
                  <a:cubicBezTo>
                    <a:pt x="2269" y="4598"/>
                    <a:pt x="1933" y="4535"/>
                    <a:pt x="1552" y="4522"/>
                  </a:cubicBezTo>
                  <a:cubicBezTo>
                    <a:pt x="1148" y="4509"/>
                    <a:pt x="733" y="4556"/>
                    <a:pt x="436" y="4645"/>
                  </a:cubicBezTo>
                  <a:cubicBezTo>
                    <a:pt x="114" y="4741"/>
                    <a:pt x="-36" y="4873"/>
                    <a:pt x="8" y="5002"/>
                  </a:cubicBezTo>
                  <a:cubicBezTo>
                    <a:pt x="48" y="5121"/>
                    <a:pt x="259" y="5228"/>
                    <a:pt x="484" y="5334"/>
                  </a:cubicBezTo>
                  <a:cubicBezTo>
                    <a:pt x="2488" y="6283"/>
                    <a:pt x="4910" y="7141"/>
                    <a:pt x="7232" y="8020"/>
                  </a:cubicBezTo>
                  <a:cubicBezTo>
                    <a:pt x="7488" y="8117"/>
                    <a:pt x="7743" y="8214"/>
                    <a:pt x="7978" y="8316"/>
                  </a:cubicBezTo>
                  <a:cubicBezTo>
                    <a:pt x="8188" y="8408"/>
                    <a:pt x="8382" y="8503"/>
                    <a:pt x="8521" y="8606"/>
                  </a:cubicBezTo>
                  <a:cubicBezTo>
                    <a:pt x="8676" y="8721"/>
                    <a:pt x="8759" y="8843"/>
                    <a:pt x="8771" y="8967"/>
                  </a:cubicBezTo>
                  <a:cubicBezTo>
                    <a:pt x="8775" y="9009"/>
                    <a:pt x="8771" y="9050"/>
                    <a:pt x="8768" y="9092"/>
                  </a:cubicBezTo>
                  <a:cubicBezTo>
                    <a:pt x="8764" y="9166"/>
                    <a:pt x="8763" y="9240"/>
                    <a:pt x="8763" y="9314"/>
                  </a:cubicBezTo>
                  <a:cubicBezTo>
                    <a:pt x="8746" y="13407"/>
                    <a:pt x="8567" y="17499"/>
                    <a:pt x="8225" y="21590"/>
                  </a:cubicBezTo>
                  <a:lnTo>
                    <a:pt x="18572" y="21590"/>
                  </a:lnTo>
                  <a:cubicBezTo>
                    <a:pt x="18367" y="19033"/>
                    <a:pt x="18246" y="16476"/>
                    <a:pt x="18210" y="13918"/>
                  </a:cubicBezTo>
                  <a:cubicBezTo>
                    <a:pt x="18185" y="12128"/>
                    <a:pt x="18201" y="10337"/>
                    <a:pt x="17988" y="8548"/>
                  </a:cubicBezTo>
                  <a:cubicBezTo>
                    <a:pt x="17983" y="8506"/>
                    <a:pt x="17978" y="8464"/>
                    <a:pt x="17981" y="8423"/>
                  </a:cubicBezTo>
                  <a:cubicBezTo>
                    <a:pt x="17986" y="8361"/>
                    <a:pt x="18009" y="8299"/>
                    <a:pt x="18086" y="8242"/>
                  </a:cubicBezTo>
                  <a:cubicBezTo>
                    <a:pt x="18152" y="8193"/>
                    <a:pt x="18255" y="8150"/>
                    <a:pt x="18350" y="8106"/>
                  </a:cubicBezTo>
                  <a:cubicBezTo>
                    <a:pt x="18633" y="7973"/>
                    <a:pt x="18845" y="7828"/>
                    <a:pt x="19043" y="7682"/>
                  </a:cubicBezTo>
                  <a:cubicBezTo>
                    <a:pt x="19283" y="7506"/>
                    <a:pt x="19506" y="7327"/>
                    <a:pt x="19669" y="7140"/>
                  </a:cubicBezTo>
                  <a:cubicBezTo>
                    <a:pt x="19948" y="6822"/>
                    <a:pt x="20053" y="6491"/>
                    <a:pt x="20159" y="6162"/>
                  </a:cubicBezTo>
                  <a:cubicBezTo>
                    <a:pt x="20356" y="5547"/>
                    <a:pt x="20567" y="4933"/>
                    <a:pt x="20791" y="4319"/>
                  </a:cubicBezTo>
                  <a:cubicBezTo>
                    <a:pt x="21015" y="3707"/>
                    <a:pt x="21253" y="3095"/>
                    <a:pt x="21505" y="2484"/>
                  </a:cubicBezTo>
                  <a:cubicBezTo>
                    <a:pt x="21564" y="2363"/>
                    <a:pt x="21466" y="2246"/>
                    <a:pt x="21260" y="2152"/>
                  </a:cubicBezTo>
                  <a:cubicBezTo>
                    <a:pt x="21084" y="2070"/>
                    <a:pt x="20825" y="2003"/>
                    <a:pt x="20506" y="1967"/>
                  </a:cubicBezTo>
                  <a:lnTo>
                    <a:pt x="20540" y="1958"/>
                  </a:lnTo>
                  <a:cubicBezTo>
                    <a:pt x="20142" y="1937"/>
                    <a:pt x="19752" y="1966"/>
                    <a:pt x="19445" y="2031"/>
                  </a:cubicBezTo>
                  <a:cubicBezTo>
                    <a:pt x="19137" y="2097"/>
                    <a:pt x="18909" y="2198"/>
                    <a:pt x="18839" y="2320"/>
                  </a:cubicBezTo>
                  <a:lnTo>
                    <a:pt x="17241" y="4105"/>
                  </a:lnTo>
                  <a:lnTo>
                    <a:pt x="16751" y="4082"/>
                  </a:lnTo>
                  <a:lnTo>
                    <a:pt x="16622" y="4076"/>
                  </a:lnTo>
                  <a:lnTo>
                    <a:pt x="18282" y="1190"/>
                  </a:lnTo>
                  <a:cubicBezTo>
                    <a:pt x="18352" y="1069"/>
                    <a:pt x="18251" y="952"/>
                    <a:pt x="18037" y="858"/>
                  </a:cubicBezTo>
                  <a:cubicBezTo>
                    <a:pt x="17823" y="765"/>
                    <a:pt x="17496" y="695"/>
                    <a:pt x="17098" y="673"/>
                  </a:cubicBezTo>
                  <a:lnTo>
                    <a:pt x="16942" y="665"/>
                  </a:lnTo>
                  <a:cubicBezTo>
                    <a:pt x="16544" y="644"/>
                    <a:pt x="16161" y="674"/>
                    <a:pt x="15854" y="740"/>
                  </a:cubicBezTo>
                  <a:cubicBezTo>
                    <a:pt x="15546" y="806"/>
                    <a:pt x="15319" y="907"/>
                    <a:pt x="15248" y="1028"/>
                  </a:cubicBezTo>
                  <a:lnTo>
                    <a:pt x="13582" y="3937"/>
                  </a:lnTo>
                  <a:lnTo>
                    <a:pt x="12977" y="3914"/>
                  </a:lnTo>
                  <a:lnTo>
                    <a:pt x="13582" y="497"/>
                  </a:lnTo>
                  <a:cubicBezTo>
                    <a:pt x="13624" y="374"/>
                    <a:pt x="13499" y="258"/>
                    <a:pt x="13263" y="169"/>
                  </a:cubicBezTo>
                  <a:cubicBezTo>
                    <a:pt x="13027" y="80"/>
                    <a:pt x="12685" y="20"/>
                    <a:pt x="12283" y="7"/>
                  </a:cubicBezTo>
                  <a:lnTo>
                    <a:pt x="12120" y="3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 25">
              <a:extLst>
                <a:ext uri="{FF2B5EF4-FFF2-40B4-BE49-F238E27FC236}">
                  <a16:creationId xmlns:a16="http://schemas.microsoft.com/office/drawing/2014/main" xmlns="" id="{A2B1D43D-E4DA-4555-A740-4F9592FFBA49}"/>
                </a:ext>
              </a:extLst>
            </p:cNvPr>
            <p:cNvSpPr/>
            <p:nvPr/>
          </p:nvSpPr>
          <p:spPr>
            <a:xfrm flipH="1">
              <a:off x="2515756" y="1412286"/>
              <a:ext cx="1191267" cy="398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90" extrusionOk="0">
                  <a:moveTo>
                    <a:pt x="12120" y="3"/>
                  </a:moveTo>
                  <a:cubicBezTo>
                    <a:pt x="11719" y="-10"/>
                    <a:pt x="11337" y="28"/>
                    <a:pt x="11046" y="99"/>
                  </a:cubicBezTo>
                  <a:cubicBezTo>
                    <a:pt x="10754" y="169"/>
                    <a:pt x="10557" y="272"/>
                    <a:pt x="10515" y="392"/>
                  </a:cubicBezTo>
                  <a:lnTo>
                    <a:pt x="9930" y="3710"/>
                  </a:lnTo>
                  <a:lnTo>
                    <a:pt x="9345" y="3690"/>
                  </a:lnTo>
                  <a:lnTo>
                    <a:pt x="8040" y="1210"/>
                  </a:lnTo>
                  <a:cubicBezTo>
                    <a:pt x="7997" y="1090"/>
                    <a:pt x="7800" y="985"/>
                    <a:pt x="7509" y="914"/>
                  </a:cubicBezTo>
                  <a:cubicBezTo>
                    <a:pt x="7218" y="844"/>
                    <a:pt x="6836" y="806"/>
                    <a:pt x="6435" y="818"/>
                  </a:cubicBezTo>
                  <a:lnTo>
                    <a:pt x="6271" y="825"/>
                  </a:lnTo>
                  <a:cubicBezTo>
                    <a:pt x="5870" y="837"/>
                    <a:pt x="5527" y="899"/>
                    <a:pt x="5292" y="986"/>
                  </a:cubicBezTo>
                  <a:cubicBezTo>
                    <a:pt x="5057" y="1073"/>
                    <a:pt x="4930" y="1185"/>
                    <a:pt x="4972" y="1306"/>
                  </a:cubicBezTo>
                  <a:cubicBezTo>
                    <a:pt x="5170" y="2000"/>
                    <a:pt x="5458" y="2691"/>
                    <a:pt x="5836" y="3378"/>
                  </a:cubicBezTo>
                  <a:cubicBezTo>
                    <a:pt x="6102" y="3861"/>
                    <a:pt x="6417" y="4342"/>
                    <a:pt x="6700" y="4824"/>
                  </a:cubicBezTo>
                  <a:cubicBezTo>
                    <a:pt x="6771" y="4945"/>
                    <a:pt x="6841" y="5067"/>
                    <a:pt x="6727" y="5185"/>
                  </a:cubicBezTo>
                  <a:cubicBezTo>
                    <a:pt x="6670" y="5244"/>
                    <a:pt x="6566" y="5298"/>
                    <a:pt x="6401" y="5336"/>
                  </a:cubicBezTo>
                  <a:cubicBezTo>
                    <a:pt x="5957" y="5437"/>
                    <a:pt x="5433" y="5389"/>
                    <a:pt x="4993" y="5285"/>
                  </a:cubicBezTo>
                  <a:cubicBezTo>
                    <a:pt x="4584" y="5188"/>
                    <a:pt x="4220" y="5048"/>
                    <a:pt x="3864" y="4920"/>
                  </a:cubicBezTo>
                  <a:cubicBezTo>
                    <a:pt x="3502" y="4790"/>
                    <a:pt x="3055" y="4683"/>
                    <a:pt x="2592" y="4585"/>
                  </a:cubicBezTo>
                  <a:cubicBezTo>
                    <a:pt x="2269" y="4517"/>
                    <a:pt x="1933" y="4455"/>
                    <a:pt x="1552" y="4442"/>
                  </a:cubicBezTo>
                  <a:cubicBezTo>
                    <a:pt x="1148" y="4429"/>
                    <a:pt x="733" y="4476"/>
                    <a:pt x="436" y="4563"/>
                  </a:cubicBezTo>
                  <a:cubicBezTo>
                    <a:pt x="114" y="4658"/>
                    <a:pt x="-36" y="4787"/>
                    <a:pt x="8" y="4914"/>
                  </a:cubicBezTo>
                  <a:cubicBezTo>
                    <a:pt x="48" y="5030"/>
                    <a:pt x="259" y="5135"/>
                    <a:pt x="484" y="5240"/>
                  </a:cubicBezTo>
                  <a:cubicBezTo>
                    <a:pt x="2488" y="6173"/>
                    <a:pt x="4910" y="7015"/>
                    <a:pt x="7232" y="7879"/>
                  </a:cubicBezTo>
                  <a:cubicBezTo>
                    <a:pt x="7488" y="7974"/>
                    <a:pt x="7743" y="8069"/>
                    <a:pt x="7978" y="8170"/>
                  </a:cubicBezTo>
                  <a:cubicBezTo>
                    <a:pt x="8188" y="8259"/>
                    <a:pt x="8382" y="8353"/>
                    <a:pt x="8521" y="8454"/>
                  </a:cubicBezTo>
                  <a:cubicBezTo>
                    <a:pt x="8676" y="8567"/>
                    <a:pt x="8759" y="8687"/>
                    <a:pt x="8771" y="8809"/>
                  </a:cubicBezTo>
                  <a:cubicBezTo>
                    <a:pt x="8775" y="8850"/>
                    <a:pt x="8771" y="8891"/>
                    <a:pt x="8768" y="8931"/>
                  </a:cubicBezTo>
                  <a:cubicBezTo>
                    <a:pt x="8764" y="9004"/>
                    <a:pt x="8763" y="9077"/>
                    <a:pt x="8763" y="9150"/>
                  </a:cubicBezTo>
                  <a:cubicBezTo>
                    <a:pt x="8746" y="13297"/>
                    <a:pt x="8566" y="17444"/>
                    <a:pt x="8225" y="21590"/>
                  </a:cubicBezTo>
                  <a:lnTo>
                    <a:pt x="18572" y="21590"/>
                  </a:lnTo>
                  <a:cubicBezTo>
                    <a:pt x="18366" y="18951"/>
                    <a:pt x="18245" y="16312"/>
                    <a:pt x="18210" y="13672"/>
                  </a:cubicBezTo>
                  <a:cubicBezTo>
                    <a:pt x="18187" y="11914"/>
                    <a:pt x="18201" y="10155"/>
                    <a:pt x="17988" y="8397"/>
                  </a:cubicBezTo>
                  <a:cubicBezTo>
                    <a:pt x="17983" y="8356"/>
                    <a:pt x="17978" y="8315"/>
                    <a:pt x="17981" y="8274"/>
                  </a:cubicBezTo>
                  <a:cubicBezTo>
                    <a:pt x="17986" y="8214"/>
                    <a:pt x="18009" y="8153"/>
                    <a:pt x="18086" y="8097"/>
                  </a:cubicBezTo>
                  <a:cubicBezTo>
                    <a:pt x="18152" y="8049"/>
                    <a:pt x="18255" y="8006"/>
                    <a:pt x="18350" y="7963"/>
                  </a:cubicBezTo>
                  <a:cubicBezTo>
                    <a:pt x="18633" y="7832"/>
                    <a:pt x="18845" y="7690"/>
                    <a:pt x="19043" y="7547"/>
                  </a:cubicBezTo>
                  <a:cubicBezTo>
                    <a:pt x="19283" y="7374"/>
                    <a:pt x="19506" y="7197"/>
                    <a:pt x="19669" y="7014"/>
                  </a:cubicBezTo>
                  <a:cubicBezTo>
                    <a:pt x="19948" y="6702"/>
                    <a:pt x="20053" y="6376"/>
                    <a:pt x="20159" y="6054"/>
                  </a:cubicBezTo>
                  <a:cubicBezTo>
                    <a:pt x="20356" y="5450"/>
                    <a:pt x="20567" y="4846"/>
                    <a:pt x="20791" y="4243"/>
                  </a:cubicBezTo>
                  <a:cubicBezTo>
                    <a:pt x="21015" y="3641"/>
                    <a:pt x="21253" y="3040"/>
                    <a:pt x="21505" y="2440"/>
                  </a:cubicBezTo>
                  <a:cubicBezTo>
                    <a:pt x="21564" y="2321"/>
                    <a:pt x="21466" y="2207"/>
                    <a:pt x="21260" y="2113"/>
                  </a:cubicBezTo>
                  <a:cubicBezTo>
                    <a:pt x="21084" y="2033"/>
                    <a:pt x="20825" y="1968"/>
                    <a:pt x="20506" y="1932"/>
                  </a:cubicBezTo>
                  <a:lnTo>
                    <a:pt x="20540" y="1924"/>
                  </a:lnTo>
                  <a:cubicBezTo>
                    <a:pt x="20142" y="1903"/>
                    <a:pt x="19752" y="1931"/>
                    <a:pt x="19445" y="1995"/>
                  </a:cubicBezTo>
                  <a:cubicBezTo>
                    <a:pt x="19137" y="2059"/>
                    <a:pt x="18909" y="2159"/>
                    <a:pt x="18839" y="2279"/>
                  </a:cubicBezTo>
                  <a:lnTo>
                    <a:pt x="17241" y="4033"/>
                  </a:lnTo>
                  <a:lnTo>
                    <a:pt x="16751" y="4010"/>
                  </a:lnTo>
                  <a:lnTo>
                    <a:pt x="16622" y="4004"/>
                  </a:lnTo>
                  <a:lnTo>
                    <a:pt x="18282" y="1169"/>
                  </a:lnTo>
                  <a:cubicBezTo>
                    <a:pt x="18352" y="1050"/>
                    <a:pt x="18251" y="935"/>
                    <a:pt x="18037" y="843"/>
                  </a:cubicBezTo>
                  <a:cubicBezTo>
                    <a:pt x="17823" y="751"/>
                    <a:pt x="17496" y="682"/>
                    <a:pt x="17098" y="661"/>
                  </a:cubicBezTo>
                  <a:lnTo>
                    <a:pt x="16942" y="653"/>
                  </a:lnTo>
                  <a:cubicBezTo>
                    <a:pt x="16544" y="632"/>
                    <a:pt x="16161" y="662"/>
                    <a:pt x="15854" y="727"/>
                  </a:cubicBezTo>
                  <a:cubicBezTo>
                    <a:pt x="15546" y="791"/>
                    <a:pt x="15319" y="891"/>
                    <a:pt x="15248" y="1010"/>
                  </a:cubicBezTo>
                  <a:lnTo>
                    <a:pt x="13582" y="3867"/>
                  </a:lnTo>
                  <a:lnTo>
                    <a:pt x="12977" y="3845"/>
                  </a:lnTo>
                  <a:lnTo>
                    <a:pt x="13582" y="488"/>
                  </a:lnTo>
                  <a:cubicBezTo>
                    <a:pt x="13624" y="368"/>
                    <a:pt x="13499" y="253"/>
                    <a:pt x="13263" y="166"/>
                  </a:cubicBezTo>
                  <a:cubicBezTo>
                    <a:pt x="13027" y="78"/>
                    <a:pt x="12685" y="19"/>
                    <a:pt x="12283" y="7"/>
                  </a:cubicBezTo>
                  <a:lnTo>
                    <a:pt x="12120" y="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Shape 27">
            <a:extLst>
              <a:ext uri="{FF2B5EF4-FFF2-40B4-BE49-F238E27FC236}">
                <a16:creationId xmlns:a16="http://schemas.microsoft.com/office/drawing/2014/main" xmlns="" id="{18E061CA-4B6C-4517-B2DE-8CB47F23FC63}"/>
              </a:ext>
            </a:extLst>
          </p:cNvPr>
          <p:cNvSpPr/>
          <p:nvPr/>
        </p:nvSpPr>
        <p:spPr>
          <a:xfrm flipH="1">
            <a:off x="2158544" y="3635688"/>
            <a:ext cx="1067196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hape 28">
            <a:extLst>
              <a:ext uri="{FF2B5EF4-FFF2-40B4-BE49-F238E27FC236}">
                <a16:creationId xmlns:a16="http://schemas.microsoft.com/office/drawing/2014/main" xmlns="" id="{BEB4DF22-4F0D-45E5-821E-5768ABD57E96}"/>
              </a:ext>
            </a:extLst>
          </p:cNvPr>
          <p:cNvSpPr/>
          <p:nvPr/>
        </p:nvSpPr>
        <p:spPr>
          <a:xfrm flipH="1">
            <a:off x="2158544" y="2334086"/>
            <a:ext cx="1129780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hape 29">
            <a:extLst>
              <a:ext uri="{FF2B5EF4-FFF2-40B4-BE49-F238E27FC236}">
                <a16:creationId xmlns:a16="http://schemas.microsoft.com/office/drawing/2014/main" xmlns="" id="{78EDFDA7-DDD1-4BB7-A30C-61EA8BFF6CC0}"/>
              </a:ext>
            </a:extLst>
          </p:cNvPr>
          <p:cNvSpPr/>
          <p:nvPr/>
        </p:nvSpPr>
        <p:spPr>
          <a:xfrm flipH="1">
            <a:off x="2158544" y="1522332"/>
            <a:ext cx="1901412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Shape 30">
            <a:extLst>
              <a:ext uri="{FF2B5EF4-FFF2-40B4-BE49-F238E27FC236}">
                <a16:creationId xmlns:a16="http://schemas.microsoft.com/office/drawing/2014/main" xmlns="" id="{180943F3-E580-4777-8427-4B7E3E452CD8}"/>
              </a:ext>
            </a:extLst>
          </p:cNvPr>
          <p:cNvSpPr/>
          <p:nvPr/>
        </p:nvSpPr>
        <p:spPr>
          <a:xfrm>
            <a:off x="5306476" y="3635688"/>
            <a:ext cx="1219301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Shape 31">
            <a:extLst>
              <a:ext uri="{FF2B5EF4-FFF2-40B4-BE49-F238E27FC236}">
                <a16:creationId xmlns:a16="http://schemas.microsoft.com/office/drawing/2014/main" xmlns="" id="{A6B83A7D-0246-4F61-8779-8194181AD8A9}"/>
              </a:ext>
            </a:extLst>
          </p:cNvPr>
          <p:cNvSpPr/>
          <p:nvPr/>
        </p:nvSpPr>
        <p:spPr>
          <a:xfrm flipV="1">
            <a:off x="5109935" y="2411552"/>
            <a:ext cx="1415842" cy="0"/>
          </a:xfrm>
          <a:prstGeom prst="line">
            <a:avLst/>
          </a:pr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hape 32">
            <a:extLst>
              <a:ext uri="{FF2B5EF4-FFF2-40B4-BE49-F238E27FC236}">
                <a16:creationId xmlns:a16="http://schemas.microsoft.com/office/drawing/2014/main" xmlns="" id="{57020C1E-1687-46AD-8E42-1D908AF0D913}"/>
              </a:ext>
            </a:extLst>
          </p:cNvPr>
          <p:cNvSpPr/>
          <p:nvPr/>
        </p:nvSpPr>
        <p:spPr>
          <a:xfrm flipH="1">
            <a:off x="4618106" y="1522332"/>
            <a:ext cx="1907671" cy="72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xmlns="" id="{D399B930-2D88-41E4-8942-595D40EDBDED}"/>
              </a:ext>
            </a:extLst>
          </p:cNvPr>
          <p:cNvSpPr txBox="1">
            <a:spLocks/>
          </p:cNvSpPr>
          <p:nvPr/>
        </p:nvSpPr>
        <p:spPr bwMode="gray">
          <a:xfrm>
            <a:off x="417123" y="773146"/>
            <a:ext cx="3578813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5Ws módszertan a klasszikus kérdőíves kutatásoknál jóval hitelesebb képet nyújt a tényleges tévénézési szituációkról. A robusztus minta lehetővé tette a demográfiai és tartalmi összefüggések mélységi vizsgálatát.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2" name="Szövegdoboz 135">
            <a:extLst>
              <a:ext uri="{FF2B5EF4-FFF2-40B4-BE49-F238E27FC236}">
                <a16:creationId xmlns:a16="http://schemas.microsoft.com/office/drawing/2014/main" xmlns="" id="{F674E0ED-5EA4-4C70-85FA-5B96F2B0FB5D}"/>
              </a:ext>
            </a:extLst>
          </p:cNvPr>
          <p:cNvSpPr txBox="1"/>
          <p:nvPr/>
        </p:nvSpPr>
        <p:spPr>
          <a:xfrm>
            <a:off x="2771800" y="4953148"/>
            <a:ext cx="579352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Ipsos-MEME kutatás 2018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C1326CE2-027C-4E19-9CA9-B31695B5EC65}"/>
              </a:ext>
            </a:extLst>
          </p:cNvPr>
          <p:cNvSpPr txBox="1">
            <a:spLocks/>
          </p:cNvSpPr>
          <p:nvPr/>
        </p:nvSpPr>
        <p:spPr bwMode="gray">
          <a:xfrm>
            <a:off x="417123" y="1758022"/>
            <a:ext cx="2944042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legalább negyedórás megtekintéssel jellemezhető tévénézési szituációkban a közönség kb. harmada kapcsol  el a reklámblokkok alatt.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xmlns="" id="{AEC79931-5C7B-4325-B9B0-B63D4AC4B959}"/>
              </a:ext>
            </a:extLst>
          </p:cNvPr>
          <p:cNvSpPr txBox="1">
            <a:spLocks/>
          </p:cNvSpPr>
          <p:nvPr/>
        </p:nvSpPr>
        <p:spPr bwMode="gray">
          <a:xfrm>
            <a:off x="417123" y="2538843"/>
            <a:ext cx="2525426" cy="116339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párhuzamos képernyőhasználat jól mérhetően jelen van a hazai nézők mindennapjaiban, az esetek közel felét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jellemzi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Az eszköz többnyire egy okostelefon, használatuk pedig nincs közvetlen összefüggésben a tévében futó tartalommal.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xmlns="" id="{F2B66BD6-F39B-40A2-B793-C0A8B4B2F9F8}"/>
              </a:ext>
            </a:extLst>
          </p:cNvPr>
          <p:cNvSpPr txBox="1">
            <a:spLocks/>
          </p:cNvSpPr>
          <p:nvPr/>
        </p:nvSpPr>
        <p:spPr bwMode="gray">
          <a:xfrm>
            <a:off x="5367141" y="771550"/>
            <a:ext cx="3309312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alternatív képernyők jellemzően egy-egy pillanatra terelik el a nézők figyelmét. Az esetek harmadában számított elsődleges képernyőnek az alternatív készülék, míg kb.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hatodában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kizárólagosnak.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xmlns="" id="{C7372D1D-508D-4737-969E-51ED50797340}"/>
              </a:ext>
            </a:extLst>
          </p:cNvPr>
          <p:cNvSpPr txBox="1">
            <a:spLocks/>
          </p:cNvSpPr>
          <p:nvPr/>
        </p:nvSpPr>
        <p:spPr bwMode="gray">
          <a:xfrm>
            <a:off x="5646771" y="1580556"/>
            <a:ext cx="3029685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tévé pozícióvesztésével veszélyeztetett célcsoportokat  a fiatalok, a magasan iskolázottak jelentik, ugyanakkor nincs olyan demográfiai csoport, ahol az alternatív képernyő oldalára billenne a mérleg.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xmlns="" id="{0F0D6921-8FCE-4161-9E06-687F4DFD7CF9}"/>
              </a:ext>
            </a:extLst>
          </p:cNvPr>
          <p:cNvSpPr txBox="1">
            <a:spLocks/>
          </p:cNvSpPr>
          <p:nvPr/>
        </p:nvSpPr>
        <p:spPr bwMode="gray">
          <a:xfrm>
            <a:off x="6444209" y="2522108"/>
            <a:ext cx="2232244" cy="116339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Műfaj szinten egyedül az animáció az, ami a kisebb képernyőkhöz jobban illő tartalommá válhat az okos készülékek terjedésével. Az egyes csatornák közül a három legnagyobb lefedettségű m1, TV2 és RTL klub veszélyeztetett.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6801005D-DF86-4672-AFC5-133251951D53}"/>
              </a:ext>
            </a:extLst>
          </p:cNvPr>
          <p:cNvSpPr txBox="1">
            <a:spLocks/>
          </p:cNvSpPr>
          <p:nvPr/>
        </p:nvSpPr>
        <p:spPr bwMode="gray">
          <a:xfrm>
            <a:off x="413122" y="3828985"/>
            <a:ext cx="8263331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 alternatív képernyők használatával a figyelem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aprózódása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jár együtt. A tudatos műsorválasztás, ezzel összefüggésben a néző számára ténylegesen vonzó tartalom csökkenti mind a más eszközök használatának, mind a figyelemvesztés valószínűségét. Tipikusan nézőmegtartó tartalomnak a mozifilmek, a zenés szórakoztató műsorok, tehetségkutatók, a kereskedelmi órás sorozatok minősülnek, míg a másik végletet az animációk, a vetélkedők és hírműsorok jelentik. Minőségi fogyasztás ezek ismeretében (a reklámokról való nagy arányú elkapcsolások ellenére is) a filmcsatornákat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jellemzi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leginkább.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A5DC2B1-C9A9-4622-8F6D-826FD6FA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40516"/>
            <a:ext cx="1034081" cy="242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C0F1DE2-EB60-4269-A954-51A4CD10E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99" y="4647661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9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3999" cy="516403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Kutatói team</a:t>
            </a:r>
          </a:p>
        </p:txBody>
      </p:sp>
    </p:spTree>
    <p:extLst>
      <p:ext uri="{BB962C8B-B14F-4D97-AF65-F5344CB8AC3E}">
        <p14:creationId xmlns:p14="http://schemas.microsoft.com/office/powerpoint/2010/main" val="2241053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1CCBE7D-F194-4F5C-956A-C08095D12F97}"/>
              </a:ext>
            </a:extLst>
          </p:cNvPr>
          <p:cNvSpPr/>
          <p:nvPr/>
        </p:nvSpPr>
        <p:spPr>
          <a:xfrm>
            <a:off x="2651785" y="4160884"/>
            <a:ext cx="96011" cy="96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2623521-0F2F-4D4C-94E7-34FC98D1D7D0}"/>
              </a:ext>
            </a:extLst>
          </p:cNvPr>
          <p:cNvSpPr/>
          <p:nvPr/>
        </p:nvSpPr>
        <p:spPr>
          <a:xfrm>
            <a:off x="2651785" y="4323568"/>
            <a:ext cx="96011" cy="9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F93AE6-3A1A-4832-92F8-DF217FDB45F4}"/>
              </a:ext>
            </a:extLst>
          </p:cNvPr>
          <p:cNvSpPr txBox="1"/>
          <p:nvPr/>
        </p:nvSpPr>
        <p:spPr>
          <a:xfrm>
            <a:off x="2843808" y="4136181"/>
            <a:ext cx="49685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Pap Károly utca 4-6, 1139 XIII. kerület, Budapest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00638" y="2620384"/>
            <a:ext cx="2135258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dirty="0">
                <a:solidFill>
                  <a:srgbClr val="404040"/>
                </a:solidFill>
                <a:cs typeface="Calibri" pitchFamily="34" charset="0"/>
              </a:rPr>
              <a:t>Dr. Geszler Nikolett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kern="0" dirty="0">
                <a:solidFill>
                  <a:srgbClr val="404040"/>
                </a:solidFill>
              </a:rPr>
              <a:t>Senior Research Executive</a:t>
            </a:r>
            <a:br>
              <a:rPr lang="it-IT" sz="1200" kern="0" dirty="0">
                <a:solidFill>
                  <a:srgbClr val="404040"/>
                </a:solidFill>
              </a:rPr>
            </a:br>
            <a:r>
              <a:rPr lang="it-IT" sz="1200" kern="0" dirty="0">
                <a:solidFill>
                  <a:srgbClr val="404040"/>
                </a:solidFill>
              </a:rPr>
              <a:t>Nikolett.Geszler@ipsos.com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kern="0" dirty="0">
                <a:solidFill>
                  <a:srgbClr val="404040"/>
                </a:solidFill>
              </a:rPr>
              <a:t>Tel: + 36 30 836 3589</a:t>
            </a:r>
          </a:p>
        </p:txBody>
      </p:sp>
      <p:sp>
        <p:nvSpPr>
          <p:cNvPr id="20" name="Elipsa 48"/>
          <p:cNvSpPr/>
          <p:nvPr/>
        </p:nvSpPr>
        <p:spPr>
          <a:xfrm flipH="1">
            <a:off x="323528" y="2476368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3819955" y="2643757"/>
            <a:ext cx="492850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Nikolett 2016-ban szerezte meg PhD fokozatát a Budapesti Corvinus Egyetem Szociológia Doktori Iskolájában. Többévnyi tudományos tapasztalattal rendelkezik, hazai és nemzetközi konferenciákon ad elő, publikációi referált szakmai folyóiratokban jelennek meg. A HR területén túl jártas mind a kvantitatív, mind a kvalitatív kutatásokban. 2015 óta tagja az Ipsos csapatának.</a:t>
            </a:r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170D0F24-6B4A-4656-AF23-D21AFC4ED572}"/>
              </a:ext>
            </a:extLst>
          </p:cNvPr>
          <p:cNvCxnSpPr>
            <a:cxnSpLocks/>
          </p:cNvCxnSpPr>
          <p:nvPr/>
        </p:nvCxnSpPr>
        <p:spPr bwMode="gray">
          <a:xfrm>
            <a:off x="3635896" y="411510"/>
            <a:ext cx="0" cy="3456384"/>
          </a:xfrm>
          <a:prstGeom prst="line">
            <a:avLst/>
          </a:prstGeom>
          <a:ln cap="rnd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8F7AFB-1FD2-415F-AC66-6B61C80BB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76368"/>
            <a:ext cx="783668" cy="1175502"/>
          </a:xfrm>
          <a:prstGeom prst="ellipse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C5F23F-9CDA-410F-904F-1F6A075D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13" y="1058932"/>
            <a:ext cx="2131083" cy="8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kern="0" dirty="0">
                <a:solidFill>
                  <a:srgbClr val="404040"/>
                </a:solidFill>
                <a:cs typeface="Calibri" pitchFamily="34" charset="0"/>
              </a:rPr>
              <a:t>Kovács Balázs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kern="0" dirty="0">
                <a:solidFill>
                  <a:srgbClr val="404040"/>
                </a:solidFill>
                <a:cs typeface="Calibri" pitchFamily="34" charset="0"/>
              </a:rPr>
              <a:t>Media Research Director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srgbClr val="404040"/>
                </a:solidFill>
                <a:cs typeface="Calibri" pitchFamily="34" charset="0"/>
              </a:rPr>
              <a:t>Balazs.Kovacs@ipsos.com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srgbClr val="404040"/>
                </a:solidFill>
                <a:cs typeface="Calibri" pitchFamily="34" charset="0"/>
              </a:rPr>
              <a:t>Tel: + 36 70 330 7188</a:t>
            </a:r>
          </a:p>
        </p:txBody>
      </p:sp>
      <p:sp>
        <p:nvSpPr>
          <p:cNvPr id="22" name="Elipsa 48">
            <a:extLst>
              <a:ext uri="{FF2B5EF4-FFF2-40B4-BE49-F238E27FC236}">
                <a16:creationId xmlns:a16="http://schemas.microsoft.com/office/drawing/2014/main" xmlns="" id="{15388F33-F34A-4225-8474-069B501087A3}"/>
              </a:ext>
            </a:extLst>
          </p:cNvPr>
          <p:cNvSpPr/>
          <p:nvPr/>
        </p:nvSpPr>
        <p:spPr>
          <a:xfrm flipH="1">
            <a:off x="331500" y="915567"/>
            <a:ext cx="1101305" cy="1175501"/>
          </a:xfrm>
          <a:prstGeom prst="ellipse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45">
            <a:extLst>
              <a:ext uri="{FF2B5EF4-FFF2-40B4-BE49-F238E27FC236}">
                <a16:creationId xmlns:a16="http://schemas.microsoft.com/office/drawing/2014/main" xmlns="" id="{1DAE8B95-E51D-41D4-879C-5007350E9A2E}"/>
              </a:ext>
            </a:extLst>
          </p:cNvPr>
          <p:cNvSpPr txBox="1"/>
          <p:nvPr/>
        </p:nvSpPr>
        <p:spPr>
          <a:xfrm>
            <a:off x="3824130" y="1031707"/>
            <a:ext cx="49243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Balázs 10+ éves médiakutatói tapasztalattal rendelkezik, pályáját kutatócégnél kezdte, melyet később a </a:t>
            </a:r>
            <a:r>
              <a:rPr lang="hu-HU" sz="1200" kern="0" dirty="0" err="1">
                <a:solidFill>
                  <a:srgbClr val="404040"/>
                </a:solidFill>
                <a:cs typeface="Calibri" pitchFamily="34" charset="0"/>
              </a:rPr>
              <a:t>Viasat</a:t>
            </a: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 Hungária kutatási vezetőjeként folytatott. Ezt követően médiaügynökségi tapasztalatokat gyűjtött az </a:t>
            </a:r>
            <a:r>
              <a:rPr lang="hu-HU" sz="1200" kern="0" dirty="0" err="1">
                <a:solidFill>
                  <a:srgbClr val="404040"/>
                </a:solidFill>
                <a:cs typeface="Calibri" pitchFamily="34" charset="0"/>
              </a:rPr>
              <a:t>Omnicom</a:t>
            </a: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 Media Group kutatási vezetőjeként, majd média- és kutatócégeknek dolgozott külső szakértőként. Az Ipsoshoz 2015-ben csatlakozott, mint Media Team </a:t>
            </a:r>
            <a:r>
              <a:rPr lang="hu-HU" sz="1200" kern="0" dirty="0" err="1">
                <a:solidFill>
                  <a:srgbClr val="404040"/>
                </a:solidFill>
                <a:cs typeface="Calibri" pitchFamily="34" charset="0"/>
              </a:rPr>
              <a:t>Leader</a:t>
            </a:r>
            <a:r>
              <a:rPr lang="hu-HU" sz="1200" kern="0" dirty="0">
                <a:solidFill>
                  <a:srgbClr val="404040"/>
                </a:solidFill>
                <a:cs typeface="Calibri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4D2671D-C7A7-4DC0-838A-AB58DA295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783668" cy="1175502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539C5-A0D4-4F5B-BFC1-BAE64D5D3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3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 bwMode="gray">
          <a:xfrm>
            <a:off x="7276651" y="3723878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Connector 76"/>
          <p:cNvCxnSpPr/>
          <p:nvPr/>
        </p:nvCxnSpPr>
        <p:spPr bwMode="gray">
          <a:xfrm flipH="1">
            <a:off x="7294569" y="4233841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3"/>
            </a:solidFill>
            <a:prstDash val="solid"/>
            <a:tailEnd type="oval" w="lg" len="lg"/>
          </a:ln>
          <a:effectLst/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900" dirty="0"/>
              <a:t>A kutatás háttere</a:t>
            </a:r>
            <a:endParaRPr lang="en-US" sz="2900" dirty="0"/>
          </a:p>
        </p:txBody>
      </p:sp>
      <p:cxnSp>
        <p:nvCxnSpPr>
          <p:cNvPr id="154" name="Straight Connector 153"/>
          <p:cNvCxnSpPr/>
          <p:nvPr/>
        </p:nvCxnSpPr>
        <p:spPr bwMode="gray">
          <a:xfrm>
            <a:off x="1637589" y="717424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55" name="Straight Connector 154"/>
          <p:cNvCxnSpPr/>
          <p:nvPr/>
        </p:nvCxnSpPr>
        <p:spPr bwMode="gray">
          <a:xfrm>
            <a:off x="1094267" y="1216820"/>
            <a:ext cx="543323" cy="0"/>
          </a:xfrm>
          <a:prstGeom prst="line">
            <a:avLst/>
          </a:prstGeom>
          <a:noFill/>
          <a:ln w="9525" cap="rnd" cmpd="sng" algn="ctr">
            <a:solidFill>
              <a:schemeClr val="accent5"/>
            </a:solidFill>
            <a:prstDash val="solid"/>
            <a:tailEnd type="oval" w="lg" len="lg"/>
          </a:ln>
          <a:effectLst/>
        </p:spPr>
      </p:cxnSp>
      <p:sp>
        <p:nvSpPr>
          <p:cNvPr id="156" name="Text Placeholder 3"/>
          <p:cNvSpPr txBox="1">
            <a:spLocks/>
          </p:cNvSpPr>
          <p:nvPr/>
        </p:nvSpPr>
        <p:spPr bwMode="gray">
          <a:xfrm>
            <a:off x="1761798" y="930471"/>
            <a:ext cx="4826426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>
                <a:solidFill>
                  <a:srgbClr val="404040"/>
                </a:solidFill>
                <a:latin typeface="Calibri"/>
                <a:cs typeface="Arial" pitchFamily="34" charset="0"/>
              </a:rPr>
              <a:t>18+ éves, legalább kétheti rendszerességgel </a:t>
            </a:r>
            <a:r>
              <a:rPr lang="hu-HU" dirty="0" err="1">
                <a:solidFill>
                  <a:srgbClr val="404040"/>
                </a:solidFill>
                <a:latin typeface="Calibri"/>
                <a:cs typeface="Arial" pitchFamily="34" charset="0"/>
              </a:rPr>
              <a:t>tévéző</a:t>
            </a:r>
            <a:r>
              <a:rPr lang="hu-HU" dirty="0">
                <a:solidFill>
                  <a:srgbClr val="404040"/>
                </a:solidFill>
                <a:latin typeface="Calibri"/>
                <a:cs typeface="Arial" pitchFamily="34" charset="0"/>
              </a:rPr>
              <a:t> magyar lakosság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>
                <a:solidFill>
                  <a:srgbClr val="404040"/>
                </a:solidFill>
                <a:latin typeface="Calibri"/>
                <a:cs typeface="Arial" pitchFamily="34" charset="0"/>
              </a:rPr>
              <a:t>A minta reprezentatív a fenti csoportra a legfontosabb demográfiai változók, így nem, kor, településtípus mentén</a:t>
            </a:r>
          </a:p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>
                <a:solidFill>
                  <a:srgbClr val="404040"/>
                </a:solidFill>
                <a:latin typeface="Calibri"/>
                <a:cs typeface="Arial" pitchFamily="34" charset="0"/>
              </a:rPr>
              <a:t>Mintanagyság: 1.642 fő</a:t>
            </a:r>
            <a:endParaRPr lang="en-GB" dirty="0">
              <a:solidFill>
                <a:srgbClr val="40404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 bwMode="gray">
          <a:xfrm>
            <a:off x="179512" y="717472"/>
            <a:ext cx="985674" cy="96506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Text Placeholder 3"/>
          <p:cNvSpPr txBox="1">
            <a:spLocks/>
          </p:cNvSpPr>
          <p:nvPr/>
        </p:nvSpPr>
        <p:spPr bwMode="gray">
          <a:xfrm>
            <a:off x="1761798" y="681099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8E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CÉLCSOPORT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E9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 bwMode="gray">
          <a:xfrm>
            <a:off x="7834798" y="1529223"/>
            <a:ext cx="985674" cy="96506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3" name="Straight Connector 162"/>
          <p:cNvCxnSpPr/>
          <p:nvPr/>
        </p:nvCxnSpPr>
        <p:spPr bwMode="gray">
          <a:xfrm>
            <a:off x="7276651" y="1529706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64" name="Straight Connector 163"/>
          <p:cNvCxnSpPr/>
          <p:nvPr/>
        </p:nvCxnSpPr>
        <p:spPr bwMode="gray">
          <a:xfrm flipH="1">
            <a:off x="7294569" y="2039670"/>
            <a:ext cx="990195" cy="1"/>
          </a:xfrm>
          <a:prstGeom prst="line">
            <a:avLst/>
          </a:prstGeom>
          <a:noFill/>
          <a:ln w="9525" cap="rnd" cmpd="sng" algn="ctr">
            <a:solidFill>
              <a:schemeClr val="accent2"/>
            </a:solidFill>
            <a:prstDash val="solid"/>
            <a:tailEnd type="oval" w="lg" len="lg"/>
          </a:ln>
          <a:effectLst/>
        </p:spPr>
      </p:cxnSp>
      <p:sp>
        <p:nvSpPr>
          <p:cNvPr id="176" name="Text Placeholder 3"/>
          <p:cNvSpPr txBox="1">
            <a:spLocks/>
          </p:cNvSpPr>
          <p:nvPr/>
        </p:nvSpPr>
        <p:spPr bwMode="gray">
          <a:xfrm>
            <a:off x="2054596" y="1857128"/>
            <a:ext cx="5033129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CAWI (Computer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Assisted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Web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Interviewing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 módszer, a válaszadókat irányított meghívók segítségével az Ipsos Populacio.hu nevű online paneljéről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rekrutálva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A kérdőív hossza kb. 20 perc volt,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fieldwork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2018. szeptember 17-től 27-ig tartott.</a:t>
            </a:r>
          </a:p>
        </p:txBody>
      </p:sp>
      <p:sp>
        <p:nvSpPr>
          <p:cNvPr id="177" name="Text Placeholder 3"/>
          <p:cNvSpPr txBox="1">
            <a:spLocks/>
          </p:cNvSpPr>
          <p:nvPr/>
        </p:nvSpPr>
        <p:spPr bwMode="gray">
          <a:xfrm>
            <a:off x="3189011" y="1582556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MÓDSZER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 bwMode="gray">
          <a:xfrm>
            <a:off x="179512" y="2648077"/>
            <a:ext cx="985674" cy="96506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9" name="Straight Connector 178"/>
          <p:cNvCxnSpPr/>
          <p:nvPr/>
        </p:nvCxnSpPr>
        <p:spPr bwMode="gray">
          <a:xfrm>
            <a:off x="1637589" y="2648560"/>
            <a:ext cx="0" cy="964094"/>
          </a:xfrm>
          <a:prstGeom prst="line">
            <a:avLst/>
          </a:prstGeom>
          <a:noFill/>
          <a:ln w="9525" cap="rnd" cmpd="sng" algn="ctr">
            <a:solidFill>
              <a:srgbClr val="C8C8C8"/>
            </a:solidFill>
            <a:prstDash val="solid"/>
            <a:tailEnd type="none" w="lg" len="lg"/>
          </a:ln>
          <a:effectLst/>
        </p:spPr>
      </p:cxnSp>
      <p:cxnSp>
        <p:nvCxnSpPr>
          <p:cNvPr id="180" name="Straight Connector 179"/>
          <p:cNvCxnSpPr/>
          <p:nvPr/>
        </p:nvCxnSpPr>
        <p:spPr bwMode="gray">
          <a:xfrm>
            <a:off x="1165187" y="3130143"/>
            <a:ext cx="470513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tailEnd type="oval" w="lg" len="lg"/>
          </a:ln>
          <a:effectLst/>
        </p:spPr>
      </p:cxnSp>
      <p:sp>
        <p:nvSpPr>
          <p:cNvPr id="185" name="Text Placeholder 3"/>
          <p:cNvSpPr txBox="1">
            <a:spLocks/>
          </p:cNvSpPr>
          <p:nvPr/>
        </p:nvSpPr>
        <p:spPr bwMode="gray">
          <a:xfrm>
            <a:off x="1761798" y="2892881"/>
            <a:ext cx="5355959" cy="8309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dirty="0">
                <a:solidFill>
                  <a:srgbClr val="404040"/>
                </a:solidFill>
                <a:latin typeface="Calibri"/>
                <a:cs typeface="Arial" pitchFamily="34" charset="0"/>
              </a:rPr>
              <a:t>A kvantitatív mérés eredményeként két adatbázis állt elő, egy személyes és egy esemény alapú. A kutatás kérdéseit, így az elemzés gerincét képező esemény alapú adatbázis mérete adattisztítás után: 4.733 műsorszituáció, a hét eltérő napjain, eltérő napszakokban rögzítve.</a:t>
            </a:r>
          </a:p>
          <a:p>
            <a:pPr marL="0" marR="0" lvl="0" indent="0" algn="l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Text Placeholder 3"/>
          <p:cNvSpPr txBox="1">
            <a:spLocks/>
          </p:cNvSpPr>
          <p:nvPr/>
        </p:nvSpPr>
        <p:spPr bwMode="gray">
          <a:xfrm>
            <a:off x="1763689" y="2677033"/>
            <a:ext cx="5614945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3907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A1C4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ADATBÁZIS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1C4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 bwMode="gray">
          <a:xfrm>
            <a:off x="7834798" y="3751868"/>
            <a:ext cx="985674" cy="96506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Text Placeholder 3"/>
          <p:cNvSpPr txBox="1">
            <a:spLocks/>
          </p:cNvSpPr>
          <p:nvPr/>
        </p:nvSpPr>
        <p:spPr bwMode="gray">
          <a:xfrm>
            <a:off x="1761798" y="3910387"/>
            <a:ext cx="5298830" cy="9971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050"/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dirty="0">
                <a:solidFill>
                  <a:srgbClr val="404040"/>
                </a:solidFill>
                <a:latin typeface="Calibri"/>
                <a:cs typeface="Arial" pitchFamily="34" charset="0"/>
              </a:rPr>
              <a:t>A kérdések alapmegoszlása után háttérváltozók szerinti bontásban is közöljük a szignifikáns eltéréseket. A kerekítések miatt a százalékok összege eltérhet a száztól. 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dirty="0">
                <a:solidFill>
                  <a:srgbClr val="404040"/>
                </a:solidFill>
                <a:latin typeface="Calibri"/>
                <a:cs typeface="Arial" pitchFamily="34" charset="0"/>
              </a:rPr>
              <a:t>Szignifikáns összefüggések: nagyobb mint 95% annak valószínűsége, hogy a kapott összefüggések a teljes vizsgált célcsoportra nézve is igazak, azaz ilyen esetben a vélemények közötti eltérések nem csak a véletlennek köszönhetők. </a:t>
            </a:r>
          </a:p>
          <a:p>
            <a:pPr marL="0" marR="0" lvl="0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 Placeholder 3"/>
          <p:cNvSpPr txBox="1">
            <a:spLocks/>
          </p:cNvSpPr>
          <p:nvPr/>
        </p:nvSpPr>
        <p:spPr bwMode="gray">
          <a:xfrm>
            <a:off x="3189011" y="3651870"/>
            <a:ext cx="387161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13906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ELEMZÉS</a:t>
            </a:r>
          </a:p>
        </p:txBody>
      </p:sp>
      <p:sp>
        <p:nvSpPr>
          <p:cNvPr id="193" name="Freeform 6"/>
          <p:cNvSpPr>
            <a:spLocks noChangeAspect="1"/>
          </p:cNvSpPr>
          <p:nvPr/>
        </p:nvSpPr>
        <p:spPr bwMode="auto">
          <a:xfrm>
            <a:off x="366626" y="837086"/>
            <a:ext cx="654545" cy="654545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19" y="133"/>
              </a:cxn>
              <a:cxn ang="0">
                <a:pos x="106" y="132"/>
              </a:cxn>
              <a:cxn ang="0">
                <a:pos x="193" y="52"/>
              </a:cxn>
              <a:cxn ang="0">
                <a:pos x="217" y="51"/>
              </a:cxn>
              <a:cxn ang="0">
                <a:pos x="238" y="28"/>
              </a:cxn>
              <a:cxn ang="0">
                <a:pos x="218" y="27"/>
              </a:cxn>
              <a:cxn ang="0">
                <a:pos x="219" y="19"/>
              </a:cxn>
              <a:cxn ang="0">
                <a:pos x="211" y="20"/>
              </a:cxn>
              <a:cxn ang="0">
                <a:pos x="210" y="0"/>
              </a:cxn>
              <a:cxn ang="0">
                <a:pos x="187" y="21"/>
              </a:cxn>
              <a:cxn ang="0">
                <a:pos x="186" y="45"/>
              </a:cxn>
              <a:cxn ang="0">
                <a:pos x="109" y="19"/>
              </a:cxn>
              <a:cxn ang="0">
                <a:pos x="0" y="129"/>
              </a:cxn>
              <a:cxn ang="0">
                <a:pos x="109" y="238"/>
              </a:cxn>
              <a:cxn ang="0">
                <a:pos x="219" y="129"/>
              </a:cxn>
              <a:cxn ang="0">
                <a:pos x="178" y="75"/>
              </a:cxn>
              <a:cxn ang="0">
                <a:pos x="171" y="190"/>
              </a:cxn>
              <a:cxn ang="0">
                <a:pos x="48" y="190"/>
              </a:cxn>
              <a:cxn ang="0">
                <a:pos x="48" y="67"/>
              </a:cxn>
              <a:cxn ang="0">
                <a:pos x="167" y="64"/>
              </a:cxn>
              <a:cxn ang="0">
                <a:pos x="109" y="61"/>
              </a:cxn>
              <a:cxn ang="0">
                <a:pos x="42" y="129"/>
              </a:cxn>
              <a:cxn ang="0">
                <a:pos x="109" y="196"/>
              </a:cxn>
              <a:cxn ang="0">
                <a:pos x="177" y="129"/>
              </a:cxn>
              <a:cxn ang="0">
                <a:pos x="147" y="105"/>
              </a:cxn>
              <a:cxn ang="0">
                <a:pos x="141" y="161"/>
              </a:cxn>
              <a:cxn ang="0">
                <a:pos x="77" y="161"/>
              </a:cxn>
              <a:cxn ang="0">
                <a:pos x="77" y="97"/>
              </a:cxn>
              <a:cxn ang="0">
                <a:pos x="138" y="94"/>
              </a:cxn>
              <a:cxn ang="0">
                <a:pos x="109" y="104"/>
              </a:cxn>
              <a:cxn ang="0">
                <a:pos x="109" y="154"/>
              </a:cxn>
            </a:cxnLst>
            <a:rect l="0" t="0" r="r" b="b"/>
            <a:pathLst>
              <a:path w="238" h="238">
                <a:moveTo>
                  <a:pt x="109" y="154"/>
                </a:moveTo>
                <a:cubicBezTo>
                  <a:pt x="123" y="154"/>
                  <a:pt x="134" y="143"/>
                  <a:pt x="134" y="129"/>
                </a:cubicBezTo>
                <a:cubicBezTo>
                  <a:pt x="134" y="126"/>
                  <a:pt x="134" y="122"/>
                  <a:pt x="133" y="120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15" y="137"/>
                  <a:pt x="108" y="136"/>
                  <a:pt x="10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8" y="134"/>
                  <a:pt x="111" y="134"/>
                  <a:pt x="113" y="132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16" y="52"/>
                  <a:pt x="217" y="51"/>
                  <a:pt x="217" y="51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8" y="30"/>
                  <a:pt x="238" y="29"/>
                  <a:pt x="238" y="28"/>
                </a:cubicBezTo>
                <a:cubicBezTo>
                  <a:pt x="237" y="27"/>
                  <a:pt x="237" y="27"/>
                  <a:pt x="236" y="27"/>
                </a:cubicBezTo>
                <a:cubicBezTo>
                  <a:pt x="218" y="27"/>
                  <a:pt x="218" y="27"/>
                  <a:pt x="218" y="27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1" y="24"/>
                  <a:pt x="221" y="21"/>
                  <a:pt x="219" y="19"/>
                </a:cubicBezTo>
                <a:cubicBezTo>
                  <a:pt x="217" y="17"/>
                  <a:pt x="214" y="17"/>
                  <a:pt x="212" y="19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2"/>
                  <a:pt x="211" y="2"/>
                  <a:pt x="211" y="2"/>
                </a:cubicBezTo>
                <a:cubicBezTo>
                  <a:pt x="211" y="1"/>
                  <a:pt x="211" y="1"/>
                  <a:pt x="210" y="0"/>
                </a:cubicBezTo>
                <a:cubicBezTo>
                  <a:pt x="209" y="0"/>
                  <a:pt x="208" y="0"/>
                  <a:pt x="207" y="1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21"/>
                  <a:pt x="186" y="22"/>
                  <a:pt x="186" y="23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64" y="30"/>
                  <a:pt x="138" y="19"/>
                  <a:pt x="109" y="19"/>
                </a:cubicBezTo>
                <a:cubicBezTo>
                  <a:pt x="79" y="19"/>
                  <a:pt x="52" y="32"/>
                  <a:pt x="32" y="51"/>
                </a:cubicBezTo>
                <a:cubicBezTo>
                  <a:pt x="12" y="71"/>
                  <a:pt x="0" y="99"/>
                  <a:pt x="0" y="129"/>
                </a:cubicBezTo>
                <a:cubicBezTo>
                  <a:pt x="0" y="159"/>
                  <a:pt x="12" y="186"/>
                  <a:pt x="32" y="206"/>
                </a:cubicBezTo>
                <a:cubicBezTo>
                  <a:pt x="52" y="226"/>
                  <a:pt x="79" y="238"/>
                  <a:pt x="109" y="238"/>
                </a:cubicBezTo>
                <a:cubicBezTo>
                  <a:pt x="139" y="238"/>
                  <a:pt x="167" y="226"/>
                  <a:pt x="187" y="206"/>
                </a:cubicBezTo>
                <a:cubicBezTo>
                  <a:pt x="206" y="186"/>
                  <a:pt x="219" y="159"/>
                  <a:pt x="219" y="129"/>
                </a:cubicBezTo>
                <a:cubicBezTo>
                  <a:pt x="219" y="102"/>
                  <a:pt x="209" y="78"/>
                  <a:pt x="194" y="59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89" y="90"/>
                  <a:pt x="196" y="108"/>
                  <a:pt x="196" y="129"/>
                </a:cubicBezTo>
                <a:cubicBezTo>
                  <a:pt x="196" y="153"/>
                  <a:pt x="186" y="175"/>
                  <a:pt x="171" y="190"/>
                </a:cubicBezTo>
                <a:cubicBezTo>
                  <a:pt x="155" y="206"/>
                  <a:pt x="133" y="216"/>
                  <a:pt x="109" y="216"/>
                </a:cubicBezTo>
                <a:cubicBezTo>
                  <a:pt x="85" y="216"/>
                  <a:pt x="63" y="206"/>
                  <a:pt x="48" y="190"/>
                </a:cubicBezTo>
                <a:cubicBezTo>
                  <a:pt x="32" y="175"/>
                  <a:pt x="22" y="153"/>
                  <a:pt x="22" y="129"/>
                </a:cubicBezTo>
                <a:cubicBezTo>
                  <a:pt x="22" y="105"/>
                  <a:pt x="32" y="83"/>
                  <a:pt x="48" y="67"/>
                </a:cubicBezTo>
                <a:cubicBezTo>
                  <a:pt x="63" y="51"/>
                  <a:pt x="85" y="42"/>
                  <a:pt x="109" y="42"/>
                </a:cubicBezTo>
                <a:cubicBezTo>
                  <a:pt x="132" y="42"/>
                  <a:pt x="152" y="50"/>
                  <a:pt x="167" y="64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42" y="67"/>
                  <a:pt x="126" y="61"/>
                  <a:pt x="109" y="61"/>
                </a:cubicBezTo>
                <a:cubicBezTo>
                  <a:pt x="91" y="61"/>
                  <a:pt x="74" y="69"/>
                  <a:pt x="61" y="81"/>
                </a:cubicBezTo>
                <a:cubicBezTo>
                  <a:pt x="49" y="93"/>
                  <a:pt x="42" y="110"/>
                  <a:pt x="42" y="129"/>
                </a:cubicBezTo>
                <a:cubicBezTo>
                  <a:pt x="42" y="147"/>
                  <a:pt x="49" y="164"/>
                  <a:pt x="61" y="177"/>
                </a:cubicBezTo>
                <a:cubicBezTo>
                  <a:pt x="74" y="189"/>
                  <a:pt x="91" y="196"/>
                  <a:pt x="109" y="196"/>
                </a:cubicBezTo>
                <a:cubicBezTo>
                  <a:pt x="128" y="196"/>
                  <a:pt x="145" y="189"/>
                  <a:pt x="157" y="177"/>
                </a:cubicBezTo>
                <a:cubicBezTo>
                  <a:pt x="169" y="164"/>
                  <a:pt x="177" y="147"/>
                  <a:pt x="177" y="129"/>
                </a:cubicBezTo>
                <a:cubicBezTo>
                  <a:pt x="177" y="114"/>
                  <a:pt x="172" y="100"/>
                  <a:pt x="164" y="89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52" y="112"/>
                  <a:pt x="154" y="120"/>
                  <a:pt x="154" y="129"/>
                </a:cubicBezTo>
                <a:cubicBezTo>
                  <a:pt x="154" y="141"/>
                  <a:pt x="149" y="152"/>
                  <a:pt x="141" y="161"/>
                </a:cubicBezTo>
                <a:cubicBezTo>
                  <a:pt x="133" y="169"/>
                  <a:pt x="122" y="174"/>
                  <a:pt x="109" y="174"/>
                </a:cubicBezTo>
                <a:cubicBezTo>
                  <a:pt x="97" y="174"/>
                  <a:pt x="85" y="169"/>
                  <a:pt x="77" y="161"/>
                </a:cubicBezTo>
                <a:cubicBezTo>
                  <a:pt x="69" y="152"/>
                  <a:pt x="64" y="141"/>
                  <a:pt x="64" y="129"/>
                </a:cubicBezTo>
                <a:cubicBezTo>
                  <a:pt x="64" y="116"/>
                  <a:pt x="69" y="105"/>
                  <a:pt x="77" y="97"/>
                </a:cubicBezTo>
                <a:cubicBezTo>
                  <a:pt x="85" y="89"/>
                  <a:pt x="97" y="84"/>
                  <a:pt x="109" y="84"/>
                </a:cubicBezTo>
                <a:cubicBezTo>
                  <a:pt x="120" y="84"/>
                  <a:pt x="130" y="87"/>
                  <a:pt x="138" y="94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19" y="105"/>
                  <a:pt x="114" y="104"/>
                  <a:pt x="109" y="104"/>
                </a:cubicBezTo>
                <a:cubicBezTo>
                  <a:pt x="95" y="104"/>
                  <a:pt x="84" y="115"/>
                  <a:pt x="84" y="129"/>
                </a:cubicBezTo>
                <a:cubicBezTo>
                  <a:pt x="84" y="143"/>
                  <a:pt x="95" y="154"/>
                  <a:pt x="109" y="1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7" name="Group 236"/>
          <p:cNvGrpSpPr>
            <a:grpSpLocks noChangeAspect="1"/>
          </p:cNvGrpSpPr>
          <p:nvPr/>
        </p:nvGrpSpPr>
        <p:grpSpPr>
          <a:xfrm>
            <a:off x="8003768" y="3915934"/>
            <a:ext cx="686174" cy="595041"/>
            <a:chOff x="5308600" y="2025650"/>
            <a:chExt cx="812800" cy="704850"/>
          </a:xfrm>
          <a:solidFill>
            <a:schemeClr val="bg1"/>
          </a:solidFill>
        </p:grpSpPr>
        <p:sp>
          <p:nvSpPr>
            <p:cNvPr id="238" name="Freeform 5"/>
            <p:cNvSpPr>
              <a:spLocks noEditPoints="1"/>
            </p:cNvSpPr>
            <p:nvPr/>
          </p:nvSpPr>
          <p:spPr bwMode="auto">
            <a:xfrm>
              <a:off x="5575300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6"/>
            <p:cNvSpPr>
              <a:spLocks noEditPoints="1"/>
            </p:cNvSpPr>
            <p:nvPr/>
          </p:nvSpPr>
          <p:spPr bwMode="auto">
            <a:xfrm>
              <a:off x="5308600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7"/>
            <p:cNvSpPr>
              <a:spLocks noEditPoints="1"/>
            </p:cNvSpPr>
            <p:nvPr/>
          </p:nvSpPr>
          <p:spPr bwMode="auto">
            <a:xfrm>
              <a:off x="5311775" y="2378075"/>
              <a:ext cx="269875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Freeform 24"/>
          <p:cNvSpPr>
            <a:spLocks noChangeAspect="1" noEditPoints="1"/>
          </p:cNvSpPr>
          <p:nvPr/>
        </p:nvSpPr>
        <p:spPr bwMode="auto">
          <a:xfrm>
            <a:off x="8116567" y="1618160"/>
            <a:ext cx="449965" cy="739526"/>
          </a:xfrm>
          <a:custGeom>
            <a:avLst/>
            <a:gdLst/>
            <a:ahLst/>
            <a:cxnLst>
              <a:cxn ang="0">
                <a:pos x="43" y="33"/>
              </a:cxn>
              <a:cxn ang="0">
                <a:pos x="142" y="58"/>
              </a:cxn>
              <a:cxn ang="0">
                <a:pos x="185" y="33"/>
              </a:cxn>
              <a:cxn ang="0">
                <a:pos x="185" y="330"/>
              </a:cxn>
              <a:cxn ang="0">
                <a:pos x="0" y="48"/>
              </a:cxn>
              <a:cxn ang="0">
                <a:pos x="20" y="300"/>
              </a:cxn>
              <a:cxn ang="0">
                <a:pos x="40" y="152"/>
              </a:cxn>
              <a:cxn ang="0">
                <a:pos x="54" y="120"/>
              </a:cxn>
              <a:cxn ang="0">
                <a:pos x="60" y="145"/>
              </a:cxn>
              <a:cxn ang="0">
                <a:pos x="79" y="142"/>
              </a:cxn>
              <a:cxn ang="0">
                <a:pos x="79" y="142"/>
              </a:cxn>
              <a:cxn ang="0">
                <a:pos x="160" y="129"/>
              </a:cxn>
              <a:cxn ang="0">
                <a:pos x="93" y="136"/>
              </a:cxn>
              <a:cxn ang="0">
                <a:pos x="93" y="143"/>
              </a:cxn>
              <a:cxn ang="0">
                <a:pos x="88" y="99"/>
              </a:cxn>
              <a:cxn ang="0">
                <a:pos x="56" y="128"/>
              </a:cxn>
              <a:cxn ang="0">
                <a:pos x="69" y="128"/>
              </a:cxn>
              <a:cxn ang="0">
                <a:pos x="58" y="178"/>
              </a:cxn>
              <a:cxn ang="0">
                <a:pos x="47" y="210"/>
              </a:cxn>
              <a:cxn ang="0">
                <a:pos x="40" y="216"/>
              </a:cxn>
              <a:cxn ang="0">
                <a:pos x="73" y="216"/>
              </a:cxn>
              <a:cxn ang="0">
                <a:pos x="160" y="187"/>
              </a:cxn>
              <a:cxn ang="0">
                <a:pos x="93" y="187"/>
              </a:cxn>
              <a:cxn ang="0">
                <a:pos x="160" y="207"/>
              </a:cxn>
              <a:cxn ang="0">
                <a:pos x="69" y="193"/>
              </a:cxn>
              <a:cxn ang="0">
                <a:pos x="68" y="213"/>
              </a:cxn>
              <a:cxn ang="0">
                <a:pos x="69" y="193"/>
              </a:cxn>
              <a:cxn ang="0">
                <a:pos x="88" y="228"/>
              </a:cxn>
              <a:cxn ang="0">
                <a:pos x="56" y="257"/>
              </a:cxn>
              <a:cxn ang="0">
                <a:pos x="69" y="258"/>
              </a:cxn>
              <a:cxn ang="0">
                <a:pos x="160" y="272"/>
              </a:cxn>
              <a:cxn ang="0">
                <a:pos x="93" y="251"/>
              </a:cxn>
              <a:cxn ang="0">
                <a:pos x="93" y="258"/>
              </a:cxn>
              <a:cxn ang="0">
                <a:pos x="79" y="281"/>
              </a:cxn>
              <a:cxn ang="0">
                <a:pos x="40" y="281"/>
              </a:cxn>
              <a:cxn ang="0">
                <a:pos x="54" y="249"/>
              </a:cxn>
              <a:cxn ang="0">
                <a:pos x="60" y="274"/>
              </a:cxn>
              <a:cxn ang="0">
                <a:pos x="88" y="23"/>
              </a:cxn>
              <a:cxn ang="0">
                <a:pos x="100" y="12"/>
              </a:cxn>
              <a:cxn ang="0">
                <a:pos x="58" y="18"/>
              </a:cxn>
              <a:cxn ang="0">
                <a:pos x="122" y="18"/>
              </a:cxn>
              <a:cxn ang="0">
                <a:pos x="151" y="43"/>
              </a:cxn>
              <a:cxn ang="0">
                <a:pos x="49" y="43"/>
              </a:cxn>
            </a:cxnLst>
            <a:rect l="0" t="0" r="r" b="b"/>
            <a:pathLst>
              <a:path w="200" h="330">
                <a:moveTo>
                  <a:pt x="0" y="48"/>
                </a:moveTo>
                <a:cubicBezTo>
                  <a:pt x="0" y="40"/>
                  <a:pt x="7" y="33"/>
                  <a:pt x="15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52"/>
                  <a:pt x="50" y="58"/>
                  <a:pt x="58" y="5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0" y="58"/>
                  <a:pt x="157" y="52"/>
                  <a:pt x="157" y="4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93" y="33"/>
                  <a:pt x="200" y="40"/>
                  <a:pt x="200" y="48"/>
                </a:cubicBezTo>
                <a:cubicBezTo>
                  <a:pt x="200" y="314"/>
                  <a:pt x="200" y="314"/>
                  <a:pt x="200" y="314"/>
                </a:cubicBezTo>
                <a:cubicBezTo>
                  <a:pt x="200" y="323"/>
                  <a:pt x="193" y="330"/>
                  <a:pt x="185" y="330"/>
                </a:cubicBezTo>
                <a:cubicBezTo>
                  <a:pt x="15" y="330"/>
                  <a:pt x="15" y="330"/>
                  <a:pt x="15" y="330"/>
                </a:cubicBezTo>
                <a:cubicBezTo>
                  <a:pt x="7" y="330"/>
                  <a:pt x="0" y="323"/>
                  <a:pt x="0" y="314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80" y="88"/>
                </a:moveTo>
                <a:cubicBezTo>
                  <a:pt x="20" y="88"/>
                  <a:pt x="20" y="88"/>
                  <a:pt x="20" y="88"/>
                </a:cubicBezTo>
                <a:cubicBezTo>
                  <a:pt x="20" y="300"/>
                  <a:pt x="20" y="300"/>
                  <a:pt x="2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88"/>
                  <a:pt x="180" y="88"/>
                  <a:pt x="180" y="88"/>
                </a:cubicBezTo>
                <a:close/>
                <a:moveTo>
                  <a:pt x="40" y="152"/>
                </a:moveTo>
                <a:cubicBezTo>
                  <a:pt x="40" y="113"/>
                  <a:pt x="40" y="113"/>
                  <a:pt x="40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close/>
                <a:moveTo>
                  <a:pt x="79" y="142"/>
                </a:moveTo>
                <a:cubicBezTo>
                  <a:pt x="79" y="152"/>
                  <a:pt x="79" y="152"/>
                  <a:pt x="79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5" y="149"/>
                  <a:pt x="77" y="145"/>
                  <a:pt x="79" y="142"/>
                </a:cubicBezTo>
                <a:close/>
                <a:moveTo>
                  <a:pt x="93" y="122"/>
                </a:moveTo>
                <a:cubicBezTo>
                  <a:pt x="160" y="122"/>
                  <a:pt x="160" y="122"/>
                  <a:pt x="160" y="122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2"/>
                  <a:pt x="93" y="122"/>
                  <a:pt x="93" y="122"/>
                </a:cubicBezTo>
                <a:close/>
                <a:moveTo>
                  <a:pt x="93" y="136"/>
                </a:moveTo>
                <a:cubicBezTo>
                  <a:pt x="160" y="136"/>
                  <a:pt x="160" y="136"/>
                  <a:pt x="160" y="136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36"/>
                  <a:pt x="93" y="136"/>
                  <a:pt x="93" y="136"/>
                </a:cubicBezTo>
                <a:close/>
                <a:moveTo>
                  <a:pt x="69" y="128"/>
                </a:moveTo>
                <a:cubicBezTo>
                  <a:pt x="69" y="128"/>
                  <a:pt x="82" y="107"/>
                  <a:pt x="88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7" y="116"/>
                  <a:pt x="70" y="145"/>
                  <a:pt x="68" y="149"/>
                </a:cubicBezTo>
                <a:cubicBezTo>
                  <a:pt x="68" y="149"/>
                  <a:pt x="58" y="130"/>
                  <a:pt x="56" y="128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6" y="123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lose/>
                <a:moveTo>
                  <a:pt x="40" y="216"/>
                </a:moveTo>
                <a:cubicBezTo>
                  <a:pt x="40" y="178"/>
                  <a:pt x="40" y="178"/>
                  <a:pt x="40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40" y="216"/>
                  <a:pt x="40" y="216"/>
                  <a:pt x="40" y="216"/>
                </a:cubicBezTo>
                <a:close/>
                <a:moveTo>
                  <a:pt x="79" y="206"/>
                </a:moveTo>
                <a:cubicBezTo>
                  <a:pt x="79" y="216"/>
                  <a:pt x="79" y="216"/>
                  <a:pt x="79" y="216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3"/>
                  <a:pt x="77" y="210"/>
                  <a:pt x="79" y="206"/>
                </a:cubicBezTo>
                <a:close/>
                <a:moveTo>
                  <a:pt x="93" y="187"/>
                </a:move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187"/>
                  <a:pt x="93" y="187"/>
                  <a:pt x="93" y="187"/>
                </a:cubicBezTo>
                <a:close/>
                <a:moveTo>
                  <a:pt x="93" y="201"/>
                </a:moveTo>
                <a:cubicBezTo>
                  <a:pt x="160" y="201"/>
                  <a:pt x="160" y="201"/>
                  <a:pt x="160" y="201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01"/>
                  <a:pt x="93" y="201"/>
                  <a:pt x="93" y="201"/>
                </a:cubicBezTo>
                <a:close/>
                <a:moveTo>
                  <a:pt x="69" y="193"/>
                </a:moveTo>
                <a:cubicBezTo>
                  <a:pt x="69" y="193"/>
                  <a:pt x="82" y="172"/>
                  <a:pt x="88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87" y="181"/>
                  <a:pt x="70" y="210"/>
                  <a:pt x="68" y="213"/>
                </a:cubicBezTo>
                <a:cubicBezTo>
                  <a:pt x="68" y="213"/>
                  <a:pt x="58" y="195"/>
                  <a:pt x="56" y="192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6" y="187"/>
                  <a:pt x="69" y="192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lose/>
                <a:moveTo>
                  <a:pt x="69" y="258"/>
                </a:moveTo>
                <a:cubicBezTo>
                  <a:pt x="69" y="258"/>
                  <a:pt x="82" y="236"/>
                  <a:pt x="88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87" y="245"/>
                  <a:pt x="70" y="274"/>
                  <a:pt x="68" y="278"/>
                </a:cubicBezTo>
                <a:cubicBezTo>
                  <a:pt x="68" y="278"/>
                  <a:pt x="58" y="259"/>
                  <a:pt x="56" y="257"/>
                </a:cubicBezTo>
                <a:cubicBezTo>
                  <a:pt x="62" y="246"/>
                  <a:pt x="62" y="246"/>
                  <a:pt x="62" y="246"/>
                </a:cubicBezTo>
                <a:cubicBezTo>
                  <a:pt x="66" y="252"/>
                  <a:pt x="69" y="257"/>
                  <a:pt x="69" y="257"/>
                </a:cubicBezTo>
                <a:cubicBezTo>
                  <a:pt x="69" y="258"/>
                  <a:pt x="69" y="258"/>
                  <a:pt x="69" y="258"/>
                </a:cubicBezTo>
                <a:close/>
                <a:moveTo>
                  <a:pt x="93" y="265"/>
                </a:moveTo>
                <a:cubicBezTo>
                  <a:pt x="160" y="265"/>
                  <a:pt x="160" y="265"/>
                  <a:pt x="160" y="265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93" y="272"/>
                  <a:pt x="93" y="272"/>
                  <a:pt x="93" y="272"/>
                </a:cubicBezTo>
                <a:cubicBezTo>
                  <a:pt x="93" y="265"/>
                  <a:pt x="93" y="265"/>
                  <a:pt x="93" y="265"/>
                </a:cubicBezTo>
                <a:close/>
                <a:moveTo>
                  <a:pt x="93" y="251"/>
                </a:moveTo>
                <a:cubicBezTo>
                  <a:pt x="160" y="251"/>
                  <a:pt x="160" y="251"/>
                  <a:pt x="160" y="251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3" y="251"/>
                  <a:pt x="93" y="251"/>
                  <a:pt x="93" y="251"/>
                </a:cubicBezTo>
                <a:close/>
                <a:moveTo>
                  <a:pt x="79" y="271"/>
                </a:moveTo>
                <a:cubicBezTo>
                  <a:pt x="79" y="281"/>
                  <a:pt x="79" y="281"/>
                  <a:pt x="79" y="281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5" y="278"/>
                  <a:pt x="77" y="274"/>
                  <a:pt x="79" y="271"/>
                </a:cubicBezTo>
                <a:close/>
                <a:moveTo>
                  <a:pt x="40" y="281"/>
                </a:moveTo>
                <a:cubicBezTo>
                  <a:pt x="40" y="242"/>
                  <a:pt x="40" y="242"/>
                  <a:pt x="40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47" y="249"/>
                  <a:pt x="47" y="249"/>
                  <a:pt x="47" y="249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60" y="274"/>
                  <a:pt x="60" y="274"/>
                  <a:pt x="60" y="274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0" y="281"/>
                  <a:pt x="40" y="281"/>
                  <a:pt x="40" y="281"/>
                </a:cubicBezTo>
                <a:close/>
                <a:moveTo>
                  <a:pt x="88" y="23"/>
                </a:moveTo>
                <a:cubicBezTo>
                  <a:pt x="88" y="30"/>
                  <a:pt x="94" y="35"/>
                  <a:pt x="100" y="35"/>
                </a:cubicBezTo>
                <a:cubicBezTo>
                  <a:pt x="106" y="35"/>
                  <a:pt x="112" y="30"/>
                  <a:pt x="112" y="23"/>
                </a:cubicBezTo>
                <a:cubicBezTo>
                  <a:pt x="112" y="17"/>
                  <a:pt x="106" y="12"/>
                  <a:pt x="100" y="12"/>
                </a:cubicBezTo>
                <a:cubicBezTo>
                  <a:pt x="94" y="12"/>
                  <a:pt x="88" y="17"/>
                  <a:pt x="88" y="23"/>
                </a:cubicBezTo>
                <a:close/>
                <a:moveTo>
                  <a:pt x="49" y="27"/>
                </a:moveTo>
                <a:cubicBezTo>
                  <a:pt x="49" y="22"/>
                  <a:pt x="53" y="18"/>
                  <a:pt x="58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0" y="8"/>
                  <a:pt x="89" y="0"/>
                  <a:pt x="100" y="0"/>
                </a:cubicBezTo>
                <a:cubicBezTo>
                  <a:pt x="111" y="0"/>
                  <a:pt x="120" y="8"/>
                  <a:pt x="12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7" y="18"/>
                  <a:pt x="151" y="22"/>
                  <a:pt x="151" y="27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48"/>
                  <a:pt x="147" y="52"/>
                  <a:pt x="14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3" y="52"/>
                  <a:pt x="49" y="48"/>
                  <a:pt x="49" y="43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2929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phic 2" descr="Download from cloud">
            <a:extLst>
              <a:ext uri="{FF2B5EF4-FFF2-40B4-BE49-F238E27FC236}">
                <a16:creationId xmlns:a16="http://schemas.microsoft.com/office/drawing/2014/main" xmlns="" id="{4A1CD44E-4D61-4C5B-8504-FFBE86A38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2044" y="2801682"/>
            <a:ext cx="771598" cy="771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521CF21-49FC-4848-B75D-865948FB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E8DA79B-0D48-4B85-AF9C-61367F499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8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Média iparági kutatások az Ipsos gondozásában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Nadpis 8">
            <a:extLst>
              <a:ext uri="{FF2B5EF4-FFF2-40B4-BE49-F238E27FC236}">
                <a16:creationId xmlns:a16="http://schemas.microsoft.com/office/drawing/2014/main" xmlns="" id="{0E6C3973-08AA-412F-A58F-77ECA0F6FD2E}"/>
              </a:ext>
            </a:extLst>
          </p:cNvPr>
          <p:cNvSpPr txBox="1">
            <a:spLocks/>
          </p:cNvSpPr>
          <p:nvPr/>
        </p:nvSpPr>
        <p:spPr>
          <a:xfrm>
            <a:off x="179512" y="4443958"/>
            <a:ext cx="868121" cy="255103"/>
          </a:xfrm>
          <a:prstGeom prst="rect">
            <a:avLst/>
          </a:prstGeom>
        </p:spPr>
        <p:txBody>
          <a:bodyPr vert="horz" lIns="36000" tIns="45720" rIns="3600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Partnereink szindikált kutatásokban: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BC097CF-8839-4F99-8050-8687C5576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20" y="4654071"/>
            <a:ext cx="327562" cy="1922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E3FF537-9587-43A8-9535-DC6F4D4C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80" y="4652862"/>
            <a:ext cx="328891" cy="1759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6177425-0B14-4C74-B826-24B4AA58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148" y="4611473"/>
            <a:ext cx="256867" cy="256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F61E24B-6150-4F97-9A99-C1C2FAA1F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188" y="4600876"/>
            <a:ext cx="286571" cy="254034"/>
          </a:xfrm>
          <a:prstGeom prst="rect">
            <a:avLst/>
          </a:prstGeom>
        </p:spPr>
      </p:pic>
      <p:pic>
        <p:nvPicPr>
          <p:cNvPr id="34" name="Picture 23">
            <a:extLst>
              <a:ext uri="{FF2B5EF4-FFF2-40B4-BE49-F238E27FC236}">
                <a16:creationId xmlns:a16="http://schemas.microsoft.com/office/drawing/2014/main" xmlns="" id="{55D4EFC8-CF33-4C0A-BBB5-79D1E3F4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68" y="4667076"/>
            <a:ext cx="619349" cy="13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9C4936E-15FB-4615-B2EE-B669DA7A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228" y="4636855"/>
            <a:ext cx="505224" cy="1630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4070B23-A2C6-4B84-A97F-FE6DAFC80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4612493"/>
            <a:ext cx="257304" cy="2568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A519E45-EE63-4CD9-ACF8-E3F962E48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364" y="4635121"/>
            <a:ext cx="490676" cy="1932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BCEAC61-332D-4229-B2BB-9F8FAB5E3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224" y="4642403"/>
            <a:ext cx="354709" cy="2039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1821C3C-37B6-4658-80B9-4DDF7787B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3484" y="4636206"/>
            <a:ext cx="373161" cy="161091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xmlns="" id="{F396E1BD-1DD1-4FD1-8881-D55B20C5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28" y="4648459"/>
            <a:ext cx="404928" cy="1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C2A24F8A-F26D-4A52-874C-C127585E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00" y="4652673"/>
            <a:ext cx="502082" cy="1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KÃ©ptalÃ¡lat a kÃ¶vetkezÅre: âevo mediaâ">
            <a:extLst>
              <a:ext uri="{FF2B5EF4-FFF2-40B4-BE49-F238E27FC236}">
                <a16:creationId xmlns:a16="http://schemas.microsoft.com/office/drawing/2014/main" xmlns="" id="{8DEA5846-33A7-4F8A-AA69-7484723C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15781"/>
            <a:ext cx="255103" cy="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7D482B6-5B2E-42B0-9C06-E57BCD0FB8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7540" y="4650293"/>
            <a:ext cx="278676" cy="1488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09AD725-425A-4EB0-BDF3-3B3059A912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149" y="4587974"/>
            <a:ext cx="673469" cy="273475"/>
          </a:xfrm>
          <a:prstGeom prst="rect">
            <a:avLst/>
          </a:prstGeom>
        </p:spPr>
      </p:pic>
      <p:pic>
        <p:nvPicPr>
          <p:cNvPr id="45" name="Picture 44">
            <a:hlinkClick r:id="rId17"/>
            <a:extLst>
              <a:ext uri="{FF2B5EF4-FFF2-40B4-BE49-F238E27FC236}">
                <a16:creationId xmlns:a16="http://schemas.microsoft.com/office/drawing/2014/main" xmlns="" id="{C99902BC-3C97-4D10-BB1B-2C9B50B041F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9551"/>
            <a:ext cx="1692252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hlinkClick r:id="rId19"/>
            <a:extLst>
              <a:ext uri="{FF2B5EF4-FFF2-40B4-BE49-F238E27FC236}">
                <a16:creationId xmlns:a16="http://schemas.microsoft.com/office/drawing/2014/main" xmlns="" id="{CB18F4CE-12EB-46F0-831B-A7867AC662D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5" y="1539551"/>
            <a:ext cx="1692252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A2C5E8D0-0865-4D3C-B081-A2E5EAB846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23" y="1539551"/>
            <a:ext cx="1692252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15B37C0-63E7-455C-BB75-7BDEC8C34FE1}"/>
              </a:ext>
            </a:extLst>
          </p:cNvPr>
          <p:cNvSpPr/>
          <p:nvPr/>
        </p:nvSpPr>
        <p:spPr>
          <a:xfrm>
            <a:off x="3707904" y="1539551"/>
            <a:ext cx="1695515" cy="22563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hlinkClick r:id="rId21"/>
            <a:extLst>
              <a:ext uri="{FF2B5EF4-FFF2-40B4-BE49-F238E27FC236}">
                <a16:creationId xmlns:a16="http://schemas.microsoft.com/office/drawing/2014/main" xmlns="" id="{4019BC6A-684C-4745-A106-B4D9C9545F5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37" y="1539551"/>
            <a:ext cx="1692251" cy="225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ectangle 21">
            <a:extLst>
              <a:ext uri="{FF2B5EF4-FFF2-40B4-BE49-F238E27FC236}">
                <a16:creationId xmlns:a16="http://schemas.microsoft.com/office/drawing/2014/main" xmlns="" id="{F7BABD7D-AB59-4CD2-89C5-610A321B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2" y="867645"/>
            <a:ext cx="1308904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MEME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Expat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Research 2016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xmlns="" id="{C3748A3B-0A48-4E7C-B129-8D8C330B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218" y="867645"/>
            <a:ext cx="1921886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TV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Acquisition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Survey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b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</a:b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2016</a:t>
            </a: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xmlns="" id="{DABFFF5C-18C6-439A-B934-0FCE6334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67645"/>
            <a:ext cx="1368152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MEME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Youth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Research 2017</a:t>
            </a:r>
          </a:p>
        </p:txBody>
      </p:sp>
      <p:sp>
        <p:nvSpPr>
          <p:cNvPr id="53" name="Rectangle 21">
            <a:extLst>
              <a:ext uri="{FF2B5EF4-FFF2-40B4-BE49-F238E27FC236}">
                <a16:creationId xmlns:a16="http://schemas.microsoft.com/office/drawing/2014/main" xmlns="" id="{C10BAD2D-AB57-4D53-A2C4-FE7B3C1B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68" y="867645"/>
            <a:ext cx="1670774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KidComm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Survey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b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</a:b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2016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635A56F3-3A6F-4473-8F31-F7B29FBDF78B}"/>
              </a:ext>
            </a:extLst>
          </p:cNvPr>
          <p:cNvGrpSpPr/>
          <p:nvPr/>
        </p:nvGrpSpPr>
        <p:grpSpPr>
          <a:xfrm>
            <a:off x="3739303" y="1605414"/>
            <a:ext cx="1634655" cy="2148402"/>
            <a:chOff x="3739303" y="1605414"/>
            <a:chExt cx="1634655" cy="214840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921A9349-6827-439B-BD34-9A102DA15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03" y="2685534"/>
              <a:ext cx="801055" cy="106828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52EBD716-DE4A-44BE-B095-22EA2FC4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303" y="2685534"/>
              <a:ext cx="801055" cy="106828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6E6D2D5E-35B9-412A-BF25-572DAB5B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03" y="1605414"/>
              <a:ext cx="801055" cy="106828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B6914DD0-1E6E-493E-8768-DE88F7CD1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302" y="1606691"/>
              <a:ext cx="801055" cy="1068282"/>
            </a:xfrm>
            <a:prstGeom prst="rect">
              <a:avLst/>
            </a:prstGeom>
          </p:spPr>
        </p:pic>
      </p:grpSp>
      <p:pic>
        <p:nvPicPr>
          <p:cNvPr id="59" name="Picture 58">
            <a:hlinkClick r:id="rId27"/>
            <a:extLst>
              <a:ext uri="{FF2B5EF4-FFF2-40B4-BE49-F238E27FC236}">
                <a16:creationId xmlns:a16="http://schemas.microsoft.com/office/drawing/2014/main" xmlns="" id="{73D628B0-0E28-4149-845C-5B697B92190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44879"/>
            <a:ext cx="1684669" cy="224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Rectangle 21">
            <a:extLst>
              <a:ext uri="{FF2B5EF4-FFF2-40B4-BE49-F238E27FC236}">
                <a16:creationId xmlns:a16="http://schemas.microsoft.com/office/drawing/2014/main" xmlns="" id="{1EB43211-C0E8-4CC2-81D2-AF4DCDAE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870563"/>
            <a:ext cx="1308904" cy="47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Business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Elite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</a:t>
            </a:r>
            <a:r>
              <a:rPr kumimoji="0" lang="hu-HU" altLang="ko-K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Survey</a:t>
            </a:r>
            <a:r>
              <a:rPr kumimoji="0" lang="hu-HU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굴림" charset="-127"/>
                <a:cs typeface="Calibri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391736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898" y="2134920"/>
            <a:ext cx="468630" cy="2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40" y="3805094"/>
            <a:ext cx="742947" cy="45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Ipsos Hungary Referenciák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– 2010-20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18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11" y="1727737"/>
            <a:ext cx="694319" cy="3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67" y="1763000"/>
            <a:ext cx="361492" cy="3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59" y="2180424"/>
            <a:ext cx="653558" cy="2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91" y="854134"/>
            <a:ext cx="592159" cy="59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62" y="1371889"/>
            <a:ext cx="591213" cy="3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93" y="823012"/>
            <a:ext cx="735162" cy="7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37381"/>
            <a:ext cx="926012" cy="6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http://sajtobal.hu/wp-content/uploads/2011/12/ml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0188" y="2145034"/>
            <a:ext cx="766386" cy="249075"/>
          </a:xfrm>
          <a:prstGeom prst="rect">
            <a:avLst/>
          </a:prstGeom>
          <a:noFill/>
        </p:spPr>
      </p:pic>
      <p:pic>
        <p:nvPicPr>
          <p:cNvPr id="16" name="Picture 16" descr="http://journalismus-blog.de/__oneclick_uploads/2009/01/axel_springer_logo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9422" y="747670"/>
            <a:ext cx="763339" cy="17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http://www.mediai.com.au/Common/Images/logoOmd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9347" y="3098062"/>
            <a:ext cx="541600" cy="24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http://www.yr.co.nz/content-images/logos/mediaedge_logo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7233" y="2681013"/>
            <a:ext cx="620672" cy="1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http://www.mccannworldgroup.co.za/mccann/applications/mccann/templates/images/universal_mccann_logo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1265" y="4749881"/>
            <a:ext cx="846920" cy="26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http://www.titoktan.hu/LOGOK_KEPEK/origo-log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242" y="3114176"/>
            <a:ext cx="596767" cy="1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 descr="\\Hera\mediact\AdHoc\Viasat\Megvilagosodas_2011\Új viasat logók\v3_smal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58337" y="4631064"/>
            <a:ext cx="364695" cy="36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5" descr="\\Hu-media26\!kozos\Csenge\Viasat\TV logók\viasat6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680" y="4687500"/>
            <a:ext cx="340384" cy="2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02018" y="3917600"/>
            <a:ext cx="553766" cy="20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37418" y="4266483"/>
            <a:ext cx="720880" cy="24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image.hotdog.hu/user/celebvadasz/tv2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89245" y="4212913"/>
            <a:ext cx="342624" cy="336768"/>
          </a:xfrm>
          <a:prstGeom prst="rect">
            <a:avLst/>
          </a:prstGeom>
          <a:noFill/>
        </p:spPr>
      </p:pic>
      <p:pic>
        <p:nvPicPr>
          <p:cNvPr id="26" name="Picture 6" descr="http://images4.wikia.nocookie.net/__cb20100328191243/logopedia/images/1/11/Sanoma_logo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6392" y="3922530"/>
            <a:ext cx="644578" cy="176287"/>
          </a:xfrm>
          <a:prstGeom prst="rect">
            <a:avLst/>
          </a:prstGeom>
          <a:noFill/>
        </p:spPr>
      </p:pic>
      <p:pic>
        <p:nvPicPr>
          <p:cNvPr id="27" name="Picture 8" descr="http://phoneblog.hu/wp-content/uploads/2012/09/nmhh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8805" y="3073072"/>
            <a:ext cx="979019" cy="234800"/>
          </a:xfrm>
          <a:prstGeom prst="rect">
            <a:avLst/>
          </a:prstGeom>
          <a:noFill/>
        </p:spPr>
      </p:pic>
      <p:pic>
        <p:nvPicPr>
          <p:cNvPr id="28" name="Picture 10" descr="http://upload.wikimedia.org/wikipedia/en/b/b0/MTVA_logo_2012.pn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7467" y="3013286"/>
            <a:ext cx="419784" cy="421959"/>
          </a:xfrm>
          <a:prstGeom prst="rect">
            <a:avLst/>
          </a:prstGeom>
          <a:noFill/>
        </p:spPr>
      </p:pic>
      <p:pic>
        <p:nvPicPr>
          <p:cNvPr id="29" name="Picture 12" descr="http://upload.wikimedia.org/wikipedia/hu/d/d7/Antenna_Hungaria_logo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649" y="691087"/>
            <a:ext cx="897158" cy="223975"/>
          </a:xfrm>
          <a:prstGeom prst="rect">
            <a:avLst/>
          </a:prstGeom>
          <a:noFill/>
        </p:spPr>
      </p:pic>
      <p:pic>
        <p:nvPicPr>
          <p:cNvPr id="30" name="Picture 14" descr="http://techshow.mmklaszter.com/wp-content/uploads/2012/05/index_logo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622" y="2238714"/>
            <a:ext cx="658941" cy="132158"/>
          </a:xfrm>
          <a:prstGeom prst="rect">
            <a:avLst/>
          </a:prstGeom>
          <a:noFill/>
        </p:spPr>
      </p:pic>
      <p:pic>
        <p:nvPicPr>
          <p:cNvPr id="31" name="Picture 16" descr="http://www.cvonline.hu/uploads/cms/images/chello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7567" y="1122459"/>
            <a:ext cx="679436" cy="119983"/>
          </a:xfrm>
          <a:prstGeom prst="rect">
            <a:avLst/>
          </a:prstGeom>
          <a:noFill/>
        </p:spPr>
      </p:pic>
      <p:pic>
        <p:nvPicPr>
          <p:cNvPr id="34" name="Picture 30" descr="http://www.monacocareerday.com/images/eutelsat_logo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7737" y="1863263"/>
            <a:ext cx="605547" cy="124261"/>
          </a:xfrm>
          <a:prstGeom prst="rect">
            <a:avLst/>
          </a:prstGeom>
          <a:noFill/>
        </p:spPr>
      </p:pic>
      <p:pic>
        <p:nvPicPr>
          <p:cNvPr id="35" name="Picture 44" descr="http://cache.daylife.com/imageserve/03BHbDH3RH7kF/350x.jp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779" y="1058162"/>
            <a:ext cx="416869" cy="241785"/>
          </a:xfrm>
          <a:prstGeom prst="rect">
            <a:avLst/>
          </a:prstGeom>
          <a:noFill/>
        </p:spPr>
      </p:pic>
      <p:pic>
        <p:nvPicPr>
          <p:cNvPr id="36" name="Picture 46" descr="http://upload.wikimedia.org/wikipedia/hu/6/64/Atmedia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2565" y="716361"/>
            <a:ext cx="679677" cy="202092"/>
          </a:xfrm>
          <a:prstGeom prst="rect">
            <a:avLst/>
          </a:prstGeom>
          <a:noFill/>
        </p:spPr>
      </p:pic>
      <p:pic>
        <p:nvPicPr>
          <p:cNvPr id="37" name="Picture 48" descr="http://upload.wikimedia.org/wikipedia/hu/0/03/Mindigtv-logo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89228" y="2447269"/>
            <a:ext cx="379903" cy="582189"/>
          </a:xfrm>
          <a:prstGeom prst="rect">
            <a:avLst/>
          </a:prstGeom>
          <a:noFill/>
        </p:spPr>
      </p:pic>
      <p:pic>
        <p:nvPicPr>
          <p:cNvPr id="38" name="Picture 20" descr="logo_rtime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5836" y="3867965"/>
            <a:ext cx="384561" cy="354904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6" y="4305565"/>
            <a:ext cx="674081" cy="2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6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28" y="1704752"/>
            <a:ext cx="358503" cy="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50" y="3885821"/>
            <a:ext cx="615837" cy="2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1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7" y="2025957"/>
            <a:ext cx="821831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77" y="607047"/>
            <a:ext cx="393803" cy="3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81" y="723634"/>
            <a:ext cx="659150" cy="1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02" y="1794345"/>
            <a:ext cx="645762" cy="21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6" y="2642897"/>
            <a:ext cx="618033" cy="1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0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13" y="3145517"/>
            <a:ext cx="703891" cy="1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63" y="3522035"/>
            <a:ext cx="407682" cy="2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4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7" y="3917601"/>
            <a:ext cx="435473" cy="2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7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04" y="3955056"/>
            <a:ext cx="511889" cy="14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9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5" y="4238587"/>
            <a:ext cx="350763" cy="3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6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34" y="4581905"/>
            <a:ext cx="340096" cy="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http://www.cph2014.hu/files/6913/9529/7499/logo_teva.png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71" y="4296038"/>
            <a:ext cx="497058" cy="1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/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92" y="620114"/>
            <a:ext cx="363653" cy="3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5"/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43" y="1081152"/>
            <a:ext cx="703442" cy="1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7"/>
          <p:cNvPicPr>
            <a:picLocks noChangeAspect="1" noChangeArrowheads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18" y="1473374"/>
            <a:ext cx="485572" cy="2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0" y="2151703"/>
            <a:ext cx="556304" cy="2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3"/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49" y="2569759"/>
            <a:ext cx="342336" cy="3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5"/>
          <p:cNvPicPr>
            <a:picLocks noChangeAspect="1" noChangeArrowheads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7" b="29698"/>
          <a:stretch/>
        </p:blipFill>
        <p:spPr bwMode="auto">
          <a:xfrm>
            <a:off x="3433229" y="2611179"/>
            <a:ext cx="628364" cy="2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9"/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4" y="3114178"/>
            <a:ext cx="627760" cy="2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5"/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56" y="3480586"/>
            <a:ext cx="408490" cy="28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9"/>
          <p:cNvPicPr>
            <a:picLocks noChangeAspect="1" noChangeArrowheads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3" y="3540568"/>
            <a:ext cx="574044" cy="16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85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4" y="3865643"/>
            <a:ext cx="472532" cy="32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94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86" y="4604620"/>
            <a:ext cx="339028" cy="3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3"/>
          <p:cNvPicPr>
            <a:picLocks noChangeAspect="1" noChangeArrowheads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85" y="3127652"/>
            <a:ext cx="820700" cy="1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4"/>
          <p:cNvPicPr>
            <a:picLocks noChangeAspect="1" noChangeArrowheads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29" y="1078726"/>
            <a:ext cx="721935" cy="2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5"/>
          <p:cNvPicPr>
            <a:picLocks noChangeAspect="1" noChangeArrowheads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6" y="1423352"/>
            <a:ext cx="561740" cy="3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6"/>
          <p:cNvPicPr>
            <a:picLocks noChangeAspect="1" noChangeArrowheads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24" y="2103117"/>
            <a:ext cx="401026" cy="3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4"/>
          <p:cNvPicPr>
            <a:picLocks noChangeAspect="1" noChangeArrowheads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28" y="2589801"/>
            <a:ext cx="503470" cy="30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6"/>
          <p:cNvPicPr>
            <a:picLocks noChangeAspect="1" noChangeArrowheads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63" y="2653033"/>
            <a:ext cx="534252" cy="1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0"/>
          <p:cNvPicPr>
            <a:picLocks noChangeAspect="1" noChangeArrowheads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05" y="3462867"/>
            <a:ext cx="745467" cy="2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90"/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8" y="4333374"/>
            <a:ext cx="467971" cy="19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93"/>
          <p:cNvPicPr>
            <a:picLocks noChangeAspect="1" noChangeArrowheads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48" y="4692379"/>
            <a:ext cx="763820" cy="11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5"/>
          <p:cNvPicPr>
            <a:picLocks noChangeAspect="1" noChangeArrowheads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54" y="4229082"/>
            <a:ext cx="485944" cy="26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"/>
          <p:cNvPicPr>
            <a:picLocks noChangeAspect="1" noChangeArrowheads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84" y="4283779"/>
            <a:ext cx="640712" cy="2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8"/>
          <p:cNvPicPr>
            <a:picLocks noChangeAspect="1" noChangeArrowheads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22" y="2604293"/>
            <a:ext cx="724990" cy="2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1"/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35" y="732660"/>
            <a:ext cx="376661" cy="25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1"/>
          <p:cNvPicPr>
            <a:picLocks noChangeAspect="1" noChangeArrowheads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70" y="1382218"/>
            <a:ext cx="570480" cy="3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2"/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12" y="1786575"/>
            <a:ext cx="553577" cy="2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3"/>
          <p:cNvPicPr>
            <a:picLocks noChangeAspect="1" noChangeArrowheads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95" y="1812050"/>
            <a:ext cx="742292" cy="2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1"/>
          <p:cNvPicPr>
            <a:picLocks noChangeAspect="1" noChangeArrowheads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40" y="2592045"/>
            <a:ext cx="604651" cy="3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2"/>
          <p:cNvPicPr>
            <a:picLocks noChangeAspect="1" noChangeArrowheads="1"/>
          </p:cNvPicPr>
          <p:nvPr/>
        </p:nvPicPr>
        <p:blipFill rotWithShape="1">
          <a:blip r:embed="rId7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2" b="23875"/>
          <a:stretch/>
        </p:blipFill>
        <p:spPr bwMode="auto">
          <a:xfrm>
            <a:off x="2604389" y="1771780"/>
            <a:ext cx="531398" cy="2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7"/>
          <p:cNvPicPr>
            <a:picLocks noChangeAspect="1" noChangeArrowheads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22" y="3443939"/>
            <a:ext cx="305958" cy="2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2"/>
          <p:cNvPicPr>
            <a:picLocks noChangeAspect="1" noChangeArrowheads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8" y="721082"/>
            <a:ext cx="653099" cy="1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3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58" y="4311595"/>
            <a:ext cx="655451" cy="19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4" y="1088381"/>
            <a:ext cx="650237" cy="2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8"/>
          <p:cNvPicPr>
            <a:picLocks noChangeAspect="1" noChangeArrowheads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45" y="1453150"/>
            <a:ext cx="427106" cy="2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1"/>
          <p:cNvPicPr>
            <a:picLocks noChangeAspect="1" noChangeArrowheads="1"/>
          </p:cNvPicPr>
          <p:nvPr/>
        </p:nvPicPr>
        <p:blipFill rotWithShape="1">
          <a:blip r:embed="rId8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4" b="33758"/>
          <a:stretch/>
        </p:blipFill>
        <p:spPr bwMode="auto">
          <a:xfrm>
            <a:off x="4138039" y="3132954"/>
            <a:ext cx="540990" cy="18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4"/>
          <p:cNvPicPr>
            <a:picLocks noChangeAspect="1" noChangeArrowheads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39" y="3455535"/>
            <a:ext cx="441886" cy="3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6"/>
          <p:cNvPicPr>
            <a:picLocks noChangeAspect="1" noChangeArrowheads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08" y="3556350"/>
            <a:ext cx="476340" cy="1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8"/>
          <p:cNvPicPr>
            <a:picLocks noChangeAspect="1" noChangeArrowheads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405358"/>
            <a:ext cx="600676" cy="34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6"/>
          <p:cNvPicPr>
            <a:picLocks noChangeAspect="1" noChangeArrowheads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58" y="3912030"/>
            <a:ext cx="594134" cy="2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91"/>
          <p:cNvPicPr>
            <a:picLocks noChangeAspect="1" noChangeArrowheads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4" y="4329512"/>
            <a:ext cx="563041" cy="1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1"/>
          <p:cNvPicPr>
            <a:picLocks noChangeAspect="1" noChangeArrowheads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22" y="717963"/>
            <a:ext cx="440227" cy="1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2"/>
          <p:cNvPicPr>
            <a:picLocks noChangeAspect="1" noChangeArrowheads="1"/>
          </p:cNvPicPr>
          <p:nvPr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79" y="928983"/>
            <a:ext cx="1000492" cy="5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0" descr="http://www.butterflylondon.com/wp-content/themes/butterfly/img/logo@2x.png"/>
          <p:cNvPicPr>
            <a:picLocks noChangeAspect="1" noChangeArrowheads="1"/>
          </p:cNvPicPr>
          <p:nvPr/>
        </p:nvPicPr>
        <p:blipFill>
          <a:blip r:embed="rId9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8" y="1122459"/>
            <a:ext cx="757053" cy="1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9"/>
          <p:cNvPicPr>
            <a:picLocks noChangeAspect="1" noChangeArrowheads="1"/>
          </p:cNvPicPr>
          <p:nvPr/>
        </p:nvPicPr>
        <p:blipFill>
          <a:blip r:embed="rId9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11" y="1506122"/>
            <a:ext cx="538325" cy="1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4"/>
          <p:cNvPicPr>
            <a:picLocks noChangeAspect="1" noChangeArrowheads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91" y="1453150"/>
            <a:ext cx="487995" cy="2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8"/>
          <p:cNvPicPr>
            <a:picLocks noChangeAspect="1" noChangeArrowheads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98" y="2181710"/>
            <a:ext cx="543562" cy="2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2"/>
          <p:cNvPicPr>
            <a:picLocks noChangeAspect="1" noChangeArrowheads="1"/>
          </p:cNvPicPr>
          <p:nvPr/>
        </p:nvPicPr>
        <p:blipFill>
          <a:blip r:embed="rId9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79" y="2145035"/>
            <a:ext cx="337986" cy="2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54"/>
          <p:cNvPicPr>
            <a:picLocks noChangeAspect="1" noChangeArrowheads="1"/>
          </p:cNvPicPr>
          <p:nvPr/>
        </p:nvPicPr>
        <p:blipFill>
          <a:blip r:embed="rId9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1" y="3432446"/>
            <a:ext cx="423146" cy="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9"/>
          <p:cNvPicPr>
            <a:picLocks noChangeAspect="1" noChangeArrowheads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14" y="3163450"/>
            <a:ext cx="629772" cy="11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0"/>
          <p:cNvPicPr>
            <a:picLocks noChangeAspect="1" noChangeArrowheads="1"/>
          </p:cNvPicPr>
          <p:nvPr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36" y="3498309"/>
            <a:ext cx="491355" cy="2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67"/>
          <p:cNvPicPr>
            <a:picLocks noChangeAspect="1" noChangeArrowheads="1"/>
          </p:cNvPicPr>
          <p:nvPr/>
        </p:nvPicPr>
        <p:blipFill>
          <a:blip r:embed="rId9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4" y="2617637"/>
            <a:ext cx="635625" cy="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6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0" y="1447190"/>
            <a:ext cx="321579" cy="2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" descr="http://www.gotthardtv.hu/kepek/logo-1258981720.jpg"/>
          <p:cNvPicPr>
            <a:picLocks noChangeAspect="1" noChangeArrowheads="1"/>
          </p:cNvPicPr>
          <p:nvPr/>
        </p:nvPicPr>
        <p:blipFill>
          <a:blip r:embed="rId100" cstate="print"/>
          <a:srcRect/>
          <a:stretch>
            <a:fillRect/>
          </a:stretch>
        </p:blipFill>
        <p:spPr bwMode="auto">
          <a:xfrm>
            <a:off x="1440515" y="1398360"/>
            <a:ext cx="276878" cy="3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40"/>
          <p:cNvPicPr>
            <a:picLocks noChangeAspect="1" noChangeArrowheads="1"/>
          </p:cNvPicPr>
          <p:nvPr/>
        </p:nvPicPr>
        <p:blipFill>
          <a:blip r:embed="rId10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35" y="1335575"/>
            <a:ext cx="614593" cy="43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0" descr="http://www.lyngsat-logo.com/hires/ll/life_network_hu.png"/>
          <p:cNvPicPr>
            <a:picLocks noChangeAspect="1" noChangeArrowheads="1"/>
          </p:cNvPicPr>
          <p:nvPr/>
        </p:nvPicPr>
        <p:blipFill>
          <a:blip r:embed="rId10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3556" y="2107853"/>
            <a:ext cx="448905" cy="289616"/>
          </a:xfrm>
          <a:prstGeom prst="rect">
            <a:avLst/>
          </a:prstGeom>
          <a:noFill/>
        </p:spPr>
      </p:pic>
      <p:pic>
        <p:nvPicPr>
          <p:cNvPr id="112" name="Picture 2" descr="http://www.sjventerprise.com/images/800px-SABMiller_logo.svg.png"/>
          <p:cNvPicPr>
            <a:picLocks noChangeAspect="1" noChangeArrowheads="1"/>
          </p:cNvPicPr>
          <p:nvPr/>
        </p:nvPicPr>
        <p:blipFill>
          <a:blip r:embed="rId10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41" y="3822863"/>
            <a:ext cx="439159" cy="3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s://encrypted-tbn3.gstatic.com/images?q=tbn:ANd9GcRq2W1qF8BKw6CdX0W85SFOfCOsy1zz8ThxKP0x8oooxQApWF9CfuJcRs5T"/>
          <p:cNvPicPr>
            <a:picLocks noChangeAspect="1" noChangeArrowheads="1"/>
          </p:cNvPicPr>
          <p:nvPr/>
        </p:nvPicPr>
        <p:blipFill>
          <a:blip r:embed="rId10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02" y="1792045"/>
            <a:ext cx="511109" cy="1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://upload.wikimedia.org/wikipedia/commons/0/08/Decathlon_Logo.png"/>
          <p:cNvPicPr>
            <a:picLocks noChangeAspect="1" noChangeArrowheads="1"/>
          </p:cNvPicPr>
          <p:nvPr/>
        </p:nvPicPr>
        <p:blipFill>
          <a:blip r:embed="rId10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28" y="1475731"/>
            <a:ext cx="639097" cy="1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http://aiesec.bg/national_website/wp-content/uploads/2014/09/img_logo_FS.gif"/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0" y="1766154"/>
            <a:ext cx="401100" cy="2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36" y="1040310"/>
            <a:ext cx="399757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8" descr="http://t1.gstatic.com/images?q=tbn:ANd9GcT7LGq7Hq6fpaE7yCG0S1_PuSOPnbOUYr1wM2qA3x1Mqoj86Kisg246uxKA"/>
          <p:cNvPicPr>
            <a:picLocks noChangeAspect="1" noChangeArrowheads="1"/>
          </p:cNvPicPr>
          <p:nvPr/>
        </p:nvPicPr>
        <p:blipFill>
          <a:blip r:embed="rId108" cstate="print"/>
          <a:srcRect/>
          <a:stretch>
            <a:fillRect/>
          </a:stretch>
        </p:blipFill>
        <p:spPr bwMode="auto">
          <a:xfrm>
            <a:off x="3703456" y="4723429"/>
            <a:ext cx="571369" cy="137917"/>
          </a:xfrm>
          <a:prstGeom prst="rect">
            <a:avLst/>
          </a:prstGeom>
          <a:noFill/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6797307" y="4274699"/>
            <a:ext cx="412880" cy="2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 descr="IPSOS_GAMECHANGERS_blue.png"/>
          <p:cNvPicPr>
            <a:picLocks noChangeAspect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616551" y="4737673"/>
            <a:ext cx="377223" cy="355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175702" y="2158242"/>
            <a:ext cx="720215" cy="240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5878622" y="4654726"/>
            <a:ext cx="654356" cy="215089"/>
          </a:xfrm>
          <a:prstGeom prst="rect">
            <a:avLst/>
          </a:prstGeom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71" y="1843595"/>
            <a:ext cx="622164" cy="21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119956" y="799767"/>
            <a:ext cx="940113" cy="1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984" y="1388444"/>
            <a:ext cx="4581525" cy="2247851"/>
          </a:xfrm>
        </p:spPr>
        <p:txBody>
          <a:bodyPr/>
          <a:lstStyle/>
          <a:p>
            <a:r>
              <a:rPr lang="hu-H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demográfia</a:t>
            </a:r>
            <a:endParaRPr lang="hu-HU" sz="20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14">
            <a:extLst>
              <a:ext uri="{FF2B5EF4-FFF2-40B4-BE49-F238E27FC236}">
                <a16:creationId xmlns:a16="http://schemas.microsoft.com/office/drawing/2014/main" xmlns="" id="{37AEC213-FE99-435D-A07D-0811DBCB5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r="20386"/>
          <a:stretch>
            <a:fillRect/>
          </a:stretch>
        </p:blipFill>
        <p:spPr>
          <a:xfrm>
            <a:off x="12713" y="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CEA608-05F4-4AE0-B7A8-A1E4F6C9D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A0C18C-9830-406A-9B87-642F65E66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10672"/>
            <a:ext cx="72542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20196"/>
              </p:ext>
            </p:extLst>
          </p:nvPr>
        </p:nvGraphicFramePr>
        <p:xfrm>
          <a:off x="3904891" y="1304698"/>
          <a:ext cx="1319300" cy="130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Freeform 26"/>
          <p:cNvSpPr>
            <a:spLocks noChangeAspect="1" noEditPoints="1"/>
          </p:cNvSpPr>
          <p:nvPr/>
        </p:nvSpPr>
        <p:spPr bwMode="auto">
          <a:xfrm>
            <a:off x="1779646" y="3360903"/>
            <a:ext cx="555762" cy="360054"/>
          </a:xfrm>
          <a:custGeom>
            <a:avLst/>
            <a:gdLst/>
            <a:ahLst/>
            <a:cxnLst>
              <a:cxn ang="0">
                <a:pos x="267" y="66"/>
              </a:cxn>
              <a:cxn ang="0">
                <a:pos x="235" y="23"/>
              </a:cxn>
              <a:cxn ang="0">
                <a:pos x="284" y="23"/>
              </a:cxn>
              <a:cxn ang="0">
                <a:pos x="216" y="89"/>
              </a:cxn>
              <a:cxn ang="0">
                <a:pos x="193" y="67"/>
              </a:cxn>
              <a:cxn ang="0">
                <a:pos x="332" y="277"/>
              </a:cxn>
              <a:cxn ang="0">
                <a:pos x="367" y="288"/>
              </a:cxn>
              <a:cxn ang="0">
                <a:pos x="374" y="288"/>
              </a:cxn>
              <a:cxn ang="0">
                <a:pos x="409" y="277"/>
              </a:cxn>
              <a:cxn ang="0">
                <a:pos x="437" y="277"/>
              </a:cxn>
              <a:cxn ang="0">
                <a:pos x="437" y="270"/>
              </a:cxn>
              <a:cxn ang="0">
                <a:pos x="446" y="247"/>
              </a:cxn>
              <a:cxn ang="0">
                <a:pos x="423" y="214"/>
              </a:cxn>
              <a:cxn ang="0">
                <a:pos x="402" y="247"/>
              </a:cxn>
              <a:cxn ang="0">
                <a:pos x="374" y="234"/>
              </a:cxn>
              <a:cxn ang="0">
                <a:pos x="367" y="234"/>
              </a:cxn>
              <a:cxn ang="0">
                <a:pos x="339" y="247"/>
              </a:cxn>
              <a:cxn ang="0">
                <a:pos x="318" y="214"/>
              </a:cxn>
              <a:cxn ang="0">
                <a:pos x="297" y="247"/>
              </a:cxn>
              <a:cxn ang="0">
                <a:pos x="304" y="270"/>
              </a:cxn>
              <a:cxn ang="0">
                <a:pos x="304" y="277"/>
              </a:cxn>
              <a:cxn ang="0">
                <a:pos x="226" y="243"/>
              </a:cxn>
              <a:cxn ang="0">
                <a:pos x="226" y="188"/>
              </a:cxn>
              <a:cxn ang="0">
                <a:pos x="164" y="243"/>
              </a:cxn>
              <a:cxn ang="0">
                <a:pos x="293" y="168"/>
              </a:cxn>
              <a:cxn ang="0">
                <a:pos x="267" y="78"/>
              </a:cxn>
              <a:cxn ang="0">
                <a:pos x="184" y="9"/>
              </a:cxn>
              <a:cxn ang="0">
                <a:pos x="64" y="168"/>
              </a:cxn>
              <a:cxn ang="0">
                <a:pos x="93" y="288"/>
              </a:cxn>
              <a:cxn ang="0">
                <a:pos x="293" y="288"/>
              </a:cxn>
              <a:cxn ang="0">
                <a:pos x="110" y="168"/>
              </a:cxn>
              <a:cxn ang="0">
                <a:pos x="275" y="168"/>
              </a:cxn>
              <a:cxn ang="0">
                <a:pos x="332" y="270"/>
              </a:cxn>
              <a:cxn ang="0">
                <a:pos x="339" y="270"/>
              </a:cxn>
              <a:cxn ang="0">
                <a:pos x="367" y="254"/>
              </a:cxn>
              <a:cxn ang="0">
                <a:pos x="367" y="270"/>
              </a:cxn>
              <a:cxn ang="0">
                <a:pos x="409" y="254"/>
              </a:cxn>
              <a:cxn ang="0">
                <a:pos x="0" y="270"/>
              </a:cxn>
              <a:cxn ang="0">
                <a:pos x="0" y="254"/>
              </a:cxn>
              <a:cxn ang="0">
                <a:pos x="12" y="234"/>
              </a:cxn>
              <a:cxn ang="0">
                <a:pos x="41" y="247"/>
              </a:cxn>
              <a:cxn ang="0">
                <a:pos x="62" y="214"/>
              </a:cxn>
              <a:cxn ang="0">
                <a:pos x="89" y="247"/>
              </a:cxn>
              <a:cxn ang="0">
                <a:pos x="76" y="270"/>
              </a:cxn>
              <a:cxn ang="0">
                <a:pos x="76" y="277"/>
              </a:cxn>
              <a:cxn ang="0">
                <a:pos x="47" y="277"/>
              </a:cxn>
              <a:cxn ang="0">
                <a:pos x="12" y="288"/>
              </a:cxn>
              <a:cxn ang="0">
                <a:pos x="0" y="270"/>
              </a:cxn>
              <a:cxn ang="0">
                <a:pos x="47" y="254"/>
              </a:cxn>
            </a:cxnLst>
            <a:rect l="0" t="0" r="r" b="b"/>
            <a:pathLst>
              <a:path w="446" h="288">
                <a:moveTo>
                  <a:pt x="275" y="23"/>
                </a:moveTo>
                <a:cubicBezTo>
                  <a:pt x="275" y="75"/>
                  <a:pt x="275" y="75"/>
                  <a:pt x="275" y="75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43" y="41"/>
                  <a:pt x="243" y="41"/>
                  <a:pt x="243" y="41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35" y="23"/>
                  <a:pt x="235" y="23"/>
                  <a:pt x="235" y="23"/>
                </a:cubicBezTo>
                <a:cubicBezTo>
                  <a:pt x="235" y="6"/>
                  <a:pt x="235" y="6"/>
                  <a:pt x="235" y="6"/>
                </a:cubicBezTo>
                <a:cubicBezTo>
                  <a:pt x="284" y="6"/>
                  <a:pt x="284" y="6"/>
                  <a:pt x="284" y="6"/>
                </a:cubicBezTo>
                <a:cubicBezTo>
                  <a:pt x="284" y="23"/>
                  <a:pt x="284" y="23"/>
                  <a:pt x="284" y="23"/>
                </a:cubicBezTo>
                <a:cubicBezTo>
                  <a:pt x="275" y="23"/>
                  <a:pt x="275" y="23"/>
                  <a:pt x="275" y="23"/>
                </a:cubicBezTo>
                <a:close/>
                <a:moveTo>
                  <a:pt x="193" y="67"/>
                </a:moveTo>
                <a:cubicBezTo>
                  <a:pt x="205" y="67"/>
                  <a:pt x="216" y="77"/>
                  <a:pt x="216" y="89"/>
                </a:cubicBezTo>
                <a:cubicBezTo>
                  <a:pt x="216" y="101"/>
                  <a:pt x="205" y="111"/>
                  <a:pt x="193" y="111"/>
                </a:cubicBezTo>
                <a:cubicBezTo>
                  <a:pt x="181" y="111"/>
                  <a:pt x="171" y="101"/>
                  <a:pt x="171" y="89"/>
                </a:cubicBezTo>
                <a:cubicBezTo>
                  <a:pt x="171" y="77"/>
                  <a:pt x="181" y="67"/>
                  <a:pt x="193" y="67"/>
                </a:cubicBezTo>
                <a:close/>
                <a:moveTo>
                  <a:pt x="304" y="288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9" y="277"/>
                  <a:pt x="339" y="277"/>
                  <a:pt x="339" y="277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74" y="277"/>
                  <a:pt x="374" y="277"/>
                  <a:pt x="374" y="277"/>
                </a:cubicBezTo>
                <a:cubicBezTo>
                  <a:pt x="374" y="288"/>
                  <a:pt x="374" y="288"/>
                  <a:pt x="374" y="288"/>
                </a:cubicBezTo>
                <a:cubicBezTo>
                  <a:pt x="402" y="288"/>
                  <a:pt x="402" y="288"/>
                  <a:pt x="402" y="288"/>
                </a:cubicBezTo>
                <a:cubicBezTo>
                  <a:pt x="402" y="277"/>
                  <a:pt x="402" y="277"/>
                  <a:pt x="402" y="277"/>
                </a:cubicBezTo>
                <a:cubicBezTo>
                  <a:pt x="409" y="277"/>
                  <a:pt x="409" y="277"/>
                  <a:pt x="409" y="277"/>
                </a:cubicBezTo>
                <a:cubicBezTo>
                  <a:pt x="409" y="288"/>
                  <a:pt x="409" y="288"/>
                  <a:pt x="409" y="288"/>
                </a:cubicBezTo>
                <a:cubicBezTo>
                  <a:pt x="437" y="288"/>
                  <a:pt x="437" y="288"/>
                  <a:pt x="437" y="288"/>
                </a:cubicBezTo>
                <a:cubicBezTo>
                  <a:pt x="437" y="277"/>
                  <a:pt x="437" y="277"/>
                  <a:pt x="437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6" y="270"/>
                  <a:pt x="446" y="270"/>
                  <a:pt x="446" y="270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54"/>
                  <a:pt x="437" y="254"/>
                  <a:pt x="437" y="254"/>
                </a:cubicBezTo>
                <a:cubicBezTo>
                  <a:pt x="446" y="254"/>
                  <a:pt x="446" y="254"/>
                  <a:pt x="446" y="254"/>
                </a:cubicBezTo>
                <a:cubicBezTo>
                  <a:pt x="446" y="247"/>
                  <a:pt x="446" y="247"/>
                  <a:pt x="446" y="247"/>
                </a:cubicBezTo>
                <a:cubicBezTo>
                  <a:pt x="437" y="247"/>
                  <a:pt x="437" y="247"/>
                  <a:pt x="437" y="247"/>
                </a:cubicBezTo>
                <a:cubicBezTo>
                  <a:pt x="437" y="234"/>
                  <a:pt x="437" y="234"/>
                  <a:pt x="437" y="234"/>
                </a:cubicBezTo>
                <a:cubicBezTo>
                  <a:pt x="423" y="214"/>
                  <a:pt x="423" y="214"/>
                  <a:pt x="423" y="214"/>
                </a:cubicBezTo>
                <a:cubicBezTo>
                  <a:pt x="409" y="234"/>
                  <a:pt x="409" y="234"/>
                  <a:pt x="409" y="234"/>
                </a:cubicBezTo>
                <a:cubicBezTo>
                  <a:pt x="409" y="247"/>
                  <a:pt x="409" y="247"/>
                  <a:pt x="409" y="247"/>
                </a:cubicBezTo>
                <a:cubicBezTo>
                  <a:pt x="402" y="247"/>
                  <a:pt x="402" y="247"/>
                  <a:pt x="402" y="247"/>
                </a:cubicBezTo>
                <a:cubicBezTo>
                  <a:pt x="402" y="234"/>
                  <a:pt x="402" y="234"/>
                  <a:pt x="402" y="234"/>
                </a:cubicBezTo>
                <a:cubicBezTo>
                  <a:pt x="388" y="214"/>
                  <a:pt x="388" y="214"/>
                  <a:pt x="388" y="214"/>
                </a:cubicBezTo>
                <a:cubicBezTo>
                  <a:pt x="374" y="234"/>
                  <a:pt x="374" y="234"/>
                  <a:pt x="374" y="234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67" y="247"/>
                  <a:pt x="367" y="247"/>
                  <a:pt x="367" y="247"/>
                </a:cubicBezTo>
                <a:cubicBezTo>
                  <a:pt x="367" y="234"/>
                  <a:pt x="367" y="234"/>
                  <a:pt x="367" y="234"/>
                </a:cubicBezTo>
                <a:cubicBezTo>
                  <a:pt x="353" y="214"/>
                  <a:pt x="353" y="214"/>
                  <a:pt x="353" y="214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2" y="234"/>
                  <a:pt x="332" y="234"/>
                  <a:pt x="332" y="234"/>
                </a:cubicBezTo>
                <a:cubicBezTo>
                  <a:pt x="318" y="214"/>
                  <a:pt x="318" y="214"/>
                  <a:pt x="318" y="214"/>
                </a:cubicBezTo>
                <a:cubicBezTo>
                  <a:pt x="304" y="234"/>
                  <a:pt x="304" y="234"/>
                  <a:pt x="304" y="234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297" y="247"/>
                  <a:pt x="297" y="247"/>
                  <a:pt x="297" y="247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304" y="254"/>
                  <a:pt x="304" y="254"/>
                  <a:pt x="304" y="254"/>
                </a:cubicBezTo>
                <a:cubicBezTo>
                  <a:pt x="304" y="270"/>
                  <a:pt x="304" y="270"/>
                  <a:pt x="304" y="270"/>
                </a:cubicBezTo>
                <a:cubicBezTo>
                  <a:pt x="297" y="270"/>
                  <a:pt x="297" y="270"/>
                  <a:pt x="297" y="270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304" y="277"/>
                  <a:pt x="304" y="277"/>
                  <a:pt x="304" y="277"/>
                </a:cubicBezTo>
                <a:cubicBezTo>
                  <a:pt x="304" y="288"/>
                  <a:pt x="304" y="288"/>
                  <a:pt x="304" y="288"/>
                </a:cubicBezTo>
                <a:close/>
                <a:moveTo>
                  <a:pt x="226" y="188"/>
                </a:moveTo>
                <a:cubicBezTo>
                  <a:pt x="226" y="243"/>
                  <a:pt x="226" y="243"/>
                  <a:pt x="226" y="243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226" y="188"/>
                  <a:pt x="226" y="188"/>
                  <a:pt x="226" y="188"/>
                </a:cubicBezTo>
                <a:close/>
                <a:moveTo>
                  <a:pt x="190" y="188"/>
                </a:moveTo>
                <a:cubicBezTo>
                  <a:pt x="190" y="243"/>
                  <a:pt x="190" y="243"/>
                  <a:pt x="190" y="243"/>
                </a:cubicBezTo>
                <a:cubicBezTo>
                  <a:pt x="164" y="243"/>
                  <a:pt x="164" y="243"/>
                  <a:pt x="164" y="243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90" y="188"/>
                  <a:pt x="190" y="188"/>
                  <a:pt x="190" y="188"/>
                </a:cubicBezTo>
                <a:close/>
                <a:moveTo>
                  <a:pt x="293" y="168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67" y="78"/>
                  <a:pt x="267" y="78"/>
                  <a:pt x="267" y="78"/>
                </a:cubicBezTo>
                <a:cubicBezTo>
                  <a:pt x="202" y="9"/>
                  <a:pt x="202" y="9"/>
                  <a:pt x="202" y="9"/>
                </a:cubicBezTo>
                <a:cubicBezTo>
                  <a:pt x="193" y="0"/>
                  <a:pt x="193" y="0"/>
                  <a:pt x="193" y="0"/>
                </a:cubicBezTo>
                <a:cubicBezTo>
                  <a:pt x="184" y="9"/>
                  <a:pt x="184" y="9"/>
                  <a:pt x="184" y="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88"/>
                  <a:pt x="93" y="288"/>
                  <a:pt x="93" y="288"/>
                </a:cubicBezTo>
                <a:cubicBezTo>
                  <a:pt x="101" y="288"/>
                  <a:pt x="101" y="288"/>
                  <a:pt x="101" y="288"/>
                </a:cubicBezTo>
                <a:cubicBezTo>
                  <a:pt x="284" y="288"/>
                  <a:pt x="284" y="288"/>
                  <a:pt x="284" y="288"/>
                </a:cubicBezTo>
                <a:cubicBezTo>
                  <a:pt x="293" y="288"/>
                  <a:pt x="293" y="288"/>
                  <a:pt x="293" y="288"/>
                </a:cubicBezTo>
                <a:cubicBezTo>
                  <a:pt x="293" y="279"/>
                  <a:pt x="293" y="279"/>
                  <a:pt x="293" y="279"/>
                </a:cubicBezTo>
                <a:cubicBezTo>
                  <a:pt x="293" y="168"/>
                  <a:pt x="293" y="168"/>
                  <a:pt x="293" y="168"/>
                </a:cubicBezTo>
                <a:close/>
                <a:moveTo>
                  <a:pt x="110" y="168"/>
                </a:moveTo>
                <a:cubicBezTo>
                  <a:pt x="110" y="270"/>
                  <a:pt x="110" y="270"/>
                  <a:pt x="110" y="270"/>
                </a:cubicBezTo>
                <a:cubicBezTo>
                  <a:pt x="275" y="270"/>
                  <a:pt x="275" y="270"/>
                  <a:pt x="275" y="270"/>
                </a:cubicBezTo>
                <a:cubicBezTo>
                  <a:pt x="275" y="168"/>
                  <a:pt x="275" y="168"/>
                  <a:pt x="275" y="168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10" y="168"/>
                  <a:pt x="110" y="168"/>
                  <a:pt x="110" y="168"/>
                </a:cubicBezTo>
                <a:close/>
                <a:moveTo>
                  <a:pt x="332" y="270"/>
                </a:moveTo>
                <a:cubicBezTo>
                  <a:pt x="332" y="254"/>
                  <a:pt x="332" y="254"/>
                  <a:pt x="332" y="254"/>
                </a:cubicBezTo>
                <a:cubicBezTo>
                  <a:pt x="339" y="254"/>
                  <a:pt x="339" y="254"/>
                  <a:pt x="339" y="254"/>
                </a:cubicBezTo>
                <a:cubicBezTo>
                  <a:pt x="339" y="270"/>
                  <a:pt x="339" y="270"/>
                  <a:pt x="339" y="270"/>
                </a:cubicBezTo>
                <a:cubicBezTo>
                  <a:pt x="332" y="270"/>
                  <a:pt x="332" y="270"/>
                  <a:pt x="332" y="270"/>
                </a:cubicBezTo>
                <a:close/>
                <a:moveTo>
                  <a:pt x="367" y="270"/>
                </a:moveTo>
                <a:cubicBezTo>
                  <a:pt x="367" y="254"/>
                  <a:pt x="367" y="254"/>
                  <a:pt x="367" y="254"/>
                </a:cubicBezTo>
                <a:cubicBezTo>
                  <a:pt x="374" y="254"/>
                  <a:pt x="374" y="254"/>
                  <a:pt x="374" y="254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67" y="270"/>
                  <a:pt x="367" y="270"/>
                  <a:pt x="367" y="270"/>
                </a:cubicBezTo>
                <a:close/>
                <a:moveTo>
                  <a:pt x="402" y="270"/>
                </a:moveTo>
                <a:cubicBezTo>
                  <a:pt x="402" y="254"/>
                  <a:pt x="402" y="254"/>
                  <a:pt x="402" y="254"/>
                </a:cubicBezTo>
                <a:cubicBezTo>
                  <a:pt x="409" y="254"/>
                  <a:pt x="409" y="254"/>
                  <a:pt x="409" y="254"/>
                </a:cubicBezTo>
                <a:cubicBezTo>
                  <a:pt x="409" y="270"/>
                  <a:pt x="409" y="270"/>
                  <a:pt x="409" y="270"/>
                </a:cubicBezTo>
                <a:cubicBezTo>
                  <a:pt x="402" y="270"/>
                  <a:pt x="402" y="270"/>
                  <a:pt x="402" y="270"/>
                </a:cubicBezTo>
                <a:close/>
                <a:moveTo>
                  <a:pt x="0" y="270"/>
                </a:moveTo>
                <a:cubicBezTo>
                  <a:pt x="12" y="270"/>
                  <a:pt x="12" y="270"/>
                  <a:pt x="12" y="270"/>
                </a:cubicBezTo>
                <a:cubicBezTo>
                  <a:pt x="12" y="254"/>
                  <a:pt x="12" y="254"/>
                  <a:pt x="12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7"/>
                  <a:pt x="0" y="247"/>
                  <a:pt x="0" y="247"/>
                </a:cubicBezTo>
                <a:cubicBezTo>
                  <a:pt x="12" y="247"/>
                  <a:pt x="12" y="247"/>
                  <a:pt x="12" y="247"/>
                </a:cubicBezTo>
                <a:cubicBezTo>
                  <a:pt x="12" y="234"/>
                  <a:pt x="12" y="234"/>
                  <a:pt x="12" y="234"/>
                </a:cubicBezTo>
                <a:cubicBezTo>
                  <a:pt x="27" y="214"/>
                  <a:pt x="27" y="214"/>
                  <a:pt x="27" y="214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1" y="247"/>
                  <a:pt x="41" y="247"/>
                  <a:pt x="41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7" y="234"/>
                  <a:pt x="47" y="234"/>
                  <a:pt x="47" y="23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76" y="234"/>
                  <a:pt x="76" y="234"/>
                  <a:pt x="76" y="234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89" y="247"/>
                  <a:pt x="89" y="247"/>
                  <a:pt x="89" y="247"/>
                </a:cubicBezTo>
                <a:cubicBezTo>
                  <a:pt x="89" y="254"/>
                  <a:pt x="89" y="254"/>
                  <a:pt x="89" y="254"/>
                </a:cubicBezTo>
                <a:cubicBezTo>
                  <a:pt x="76" y="254"/>
                  <a:pt x="76" y="254"/>
                  <a:pt x="76" y="254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77"/>
                  <a:pt x="89" y="277"/>
                  <a:pt x="89" y="277"/>
                </a:cubicBezTo>
                <a:cubicBezTo>
                  <a:pt x="76" y="277"/>
                  <a:pt x="76" y="277"/>
                  <a:pt x="76" y="277"/>
                </a:cubicBezTo>
                <a:cubicBezTo>
                  <a:pt x="76" y="288"/>
                  <a:pt x="76" y="288"/>
                  <a:pt x="76" y="288"/>
                </a:cubicBezTo>
                <a:cubicBezTo>
                  <a:pt x="47" y="288"/>
                  <a:pt x="47" y="288"/>
                  <a:pt x="47" y="288"/>
                </a:cubicBezTo>
                <a:cubicBezTo>
                  <a:pt x="47" y="277"/>
                  <a:pt x="47" y="277"/>
                  <a:pt x="47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12" y="288"/>
                  <a:pt x="12" y="288"/>
                  <a:pt x="12" y="28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0"/>
                  <a:pt x="0" y="270"/>
                  <a:pt x="0" y="270"/>
                </a:cubicBezTo>
                <a:close/>
                <a:moveTo>
                  <a:pt x="41" y="270"/>
                </a:moveTo>
                <a:cubicBezTo>
                  <a:pt x="47" y="270"/>
                  <a:pt x="47" y="270"/>
                  <a:pt x="47" y="270"/>
                </a:cubicBezTo>
                <a:cubicBezTo>
                  <a:pt x="47" y="254"/>
                  <a:pt x="47" y="254"/>
                  <a:pt x="47" y="254"/>
                </a:cubicBezTo>
                <a:cubicBezTo>
                  <a:pt x="41" y="254"/>
                  <a:pt x="41" y="254"/>
                  <a:pt x="41" y="254"/>
                </a:cubicBezTo>
                <a:lnTo>
                  <a:pt x="41" y="2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0" y="3088435"/>
            <a:ext cx="708241" cy="674335"/>
          </a:xfrm>
          <a:prstGeom prst="rect">
            <a:avLst/>
          </a:prstGeom>
        </p:spPr>
      </p:pic>
      <p:sp>
        <p:nvSpPr>
          <p:cNvPr id="117" name="Freeform 589"/>
          <p:cNvSpPr>
            <a:spLocks noChangeAspect="1" noEditPoints="1"/>
          </p:cNvSpPr>
          <p:nvPr/>
        </p:nvSpPr>
        <p:spPr bwMode="auto">
          <a:xfrm>
            <a:off x="3376909" y="3202771"/>
            <a:ext cx="851009" cy="529673"/>
          </a:xfrm>
          <a:custGeom>
            <a:avLst/>
            <a:gdLst/>
            <a:ahLst/>
            <a:cxnLst>
              <a:cxn ang="0">
                <a:pos x="964" y="600"/>
              </a:cxn>
              <a:cxn ang="0">
                <a:pos x="0" y="558"/>
              </a:cxn>
              <a:cxn ang="0">
                <a:pos x="52" y="154"/>
              </a:cxn>
              <a:cxn ang="0">
                <a:pos x="2" y="142"/>
              </a:cxn>
              <a:cxn ang="0">
                <a:pos x="243" y="0"/>
              </a:cxn>
              <a:cxn ang="0">
                <a:pos x="718" y="0"/>
              </a:cxn>
              <a:cxn ang="0">
                <a:pos x="959" y="142"/>
              </a:cxn>
              <a:cxn ang="0">
                <a:pos x="912" y="154"/>
              </a:cxn>
              <a:cxn ang="0">
                <a:pos x="964" y="558"/>
              </a:cxn>
              <a:cxn ang="0">
                <a:pos x="116" y="192"/>
              </a:cxn>
              <a:cxn ang="0">
                <a:pos x="184" y="317"/>
              </a:cxn>
              <a:cxn ang="0">
                <a:pos x="316" y="192"/>
              </a:cxn>
              <a:cxn ang="0">
                <a:pos x="248" y="317"/>
              </a:cxn>
              <a:cxn ang="0">
                <a:pos x="316" y="192"/>
              </a:cxn>
              <a:cxn ang="0">
                <a:pos x="380" y="192"/>
              </a:cxn>
              <a:cxn ang="0">
                <a:pos x="449" y="317"/>
              </a:cxn>
              <a:cxn ang="0">
                <a:pos x="581" y="192"/>
              </a:cxn>
              <a:cxn ang="0">
                <a:pos x="515" y="317"/>
              </a:cxn>
              <a:cxn ang="0">
                <a:pos x="581" y="192"/>
              </a:cxn>
              <a:cxn ang="0">
                <a:pos x="647" y="192"/>
              </a:cxn>
              <a:cxn ang="0">
                <a:pos x="713" y="317"/>
              </a:cxn>
              <a:cxn ang="0">
                <a:pos x="848" y="192"/>
              </a:cxn>
              <a:cxn ang="0">
                <a:pos x="779" y="317"/>
              </a:cxn>
              <a:cxn ang="0">
                <a:pos x="848" y="192"/>
              </a:cxn>
              <a:cxn ang="0">
                <a:pos x="380" y="388"/>
              </a:cxn>
              <a:cxn ang="0">
                <a:pos x="470" y="558"/>
              </a:cxn>
              <a:cxn ang="0">
                <a:pos x="581" y="388"/>
              </a:cxn>
              <a:cxn ang="0">
                <a:pos x="491" y="558"/>
              </a:cxn>
              <a:cxn ang="0">
                <a:pos x="581" y="388"/>
              </a:cxn>
              <a:cxn ang="0">
                <a:pos x="116" y="388"/>
              </a:cxn>
              <a:cxn ang="0">
                <a:pos x="184" y="513"/>
              </a:cxn>
              <a:cxn ang="0">
                <a:pos x="316" y="388"/>
              </a:cxn>
              <a:cxn ang="0">
                <a:pos x="248" y="513"/>
              </a:cxn>
              <a:cxn ang="0">
                <a:pos x="316" y="388"/>
              </a:cxn>
              <a:cxn ang="0">
                <a:pos x="647" y="388"/>
              </a:cxn>
              <a:cxn ang="0">
                <a:pos x="713" y="513"/>
              </a:cxn>
              <a:cxn ang="0">
                <a:pos x="848" y="388"/>
              </a:cxn>
              <a:cxn ang="0">
                <a:pos x="779" y="513"/>
              </a:cxn>
              <a:cxn ang="0">
                <a:pos x="848" y="388"/>
              </a:cxn>
              <a:cxn ang="0">
                <a:pos x="116" y="154"/>
              </a:cxn>
              <a:cxn ang="0">
                <a:pos x="331" y="159"/>
              </a:cxn>
              <a:cxn ang="0">
                <a:pos x="848" y="154"/>
              </a:cxn>
              <a:cxn ang="0">
                <a:pos x="633" y="159"/>
              </a:cxn>
              <a:cxn ang="0">
                <a:pos x="848" y="154"/>
              </a:cxn>
            </a:cxnLst>
            <a:rect l="0" t="0" r="r" b="b"/>
            <a:pathLst>
              <a:path w="964" h="600">
                <a:moveTo>
                  <a:pt x="964" y="558"/>
                </a:moveTo>
                <a:lnTo>
                  <a:pt x="964" y="600"/>
                </a:lnTo>
                <a:lnTo>
                  <a:pt x="0" y="600"/>
                </a:lnTo>
                <a:lnTo>
                  <a:pt x="0" y="558"/>
                </a:lnTo>
                <a:lnTo>
                  <a:pt x="52" y="558"/>
                </a:lnTo>
                <a:lnTo>
                  <a:pt x="52" y="154"/>
                </a:lnTo>
                <a:lnTo>
                  <a:pt x="2" y="154"/>
                </a:lnTo>
                <a:lnTo>
                  <a:pt x="2" y="142"/>
                </a:lnTo>
                <a:lnTo>
                  <a:pt x="5" y="142"/>
                </a:lnTo>
                <a:lnTo>
                  <a:pt x="243" y="0"/>
                </a:lnTo>
                <a:lnTo>
                  <a:pt x="482" y="45"/>
                </a:lnTo>
                <a:lnTo>
                  <a:pt x="718" y="0"/>
                </a:lnTo>
                <a:lnTo>
                  <a:pt x="959" y="142"/>
                </a:lnTo>
                <a:lnTo>
                  <a:pt x="959" y="142"/>
                </a:lnTo>
                <a:lnTo>
                  <a:pt x="959" y="154"/>
                </a:lnTo>
                <a:lnTo>
                  <a:pt x="912" y="154"/>
                </a:lnTo>
                <a:lnTo>
                  <a:pt x="912" y="558"/>
                </a:lnTo>
                <a:lnTo>
                  <a:pt x="964" y="558"/>
                </a:lnTo>
                <a:close/>
                <a:moveTo>
                  <a:pt x="184" y="192"/>
                </a:moveTo>
                <a:lnTo>
                  <a:pt x="116" y="192"/>
                </a:lnTo>
                <a:lnTo>
                  <a:pt x="116" y="317"/>
                </a:lnTo>
                <a:lnTo>
                  <a:pt x="184" y="317"/>
                </a:lnTo>
                <a:lnTo>
                  <a:pt x="184" y="192"/>
                </a:lnTo>
                <a:close/>
                <a:moveTo>
                  <a:pt x="316" y="192"/>
                </a:moveTo>
                <a:lnTo>
                  <a:pt x="248" y="192"/>
                </a:lnTo>
                <a:lnTo>
                  <a:pt x="248" y="317"/>
                </a:lnTo>
                <a:lnTo>
                  <a:pt x="316" y="317"/>
                </a:lnTo>
                <a:lnTo>
                  <a:pt x="316" y="192"/>
                </a:lnTo>
                <a:close/>
                <a:moveTo>
                  <a:pt x="449" y="192"/>
                </a:moveTo>
                <a:lnTo>
                  <a:pt x="380" y="192"/>
                </a:lnTo>
                <a:lnTo>
                  <a:pt x="380" y="317"/>
                </a:lnTo>
                <a:lnTo>
                  <a:pt x="449" y="317"/>
                </a:lnTo>
                <a:lnTo>
                  <a:pt x="449" y="192"/>
                </a:lnTo>
                <a:close/>
                <a:moveTo>
                  <a:pt x="581" y="192"/>
                </a:moveTo>
                <a:lnTo>
                  <a:pt x="515" y="192"/>
                </a:lnTo>
                <a:lnTo>
                  <a:pt x="515" y="317"/>
                </a:lnTo>
                <a:lnTo>
                  <a:pt x="581" y="317"/>
                </a:lnTo>
                <a:lnTo>
                  <a:pt x="581" y="192"/>
                </a:lnTo>
                <a:close/>
                <a:moveTo>
                  <a:pt x="713" y="192"/>
                </a:moveTo>
                <a:lnTo>
                  <a:pt x="647" y="192"/>
                </a:lnTo>
                <a:lnTo>
                  <a:pt x="647" y="317"/>
                </a:lnTo>
                <a:lnTo>
                  <a:pt x="713" y="317"/>
                </a:lnTo>
                <a:lnTo>
                  <a:pt x="713" y="192"/>
                </a:lnTo>
                <a:close/>
                <a:moveTo>
                  <a:pt x="848" y="192"/>
                </a:moveTo>
                <a:lnTo>
                  <a:pt x="779" y="192"/>
                </a:lnTo>
                <a:lnTo>
                  <a:pt x="779" y="317"/>
                </a:lnTo>
                <a:lnTo>
                  <a:pt x="848" y="317"/>
                </a:lnTo>
                <a:lnTo>
                  <a:pt x="848" y="192"/>
                </a:lnTo>
                <a:close/>
                <a:moveTo>
                  <a:pt x="470" y="388"/>
                </a:moveTo>
                <a:lnTo>
                  <a:pt x="380" y="388"/>
                </a:lnTo>
                <a:lnTo>
                  <a:pt x="380" y="558"/>
                </a:lnTo>
                <a:lnTo>
                  <a:pt x="470" y="558"/>
                </a:lnTo>
                <a:lnTo>
                  <a:pt x="470" y="388"/>
                </a:lnTo>
                <a:close/>
                <a:moveTo>
                  <a:pt x="581" y="388"/>
                </a:moveTo>
                <a:lnTo>
                  <a:pt x="491" y="388"/>
                </a:lnTo>
                <a:lnTo>
                  <a:pt x="491" y="558"/>
                </a:lnTo>
                <a:lnTo>
                  <a:pt x="581" y="558"/>
                </a:lnTo>
                <a:lnTo>
                  <a:pt x="581" y="388"/>
                </a:lnTo>
                <a:close/>
                <a:moveTo>
                  <a:pt x="184" y="388"/>
                </a:moveTo>
                <a:lnTo>
                  <a:pt x="116" y="388"/>
                </a:lnTo>
                <a:lnTo>
                  <a:pt x="116" y="513"/>
                </a:lnTo>
                <a:lnTo>
                  <a:pt x="184" y="513"/>
                </a:lnTo>
                <a:lnTo>
                  <a:pt x="184" y="388"/>
                </a:lnTo>
                <a:close/>
                <a:moveTo>
                  <a:pt x="316" y="388"/>
                </a:moveTo>
                <a:lnTo>
                  <a:pt x="248" y="388"/>
                </a:lnTo>
                <a:lnTo>
                  <a:pt x="248" y="513"/>
                </a:lnTo>
                <a:lnTo>
                  <a:pt x="316" y="513"/>
                </a:lnTo>
                <a:lnTo>
                  <a:pt x="316" y="388"/>
                </a:lnTo>
                <a:close/>
                <a:moveTo>
                  <a:pt x="713" y="388"/>
                </a:moveTo>
                <a:lnTo>
                  <a:pt x="647" y="388"/>
                </a:lnTo>
                <a:lnTo>
                  <a:pt x="647" y="513"/>
                </a:lnTo>
                <a:lnTo>
                  <a:pt x="713" y="513"/>
                </a:lnTo>
                <a:lnTo>
                  <a:pt x="713" y="388"/>
                </a:lnTo>
                <a:close/>
                <a:moveTo>
                  <a:pt x="848" y="388"/>
                </a:moveTo>
                <a:lnTo>
                  <a:pt x="779" y="388"/>
                </a:lnTo>
                <a:lnTo>
                  <a:pt x="779" y="513"/>
                </a:lnTo>
                <a:lnTo>
                  <a:pt x="848" y="513"/>
                </a:lnTo>
                <a:lnTo>
                  <a:pt x="848" y="388"/>
                </a:lnTo>
                <a:close/>
                <a:moveTo>
                  <a:pt x="331" y="154"/>
                </a:moveTo>
                <a:lnTo>
                  <a:pt x="116" y="154"/>
                </a:lnTo>
                <a:lnTo>
                  <a:pt x="116" y="159"/>
                </a:lnTo>
                <a:lnTo>
                  <a:pt x="331" y="159"/>
                </a:lnTo>
                <a:lnTo>
                  <a:pt x="331" y="154"/>
                </a:lnTo>
                <a:close/>
                <a:moveTo>
                  <a:pt x="848" y="154"/>
                </a:moveTo>
                <a:lnTo>
                  <a:pt x="633" y="154"/>
                </a:lnTo>
                <a:lnTo>
                  <a:pt x="633" y="159"/>
                </a:lnTo>
                <a:lnTo>
                  <a:pt x="848" y="159"/>
                </a:lnTo>
                <a:lnTo>
                  <a:pt x="848" y="15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8" name="Group 175"/>
          <p:cNvGrpSpPr>
            <a:grpSpLocks noChangeAspect="1"/>
          </p:cNvGrpSpPr>
          <p:nvPr/>
        </p:nvGrpSpPr>
        <p:grpSpPr>
          <a:xfrm>
            <a:off x="2571734" y="3273827"/>
            <a:ext cx="513863" cy="467451"/>
            <a:chOff x="3395663" y="2381251"/>
            <a:chExt cx="246063" cy="223838"/>
          </a:xfrm>
        </p:grpSpPr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395663" y="2381251"/>
              <a:ext cx="246063" cy="223838"/>
            </a:xfrm>
            <a:custGeom>
              <a:avLst/>
              <a:gdLst/>
              <a:ahLst/>
              <a:cxnLst>
                <a:cxn ang="0">
                  <a:pos x="155" y="73"/>
                </a:cxn>
                <a:cxn ang="0">
                  <a:pos x="129" y="49"/>
                </a:cxn>
                <a:cxn ang="0">
                  <a:pos x="129" y="10"/>
                </a:cxn>
                <a:cxn ang="0">
                  <a:pos x="114" y="10"/>
                </a:cxn>
                <a:cxn ang="0">
                  <a:pos x="114" y="34"/>
                </a:cxn>
                <a:cxn ang="0">
                  <a:pos x="77" y="0"/>
                </a:cxn>
                <a:cxn ang="0">
                  <a:pos x="0" y="73"/>
                </a:cxn>
                <a:cxn ang="0">
                  <a:pos x="18" y="73"/>
                </a:cxn>
                <a:cxn ang="0">
                  <a:pos x="18" y="141"/>
                </a:cxn>
                <a:cxn ang="0">
                  <a:pos x="137" y="141"/>
                </a:cxn>
                <a:cxn ang="0">
                  <a:pos x="137" y="73"/>
                </a:cxn>
                <a:cxn ang="0">
                  <a:pos x="155" y="73"/>
                </a:cxn>
              </a:cxnLst>
              <a:rect l="0" t="0" r="r" b="b"/>
              <a:pathLst>
                <a:path w="155" h="141">
                  <a:moveTo>
                    <a:pt x="155" y="73"/>
                  </a:moveTo>
                  <a:lnTo>
                    <a:pt x="129" y="49"/>
                  </a:lnTo>
                  <a:lnTo>
                    <a:pt x="129" y="10"/>
                  </a:lnTo>
                  <a:lnTo>
                    <a:pt x="114" y="10"/>
                  </a:lnTo>
                  <a:lnTo>
                    <a:pt x="114" y="34"/>
                  </a:lnTo>
                  <a:lnTo>
                    <a:pt x="77" y="0"/>
                  </a:lnTo>
                  <a:lnTo>
                    <a:pt x="0" y="73"/>
                  </a:lnTo>
                  <a:lnTo>
                    <a:pt x="18" y="73"/>
                  </a:lnTo>
                  <a:lnTo>
                    <a:pt x="18" y="141"/>
                  </a:lnTo>
                  <a:lnTo>
                    <a:pt x="137" y="141"/>
                  </a:lnTo>
                  <a:lnTo>
                    <a:pt x="137" y="73"/>
                  </a:lnTo>
                  <a:lnTo>
                    <a:pt x="155" y="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3462338" y="2505076"/>
              <a:ext cx="114300" cy="68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3533775" y="2505076"/>
              <a:ext cx="7938" cy="68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3495675" y="2505076"/>
              <a:ext cx="7938" cy="68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3462338" y="2535238"/>
              <a:ext cx="114300" cy="79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74108"/>
              </p:ext>
            </p:extLst>
          </p:nvPr>
        </p:nvGraphicFramePr>
        <p:xfrm>
          <a:off x="1543895" y="3809556"/>
          <a:ext cx="3853983" cy="46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496">
                  <a:extLst>
                    <a:ext uri="{9D8B030D-6E8A-4147-A177-3AD203B41FA5}">
                      <a16:colId xmlns:a16="http://schemas.microsoft.com/office/drawing/2014/main" xmlns="" val="3697467727"/>
                    </a:ext>
                  </a:extLst>
                </a:gridCol>
                <a:gridCol w="701119">
                  <a:extLst>
                    <a:ext uri="{9D8B030D-6E8A-4147-A177-3AD203B41FA5}">
                      <a16:colId xmlns:a16="http://schemas.microsoft.com/office/drawing/2014/main" xmlns="" val="1623754615"/>
                    </a:ext>
                  </a:extLst>
                </a:gridCol>
                <a:gridCol w="1225872">
                  <a:extLst>
                    <a:ext uri="{9D8B030D-6E8A-4147-A177-3AD203B41FA5}">
                      <a16:colId xmlns:a16="http://schemas.microsoft.com/office/drawing/2014/main" xmlns="" val="1864154235"/>
                    </a:ext>
                  </a:extLst>
                </a:gridCol>
                <a:gridCol w="963496">
                  <a:extLst>
                    <a:ext uri="{9D8B030D-6E8A-4147-A177-3AD203B41FA5}">
                      <a16:colId xmlns:a16="http://schemas.microsoft.com/office/drawing/2014/main" xmlns="" val="3195131778"/>
                    </a:ext>
                  </a:extLst>
                </a:gridCol>
              </a:tblGrid>
              <a:tr h="434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r>
                        <a:rPr kumimoji="0" lang="hu-H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hu-HU" sz="11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Község</a:t>
                      </a:r>
                      <a:endParaRPr kumimoji="0" lang="hu-HU" sz="11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Város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Megyeszékhely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Budapest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23678"/>
                  </a:ext>
                </a:extLst>
              </a:tr>
            </a:tbl>
          </a:graphicData>
        </a:graphic>
      </p:graphicFrame>
      <p:sp>
        <p:nvSpPr>
          <p:cNvPr id="1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959679" y="1701415"/>
            <a:ext cx="1209723" cy="19024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hu-HU" sz="1200" kern="0" dirty="0">
                <a:solidFill>
                  <a:srgbClr val="58595B"/>
                </a:solidFill>
                <a:latin typeface="+mn-lt"/>
                <a:cs typeface="+mn-cs"/>
              </a:rPr>
              <a:t>KOR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90975" y="1280700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18-29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055961" y="2011909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30-39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D67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ED67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712665" y="1277722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50-59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Szövegdoboz 135">
            <a:extLst>
              <a:ext uri="{FF2B5EF4-FFF2-40B4-BE49-F238E27FC236}">
                <a16:creationId xmlns:a16="http://schemas.microsoft.com/office/drawing/2014/main" xmlns="" id="{8200E199-403E-4738-ADE1-5A6B653BF057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N=1.642 | Bázis: 18-59 tévénéző lakosság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297A6315-ED73-45E4-B7C6-5657E6E93BC2}"/>
              </a:ext>
            </a:extLst>
          </p:cNvPr>
          <p:cNvSpPr txBox="1"/>
          <p:nvPr/>
        </p:nvSpPr>
        <p:spPr>
          <a:xfrm>
            <a:off x="3688909" y="2036033"/>
            <a:ext cx="357470" cy="40780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40-49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Szövegdoboz 35">
            <a:extLst>
              <a:ext uri="{FF2B5EF4-FFF2-40B4-BE49-F238E27FC236}">
                <a16:creationId xmlns:a16="http://schemas.microsoft.com/office/drawing/2014/main" xmlns="" id="{7B53B72B-ACAC-4E54-B52E-39BDCD873B71}"/>
              </a:ext>
            </a:extLst>
          </p:cNvPr>
          <p:cNvSpPr txBox="1"/>
          <p:nvPr/>
        </p:nvSpPr>
        <p:spPr>
          <a:xfrm>
            <a:off x="6228184" y="2473235"/>
            <a:ext cx="193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KVÓTASZEMPONTOK (rögzített arányok)</a:t>
            </a:r>
          </a:p>
        </p:txBody>
      </p:sp>
      <p:graphicFrame>
        <p:nvGraphicFramePr>
          <p:cNvPr id="131" name="Chart 130">
            <a:extLst>
              <a:ext uri="{FF2B5EF4-FFF2-40B4-BE49-F238E27FC236}">
                <a16:creationId xmlns:a16="http://schemas.microsoft.com/office/drawing/2014/main" xmlns="" id="{22EE481B-FE8B-43B8-AD95-DF527D2B7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511914"/>
              </p:ext>
            </p:extLst>
          </p:nvPr>
        </p:nvGraphicFramePr>
        <p:xfrm>
          <a:off x="1403648" y="987574"/>
          <a:ext cx="1674857" cy="160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288DB840-0F11-4315-8273-031C8A69CACF}"/>
              </a:ext>
            </a:extLst>
          </p:cNvPr>
          <p:cNvSpPr txBox="1"/>
          <p:nvPr/>
        </p:nvSpPr>
        <p:spPr>
          <a:xfrm>
            <a:off x="1719656" y="989690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chemeClr val="bg2">
                    <a:lumMod val="75000"/>
                  </a:schemeClr>
                </a:solidFill>
              </a:rPr>
              <a:t>50</a:t>
            </a:r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</a:rPr>
              <a:t>%</a:t>
            </a:r>
            <a:endParaRPr lang="en-GB" sz="14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8E3228E7-B593-4696-B049-9AA3DD494487}"/>
              </a:ext>
            </a:extLst>
          </p:cNvPr>
          <p:cNvSpPr txBox="1"/>
          <p:nvPr/>
        </p:nvSpPr>
        <p:spPr>
          <a:xfrm>
            <a:off x="2410365" y="989690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800">
              <a:defRPr/>
            </a:pPr>
            <a:r>
              <a:rPr lang="hu-HU" sz="1400" b="1" kern="0" dirty="0">
                <a:solidFill>
                  <a:schemeClr val="bg2">
                    <a:lumMod val="75000"/>
                  </a:schemeClr>
                </a:solidFill>
              </a:rPr>
              <a:t>50</a:t>
            </a:r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</a:rPr>
              <a:t>%</a:t>
            </a:r>
            <a:endParaRPr lang="en-GB" sz="14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27C878CB-3C28-4E36-8877-9AC4B2132D35}"/>
              </a:ext>
            </a:extLst>
          </p:cNvPr>
          <p:cNvSpPr/>
          <p:nvPr/>
        </p:nvSpPr>
        <p:spPr>
          <a:xfrm>
            <a:off x="5724128" y="987574"/>
            <a:ext cx="197353" cy="3286802"/>
          </a:xfrm>
          <a:prstGeom prst="rightBrac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BB60678-694A-4E86-8EDF-2F19EEB33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7684CD2-490D-49A7-8250-EA16AB615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3"/>
          <p:cNvSpPr>
            <a:spLocks noGrp="1"/>
          </p:cNvSpPr>
          <p:nvPr>
            <p:ph type="title"/>
          </p:nvPr>
        </p:nvSpPr>
        <p:spPr>
          <a:xfrm>
            <a:off x="179984" y="-19088"/>
            <a:ext cx="8680422" cy="469722"/>
          </a:xfrm>
        </p:spPr>
        <p:txBody>
          <a:bodyPr>
            <a:noAutofit/>
          </a:bodyPr>
          <a:lstStyle/>
          <a:p>
            <a:r>
              <a:rPr lang="hu-HU" sz="2900" dirty="0"/>
              <a:t>Demográfia</a:t>
            </a:r>
          </a:p>
        </p:txBody>
      </p:sp>
      <p:sp>
        <p:nvSpPr>
          <p:cNvPr id="132" name="Szövegdoboz 135">
            <a:extLst>
              <a:ext uri="{FF2B5EF4-FFF2-40B4-BE49-F238E27FC236}">
                <a16:creationId xmlns:a16="http://schemas.microsoft.com/office/drawing/2014/main" xmlns="" id="{8200E199-403E-4738-ADE1-5A6B653BF057}"/>
              </a:ext>
            </a:extLst>
          </p:cNvPr>
          <p:cNvSpPr txBox="1"/>
          <p:nvPr/>
        </p:nvSpPr>
        <p:spPr>
          <a:xfrm>
            <a:off x="434663" y="4953148"/>
            <a:ext cx="48088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N=1.642 | Bázis: 18-59 tévénéző lakosság</a:t>
            </a:r>
          </a:p>
        </p:txBody>
      </p:sp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xmlns="" id="{9F330B6E-490A-47FC-8797-1DC4A98D1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860377"/>
              </p:ext>
            </p:extLst>
          </p:nvPr>
        </p:nvGraphicFramePr>
        <p:xfrm>
          <a:off x="5940152" y="1134498"/>
          <a:ext cx="3161881" cy="374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" name="Szövegdoboz 350">
            <a:extLst>
              <a:ext uri="{FF2B5EF4-FFF2-40B4-BE49-F238E27FC236}">
                <a16:creationId xmlns:a16="http://schemas.microsoft.com/office/drawing/2014/main" xmlns="" id="{A618BDF9-E4F8-4923-B5E4-CC366B1136FA}"/>
              </a:ext>
            </a:extLst>
          </p:cNvPr>
          <p:cNvSpPr txBox="1"/>
          <p:nvPr/>
        </p:nvSpPr>
        <p:spPr>
          <a:xfrm>
            <a:off x="6237106" y="559894"/>
            <a:ext cx="2014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SZUBJEKTÍV ANYAGI HELYZET</a:t>
            </a:r>
          </a:p>
        </p:txBody>
      </p:sp>
      <p:grpSp>
        <p:nvGrpSpPr>
          <p:cNvPr id="138" name="Group 62">
            <a:extLst>
              <a:ext uri="{FF2B5EF4-FFF2-40B4-BE49-F238E27FC236}">
                <a16:creationId xmlns:a16="http://schemas.microsoft.com/office/drawing/2014/main" xmlns="" id="{7DF4A4A5-66D6-4CD8-BDD4-D587401C25E2}"/>
              </a:ext>
            </a:extLst>
          </p:cNvPr>
          <p:cNvGrpSpPr>
            <a:grpSpLocks noChangeAspect="1"/>
          </p:cNvGrpSpPr>
          <p:nvPr/>
        </p:nvGrpSpPr>
        <p:grpSpPr>
          <a:xfrm>
            <a:off x="757848" y="2250582"/>
            <a:ext cx="296990" cy="280680"/>
            <a:chOff x="2866951" y="5108408"/>
            <a:chExt cx="488440" cy="461619"/>
          </a:xfrm>
          <a:solidFill>
            <a:srgbClr val="FBB040"/>
          </a:solidFill>
        </p:grpSpPr>
        <p:sp>
          <p:nvSpPr>
            <p:cNvPr id="140" name="Freeform 34">
              <a:extLst>
                <a:ext uri="{FF2B5EF4-FFF2-40B4-BE49-F238E27FC236}">
                  <a16:creationId xmlns:a16="http://schemas.microsoft.com/office/drawing/2014/main" xmlns="" id="{1EC84128-9A1A-431E-BF9E-2E0C49AEB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788" y="5117021"/>
              <a:ext cx="167603" cy="4530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0" y="4"/>
                </a:cxn>
                <a:cxn ang="0">
                  <a:pos x="70" y="4"/>
                </a:cxn>
                <a:cxn ang="0">
                  <a:pos x="74" y="186"/>
                </a:cxn>
                <a:cxn ang="0">
                  <a:pos x="61" y="200"/>
                </a:cxn>
                <a:cxn ang="0">
                  <a:pos x="4" y="196"/>
                </a:cxn>
                <a:cxn ang="0">
                  <a:pos x="0" y="18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9" y="126"/>
                </a:cxn>
                <a:cxn ang="0">
                  <a:pos x="45" y="126"/>
                </a:cxn>
                <a:cxn ang="0">
                  <a:pos x="42" y="146"/>
                </a:cxn>
                <a:cxn ang="0">
                  <a:pos x="39" y="126"/>
                </a:cxn>
                <a:cxn ang="0">
                  <a:pos x="32" y="123"/>
                </a:cxn>
                <a:cxn ang="0">
                  <a:pos x="35" y="143"/>
                </a:cxn>
                <a:cxn ang="0">
                  <a:pos x="29" y="143"/>
                </a:cxn>
                <a:cxn ang="0">
                  <a:pos x="28" y="157"/>
                </a:cxn>
                <a:cxn ang="0">
                  <a:pos x="63" y="93"/>
                </a:cxn>
                <a:cxn ang="0">
                  <a:pos x="28" y="75"/>
                </a:cxn>
                <a:cxn ang="0">
                  <a:pos x="22" y="70"/>
                </a:cxn>
                <a:cxn ang="0">
                  <a:pos x="63" y="63"/>
                </a:cxn>
                <a:cxn ang="0">
                  <a:pos x="22" y="46"/>
                </a:cxn>
                <a:cxn ang="0">
                  <a:pos x="28" y="35"/>
                </a:cxn>
                <a:cxn ang="0">
                  <a:pos x="63" y="14"/>
                </a:cxn>
                <a:cxn ang="0">
                  <a:pos x="62" y="12"/>
                </a:cxn>
                <a:cxn ang="0">
                  <a:pos x="13" y="12"/>
                </a:cxn>
                <a:cxn ang="0">
                  <a:pos x="12" y="12"/>
                </a:cxn>
                <a:cxn ang="0">
                  <a:pos x="11" y="186"/>
                </a:cxn>
                <a:cxn ang="0">
                  <a:pos x="12" y="188"/>
                </a:cxn>
                <a:cxn ang="0">
                  <a:pos x="61" y="188"/>
                </a:cxn>
                <a:cxn ang="0">
                  <a:pos x="63" y="186"/>
                </a:cxn>
                <a:cxn ang="0">
                  <a:pos x="28" y="169"/>
                </a:cxn>
                <a:cxn ang="0">
                  <a:pos x="22" y="164"/>
                </a:cxn>
              </a:cxnLst>
              <a:rect l="0" t="0" r="r" b="b"/>
              <a:pathLst>
                <a:path w="74" h="200">
                  <a:moveTo>
                    <a:pt x="1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8" y="2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4" y="10"/>
                    <a:pt x="74" y="14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90"/>
                    <a:pt x="73" y="193"/>
                    <a:pt x="70" y="196"/>
                  </a:cubicBezTo>
                  <a:cubicBezTo>
                    <a:pt x="68" y="198"/>
                    <a:pt x="64" y="200"/>
                    <a:pt x="61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0" y="200"/>
                    <a:pt x="6" y="198"/>
                    <a:pt x="4" y="196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1" y="193"/>
                    <a:pt x="0" y="190"/>
                    <a:pt x="0" y="18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10" y="0"/>
                    <a:pt x="13" y="0"/>
                  </a:cubicBezTo>
                  <a:close/>
                  <a:moveTo>
                    <a:pt x="39" y="126"/>
                  </a:moveTo>
                  <a:cubicBezTo>
                    <a:pt x="39" y="124"/>
                    <a:pt x="41" y="123"/>
                    <a:pt x="42" y="123"/>
                  </a:cubicBezTo>
                  <a:cubicBezTo>
                    <a:pt x="44" y="123"/>
                    <a:pt x="45" y="124"/>
                    <a:pt x="45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5"/>
                    <a:pt x="44" y="146"/>
                    <a:pt x="42" y="146"/>
                  </a:cubicBezTo>
                  <a:cubicBezTo>
                    <a:pt x="41" y="146"/>
                    <a:pt x="39" y="145"/>
                    <a:pt x="39" y="143"/>
                  </a:cubicBezTo>
                  <a:cubicBezTo>
                    <a:pt x="39" y="126"/>
                    <a:pt x="39" y="126"/>
                    <a:pt x="39" y="126"/>
                  </a:cubicBezTo>
                  <a:close/>
                  <a:moveTo>
                    <a:pt x="29" y="126"/>
                  </a:moveTo>
                  <a:cubicBezTo>
                    <a:pt x="29" y="124"/>
                    <a:pt x="30" y="123"/>
                    <a:pt x="32" y="123"/>
                  </a:cubicBezTo>
                  <a:cubicBezTo>
                    <a:pt x="34" y="123"/>
                    <a:pt x="35" y="124"/>
                    <a:pt x="35" y="126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4" y="146"/>
                    <a:pt x="32" y="146"/>
                  </a:cubicBezTo>
                  <a:cubicBezTo>
                    <a:pt x="30" y="146"/>
                    <a:pt x="29" y="145"/>
                    <a:pt x="29" y="143"/>
                  </a:cubicBezTo>
                  <a:cubicBezTo>
                    <a:pt x="29" y="126"/>
                    <a:pt x="29" y="126"/>
                    <a:pt x="29" y="126"/>
                  </a:cubicBezTo>
                  <a:close/>
                  <a:moveTo>
                    <a:pt x="28" y="157"/>
                  </a:moveTo>
                  <a:cubicBezTo>
                    <a:pt x="63" y="157"/>
                    <a:pt x="63" y="157"/>
                    <a:pt x="63" y="157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2" y="83"/>
                    <a:pt x="47" y="75"/>
                    <a:pt x="28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6"/>
                    <a:pt x="25" y="63"/>
                    <a:pt x="28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54"/>
                    <a:pt x="47" y="46"/>
                    <a:pt x="28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5" y="35"/>
                    <a:pt x="28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7"/>
                    <a:pt x="11" y="187"/>
                    <a:pt x="12" y="187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1" y="188"/>
                    <a:pt x="62" y="188"/>
                    <a:pt x="62" y="188"/>
                  </a:cubicBezTo>
                  <a:cubicBezTo>
                    <a:pt x="63" y="187"/>
                    <a:pt x="63" y="187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2" y="177"/>
                    <a:pt x="47" y="168"/>
                    <a:pt x="2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0"/>
                    <a:pt x="25" y="157"/>
                    <a:pt x="28" y="157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xmlns="" id="{6A6DA996-9561-49F3-A0F8-9BAEE8EBB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6951" y="5108408"/>
              <a:ext cx="192504" cy="45683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79" y="8"/>
                </a:cxn>
                <a:cxn ang="0">
                  <a:pos x="84" y="10"/>
                </a:cxn>
                <a:cxn ang="0">
                  <a:pos x="85" y="15"/>
                </a:cxn>
                <a:cxn ang="0">
                  <a:pos x="55" y="196"/>
                </a:cxn>
                <a:cxn ang="0">
                  <a:pos x="52" y="201"/>
                </a:cxn>
                <a:cxn ang="0">
                  <a:pos x="47" y="202"/>
                </a:cxn>
                <a:cxn ang="0">
                  <a:pos x="7" y="195"/>
                </a:cxn>
                <a:cxn ang="0">
                  <a:pos x="6" y="195"/>
                </a:cxn>
                <a:cxn ang="0">
                  <a:pos x="2" y="192"/>
                </a:cxn>
                <a:cxn ang="0">
                  <a:pos x="2" y="192"/>
                </a:cxn>
                <a:cxn ang="0">
                  <a:pos x="1" y="188"/>
                </a:cxn>
                <a:cxn ang="0">
                  <a:pos x="1" y="187"/>
                </a:cxn>
                <a:cxn ang="0">
                  <a:pos x="31" y="6"/>
                </a:cxn>
                <a:cxn ang="0">
                  <a:pos x="34" y="2"/>
                </a:cxn>
                <a:cxn ang="0">
                  <a:pos x="39" y="1"/>
                </a:cxn>
                <a:cxn ang="0">
                  <a:pos x="26" y="165"/>
                </a:cxn>
                <a:cxn ang="0">
                  <a:pos x="33" y="160"/>
                </a:cxn>
                <a:cxn ang="0">
                  <a:pos x="38" y="166"/>
                </a:cxn>
                <a:cxn ang="0">
                  <a:pos x="37" y="167"/>
                </a:cxn>
                <a:cxn ang="0">
                  <a:pos x="31" y="172"/>
                </a:cxn>
                <a:cxn ang="0">
                  <a:pos x="26" y="166"/>
                </a:cxn>
                <a:cxn ang="0">
                  <a:pos x="26" y="165"/>
                </a:cxn>
                <a:cxn ang="0">
                  <a:pos x="49" y="32"/>
                </a:cxn>
                <a:cxn ang="0">
                  <a:pos x="55" y="28"/>
                </a:cxn>
                <a:cxn ang="0">
                  <a:pos x="60" y="34"/>
                </a:cxn>
                <a:cxn ang="0">
                  <a:pos x="47" y="109"/>
                </a:cxn>
                <a:cxn ang="0">
                  <a:pos x="41" y="113"/>
                </a:cxn>
                <a:cxn ang="0">
                  <a:pos x="36" y="107"/>
                </a:cxn>
                <a:cxn ang="0">
                  <a:pos x="49" y="32"/>
                </a:cxn>
                <a:cxn ang="0">
                  <a:pos x="76" y="16"/>
                </a:cxn>
                <a:cxn ang="0">
                  <a:pos x="39" y="10"/>
                </a:cxn>
                <a:cxn ang="0">
                  <a:pos x="10" y="186"/>
                </a:cxn>
                <a:cxn ang="0">
                  <a:pos x="46" y="193"/>
                </a:cxn>
                <a:cxn ang="0">
                  <a:pos x="76" y="16"/>
                </a:cxn>
              </a:cxnLst>
              <a:rect l="0" t="0" r="r" b="b"/>
              <a:pathLst>
                <a:path w="85" h="202">
                  <a:moveTo>
                    <a:pt x="39" y="1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81" y="8"/>
                    <a:pt x="83" y="9"/>
                    <a:pt x="84" y="10"/>
                  </a:cubicBezTo>
                  <a:cubicBezTo>
                    <a:pt x="85" y="12"/>
                    <a:pt x="85" y="13"/>
                    <a:pt x="85" y="1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4" y="198"/>
                    <a:pt x="53" y="200"/>
                    <a:pt x="52" y="201"/>
                  </a:cubicBezTo>
                  <a:cubicBezTo>
                    <a:pt x="51" y="202"/>
                    <a:pt x="49" y="202"/>
                    <a:pt x="47" y="202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4" y="195"/>
                    <a:pt x="3" y="194"/>
                    <a:pt x="2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1"/>
                    <a:pt x="0" y="189"/>
                    <a:pt x="1" y="188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2" y="3"/>
                    <a:pt x="34" y="2"/>
                  </a:cubicBezTo>
                  <a:cubicBezTo>
                    <a:pt x="35" y="1"/>
                    <a:pt x="37" y="0"/>
                    <a:pt x="39" y="1"/>
                  </a:cubicBezTo>
                  <a:close/>
                  <a:moveTo>
                    <a:pt x="26" y="165"/>
                  </a:moveTo>
                  <a:cubicBezTo>
                    <a:pt x="27" y="162"/>
                    <a:pt x="30" y="159"/>
                    <a:pt x="33" y="160"/>
                  </a:cubicBezTo>
                  <a:cubicBezTo>
                    <a:pt x="36" y="160"/>
                    <a:pt x="38" y="163"/>
                    <a:pt x="38" y="166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71"/>
                    <a:pt x="34" y="173"/>
                    <a:pt x="31" y="172"/>
                  </a:cubicBezTo>
                  <a:cubicBezTo>
                    <a:pt x="28" y="172"/>
                    <a:pt x="26" y="169"/>
                    <a:pt x="26" y="166"/>
                  </a:cubicBezTo>
                  <a:cubicBezTo>
                    <a:pt x="26" y="165"/>
                    <a:pt x="26" y="165"/>
                    <a:pt x="26" y="165"/>
                  </a:cubicBezTo>
                  <a:close/>
                  <a:moveTo>
                    <a:pt x="49" y="32"/>
                  </a:moveTo>
                  <a:cubicBezTo>
                    <a:pt x="49" y="29"/>
                    <a:pt x="52" y="27"/>
                    <a:pt x="55" y="28"/>
                  </a:cubicBezTo>
                  <a:cubicBezTo>
                    <a:pt x="58" y="28"/>
                    <a:pt x="60" y="31"/>
                    <a:pt x="60" y="3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12"/>
                    <a:pt x="44" y="114"/>
                    <a:pt x="41" y="113"/>
                  </a:cubicBezTo>
                  <a:cubicBezTo>
                    <a:pt x="38" y="113"/>
                    <a:pt x="36" y="110"/>
                    <a:pt x="36" y="107"/>
                  </a:cubicBezTo>
                  <a:cubicBezTo>
                    <a:pt x="49" y="32"/>
                    <a:pt x="49" y="32"/>
                    <a:pt x="49" y="32"/>
                  </a:cubicBezTo>
                  <a:close/>
                  <a:moveTo>
                    <a:pt x="76" y="16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76" y="16"/>
                    <a:pt x="76" y="16"/>
                    <a:pt x="76" y="16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xmlns="" id="{A85111C6-CB0B-46CD-8746-A2FA938C1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666" y="5119901"/>
              <a:ext cx="124505" cy="4453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91"/>
                </a:cxn>
                <a:cxn ang="0">
                  <a:pos x="53" y="195"/>
                </a:cxn>
                <a:cxn ang="0">
                  <a:pos x="48" y="197"/>
                </a:cxn>
                <a:cxn ang="0">
                  <a:pos x="7" y="197"/>
                </a:cxn>
                <a:cxn ang="0">
                  <a:pos x="2" y="195"/>
                </a:cxn>
                <a:cxn ang="0">
                  <a:pos x="0" y="191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45" y="153"/>
                </a:cxn>
                <a:cxn ang="0">
                  <a:pos x="9" y="153"/>
                </a:cxn>
                <a:cxn ang="0">
                  <a:pos x="9" y="9"/>
                </a:cxn>
                <a:cxn ang="0">
                  <a:pos x="45" y="9"/>
                </a:cxn>
                <a:cxn ang="0">
                  <a:pos x="45" y="153"/>
                </a:cxn>
                <a:cxn ang="0">
                  <a:pos x="9" y="180"/>
                </a:cxn>
                <a:cxn ang="0">
                  <a:pos x="45" y="180"/>
                </a:cxn>
                <a:cxn ang="0">
                  <a:pos x="45" y="188"/>
                </a:cxn>
                <a:cxn ang="0">
                  <a:pos x="9" y="188"/>
                </a:cxn>
                <a:cxn ang="0">
                  <a:pos x="9" y="180"/>
                </a:cxn>
                <a:cxn ang="0">
                  <a:pos x="21" y="72"/>
                </a:cxn>
                <a:cxn ang="0">
                  <a:pos x="27" y="66"/>
                </a:cxn>
                <a:cxn ang="0">
                  <a:pos x="33" y="72"/>
                </a:cxn>
                <a:cxn ang="0">
                  <a:pos x="33" y="122"/>
                </a:cxn>
                <a:cxn ang="0">
                  <a:pos x="27" y="128"/>
                </a:cxn>
                <a:cxn ang="0">
                  <a:pos x="21" y="122"/>
                </a:cxn>
                <a:cxn ang="0">
                  <a:pos x="21" y="72"/>
                </a:cxn>
                <a:cxn ang="0">
                  <a:pos x="18" y="40"/>
                </a:cxn>
                <a:cxn ang="0">
                  <a:pos x="12" y="35"/>
                </a:cxn>
                <a:cxn ang="0">
                  <a:pos x="18" y="29"/>
                </a:cxn>
                <a:cxn ang="0">
                  <a:pos x="36" y="29"/>
                </a:cxn>
                <a:cxn ang="0">
                  <a:pos x="42" y="35"/>
                </a:cxn>
                <a:cxn ang="0">
                  <a:pos x="36" y="40"/>
                </a:cxn>
                <a:cxn ang="0">
                  <a:pos x="18" y="40"/>
                </a:cxn>
              </a:cxnLst>
              <a:rect l="0" t="0" r="r" b="b"/>
              <a:pathLst>
                <a:path w="55" h="197">
                  <a:moveTo>
                    <a:pt x="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3" y="2"/>
                  </a:cubicBezTo>
                  <a:cubicBezTo>
                    <a:pt x="54" y="4"/>
                    <a:pt x="55" y="5"/>
                    <a:pt x="55" y="7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3"/>
                    <a:pt x="54" y="194"/>
                    <a:pt x="53" y="195"/>
                  </a:cubicBezTo>
                  <a:cubicBezTo>
                    <a:pt x="51" y="197"/>
                    <a:pt x="50" y="197"/>
                    <a:pt x="48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5" y="197"/>
                    <a:pt x="3" y="197"/>
                    <a:pt x="2" y="195"/>
                  </a:cubicBezTo>
                  <a:cubicBezTo>
                    <a:pt x="1" y="194"/>
                    <a:pt x="0" y="193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lose/>
                  <a:moveTo>
                    <a:pt x="45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53"/>
                    <a:pt x="45" y="153"/>
                    <a:pt x="45" y="153"/>
                  </a:cubicBezTo>
                  <a:close/>
                  <a:moveTo>
                    <a:pt x="9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80"/>
                    <a:pt x="9" y="180"/>
                    <a:pt x="9" y="180"/>
                  </a:cubicBezTo>
                  <a:close/>
                  <a:moveTo>
                    <a:pt x="21" y="72"/>
                  </a:moveTo>
                  <a:cubicBezTo>
                    <a:pt x="21" y="69"/>
                    <a:pt x="24" y="66"/>
                    <a:pt x="27" y="66"/>
                  </a:cubicBezTo>
                  <a:cubicBezTo>
                    <a:pt x="30" y="66"/>
                    <a:pt x="33" y="69"/>
                    <a:pt x="33" y="7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5"/>
                    <a:pt x="30" y="128"/>
                    <a:pt x="27" y="128"/>
                  </a:cubicBezTo>
                  <a:cubicBezTo>
                    <a:pt x="24" y="128"/>
                    <a:pt x="21" y="125"/>
                    <a:pt x="21" y="122"/>
                  </a:cubicBezTo>
                  <a:cubicBezTo>
                    <a:pt x="21" y="72"/>
                    <a:pt x="21" y="72"/>
                    <a:pt x="21" y="72"/>
                  </a:cubicBezTo>
                  <a:close/>
                  <a:moveTo>
                    <a:pt x="18" y="40"/>
                  </a:moveTo>
                  <a:cubicBezTo>
                    <a:pt x="15" y="40"/>
                    <a:pt x="12" y="38"/>
                    <a:pt x="12" y="35"/>
                  </a:cubicBezTo>
                  <a:cubicBezTo>
                    <a:pt x="12" y="32"/>
                    <a:pt x="15" y="29"/>
                    <a:pt x="18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42" y="32"/>
                    <a:pt x="42" y="35"/>
                  </a:cubicBezTo>
                  <a:cubicBezTo>
                    <a:pt x="42" y="38"/>
                    <a:pt x="39" y="40"/>
                    <a:pt x="36" y="40"/>
                  </a:cubicBezTo>
                  <a:cubicBezTo>
                    <a:pt x="18" y="40"/>
                    <a:pt x="18" y="40"/>
                    <a:pt x="18" y="40"/>
                  </a:cubicBezTo>
                  <a:close/>
                </a:path>
              </a:pathLst>
            </a:custGeom>
            <a:grpFill/>
            <a:ln w="9525">
              <a:solidFill>
                <a:srgbClr val="FBB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3" name="Group 148">
            <a:extLst>
              <a:ext uri="{FF2B5EF4-FFF2-40B4-BE49-F238E27FC236}">
                <a16:creationId xmlns:a16="http://schemas.microsoft.com/office/drawing/2014/main" xmlns="" id="{CD18364F-CD34-4E43-873E-006EB5DAB82D}"/>
              </a:ext>
            </a:extLst>
          </p:cNvPr>
          <p:cNvGrpSpPr>
            <a:grpSpLocks noChangeAspect="1"/>
          </p:cNvGrpSpPr>
          <p:nvPr/>
        </p:nvGrpSpPr>
        <p:grpSpPr>
          <a:xfrm>
            <a:off x="551754" y="1067215"/>
            <a:ext cx="759573" cy="686924"/>
            <a:chOff x="3465059" y="5272078"/>
            <a:chExt cx="1126541" cy="1018796"/>
          </a:xfrm>
          <a:solidFill>
            <a:srgbClr val="FBB040"/>
          </a:solidFill>
        </p:grpSpPr>
        <p:sp>
          <p:nvSpPr>
            <p:cNvPr id="154" name="Freeform 42">
              <a:extLst>
                <a:ext uri="{FF2B5EF4-FFF2-40B4-BE49-F238E27FC236}">
                  <a16:creationId xmlns:a16="http://schemas.microsoft.com/office/drawing/2014/main" xmlns="" id="{7A3981B8-1CF3-4DD0-BB72-CB38F5F86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71" y="5674369"/>
              <a:ext cx="6375" cy="765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2"/>
                    <a:pt x="3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2" y="2"/>
                    <a:pt x="1" y="0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43">
              <a:extLst>
                <a:ext uri="{FF2B5EF4-FFF2-40B4-BE49-F238E27FC236}">
                  <a16:creationId xmlns:a16="http://schemas.microsoft.com/office/drawing/2014/main" xmlns="" id="{8EE55836-BD32-4DC2-9755-A458BEA9A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347" y="5674369"/>
              <a:ext cx="7013" cy="765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3" y="4"/>
                    <a:pt x="3" y="5"/>
                    <a:pt x="5" y="3"/>
                  </a:cubicBezTo>
                  <a:cubicBezTo>
                    <a:pt x="5" y="2"/>
                    <a:pt x="4" y="2"/>
                    <a:pt x="4" y="0"/>
                  </a:cubicBezTo>
                  <a:cubicBezTo>
                    <a:pt x="2" y="1"/>
                    <a:pt x="0" y="3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44">
              <a:extLst>
                <a:ext uri="{FF2B5EF4-FFF2-40B4-BE49-F238E27FC236}">
                  <a16:creationId xmlns:a16="http://schemas.microsoft.com/office/drawing/2014/main" xmlns="" id="{374679A6-3BE2-4D3B-9854-1F82C908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71" y="5682019"/>
              <a:ext cx="6375" cy="63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4"/>
                    <a:pt x="3" y="2"/>
                    <a:pt x="4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45">
              <a:extLst>
                <a:ext uri="{FF2B5EF4-FFF2-40B4-BE49-F238E27FC236}">
                  <a16:creationId xmlns:a16="http://schemas.microsoft.com/office/drawing/2014/main" xmlns="" id="{6BCA976D-6F39-4978-BA90-6F8A0A66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194" y="5783389"/>
              <a:ext cx="5738" cy="70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4" y="1"/>
                </a:cxn>
                <a:cxn ang="0">
                  <a:pos x="1" y="2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4"/>
                    <a:pt x="1" y="3"/>
                    <a:pt x="2" y="3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2" y="0"/>
                    <a:pt x="2" y="2"/>
                    <a:pt x="1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46">
              <a:extLst>
                <a:ext uri="{FF2B5EF4-FFF2-40B4-BE49-F238E27FC236}">
                  <a16:creationId xmlns:a16="http://schemas.microsoft.com/office/drawing/2014/main" xmlns="" id="{AF7645A5-EF0D-4180-AE8A-051D183B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360" y="5777013"/>
              <a:ext cx="14026" cy="637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1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"/>
                    <a:pt x="3" y="4"/>
                    <a:pt x="5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3"/>
                    <a:pt x="6" y="3"/>
                    <a:pt x="8" y="2"/>
                  </a:cubicBezTo>
                  <a:cubicBezTo>
                    <a:pt x="9" y="1"/>
                    <a:pt x="6" y="1"/>
                    <a:pt x="8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47">
              <a:extLst>
                <a:ext uri="{FF2B5EF4-FFF2-40B4-BE49-F238E27FC236}">
                  <a16:creationId xmlns:a16="http://schemas.microsoft.com/office/drawing/2014/main" xmlns="" id="{C5A78562-AD88-453E-A4B9-890C90F3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780" y="5924923"/>
              <a:ext cx="6375" cy="13389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2" y="8"/>
                    <a:pt x="4" y="7"/>
                    <a:pt x="4" y="5"/>
                  </a:cubicBezTo>
                  <a:cubicBezTo>
                    <a:pt x="4" y="2"/>
                    <a:pt x="3" y="0"/>
                    <a:pt x="2" y="2"/>
                  </a:cubicBezTo>
                  <a:cubicBezTo>
                    <a:pt x="3" y="6"/>
                    <a:pt x="1" y="7"/>
                    <a:pt x="0" y="6"/>
                  </a:cubicBezTo>
                  <a:cubicBezTo>
                    <a:pt x="0" y="8"/>
                    <a:pt x="1" y="8"/>
                    <a:pt x="1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48">
              <a:extLst>
                <a:ext uri="{FF2B5EF4-FFF2-40B4-BE49-F238E27FC236}">
                  <a16:creationId xmlns:a16="http://schemas.microsoft.com/office/drawing/2014/main" xmlns="" id="{9CD1A770-1B57-448E-92CD-06A010EB5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71" y="5924923"/>
              <a:ext cx="6375" cy="70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1" y="1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2"/>
                    <a:pt x="0" y="2"/>
                    <a:pt x="1" y="3"/>
                  </a:cubicBezTo>
                  <a:cubicBezTo>
                    <a:pt x="3" y="2"/>
                    <a:pt x="1" y="4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3" y="0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49">
              <a:extLst>
                <a:ext uri="{FF2B5EF4-FFF2-40B4-BE49-F238E27FC236}">
                  <a16:creationId xmlns:a16="http://schemas.microsoft.com/office/drawing/2014/main" xmlns="" id="{DE908F60-F94A-4230-A43B-3E0C15E3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163" y="5897509"/>
              <a:ext cx="6375" cy="765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4" y="3"/>
                    <a:pt x="0" y="2"/>
                    <a:pt x="1" y="4"/>
                  </a:cubicBezTo>
                  <a:cubicBezTo>
                    <a:pt x="3" y="3"/>
                    <a:pt x="3" y="5"/>
                    <a:pt x="4" y="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50">
              <a:extLst>
                <a:ext uri="{FF2B5EF4-FFF2-40B4-BE49-F238E27FC236}">
                  <a16:creationId xmlns:a16="http://schemas.microsoft.com/office/drawing/2014/main" xmlns="" id="{4FCECE4F-30E1-479E-8E24-EA27CFC9D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347" y="5945963"/>
              <a:ext cx="7013" cy="57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0"/>
                    <a:pt x="2" y="2"/>
                    <a:pt x="0" y="3"/>
                  </a:cubicBezTo>
                  <a:cubicBezTo>
                    <a:pt x="2" y="4"/>
                    <a:pt x="4" y="2"/>
                    <a:pt x="5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51">
              <a:extLst>
                <a:ext uri="{FF2B5EF4-FFF2-40B4-BE49-F238E27FC236}">
                  <a16:creationId xmlns:a16="http://schemas.microsoft.com/office/drawing/2014/main" xmlns="" id="{4DEE5299-6C56-482D-BB1E-E3D514DEE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360" y="5951700"/>
              <a:ext cx="6375" cy="76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3" y="2"/>
                    <a:pt x="1" y="2"/>
                    <a:pt x="0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52">
              <a:extLst>
                <a:ext uri="{FF2B5EF4-FFF2-40B4-BE49-F238E27FC236}">
                  <a16:creationId xmlns:a16="http://schemas.microsoft.com/office/drawing/2014/main" xmlns="" id="{42AC2228-4E66-47AB-98CA-25D3D25B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196" y="5891771"/>
              <a:ext cx="13389" cy="57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2" y="3"/>
                    <a:pt x="5" y="3"/>
                    <a:pt x="7" y="4"/>
                  </a:cubicBezTo>
                  <a:cubicBezTo>
                    <a:pt x="7" y="2"/>
                    <a:pt x="9" y="2"/>
                    <a:pt x="7" y="0"/>
                  </a:cubicBezTo>
                  <a:cubicBezTo>
                    <a:pt x="4" y="3"/>
                    <a:pt x="3" y="0"/>
                    <a:pt x="0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53">
              <a:extLst>
                <a:ext uri="{FF2B5EF4-FFF2-40B4-BE49-F238E27FC236}">
                  <a16:creationId xmlns:a16="http://schemas.microsoft.com/office/drawing/2014/main" xmlns="" id="{11E4F88C-CCFF-4148-8D3D-51C29704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934" y="5897509"/>
              <a:ext cx="7651" cy="76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1" y="0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3"/>
                    <a:pt x="2" y="5"/>
                  </a:cubicBezTo>
                  <a:cubicBezTo>
                    <a:pt x="2" y="4"/>
                    <a:pt x="4" y="5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54">
              <a:extLst>
                <a:ext uri="{FF2B5EF4-FFF2-40B4-BE49-F238E27FC236}">
                  <a16:creationId xmlns:a16="http://schemas.microsoft.com/office/drawing/2014/main" xmlns="" id="{7ADA28F8-6979-48D0-BF5E-DDF6867BD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735" y="5965089"/>
              <a:ext cx="7651" cy="76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2" y="1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2" y="2"/>
                    <a:pt x="3" y="3"/>
                    <a:pt x="4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55">
              <a:extLst>
                <a:ext uri="{FF2B5EF4-FFF2-40B4-BE49-F238E27FC236}">
                  <a16:creationId xmlns:a16="http://schemas.microsoft.com/office/drawing/2014/main" xmlns="" id="{32BD1F75-083C-46F2-83BD-1850D7ACA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583" y="5587025"/>
              <a:ext cx="61842" cy="189988"/>
            </a:xfrm>
            <a:custGeom>
              <a:avLst/>
              <a:gdLst/>
              <a:ahLst/>
              <a:cxnLst>
                <a:cxn ang="0">
                  <a:pos x="19" y="105"/>
                </a:cxn>
                <a:cxn ang="0">
                  <a:pos x="17" y="107"/>
                </a:cxn>
                <a:cxn ang="0">
                  <a:pos x="19" y="81"/>
                </a:cxn>
                <a:cxn ang="0">
                  <a:pos x="21" y="64"/>
                </a:cxn>
                <a:cxn ang="0">
                  <a:pos x="2" y="15"/>
                </a:cxn>
                <a:cxn ang="0">
                  <a:pos x="16" y="25"/>
                </a:cxn>
                <a:cxn ang="0">
                  <a:pos x="15" y="23"/>
                </a:cxn>
                <a:cxn ang="0">
                  <a:pos x="10" y="19"/>
                </a:cxn>
                <a:cxn ang="0">
                  <a:pos x="16" y="19"/>
                </a:cxn>
                <a:cxn ang="0">
                  <a:pos x="13" y="22"/>
                </a:cxn>
                <a:cxn ang="0">
                  <a:pos x="15" y="14"/>
                </a:cxn>
                <a:cxn ang="0">
                  <a:pos x="18" y="28"/>
                </a:cxn>
                <a:cxn ang="0">
                  <a:pos x="37" y="118"/>
                </a:cxn>
                <a:cxn ang="0">
                  <a:pos x="37" y="101"/>
                </a:cxn>
                <a:cxn ang="0">
                  <a:pos x="36" y="100"/>
                </a:cxn>
                <a:cxn ang="0">
                  <a:pos x="16" y="117"/>
                </a:cxn>
                <a:cxn ang="0">
                  <a:pos x="18" y="123"/>
                </a:cxn>
                <a:cxn ang="0">
                  <a:pos x="24" y="120"/>
                </a:cxn>
                <a:cxn ang="0">
                  <a:pos x="33" y="118"/>
                </a:cxn>
                <a:cxn ang="0">
                  <a:pos x="35" y="121"/>
                </a:cxn>
                <a:cxn ang="0">
                  <a:pos x="37" y="116"/>
                </a:cxn>
                <a:cxn ang="0">
                  <a:pos x="40" y="112"/>
                </a:cxn>
                <a:cxn ang="0">
                  <a:pos x="34" y="106"/>
                </a:cxn>
                <a:cxn ang="0">
                  <a:pos x="40" y="104"/>
                </a:cxn>
                <a:cxn ang="0">
                  <a:pos x="39" y="102"/>
                </a:cxn>
                <a:cxn ang="0">
                  <a:pos x="40" y="96"/>
                </a:cxn>
                <a:cxn ang="0">
                  <a:pos x="34" y="91"/>
                </a:cxn>
                <a:cxn ang="0">
                  <a:pos x="35" y="89"/>
                </a:cxn>
                <a:cxn ang="0">
                  <a:pos x="37" y="83"/>
                </a:cxn>
                <a:cxn ang="0">
                  <a:pos x="28" y="82"/>
                </a:cxn>
                <a:cxn ang="0">
                  <a:pos x="27" y="80"/>
                </a:cxn>
                <a:cxn ang="0">
                  <a:pos x="36" y="79"/>
                </a:cxn>
                <a:cxn ang="0">
                  <a:pos x="38" y="75"/>
                </a:cxn>
                <a:cxn ang="0">
                  <a:pos x="37" y="67"/>
                </a:cxn>
                <a:cxn ang="0">
                  <a:pos x="35" y="64"/>
                </a:cxn>
                <a:cxn ang="0">
                  <a:pos x="33" y="57"/>
                </a:cxn>
                <a:cxn ang="0">
                  <a:pos x="32" y="50"/>
                </a:cxn>
                <a:cxn ang="0">
                  <a:pos x="26" y="46"/>
                </a:cxn>
                <a:cxn ang="0">
                  <a:pos x="32" y="26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13" y="1"/>
                </a:cxn>
                <a:cxn ang="0">
                  <a:pos x="1" y="14"/>
                </a:cxn>
                <a:cxn ang="0">
                  <a:pos x="4" y="31"/>
                </a:cxn>
                <a:cxn ang="0">
                  <a:pos x="4" y="34"/>
                </a:cxn>
                <a:cxn ang="0">
                  <a:pos x="9" y="52"/>
                </a:cxn>
                <a:cxn ang="0">
                  <a:pos x="20" y="51"/>
                </a:cxn>
                <a:cxn ang="0">
                  <a:pos x="13" y="62"/>
                </a:cxn>
                <a:cxn ang="0">
                  <a:pos x="14" y="66"/>
                </a:cxn>
                <a:cxn ang="0">
                  <a:pos x="12" y="68"/>
                </a:cxn>
                <a:cxn ang="0">
                  <a:pos x="13" y="73"/>
                </a:cxn>
                <a:cxn ang="0">
                  <a:pos x="13" y="74"/>
                </a:cxn>
                <a:cxn ang="0">
                  <a:pos x="16" y="76"/>
                </a:cxn>
                <a:cxn ang="0">
                  <a:pos x="15" y="79"/>
                </a:cxn>
                <a:cxn ang="0">
                  <a:pos x="13" y="82"/>
                </a:cxn>
                <a:cxn ang="0">
                  <a:pos x="15" y="91"/>
                </a:cxn>
                <a:cxn ang="0">
                  <a:pos x="16" y="97"/>
                </a:cxn>
                <a:cxn ang="0">
                  <a:pos x="16" y="103"/>
                </a:cxn>
                <a:cxn ang="0">
                  <a:pos x="15" y="113"/>
                </a:cxn>
              </a:cxnLst>
              <a:rect l="0" t="0" r="r" b="b"/>
              <a:pathLst>
                <a:path w="41" h="126">
                  <a:moveTo>
                    <a:pt x="16" y="112"/>
                  </a:moveTo>
                  <a:cubicBezTo>
                    <a:pt x="16" y="111"/>
                    <a:pt x="17" y="111"/>
                    <a:pt x="17" y="110"/>
                  </a:cubicBezTo>
                  <a:cubicBezTo>
                    <a:pt x="18" y="109"/>
                    <a:pt x="17" y="111"/>
                    <a:pt x="18" y="111"/>
                  </a:cubicBezTo>
                  <a:cubicBezTo>
                    <a:pt x="18" y="112"/>
                    <a:pt x="17" y="112"/>
                    <a:pt x="16" y="112"/>
                  </a:cubicBezTo>
                  <a:close/>
                  <a:moveTo>
                    <a:pt x="17" y="107"/>
                  </a:moveTo>
                  <a:cubicBezTo>
                    <a:pt x="17" y="105"/>
                    <a:pt x="18" y="106"/>
                    <a:pt x="19" y="105"/>
                  </a:cubicBezTo>
                  <a:cubicBezTo>
                    <a:pt x="18" y="104"/>
                    <a:pt x="18" y="105"/>
                    <a:pt x="17" y="106"/>
                  </a:cubicBezTo>
                  <a:cubicBezTo>
                    <a:pt x="17" y="104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4"/>
                  </a:cubicBezTo>
                  <a:cubicBezTo>
                    <a:pt x="21" y="104"/>
                    <a:pt x="19" y="105"/>
                    <a:pt x="20" y="106"/>
                  </a:cubicBezTo>
                  <a:cubicBezTo>
                    <a:pt x="19" y="106"/>
                    <a:pt x="18" y="107"/>
                    <a:pt x="20" y="107"/>
                  </a:cubicBezTo>
                  <a:cubicBezTo>
                    <a:pt x="19" y="109"/>
                    <a:pt x="17" y="107"/>
                    <a:pt x="17" y="107"/>
                  </a:cubicBezTo>
                  <a:close/>
                  <a:moveTo>
                    <a:pt x="33" y="112"/>
                  </a:moveTo>
                  <a:cubicBezTo>
                    <a:pt x="33" y="113"/>
                    <a:pt x="33" y="114"/>
                    <a:pt x="32" y="114"/>
                  </a:cubicBezTo>
                  <a:cubicBezTo>
                    <a:pt x="32" y="114"/>
                    <a:pt x="31" y="114"/>
                    <a:pt x="31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5"/>
                    <a:pt x="31" y="112"/>
                    <a:pt x="33" y="112"/>
                  </a:cubicBezTo>
                  <a:close/>
                  <a:moveTo>
                    <a:pt x="19" y="81"/>
                  </a:moveTo>
                  <a:cubicBezTo>
                    <a:pt x="20" y="80"/>
                    <a:pt x="20" y="81"/>
                    <a:pt x="21" y="80"/>
                  </a:cubicBezTo>
                  <a:cubicBezTo>
                    <a:pt x="21" y="81"/>
                    <a:pt x="19" y="82"/>
                    <a:pt x="19" y="81"/>
                  </a:cubicBezTo>
                  <a:close/>
                  <a:moveTo>
                    <a:pt x="13" y="71"/>
                  </a:moveTo>
                  <a:cubicBezTo>
                    <a:pt x="11" y="70"/>
                    <a:pt x="13" y="69"/>
                    <a:pt x="14" y="69"/>
                  </a:cubicBezTo>
                  <a:cubicBezTo>
                    <a:pt x="14" y="70"/>
                    <a:pt x="13" y="70"/>
                    <a:pt x="13" y="71"/>
                  </a:cubicBezTo>
                  <a:close/>
                  <a:moveTo>
                    <a:pt x="21" y="64"/>
                  </a:moveTo>
                  <a:cubicBezTo>
                    <a:pt x="22" y="64"/>
                    <a:pt x="22" y="64"/>
                    <a:pt x="23" y="63"/>
                  </a:cubicBezTo>
                  <a:cubicBezTo>
                    <a:pt x="23" y="65"/>
                    <a:pt x="20" y="65"/>
                    <a:pt x="21" y="66"/>
                  </a:cubicBezTo>
                  <a:cubicBezTo>
                    <a:pt x="20" y="66"/>
                    <a:pt x="22" y="65"/>
                    <a:pt x="21" y="64"/>
                  </a:cubicBezTo>
                  <a:close/>
                  <a:moveTo>
                    <a:pt x="3" y="16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lose/>
                  <a:moveTo>
                    <a:pt x="16" y="23"/>
                  </a:moveTo>
                  <a:cubicBezTo>
                    <a:pt x="16" y="24"/>
                    <a:pt x="15" y="24"/>
                    <a:pt x="16" y="25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7"/>
                    <a:pt x="15" y="25"/>
                    <a:pt x="16" y="25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6" y="27"/>
                    <a:pt x="15" y="27"/>
                    <a:pt x="15" y="26"/>
                  </a:cubicBezTo>
                  <a:cubicBezTo>
                    <a:pt x="15" y="28"/>
                    <a:pt x="17" y="29"/>
                    <a:pt x="17" y="30"/>
                  </a:cubicBezTo>
                  <a:cubicBezTo>
                    <a:pt x="15" y="29"/>
                    <a:pt x="14" y="27"/>
                    <a:pt x="14" y="25"/>
                  </a:cubicBezTo>
                  <a:cubicBezTo>
                    <a:pt x="15" y="24"/>
                    <a:pt x="15" y="25"/>
                    <a:pt x="16" y="24"/>
                  </a:cubicBezTo>
                  <a:cubicBezTo>
                    <a:pt x="15" y="24"/>
                    <a:pt x="16" y="23"/>
                    <a:pt x="15" y="23"/>
                  </a:cubicBezTo>
                  <a:cubicBezTo>
                    <a:pt x="14" y="24"/>
                    <a:pt x="13" y="25"/>
                    <a:pt x="13" y="27"/>
                  </a:cubicBezTo>
                  <a:cubicBezTo>
                    <a:pt x="13" y="25"/>
                    <a:pt x="14" y="22"/>
                    <a:pt x="16" y="23"/>
                  </a:cubicBezTo>
                  <a:close/>
                  <a:moveTo>
                    <a:pt x="14" y="19"/>
                  </a:moveTo>
                  <a:cubicBezTo>
                    <a:pt x="13" y="19"/>
                    <a:pt x="11" y="19"/>
                    <a:pt x="13" y="18"/>
                  </a:cubicBezTo>
                  <a:cubicBezTo>
                    <a:pt x="13" y="18"/>
                    <a:pt x="12" y="19"/>
                    <a:pt x="12" y="18"/>
                  </a:cubicBezTo>
                  <a:cubicBezTo>
                    <a:pt x="11" y="18"/>
                    <a:pt x="11" y="19"/>
                    <a:pt x="10" y="19"/>
                  </a:cubicBezTo>
                  <a:cubicBezTo>
                    <a:pt x="10" y="18"/>
                    <a:pt x="13" y="16"/>
                    <a:pt x="13" y="18"/>
                  </a:cubicBezTo>
                  <a:cubicBezTo>
                    <a:pt x="14" y="17"/>
                    <a:pt x="13" y="16"/>
                    <a:pt x="13" y="17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6" y="20"/>
                    <a:pt x="15" y="19"/>
                    <a:pt x="14" y="19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4" y="21"/>
                    <a:pt x="13" y="20"/>
                  </a:cubicBezTo>
                  <a:cubicBezTo>
                    <a:pt x="11" y="23"/>
                    <a:pt x="11" y="21"/>
                    <a:pt x="14" y="19"/>
                  </a:cubicBezTo>
                  <a:close/>
                  <a:moveTo>
                    <a:pt x="13" y="15"/>
                  </a:moveTo>
                  <a:cubicBezTo>
                    <a:pt x="13" y="15"/>
                    <a:pt x="14" y="14"/>
                    <a:pt x="14" y="15"/>
                  </a:cubicBezTo>
                  <a:cubicBezTo>
                    <a:pt x="14" y="14"/>
                    <a:pt x="14" y="13"/>
                    <a:pt x="16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4" y="15"/>
                    <a:pt x="12" y="15"/>
                    <a:pt x="15" y="16"/>
                  </a:cubicBezTo>
                  <a:cubicBezTo>
                    <a:pt x="14" y="17"/>
                    <a:pt x="13" y="15"/>
                    <a:pt x="11" y="16"/>
                  </a:cubicBezTo>
                  <a:cubicBezTo>
                    <a:pt x="11" y="15"/>
                    <a:pt x="13" y="16"/>
                    <a:pt x="13" y="15"/>
                  </a:cubicBezTo>
                  <a:close/>
                  <a:moveTo>
                    <a:pt x="18" y="30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9" y="30"/>
                    <a:pt x="18" y="30"/>
                  </a:cubicBezTo>
                  <a:close/>
                  <a:moveTo>
                    <a:pt x="17" y="34"/>
                  </a:moveTo>
                  <a:cubicBezTo>
                    <a:pt x="17" y="34"/>
                    <a:pt x="16" y="34"/>
                    <a:pt x="16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4"/>
                  </a:cubicBezTo>
                  <a:close/>
                  <a:moveTo>
                    <a:pt x="37" y="118"/>
                  </a:moveTo>
                  <a:cubicBezTo>
                    <a:pt x="38" y="117"/>
                    <a:pt x="38" y="118"/>
                    <a:pt x="38" y="118"/>
                  </a:cubicBezTo>
                  <a:cubicBezTo>
                    <a:pt x="38" y="119"/>
                    <a:pt x="37" y="119"/>
                    <a:pt x="37" y="119"/>
                  </a:cubicBezTo>
                  <a:cubicBezTo>
                    <a:pt x="37" y="119"/>
                    <a:pt x="37" y="118"/>
                    <a:pt x="37" y="118"/>
                  </a:cubicBezTo>
                  <a:close/>
                  <a:moveTo>
                    <a:pt x="37" y="101"/>
                  </a:moveTo>
                  <a:cubicBezTo>
                    <a:pt x="38" y="102"/>
                    <a:pt x="36" y="102"/>
                    <a:pt x="35" y="102"/>
                  </a:cubicBezTo>
                  <a:cubicBezTo>
                    <a:pt x="35" y="101"/>
                    <a:pt x="37" y="102"/>
                    <a:pt x="37" y="101"/>
                  </a:cubicBezTo>
                  <a:close/>
                  <a:moveTo>
                    <a:pt x="35" y="95"/>
                  </a:move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5" y="93"/>
                    <a:pt x="35" y="95"/>
                  </a:cubicBezTo>
                  <a:close/>
                  <a:moveTo>
                    <a:pt x="37" y="98"/>
                  </a:moveTo>
                  <a:cubicBezTo>
                    <a:pt x="37" y="99"/>
                    <a:pt x="37" y="99"/>
                    <a:pt x="38" y="99"/>
                  </a:cubicBezTo>
                  <a:cubicBezTo>
                    <a:pt x="37" y="100"/>
                    <a:pt x="37" y="99"/>
                    <a:pt x="36" y="100"/>
                  </a:cubicBezTo>
                  <a:cubicBezTo>
                    <a:pt x="36" y="99"/>
                    <a:pt x="37" y="99"/>
                    <a:pt x="37" y="98"/>
                  </a:cubicBezTo>
                  <a:close/>
                  <a:moveTo>
                    <a:pt x="19" y="115"/>
                  </a:moveTo>
                  <a:cubicBezTo>
                    <a:pt x="18" y="115"/>
                    <a:pt x="17" y="115"/>
                    <a:pt x="17" y="116"/>
                  </a:cubicBezTo>
                  <a:cubicBezTo>
                    <a:pt x="18" y="116"/>
                    <a:pt x="19" y="117"/>
                    <a:pt x="19" y="118"/>
                  </a:cubicBezTo>
                  <a:cubicBezTo>
                    <a:pt x="18" y="118"/>
                    <a:pt x="17" y="117"/>
                    <a:pt x="16" y="117"/>
                  </a:cubicBezTo>
                  <a:cubicBezTo>
                    <a:pt x="17" y="117"/>
                    <a:pt x="17" y="117"/>
                    <a:pt x="16" y="117"/>
                  </a:cubicBezTo>
                  <a:cubicBezTo>
                    <a:pt x="16" y="117"/>
                    <a:pt x="16" y="118"/>
                    <a:pt x="16" y="118"/>
                  </a:cubicBezTo>
                  <a:cubicBezTo>
                    <a:pt x="17" y="118"/>
                    <a:pt x="17" y="118"/>
                    <a:pt x="17" y="119"/>
                  </a:cubicBezTo>
                  <a:cubicBezTo>
                    <a:pt x="17" y="119"/>
                    <a:pt x="19" y="118"/>
                    <a:pt x="19" y="119"/>
                  </a:cubicBezTo>
                  <a:cubicBezTo>
                    <a:pt x="18" y="120"/>
                    <a:pt x="17" y="119"/>
                    <a:pt x="17" y="120"/>
                  </a:cubicBezTo>
                  <a:cubicBezTo>
                    <a:pt x="18" y="120"/>
                    <a:pt x="19" y="120"/>
                    <a:pt x="20" y="121"/>
                  </a:cubicBezTo>
                  <a:cubicBezTo>
                    <a:pt x="19" y="122"/>
                    <a:pt x="19" y="122"/>
                    <a:pt x="18" y="123"/>
                  </a:cubicBezTo>
                  <a:cubicBezTo>
                    <a:pt x="19" y="123"/>
                    <a:pt x="19" y="124"/>
                    <a:pt x="20" y="125"/>
                  </a:cubicBezTo>
                  <a:cubicBezTo>
                    <a:pt x="21" y="124"/>
                    <a:pt x="22" y="126"/>
                    <a:pt x="22" y="124"/>
                  </a:cubicBezTo>
                  <a:cubicBezTo>
                    <a:pt x="21" y="124"/>
                    <a:pt x="22" y="123"/>
                    <a:pt x="23" y="123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1"/>
                    <a:pt x="24" y="120"/>
                    <a:pt x="24" y="120"/>
                  </a:cubicBezTo>
                  <a:cubicBezTo>
                    <a:pt x="25" y="120"/>
                    <a:pt x="25" y="121"/>
                    <a:pt x="26" y="122"/>
                  </a:cubicBezTo>
                  <a:cubicBezTo>
                    <a:pt x="26" y="122"/>
                    <a:pt x="28" y="123"/>
                    <a:pt x="28" y="122"/>
                  </a:cubicBezTo>
                  <a:cubicBezTo>
                    <a:pt x="26" y="122"/>
                    <a:pt x="28" y="120"/>
                    <a:pt x="26" y="119"/>
                  </a:cubicBezTo>
                  <a:cubicBezTo>
                    <a:pt x="28" y="118"/>
                    <a:pt x="28" y="119"/>
                    <a:pt x="29" y="119"/>
                  </a:cubicBezTo>
                  <a:cubicBezTo>
                    <a:pt x="30" y="117"/>
                    <a:pt x="31" y="117"/>
                    <a:pt x="32" y="116"/>
                  </a:cubicBezTo>
                  <a:cubicBezTo>
                    <a:pt x="32" y="117"/>
                    <a:pt x="32" y="117"/>
                    <a:pt x="33" y="118"/>
                  </a:cubicBezTo>
                  <a:cubicBezTo>
                    <a:pt x="32" y="117"/>
                    <a:pt x="31" y="119"/>
                    <a:pt x="32" y="118"/>
                  </a:cubicBezTo>
                  <a:cubicBezTo>
                    <a:pt x="32" y="118"/>
                    <a:pt x="33" y="118"/>
                    <a:pt x="34" y="117"/>
                  </a:cubicBezTo>
                  <a:cubicBezTo>
                    <a:pt x="34" y="117"/>
                    <a:pt x="33" y="116"/>
                    <a:pt x="34" y="116"/>
                  </a:cubicBezTo>
                  <a:cubicBezTo>
                    <a:pt x="36" y="116"/>
                    <a:pt x="34" y="117"/>
                    <a:pt x="36" y="118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0"/>
                    <a:pt x="35" y="120"/>
                    <a:pt x="35" y="121"/>
                  </a:cubicBezTo>
                  <a:cubicBezTo>
                    <a:pt x="37" y="120"/>
                    <a:pt x="37" y="120"/>
                    <a:pt x="38" y="120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8" y="120"/>
                    <a:pt x="38" y="122"/>
                    <a:pt x="39" y="121"/>
                  </a:cubicBezTo>
                  <a:cubicBezTo>
                    <a:pt x="39" y="119"/>
                    <a:pt x="39" y="118"/>
                    <a:pt x="39" y="116"/>
                  </a:cubicBezTo>
                  <a:cubicBezTo>
                    <a:pt x="39" y="116"/>
                    <a:pt x="37" y="117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8" y="116"/>
                    <a:pt x="38" y="115"/>
                    <a:pt x="38" y="114"/>
                  </a:cubicBezTo>
                  <a:cubicBezTo>
                    <a:pt x="39" y="115"/>
                    <a:pt x="40" y="114"/>
                    <a:pt x="40" y="113"/>
                  </a:cubicBezTo>
                  <a:cubicBezTo>
                    <a:pt x="38" y="113"/>
                    <a:pt x="36" y="114"/>
                    <a:pt x="35" y="113"/>
                  </a:cubicBezTo>
                  <a:cubicBezTo>
                    <a:pt x="35" y="113"/>
                    <a:pt x="35" y="112"/>
                    <a:pt x="35" y="112"/>
                  </a:cubicBezTo>
                  <a:cubicBezTo>
                    <a:pt x="37" y="113"/>
                    <a:pt x="37" y="111"/>
                    <a:pt x="39" y="111"/>
                  </a:cubicBezTo>
                  <a:cubicBezTo>
                    <a:pt x="39" y="111"/>
                    <a:pt x="39" y="112"/>
                    <a:pt x="40" y="112"/>
                  </a:cubicBezTo>
                  <a:cubicBezTo>
                    <a:pt x="39" y="110"/>
                    <a:pt x="38" y="111"/>
                    <a:pt x="38" y="110"/>
                  </a:cubicBezTo>
                  <a:cubicBezTo>
                    <a:pt x="37" y="110"/>
                    <a:pt x="37" y="111"/>
                    <a:pt x="36" y="111"/>
                  </a:cubicBezTo>
                  <a:cubicBezTo>
                    <a:pt x="37" y="109"/>
                    <a:pt x="34" y="109"/>
                    <a:pt x="34" y="108"/>
                  </a:cubicBezTo>
                  <a:cubicBezTo>
                    <a:pt x="35" y="108"/>
                    <a:pt x="35" y="108"/>
                    <a:pt x="36" y="108"/>
                  </a:cubicBezTo>
                  <a:cubicBezTo>
                    <a:pt x="35" y="107"/>
                    <a:pt x="35" y="106"/>
                    <a:pt x="35" y="106"/>
                  </a:cubicBezTo>
                  <a:cubicBezTo>
                    <a:pt x="35" y="106"/>
                    <a:pt x="34" y="106"/>
                    <a:pt x="34" y="106"/>
                  </a:cubicBezTo>
                  <a:cubicBezTo>
                    <a:pt x="36" y="105"/>
                    <a:pt x="33" y="105"/>
                    <a:pt x="34" y="104"/>
                  </a:cubicBezTo>
                  <a:cubicBezTo>
                    <a:pt x="35" y="104"/>
                    <a:pt x="36" y="106"/>
                    <a:pt x="36" y="107"/>
                  </a:cubicBezTo>
                  <a:cubicBezTo>
                    <a:pt x="38" y="106"/>
                    <a:pt x="39" y="109"/>
                    <a:pt x="40" y="108"/>
                  </a:cubicBezTo>
                  <a:cubicBezTo>
                    <a:pt x="39" y="107"/>
                    <a:pt x="39" y="107"/>
                    <a:pt x="38" y="106"/>
                  </a:cubicBezTo>
                  <a:cubicBezTo>
                    <a:pt x="39" y="105"/>
                    <a:pt x="39" y="106"/>
                    <a:pt x="41" y="106"/>
                  </a:cubicBezTo>
                  <a:cubicBezTo>
                    <a:pt x="41" y="105"/>
                    <a:pt x="40" y="104"/>
                    <a:pt x="40" y="104"/>
                  </a:cubicBezTo>
                  <a:cubicBezTo>
                    <a:pt x="39" y="106"/>
                    <a:pt x="38" y="105"/>
                    <a:pt x="36" y="105"/>
                  </a:cubicBezTo>
                  <a:cubicBezTo>
                    <a:pt x="36" y="105"/>
                    <a:pt x="37" y="104"/>
                    <a:pt x="37" y="104"/>
                  </a:cubicBezTo>
                  <a:cubicBezTo>
                    <a:pt x="38" y="103"/>
                    <a:pt x="39" y="105"/>
                    <a:pt x="39" y="104"/>
                  </a:cubicBezTo>
                  <a:cubicBezTo>
                    <a:pt x="38" y="104"/>
                    <a:pt x="38" y="104"/>
                    <a:pt x="37" y="103"/>
                  </a:cubicBezTo>
                  <a:cubicBezTo>
                    <a:pt x="38" y="102"/>
                    <a:pt x="40" y="104"/>
                    <a:pt x="40" y="103"/>
                  </a:cubicBezTo>
                  <a:cubicBezTo>
                    <a:pt x="39" y="103"/>
                    <a:pt x="41" y="102"/>
                    <a:pt x="39" y="102"/>
                  </a:cubicBezTo>
                  <a:cubicBezTo>
                    <a:pt x="39" y="102"/>
                    <a:pt x="39" y="102"/>
                    <a:pt x="39" y="103"/>
                  </a:cubicBezTo>
                  <a:cubicBezTo>
                    <a:pt x="39" y="101"/>
                    <a:pt x="38" y="102"/>
                    <a:pt x="38" y="101"/>
                  </a:cubicBezTo>
                  <a:cubicBezTo>
                    <a:pt x="38" y="100"/>
                    <a:pt x="36" y="102"/>
                    <a:pt x="36" y="100"/>
                  </a:cubicBezTo>
                  <a:cubicBezTo>
                    <a:pt x="37" y="100"/>
                    <a:pt x="40" y="100"/>
                    <a:pt x="41" y="99"/>
                  </a:cubicBezTo>
                  <a:cubicBezTo>
                    <a:pt x="40" y="99"/>
                    <a:pt x="39" y="100"/>
                    <a:pt x="38" y="98"/>
                  </a:cubicBezTo>
                  <a:cubicBezTo>
                    <a:pt x="39" y="97"/>
                    <a:pt x="41" y="96"/>
                    <a:pt x="40" y="96"/>
                  </a:cubicBezTo>
                  <a:cubicBezTo>
                    <a:pt x="39" y="97"/>
                    <a:pt x="38" y="97"/>
                    <a:pt x="38" y="96"/>
                  </a:cubicBezTo>
                  <a:cubicBezTo>
                    <a:pt x="38" y="96"/>
                    <a:pt x="39" y="96"/>
                    <a:pt x="39" y="95"/>
                  </a:cubicBezTo>
                  <a:cubicBezTo>
                    <a:pt x="39" y="95"/>
                    <a:pt x="37" y="96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37" y="94"/>
                    <a:pt x="35" y="93"/>
                    <a:pt x="36" y="92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5" y="91"/>
                    <a:pt x="35" y="89"/>
                    <a:pt x="34" y="89"/>
                  </a:cubicBezTo>
                  <a:cubicBezTo>
                    <a:pt x="35" y="90"/>
                    <a:pt x="33" y="91"/>
                    <a:pt x="33" y="90"/>
                  </a:cubicBezTo>
                  <a:cubicBezTo>
                    <a:pt x="33" y="90"/>
                    <a:pt x="33" y="90"/>
                    <a:pt x="33" y="89"/>
                  </a:cubicBezTo>
                  <a:cubicBezTo>
                    <a:pt x="34" y="89"/>
                    <a:pt x="33" y="88"/>
                    <a:pt x="33" y="88"/>
                  </a:cubicBezTo>
                  <a:cubicBezTo>
                    <a:pt x="34" y="88"/>
                    <a:pt x="33" y="87"/>
                    <a:pt x="34" y="87"/>
                  </a:cubicBezTo>
                  <a:cubicBezTo>
                    <a:pt x="34" y="88"/>
                    <a:pt x="33" y="89"/>
                    <a:pt x="35" y="89"/>
                  </a:cubicBezTo>
                  <a:cubicBezTo>
                    <a:pt x="35" y="88"/>
                    <a:pt x="37" y="89"/>
                    <a:pt x="36" y="87"/>
                  </a:cubicBezTo>
                  <a:cubicBezTo>
                    <a:pt x="35" y="86"/>
                    <a:pt x="34" y="88"/>
                    <a:pt x="34" y="86"/>
                  </a:cubicBezTo>
                  <a:cubicBezTo>
                    <a:pt x="35" y="86"/>
                    <a:pt x="35" y="86"/>
                    <a:pt x="36" y="85"/>
                  </a:cubicBezTo>
                  <a:cubicBezTo>
                    <a:pt x="36" y="86"/>
                    <a:pt x="37" y="86"/>
                    <a:pt x="38" y="86"/>
                  </a:cubicBezTo>
                  <a:cubicBezTo>
                    <a:pt x="38" y="84"/>
                    <a:pt x="37" y="84"/>
                    <a:pt x="38" y="83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5" y="84"/>
                    <a:pt x="33" y="85"/>
                    <a:pt x="31" y="84"/>
                  </a:cubicBezTo>
                  <a:cubicBezTo>
                    <a:pt x="31" y="83"/>
                    <a:pt x="31" y="83"/>
                    <a:pt x="32" y="82"/>
                  </a:cubicBezTo>
                  <a:cubicBezTo>
                    <a:pt x="32" y="82"/>
                    <a:pt x="32" y="83"/>
                    <a:pt x="33" y="82"/>
                  </a:cubicBezTo>
                  <a:cubicBezTo>
                    <a:pt x="32" y="81"/>
                    <a:pt x="30" y="82"/>
                    <a:pt x="31" y="83"/>
                  </a:cubicBezTo>
                  <a:cubicBezTo>
                    <a:pt x="30" y="83"/>
                    <a:pt x="30" y="84"/>
                    <a:pt x="29" y="83"/>
                  </a:cubicBezTo>
                  <a:cubicBezTo>
                    <a:pt x="30" y="83"/>
                    <a:pt x="28" y="81"/>
                    <a:pt x="28" y="82"/>
                  </a:cubicBezTo>
                  <a:cubicBezTo>
                    <a:pt x="28" y="82"/>
                    <a:pt x="28" y="83"/>
                    <a:pt x="28" y="83"/>
                  </a:cubicBezTo>
                  <a:cubicBezTo>
                    <a:pt x="26" y="83"/>
                    <a:pt x="23" y="83"/>
                    <a:pt x="21" y="83"/>
                  </a:cubicBezTo>
                  <a:cubicBezTo>
                    <a:pt x="21" y="81"/>
                    <a:pt x="23" y="79"/>
                    <a:pt x="24" y="79"/>
                  </a:cubicBezTo>
                  <a:cubicBezTo>
                    <a:pt x="24" y="80"/>
                    <a:pt x="23" y="80"/>
                    <a:pt x="23" y="81"/>
                  </a:cubicBezTo>
                  <a:cubicBezTo>
                    <a:pt x="24" y="80"/>
                    <a:pt x="24" y="81"/>
                    <a:pt x="26" y="81"/>
                  </a:cubicBezTo>
                  <a:cubicBezTo>
                    <a:pt x="26" y="80"/>
                    <a:pt x="26" y="81"/>
                    <a:pt x="27" y="80"/>
                  </a:cubicBezTo>
                  <a:cubicBezTo>
                    <a:pt x="28" y="81"/>
                    <a:pt x="26" y="81"/>
                    <a:pt x="26" y="82"/>
                  </a:cubicBezTo>
                  <a:cubicBezTo>
                    <a:pt x="27" y="81"/>
                    <a:pt x="27" y="82"/>
                    <a:pt x="28" y="83"/>
                  </a:cubicBezTo>
                  <a:cubicBezTo>
                    <a:pt x="28" y="80"/>
                    <a:pt x="31" y="83"/>
                    <a:pt x="32" y="79"/>
                  </a:cubicBezTo>
                  <a:cubicBezTo>
                    <a:pt x="32" y="81"/>
                    <a:pt x="33" y="81"/>
                    <a:pt x="33" y="83"/>
                  </a:cubicBezTo>
                  <a:cubicBezTo>
                    <a:pt x="35" y="81"/>
                    <a:pt x="35" y="82"/>
                    <a:pt x="37" y="81"/>
                  </a:cubicBezTo>
                  <a:cubicBezTo>
                    <a:pt x="37" y="80"/>
                    <a:pt x="37" y="80"/>
                    <a:pt x="36" y="79"/>
                  </a:cubicBezTo>
                  <a:cubicBezTo>
                    <a:pt x="37" y="79"/>
                    <a:pt x="37" y="79"/>
                    <a:pt x="37" y="78"/>
                  </a:cubicBezTo>
                  <a:cubicBezTo>
                    <a:pt x="36" y="78"/>
                    <a:pt x="38" y="77"/>
                    <a:pt x="37" y="77"/>
                  </a:cubicBezTo>
                  <a:cubicBezTo>
                    <a:pt x="37" y="78"/>
                    <a:pt x="35" y="78"/>
                    <a:pt x="35" y="78"/>
                  </a:cubicBezTo>
                  <a:cubicBezTo>
                    <a:pt x="35" y="78"/>
                    <a:pt x="37" y="76"/>
                    <a:pt x="38" y="76"/>
                  </a:cubicBezTo>
                  <a:cubicBezTo>
                    <a:pt x="38" y="75"/>
                    <a:pt x="37" y="76"/>
                    <a:pt x="37" y="75"/>
                  </a:cubicBezTo>
                  <a:cubicBezTo>
                    <a:pt x="37" y="75"/>
                    <a:pt x="37" y="75"/>
                    <a:pt x="38" y="75"/>
                  </a:cubicBezTo>
                  <a:cubicBezTo>
                    <a:pt x="37" y="74"/>
                    <a:pt x="36" y="74"/>
                    <a:pt x="36" y="73"/>
                  </a:cubicBezTo>
                  <a:cubicBezTo>
                    <a:pt x="36" y="72"/>
                    <a:pt x="37" y="74"/>
                    <a:pt x="37" y="72"/>
                  </a:cubicBezTo>
                  <a:cubicBezTo>
                    <a:pt x="36" y="73"/>
                    <a:pt x="37" y="72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0"/>
                    <a:pt x="36" y="71"/>
                    <a:pt x="35" y="70"/>
                  </a:cubicBezTo>
                  <a:cubicBezTo>
                    <a:pt x="36" y="69"/>
                    <a:pt x="36" y="67"/>
                    <a:pt x="37" y="67"/>
                  </a:cubicBezTo>
                  <a:cubicBezTo>
                    <a:pt x="35" y="67"/>
                    <a:pt x="36" y="67"/>
                    <a:pt x="36" y="66"/>
                  </a:cubicBezTo>
                  <a:cubicBezTo>
                    <a:pt x="35" y="65"/>
                    <a:pt x="35" y="67"/>
                    <a:pt x="34" y="66"/>
                  </a:cubicBezTo>
                  <a:cubicBezTo>
                    <a:pt x="34" y="66"/>
                    <a:pt x="34" y="65"/>
                    <a:pt x="34" y="65"/>
                  </a:cubicBezTo>
                  <a:cubicBezTo>
                    <a:pt x="35" y="65"/>
                    <a:pt x="35" y="65"/>
                    <a:pt x="36" y="65"/>
                  </a:cubicBezTo>
                  <a:cubicBezTo>
                    <a:pt x="36" y="64"/>
                    <a:pt x="36" y="63"/>
                    <a:pt x="35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3"/>
                    <a:pt x="34" y="62"/>
                  </a:cubicBezTo>
                  <a:cubicBezTo>
                    <a:pt x="35" y="62"/>
                    <a:pt x="35" y="63"/>
                    <a:pt x="35" y="62"/>
                  </a:cubicBezTo>
                  <a:cubicBezTo>
                    <a:pt x="35" y="60"/>
                    <a:pt x="34" y="61"/>
                    <a:pt x="33" y="61"/>
                  </a:cubicBezTo>
                  <a:cubicBezTo>
                    <a:pt x="33" y="60"/>
                    <a:pt x="35" y="60"/>
                    <a:pt x="34" y="59"/>
                  </a:cubicBez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7"/>
                    <a:pt x="33" y="57"/>
                  </a:cubicBezTo>
                  <a:cubicBezTo>
                    <a:pt x="33" y="57"/>
                    <a:pt x="34" y="58"/>
                    <a:pt x="34" y="58"/>
                  </a:cubicBezTo>
                  <a:cubicBezTo>
                    <a:pt x="34" y="57"/>
                    <a:pt x="35" y="56"/>
                    <a:pt x="34" y="55"/>
                  </a:cubicBezTo>
                  <a:cubicBezTo>
                    <a:pt x="33" y="55"/>
                    <a:pt x="33" y="55"/>
                    <a:pt x="32" y="54"/>
                  </a:cubicBezTo>
                  <a:cubicBezTo>
                    <a:pt x="34" y="53"/>
                    <a:pt x="32" y="54"/>
                    <a:pt x="32" y="53"/>
                  </a:cubicBezTo>
                  <a:cubicBezTo>
                    <a:pt x="32" y="53"/>
                    <a:pt x="33" y="52"/>
                    <a:pt x="33" y="52"/>
                  </a:cubicBezTo>
                  <a:cubicBezTo>
                    <a:pt x="33" y="50"/>
                    <a:pt x="31" y="51"/>
                    <a:pt x="32" y="50"/>
                  </a:cubicBezTo>
                  <a:cubicBezTo>
                    <a:pt x="32" y="49"/>
                    <a:pt x="33" y="50"/>
                    <a:pt x="33" y="50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2" y="48"/>
                    <a:pt x="31" y="49"/>
                    <a:pt x="30" y="47"/>
                  </a:cubicBezTo>
                  <a:cubicBezTo>
                    <a:pt x="30" y="47"/>
                    <a:pt x="31" y="48"/>
                    <a:pt x="29" y="49"/>
                  </a:cubicBezTo>
                  <a:cubicBezTo>
                    <a:pt x="29" y="48"/>
                    <a:pt x="30" y="47"/>
                    <a:pt x="29" y="46"/>
                  </a:cubicBezTo>
                  <a:cubicBezTo>
                    <a:pt x="28" y="47"/>
                    <a:pt x="27" y="46"/>
                    <a:pt x="26" y="46"/>
                  </a:cubicBezTo>
                  <a:cubicBezTo>
                    <a:pt x="27" y="45"/>
                    <a:pt x="27" y="44"/>
                    <a:pt x="28" y="43"/>
                  </a:cubicBezTo>
                  <a:cubicBezTo>
                    <a:pt x="28" y="44"/>
                    <a:pt x="30" y="44"/>
                    <a:pt x="30" y="44"/>
                  </a:cubicBezTo>
                  <a:cubicBezTo>
                    <a:pt x="28" y="43"/>
                    <a:pt x="31" y="42"/>
                    <a:pt x="32" y="43"/>
                  </a:cubicBezTo>
                  <a:cubicBezTo>
                    <a:pt x="33" y="39"/>
                    <a:pt x="32" y="33"/>
                    <a:pt x="31" y="29"/>
                  </a:cubicBezTo>
                  <a:cubicBezTo>
                    <a:pt x="31" y="29"/>
                    <a:pt x="32" y="28"/>
                    <a:pt x="32" y="28"/>
                  </a:cubicBezTo>
                  <a:cubicBezTo>
                    <a:pt x="30" y="28"/>
                    <a:pt x="31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2" y="25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0"/>
                    <a:pt x="31" y="17"/>
                    <a:pt x="29" y="13"/>
                  </a:cubicBezTo>
                  <a:cubicBezTo>
                    <a:pt x="29" y="10"/>
                    <a:pt x="27" y="1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2" y="4"/>
                    <a:pt x="22" y="3"/>
                    <a:pt x="21" y="4"/>
                  </a:cubicBezTo>
                  <a:cubicBezTo>
                    <a:pt x="21" y="5"/>
                    <a:pt x="22" y="4"/>
                    <a:pt x="22" y="5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20" y="5"/>
                    <a:pt x="22" y="5"/>
                    <a:pt x="21" y="6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4"/>
                    <a:pt x="15" y="4"/>
                    <a:pt x="15" y="7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2" y="4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3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2"/>
                    <a:pt x="11" y="2"/>
                    <a:pt x="11" y="0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4" y="9"/>
                    <a:pt x="2" y="10"/>
                    <a:pt x="1" y="9"/>
                  </a:cubicBezTo>
                  <a:cubicBezTo>
                    <a:pt x="1" y="10"/>
                    <a:pt x="1" y="12"/>
                    <a:pt x="2" y="12"/>
                  </a:cubicBezTo>
                  <a:cubicBezTo>
                    <a:pt x="1" y="11"/>
                    <a:pt x="1" y="13"/>
                    <a:pt x="1" y="14"/>
                  </a:cubicBez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1" y="20"/>
                    <a:pt x="3" y="22"/>
                    <a:pt x="1" y="21"/>
                  </a:cubicBezTo>
                  <a:cubicBezTo>
                    <a:pt x="3" y="23"/>
                    <a:pt x="1" y="29"/>
                    <a:pt x="4" y="28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1"/>
                    <a:pt x="4" y="30"/>
                    <a:pt x="5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5" y="32"/>
                    <a:pt x="4" y="30"/>
                    <a:pt x="6" y="31"/>
                  </a:cubicBezTo>
                  <a:cubicBezTo>
                    <a:pt x="4" y="32"/>
                    <a:pt x="6" y="32"/>
                    <a:pt x="6" y="33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4" y="36"/>
                    <a:pt x="6" y="34"/>
                    <a:pt x="6" y="36"/>
                  </a:cubicBezTo>
                  <a:cubicBezTo>
                    <a:pt x="5" y="37"/>
                    <a:pt x="5" y="39"/>
                    <a:pt x="6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6" y="45"/>
                    <a:pt x="8" y="46"/>
                    <a:pt x="9" y="48"/>
                  </a:cubicBezTo>
                  <a:cubicBezTo>
                    <a:pt x="9" y="49"/>
                    <a:pt x="8" y="51"/>
                    <a:pt x="10" y="51"/>
                  </a:cubicBezTo>
                  <a:cubicBezTo>
                    <a:pt x="9" y="52"/>
                    <a:pt x="8" y="51"/>
                    <a:pt x="9" y="52"/>
                  </a:cubicBezTo>
                  <a:cubicBezTo>
                    <a:pt x="9" y="52"/>
                    <a:pt x="10" y="52"/>
                    <a:pt x="11" y="51"/>
                  </a:cubicBezTo>
                  <a:cubicBezTo>
                    <a:pt x="10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0"/>
                    <a:pt x="14" y="51"/>
                    <a:pt x="14" y="51"/>
                  </a:cubicBezTo>
                  <a:cubicBezTo>
                    <a:pt x="15" y="51"/>
                    <a:pt x="14" y="50"/>
                    <a:pt x="16" y="50"/>
                  </a:cubicBezTo>
                  <a:cubicBezTo>
                    <a:pt x="16" y="51"/>
                    <a:pt x="19" y="53"/>
                    <a:pt x="20" y="51"/>
                  </a:cubicBezTo>
                  <a:cubicBezTo>
                    <a:pt x="21" y="52"/>
                    <a:pt x="22" y="53"/>
                    <a:pt x="20" y="54"/>
                  </a:cubicBezTo>
                  <a:cubicBezTo>
                    <a:pt x="19" y="54"/>
                    <a:pt x="20" y="55"/>
                    <a:pt x="20" y="56"/>
                  </a:cubicBezTo>
                  <a:cubicBezTo>
                    <a:pt x="20" y="56"/>
                    <a:pt x="19" y="56"/>
                    <a:pt x="20" y="56"/>
                  </a:cubicBezTo>
                  <a:cubicBezTo>
                    <a:pt x="21" y="55"/>
                    <a:pt x="22" y="55"/>
                    <a:pt x="23" y="56"/>
                  </a:cubicBezTo>
                  <a:cubicBezTo>
                    <a:pt x="22" y="56"/>
                    <a:pt x="23" y="57"/>
                    <a:pt x="22" y="57"/>
                  </a:cubicBezTo>
                  <a:cubicBezTo>
                    <a:pt x="20" y="58"/>
                    <a:pt x="18" y="61"/>
                    <a:pt x="13" y="62"/>
                  </a:cubicBezTo>
                  <a:cubicBezTo>
                    <a:pt x="15" y="64"/>
                    <a:pt x="12" y="64"/>
                    <a:pt x="13" y="65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5" y="65"/>
                    <a:pt x="15" y="65"/>
                    <a:pt x="14" y="66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6"/>
                    <a:pt x="13" y="66"/>
                    <a:pt x="14" y="66"/>
                  </a:cubicBezTo>
                  <a:cubicBezTo>
                    <a:pt x="13" y="66"/>
                    <a:pt x="13" y="66"/>
                    <a:pt x="12" y="66"/>
                  </a:cubicBezTo>
                  <a:cubicBezTo>
                    <a:pt x="12" y="66"/>
                    <a:pt x="13" y="66"/>
                    <a:pt x="12" y="65"/>
                  </a:cubicBezTo>
                  <a:cubicBezTo>
                    <a:pt x="11" y="66"/>
                    <a:pt x="10" y="65"/>
                    <a:pt x="10" y="66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1" y="67"/>
                    <a:pt x="10" y="67"/>
                    <a:pt x="11" y="67"/>
                  </a:cubicBezTo>
                  <a:cubicBezTo>
                    <a:pt x="11" y="67"/>
                    <a:pt x="12" y="67"/>
                    <a:pt x="12" y="68"/>
                  </a:cubicBezTo>
                  <a:cubicBezTo>
                    <a:pt x="12" y="68"/>
                    <a:pt x="10" y="69"/>
                    <a:pt x="11" y="69"/>
                  </a:cubicBezTo>
                  <a:cubicBezTo>
                    <a:pt x="12" y="69"/>
                    <a:pt x="13" y="67"/>
                    <a:pt x="14" y="68"/>
                  </a:cubicBezTo>
                  <a:cubicBezTo>
                    <a:pt x="14" y="69"/>
                    <a:pt x="10" y="69"/>
                    <a:pt x="10" y="71"/>
                  </a:cubicBezTo>
                  <a:cubicBezTo>
                    <a:pt x="11" y="70"/>
                    <a:pt x="11" y="71"/>
                    <a:pt x="11" y="71"/>
                  </a:cubicBezTo>
                  <a:cubicBezTo>
                    <a:pt x="12" y="71"/>
                    <a:pt x="13" y="71"/>
                    <a:pt x="13" y="71"/>
                  </a:cubicBezTo>
                  <a:cubicBezTo>
                    <a:pt x="13" y="72"/>
                    <a:pt x="12" y="72"/>
                    <a:pt x="13" y="73"/>
                  </a:cubicBezTo>
                  <a:cubicBezTo>
                    <a:pt x="13" y="73"/>
                    <a:pt x="15" y="72"/>
                    <a:pt x="15" y="73"/>
                  </a:cubicBezTo>
                  <a:cubicBezTo>
                    <a:pt x="14" y="73"/>
                    <a:pt x="13" y="75"/>
                    <a:pt x="14" y="74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6" y="73"/>
                    <a:pt x="17" y="72"/>
                    <a:pt x="17" y="73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5" y="73"/>
                    <a:pt x="13" y="77"/>
                    <a:pt x="13" y="74"/>
                  </a:cubicBezTo>
                  <a:cubicBezTo>
                    <a:pt x="12" y="74"/>
                    <a:pt x="12" y="74"/>
                    <a:pt x="11" y="74"/>
                  </a:cubicBezTo>
                  <a:cubicBezTo>
                    <a:pt x="12" y="75"/>
                    <a:pt x="11" y="77"/>
                    <a:pt x="13" y="77"/>
                  </a:cubicBezTo>
                  <a:cubicBezTo>
                    <a:pt x="12" y="76"/>
                    <a:pt x="14" y="76"/>
                    <a:pt x="15" y="76"/>
                  </a:cubicBezTo>
                  <a:cubicBezTo>
                    <a:pt x="15" y="77"/>
                    <a:pt x="13" y="77"/>
                    <a:pt x="13" y="78"/>
                  </a:cubicBezTo>
                  <a:cubicBezTo>
                    <a:pt x="15" y="76"/>
                    <a:pt x="15" y="79"/>
                    <a:pt x="16" y="77"/>
                  </a:cubicBezTo>
                  <a:cubicBezTo>
                    <a:pt x="15" y="78"/>
                    <a:pt x="15" y="76"/>
                    <a:pt x="16" y="76"/>
                  </a:cubicBezTo>
                  <a:cubicBezTo>
                    <a:pt x="17" y="77"/>
                    <a:pt x="16" y="77"/>
                    <a:pt x="17" y="77"/>
                  </a:cubicBezTo>
                  <a:cubicBezTo>
                    <a:pt x="17" y="78"/>
                    <a:pt x="15" y="78"/>
                    <a:pt x="15" y="78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78"/>
                    <a:pt x="18" y="79"/>
                    <a:pt x="17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1"/>
                    <a:pt x="16" y="81"/>
                    <a:pt x="15" y="81"/>
                  </a:cubicBezTo>
                  <a:cubicBezTo>
                    <a:pt x="15" y="80"/>
                    <a:pt x="14" y="80"/>
                    <a:pt x="13" y="80"/>
                  </a:cubicBezTo>
                  <a:cubicBezTo>
                    <a:pt x="13" y="81"/>
                    <a:pt x="13" y="81"/>
                    <a:pt x="13" y="82"/>
                  </a:cubicBezTo>
                  <a:cubicBezTo>
                    <a:pt x="14" y="81"/>
                    <a:pt x="15" y="81"/>
                    <a:pt x="15" y="8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3"/>
                    <a:pt x="18" y="81"/>
                    <a:pt x="19" y="82"/>
                  </a:cubicBezTo>
                  <a:cubicBezTo>
                    <a:pt x="19" y="83"/>
                    <a:pt x="19" y="83"/>
                    <a:pt x="20" y="84"/>
                  </a:cubicBezTo>
                  <a:cubicBezTo>
                    <a:pt x="17" y="86"/>
                    <a:pt x="14" y="88"/>
                    <a:pt x="14" y="92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3"/>
                    <a:pt x="15" y="93"/>
                    <a:pt x="16" y="93"/>
                  </a:cubicBezTo>
                  <a:cubicBezTo>
                    <a:pt x="15" y="94"/>
                    <a:pt x="15" y="95"/>
                    <a:pt x="14" y="96"/>
                  </a:cubicBezTo>
                  <a:cubicBezTo>
                    <a:pt x="15" y="95"/>
                    <a:pt x="15" y="97"/>
                    <a:pt x="16" y="96"/>
                  </a:cubicBezTo>
                  <a:cubicBezTo>
                    <a:pt x="16" y="96"/>
                    <a:pt x="16" y="95"/>
                    <a:pt x="16" y="95"/>
                  </a:cubicBezTo>
                  <a:cubicBezTo>
                    <a:pt x="17" y="95"/>
                    <a:pt x="17" y="96"/>
                    <a:pt x="16" y="97"/>
                  </a:cubicBezTo>
                  <a:cubicBezTo>
                    <a:pt x="15" y="97"/>
                    <a:pt x="14" y="97"/>
                    <a:pt x="13" y="98"/>
                  </a:cubicBezTo>
                  <a:cubicBezTo>
                    <a:pt x="14" y="99"/>
                    <a:pt x="13" y="100"/>
                    <a:pt x="14" y="100"/>
                  </a:cubicBezTo>
                  <a:cubicBezTo>
                    <a:pt x="13" y="101"/>
                    <a:pt x="14" y="100"/>
                    <a:pt x="15" y="101"/>
                  </a:cubicBezTo>
                  <a:cubicBezTo>
                    <a:pt x="15" y="101"/>
                    <a:pt x="13" y="101"/>
                    <a:pt x="13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5" y="103"/>
                    <a:pt x="15" y="103"/>
                    <a:pt x="16" y="103"/>
                  </a:cubicBezTo>
                  <a:cubicBezTo>
                    <a:pt x="15" y="104"/>
                    <a:pt x="15" y="104"/>
                    <a:pt x="16" y="104"/>
                  </a:cubicBezTo>
                  <a:cubicBezTo>
                    <a:pt x="16" y="105"/>
                    <a:pt x="15" y="106"/>
                    <a:pt x="14" y="106"/>
                  </a:cubicBezTo>
                  <a:cubicBezTo>
                    <a:pt x="15" y="107"/>
                    <a:pt x="15" y="108"/>
                    <a:pt x="14" y="109"/>
                  </a:cubicBezTo>
                  <a:cubicBezTo>
                    <a:pt x="15" y="109"/>
                    <a:pt x="15" y="108"/>
                    <a:pt x="16" y="108"/>
                  </a:cubicBezTo>
                  <a:cubicBezTo>
                    <a:pt x="16" y="109"/>
                    <a:pt x="15" y="109"/>
                    <a:pt x="14" y="110"/>
                  </a:cubicBezTo>
                  <a:cubicBezTo>
                    <a:pt x="16" y="111"/>
                    <a:pt x="15" y="113"/>
                    <a:pt x="15" y="113"/>
                  </a:cubicBezTo>
                  <a:cubicBezTo>
                    <a:pt x="15" y="113"/>
                    <a:pt x="17" y="113"/>
                    <a:pt x="17" y="113"/>
                  </a:cubicBezTo>
                  <a:cubicBezTo>
                    <a:pt x="17" y="115"/>
                    <a:pt x="14" y="114"/>
                    <a:pt x="15" y="116"/>
                  </a:cubicBezTo>
                  <a:cubicBezTo>
                    <a:pt x="16" y="115"/>
                    <a:pt x="17" y="113"/>
                    <a:pt x="19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56">
              <a:extLst>
                <a:ext uri="{FF2B5EF4-FFF2-40B4-BE49-F238E27FC236}">
                  <a16:creationId xmlns:a16="http://schemas.microsoft.com/office/drawing/2014/main" xmlns="" id="{39E0096F-5F14-4770-B674-4C0E9552D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938" y="5641216"/>
              <a:ext cx="386990" cy="459670"/>
            </a:xfrm>
            <a:custGeom>
              <a:avLst/>
              <a:gdLst/>
              <a:ahLst/>
              <a:cxnLst>
                <a:cxn ang="0">
                  <a:pos x="161" y="127"/>
                </a:cxn>
                <a:cxn ang="0">
                  <a:pos x="195" y="205"/>
                </a:cxn>
                <a:cxn ang="0">
                  <a:pos x="129" y="117"/>
                </a:cxn>
                <a:cxn ang="0">
                  <a:pos x="157" y="202"/>
                </a:cxn>
                <a:cxn ang="0">
                  <a:pos x="132" y="191"/>
                </a:cxn>
                <a:cxn ang="0">
                  <a:pos x="127" y="205"/>
                </a:cxn>
                <a:cxn ang="0">
                  <a:pos x="123" y="218"/>
                </a:cxn>
                <a:cxn ang="0">
                  <a:pos x="116" y="213"/>
                </a:cxn>
                <a:cxn ang="0">
                  <a:pos x="113" y="217"/>
                </a:cxn>
                <a:cxn ang="0">
                  <a:pos x="108" y="226"/>
                </a:cxn>
                <a:cxn ang="0">
                  <a:pos x="94" y="226"/>
                </a:cxn>
                <a:cxn ang="0">
                  <a:pos x="97" y="216"/>
                </a:cxn>
                <a:cxn ang="0">
                  <a:pos x="77" y="217"/>
                </a:cxn>
                <a:cxn ang="0">
                  <a:pos x="75" y="212"/>
                </a:cxn>
                <a:cxn ang="0">
                  <a:pos x="65" y="213"/>
                </a:cxn>
                <a:cxn ang="0">
                  <a:pos x="61" y="189"/>
                </a:cxn>
                <a:cxn ang="0">
                  <a:pos x="63" y="183"/>
                </a:cxn>
                <a:cxn ang="0">
                  <a:pos x="80" y="179"/>
                </a:cxn>
                <a:cxn ang="0">
                  <a:pos x="76" y="197"/>
                </a:cxn>
                <a:cxn ang="0">
                  <a:pos x="86" y="193"/>
                </a:cxn>
                <a:cxn ang="0">
                  <a:pos x="91" y="212"/>
                </a:cxn>
                <a:cxn ang="0">
                  <a:pos x="83" y="185"/>
                </a:cxn>
                <a:cxn ang="0">
                  <a:pos x="30" y="48"/>
                </a:cxn>
                <a:cxn ang="0">
                  <a:pos x="94" y="177"/>
                </a:cxn>
                <a:cxn ang="0">
                  <a:pos x="95" y="190"/>
                </a:cxn>
                <a:cxn ang="0">
                  <a:pos x="104" y="196"/>
                </a:cxn>
                <a:cxn ang="0">
                  <a:pos x="110" y="196"/>
                </a:cxn>
                <a:cxn ang="0">
                  <a:pos x="120" y="207"/>
                </a:cxn>
                <a:cxn ang="0">
                  <a:pos x="110" y="184"/>
                </a:cxn>
                <a:cxn ang="0">
                  <a:pos x="112" y="157"/>
                </a:cxn>
                <a:cxn ang="0">
                  <a:pos x="119" y="178"/>
                </a:cxn>
                <a:cxn ang="0">
                  <a:pos x="109" y="118"/>
                </a:cxn>
                <a:cxn ang="0">
                  <a:pos x="142" y="177"/>
                </a:cxn>
                <a:cxn ang="0">
                  <a:pos x="17" y="5"/>
                </a:cxn>
                <a:cxn ang="0">
                  <a:pos x="42" y="51"/>
                </a:cxn>
                <a:cxn ang="0">
                  <a:pos x="232" y="70"/>
                </a:cxn>
                <a:cxn ang="0">
                  <a:pos x="214" y="99"/>
                </a:cxn>
                <a:cxn ang="0">
                  <a:pos x="196" y="128"/>
                </a:cxn>
                <a:cxn ang="0">
                  <a:pos x="173" y="137"/>
                </a:cxn>
                <a:cxn ang="0">
                  <a:pos x="148" y="119"/>
                </a:cxn>
                <a:cxn ang="0">
                  <a:pos x="143" y="116"/>
                </a:cxn>
                <a:cxn ang="0">
                  <a:pos x="109" y="114"/>
                </a:cxn>
                <a:cxn ang="0">
                  <a:pos x="61" y="89"/>
                </a:cxn>
                <a:cxn ang="0">
                  <a:pos x="51" y="64"/>
                </a:cxn>
                <a:cxn ang="0">
                  <a:pos x="25" y="9"/>
                </a:cxn>
                <a:cxn ang="0">
                  <a:pos x="5" y="24"/>
                </a:cxn>
                <a:cxn ang="0">
                  <a:pos x="25" y="59"/>
                </a:cxn>
                <a:cxn ang="0">
                  <a:pos x="34" y="83"/>
                </a:cxn>
                <a:cxn ang="0">
                  <a:pos x="44" y="110"/>
                </a:cxn>
                <a:cxn ang="0">
                  <a:pos x="57" y="169"/>
                </a:cxn>
                <a:cxn ang="0">
                  <a:pos x="56" y="184"/>
                </a:cxn>
                <a:cxn ang="0">
                  <a:pos x="45" y="200"/>
                </a:cxn>
                <a:cxn ang="0">
                  <a:pos x="14" y="221"/>
                </a:cxn>
                <a:cxn ang="0">
                  <a:pos x="6" y="231"/>
                </a:cxn>
                <a:cxn ang="0">
                  <a:pos x="112" y="296"/>
                </a:cxn>
                <a:cxn ang="0">
                  <a:pos x="154" y="293"/>
                </a:cxn>
                <a:cxn ang="0">
                  <a:pos x="174" y="273"/>
                </a:cxn>
                <a:cxn ang="0">
                  <a:pos x="189" y="226"/>
                </a:cxn>
                <a:cxn ang="0">
                  <a:pos x="196" y="201"/>
                </a:cxn>
                <a:cxn ang="0">
                  <a:pos x="194" y="176"/>
                </a:cxn>
                <a:cxn ang="0">
                  <a:pos x="201" y="163"/>
                </a:cxn>
                <a:cxn ang="0">
                  <a:pos x="241" y="98"/>
                </a:cxn>
              </a:cxnLst>
              <a:rect l="0" t="0" r="r" b="b"/>
              <a:pathLst>
                <a:path w="257" h="305">
                  <a:moveTo>
                    <a:pt x="241" y="88"/>
                  </a:moveTo>
                  <a:cubicBezTo>
                    <a:pt x="240" y="88"/>
                    <a:pt x="239" y="87"/>
                    <a:pt x="239" y="86"/>
                  </a:cubicBezTo>
                  <a:cubicBezTo>
                    <a:pt x="241" y="86"/>
                    <a:pt x="241" y="87"/>
                    <a:pt x="241" y="88"/>
                  </a:cubicBezTo>
                  <a:close/>
                  <a:moveTo>
                    <a:pt x="214" y="105"/>
                  </a:moveTo>
                  <a:cubicBezTo>
                    <a:pt x="214" y="103"/>
                    <a:pt x="214" y="103"/>
                    <a:pt x="213" y="104"/>
                  </a:cubicBezTo>
                  <a:cubicBezTo>
                    <a:pt x="213" y="103"/>
                    <a:pt x="213" y="103"/>
                    <a:pt x="213" y="102"/>
                  </a:cubicBezTo>
                  <a:cubicBezTo>
                    <a:pt x="213" y="102"/>
                    <a:pt x="214" y="102"/>
                    <a:pt x="214" y="102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5" y="101"/>
                    <a:pt x="215" y="104"/>
                    <a:pt x="214" y="105"/>
                  </a:cubicBezTo>
                  <a:close/>
                  <a:moveTo>
                    <a:pt x="212" y="105"/>
                  </a:moveTo>
                  <a:cubicBezTo>
                    <a:pt x="211" y="105"/>
                    <a:pt x="210" y="104"/>
                    <a:pt x="211" y="103"/>
                  </a:cubicBezTo>
                  <a:cubicBezTo>
                    <a:pt x="212" y="103"/>
                    <a:pt x="212" y="105"/>
                    <a:pt x="212" y="105"/>
                  </a:cubicBezTo>
                  <a:close/>
                  <a:moveTo>
                    <a:pt x="208" y="107"/>
                  </a:moveTo>
                  <a:cubicBezTo>
                    <a:pt x="207" y="105"/>
                    <a:pt x="208" y="105"/>
                    <a:pt x="209" y="104"/>
                  </a:cubicBezTo>
                  <a:cubicBezTo>
                    <a:pt x="210" y="105"/>
                    <a:pt x="211" y="109"/>
                    <a:pt x="208" y="107"/>
                  </a:cubicBezTo>
                  <a:close/>
                  <a:moveTo>
                    <a:pt x="196" y="142"/>
                  </a:moveTo>
                  <a:cubicBezTo>
                    <a:pt x="194" y="143"/>
                    <a:pt x="194" y="141"/>
                    <a:pt x="194" y="141"/>
                  </a:cubicBezTo>
                  <a:cubicBezTo>
                    <a:pt x="195" y="140"/>
                    <a:pt x="196" y="142"/>
                    <a:pt x="196" y="142"/>
                  </a:cubicBezTo>
                  <a:close/>
                  <a:moveTo>
                    <a:pt x="193" y="168"/>
                  </a:moveTo>
                  <a:cubicBezTo>
                    <a:pt x="193" y="167"/>
                    <a:pt x="192" y="168"/>
                    <a:pt x="191" y="167"/>
                  </a:cubicBezTo>
                  <a:cubicBezTo>
                    <a:pt x="191" y="166"/>
                    <a:pt x="195" y="167"/>
                    <a:pt x="193" y="168"/>
                  </a:cubicBezTo>
                  <a:close/>
                  <a:moveTo>
                    <a:pt x="163" y="128"/>
                  </a:moveTo>
                  <a:cubicBezTo>
                    <a:pt x="163" y="128"/>
                    <a:pt x="162" y="128"/>
                    <a:pt x="161" y="127"/>
                  </a:cubicBezTo>
                  <a:cubicBezTo>
                    <a:pt x="162" y="128"/>
                    <a:pt x="163" y="126"/>
                    <a:pt x="163" y="128"/>
                  </a:cubicBezTo>
                  <a:close/>
                  <a:moveTo>
                    <a:pt x="155" y="123"/>
                  </a:moveTo>
                  <a:cubicBezTo>
                    <a:pt x="154" y="124"/>
                    <a:pt x="155" y="122"/>
                    <a:pt x="154" y="122"/>
                  </a:cubicBezTo>
                  <a:cubicBezTo>
                    <a:pt x="154" y="121"/>
                    <a:pt x="155" y="122"/>
                    <a:pt x="156" y="122"/>
                  </a:cubicBezTo>
                  <a:cubicBezTo>
                    <a:pt x="156" y="123"/>
                    <a:pt x="155" y="123"/>
                    <a:pt x="155" y="123"/>
                  </a:cubicBezTo>
                  <a:close/>
                  <a:moveTo>
                    <a:pt x="189" y="201"/>
                  </a:moveTo>
                  <a:cubicBezTo>
                    <a:pt x="189" y="201"/>
                    <a:pt x="189" y="201"/>
                    <a:pt x="188" y="202"/>
                  </a:cubicBezTo>
                  <a:cubicBezTo>
                    <a:pt x="188" y="201"/>
                    <a:pt x="188" y="201"/>
                    <a:pt x="188" y="200"/>
                  </a:cubicBezTo>
                  <a:cubicBezTo>
                    <a:pt x="189" y="200"/>
                    <a:pt x="189" y="201"/>
                    <a:pt x="189" y="201"/>
                  </a:cubicBezTo>
                  <a:close/>
                  <a:moveTo>
                    <a:pt x="189" y="204"/>
                  </a:moveTo>
                  <a:cubicBezTo>
                    <a:pt x="189" y="205"/>
                    <a:pt x="189" y="205"/>
                    <a:pt x="189" y="205"/>
                  </a:cubicBezTo>
                  <a:cubicBezTo>
                    <a:pt x="189" y="205"/>
                    <a:pt x="190" y="205"/>
                    <a:pt x="190" y="205"/>
                  </a:cubicBezTo>
                  <a:cubicBezTo>
                    <a:pt x="191" y="207"/>
                    <a:pt x="187" y="205"/>
                    <a:pt x="189" y="204"/>
                  </a:cubicBezTo>
                  <a:close/>
                  <a:moveTo>
                    <a:pt x="187" y="211"/>
                  </a:moveTo>
                  <a:cubicBezTo>
                    <a:pt x="187" y="210"/>
                    <a:pt x="190" y="211"/>
                    <a:pt x="189" y="210"/>
                  </a:cubicBezTo>
                  <a:cubicBezTo>
                    <a:pt x="190" y="210"/>
                    <a:pt x="189" y="210"/>
                    <a:pt x="191" y="211"/>
                  </a:cubicBezTo>
                  <a:cubicBezTo>
                    <a:pt x="190" y="211"/>
                    <a:pt x="188" y="214"/>
                    <a:pt x="187" y="211"/>
                  </a:cubicBezTo>
                  <a:close/>
                  <a:moveTo>
                    <a:pt x="150" y="126"/>
                  </a:moveTo>
                  <a:cubicBezTo>
                    <a:pt x="150" y="125"/>
                    <a:pt x="151" y="125"/>
                    <a:pt x="150" y="124"/>
                  </a:cubicBezTo>
                  <a:cubicBezTo>
                    <a:pt x="150" y="124"/>
                    <a:pt x="151" y="123"/>
                    <a:pt x="151" y="123"/>
                  </a:cubicBezTo>
                  <a:cubicBezTo>
                    <a:pt x="151" y="124"/>
                    <a:pt x="151" y="124"/>
                    <a:pt x="152" y="124"/>
                  </a:cubicBezTo>
                  <a:cubicBezTo>
                    <a:pt x="150" y="124"/>
                    <a:pt x="152" y="125"/>
                    <a:pt x="150" y="126"/>
                  </a:cubicBezTo>
                  <a:close/>
                  <a:moveTo>
                    <a:pt x="195" y="205"/>
                  </a:moveTo>
                  <a:cubicBezTo>
                    <a:pt x="194" y="206"/>
                    <a:pt x="194" y="207"/>
                    <a:pt x="193" y="206"/>
                  </a:cubicBezTo>
                  <a:cubicBezTo>
                    <a:pt x="192" y="205"/>
                    <a:pt x="194" y="205"/>
                    <a:pt x="195" y="205"/>
                  </a:cubicBezTo>
                  <a:close/>
                  <a:moveTo>
                    <a:pt x="193" y="200"/>
                  </a:moveTo>
                  <a:cubicBezTo>
                    <a:pt x="192" y="199"/>
                    <a:pt x="191" y="199"/>
                    <a:pt x="190" y="198"/>
                  </a:cubicBezTo>
                  <a:cubicBezTo>
                    <a:pt x="191" y="198"/>
                    <a:pt x="192" y="198"/>
                    <a:pt x="193" y="200"/>
                  </a:cubicBezTo>
                  <a:close/>
                  <a:moveTo>
                    <a:pt x="186" y="185"/>
                  </a:moveTo>
                  <a:cubicBezTo>
                    <a:pt x="187" y="185"/>
                    <a:pt x="188" y="185"/>
                    <a:pt x="189" y="185"/>
                  </a:cubicBezTo>
                  <a:cubicBezTo>
                    <a:pt x="189" y="186"/>
                    <a:pt x="186" y="187"/>
                    <a:pt x="186" y="185"/>
                  </a:cubicBezTo>
                  <a:close/>
                  <a:moveTo>
                    <a:pt x="195" y="189"/>
                  </a:moveTo>
                  <a:cubicBezTo>
                    <a:pt x="194" y="189"/>
                    <a:pt x="192" y="188"/>
                    <a:pt x="191" y="187"/>
                  </a:cubicBezTo>
                  <a:cubicBezTo>
                    <a:pt x="193" y="187"/>
                    <a:pt x="194" y="187"/>
                    <a:pt x="195" y="189"/>
                  </a:cubicBezTo>
                  <a:close/>
                  <a:moveTo>
                    <a:pt x="188" y="230"/>
                  </a:moveTo>
                  <a:cubicBezTo>
                    <a:pt x="188" y="229"/>
                    <a:pt x="188" y="228"/>
                    <a:pt x="188" y="228"/>
                  </a:cubicBezTo>
                  <a:cubicBezTo>
                    <a:pt x="189" y="228"/>
                    <a:pt x="189" y="229"/>
                    <a:pt x="190" y="229"/>
                  </a:cubicBezTo>
                  <a:cubicBezTo>
                    <a:pt x="190" y="230"/>
                    <a:pt x="189" y="229"/>
                    <a:pt x="188" y="230"/>
                  </a:cubicBezTo>
                  <a:close/>
                  <a:moveTo>
                    <a:pt x="186" y="222"/>
                  </a:moveTo>
                  <a:cubicBezTo>
                    <a:pt x="186" y="221"/>
                    <a:pt x="188" y="224"/>
                    <a:pt x="187" y="224"/>
                  </a:cubicBezTo>
                  <a:cubicBezTo>
                    <a:pt x="186" y="223"/>
                    <a:pt x="187" y="222"/>
                    <a:pt x="186" y="222"/>
                  </a:cubicBezTo>
                  <a:close/>
                  <a:moveTo>
                    <a:pt x="157" y="179"/>
                  </a:moveTo>
                  <a:cubicBezTo>
                    <a:pt x="158" y="179"/>
                    <a:pt x="161" y="178"/>
                    <a:pt x="161" y="179"/>
                  </a:cubicBezTo>
                  <a:cubicBezTo>
                    <a:pt x="160" y="180"/>
                    <a:pt x="158" y="180"/>
                    <a:pt x="157" y="179"/>
                  </a:cubicBezTo>
                  <a:close/>
                  <a:moveTo>
                    <a:pt x="130" y="120"/>
                  </a:moveTo>
                  <a:cubicBezTo>
                    <a:pt x="128" y="120"/>
                    <a:pt x="129" y="118"/>
                    <a:pt x="129" y="117"/>
                  </a:cubicBezTo>
                  <a:cubicBezTo>
                    <a:pt x="130" y="117"/>
                    <a:pt x="130" y="119"/>
                    <a:pt x="130" y="120"/>
                  </a:cubicBezTo>
                  <a:close/>
                  <a:moveTo>
                    <a:pt x="162" y="195"/>
                  </a:moveTo>
                  <a:cubicBezTo>
                    <a:pt x="161" y="196"/>
                    <a:pt x="161" y="194"/>
                    <a:pt x="160" y="194"/>
                  </a:cubicBezTo>
                  <a:cubicBezTo>
                    <a:pt x="160" y="193"/>
                    <a:pt x="162" y="194"/>
                    <a:pt x="162" y="195"/>
                  </a:cubicBezTo>
                  <a:close/>
                  <a:moveTo>
                    <a:pt x="163" y="199"/>
                  </a:moveTo>
                  <a:cubicBezTo>
                    <a:pt x="163" y="199"/>
                    <a:pt x="161" y="198"/>
                    <a:pt x="162" y="199"/>
                  </a:cubicBezTo>
                  <a:cubicBezTo>
                    <a:pt x="162" y="200"/>
                    <a:pt x="161" y="199"/>
                    <a:pt x="161" y="199"/>
                  </a:cubicBezTo>
                  <a:cubicBezTo>
                    <a:pt x="162" y="198"/>
                    <a:pt x="161" y="197"/>
                    <a:pt x="161" y="196"/>
                  </a:cubicBezTo>
                  <a:cubicBezTo>
                    <a:pt x="161" y="196"/>
                    <a:pt x="161" y="195"/>
                    <a:pt x="160" y="195"/>
                  </a:cubicBezTo>
                  <a:cubicBezTo>
                    <a:pt x="162" y="194"/>
                    <a:pt x="161" y="198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lose/>
                  <a:moveTo>
                    <a:pt x="152" y="182"/>
                  </a:moveTo>
                  <a:cubicBezTo>
                    <a:pt x="152" y="181"/>
                    <a:pt x="150" y="182"/>
                    <a:pt x="150" y="181"/>
                  </a:cubicBezTo>
                  <a:cubicBezTo>
                    <a:pt x="151" y="181"/>
                    <a:pt x="152" y="180"/>
                    <a:pt x="152" y="181"/>
                  </a:cubicBezTo>
                  <a:cubicBezTo>
                    <a:pt x="152" y="181"/>
                    <a:pt x="152" y="180"/>
                    <a:pt x="153" y="180"/>
                  </a:cubicBezTo>
                  <a:cubicBezTo>
                    <a:pt x="152" y="180"/>
                    <a:pt x="150" y="179"/>
                    <a:pt x="150" y="180"/>
                  </a:cubicBezTo>
                  <a:cubicBezTo>
                    <a:pt x="148" y="180"/>
                    <a:pt x="148" y="179"/>
                    <a:pt x="147" y="179"/>
                  </a:cubicBezTo>
                  <a:cubicBezTo>
                    <a:pt x="147" y="179"/>
                    <a:pt x="148" y="179"/>
                    <a:pt x="148" y="178"/>
                  </a:cubicBezTo>
                  <a:cubicBezTo>
                    <a:pt x="150" y="179"/>
                    <a:pt x="154" y="178"/>
                    <a:pt x="156" y="180"/>
                  </a:cubicBezTo>
                  <a:cubicBezTo>
                    <a:pt x="154" y="180"/>
                    <a:pt x="151" y="183"/>
                    <a:pt x="152" y="182"/>
                  </a:cubicBezTo>
                  <a:close/>
                  <a:moveTo>
                    <a:pt x="156" y="202"/>
                  </a:moveTo>
                  <a:cubicBezTo>
                    <a:pt x="156" y="202"/>
                    <a:pt x="157" y="202"/>
                    <a:pt x="157" y="202"/>
                  </a:cubicBezTo>
                  <a:cubicBezTo>
                    <a:pt x="155" y="199"/>
                    <a:pt x="153" y="202"/>
                    <a:pt x="151" y="202"/>
                  </a:cubicBezTo>
                  <a:cubicBezTo>
                    <a:pt x="152" y="200"/>
                    <a:pt x="154" y="200"/>
                    <a:pt x="156" y="199"/>
                  </a:cubicBezTo>
                  <a:cubicBezTo>
                    <a:pt x="156" y="200"/>
                    <a:pt x="156" y="200"/>
                    <a:pt x="157" y="201"/>
                  </a:cubicBezTo>
                  <a:cubicBezTo>
                    <a:pt x="158" y="201"/>
                    <a:pt x="157" y="200"/>
                    <a:pt x="158" y="200"/>
                  </a:cubicBezTo>
                  <a:cubicBezTo>
                    <a:pt x="158" y="201"/>
                    <a:pt x="157" y="202"/>
                    <a:pt x="156" y="202"/>
                  </a:cubicBezTo>
                  <a:close/>
                  <a:moveTo>
                    <a:pt x="155" y="208"/>
                  </a:moveTo>
                  <a:cubicBezTo>
                    <a:pt x="155" y="207"/>
                    <a:pt x="156" y="207"/>
                    <a:pt x="156" y="206"/>
                  </a:cubicBezTo>
                  <a:cubicBezTo>
                    <a:pt x="157" y="206"/>
                    <a:pt x="156" y="208"/>
                    <a:pt x="155" y="208"/>
                  </a:cubicBezTo>
                  <a:close/>
                  <a:moveTo>
                    <a:pt x="147" y="194"/>
                  </a:moveTo>
                  <a:cubicBezTo>
                    <a:pt x="145" y="192"/>
                    <a:pt x="148" y="192"/>
                    <a:pt x="148" y="191"/>
                  </a:cubicBezTo>
                  <a:cubicBezTo>
                    <a:pt x="148" y="192"/>
                    <a:pt x="147" y="193"/>
                    <a:pt x="147" y="194"/>
                  </a:cubicBezTo>
                  <a:close/>
                  <a:moveTo>
                    <a:pt x="138" y="186"/>
                  </a:moveTo>
                  <a:cubicBezTo>
                    <a:pt x="139" y="185"/>
                    <a:pt x="141" y="184"/>
                    <a:pt x="143" y="185"/>
                  </a:cubicBezTo>
                  <a:cubicBezTo>
                    <a:pt x="141" y="186"/>
                    <a:pt x="140" y="186"/>
                    <a:pt x="138" y="186"/>
                  </a:cubicBezTo>
                  <a:close/>
                  <a:moveTo>
                    <a:pt x="128" y="173"/>
                  </a:moveTo>
                  <a:cubicBezTo>
                    <a:pt x="128" y="172"/>
                    <a:pt x="130" y="171"/>
                    <a:pt x="130" y="170"/>
                  </a:cubicBezTo>
                  <a:cubicBezTo>
                    <a:pt x="131" y="170"/>
                    <a:pt x="132" y="170"/>
                    <a:pt x="132" y="171"/>
                  </a:cubicBezTo>
                  <a:cubicBezTo>
                    <a:pt x="133" y="169"/>
                    <a:pt x="135" y="170"/>
                    <a:pt x="136" y="172"/>
                  </a:cubicBezTo>
                  <a:cubicBezTo>
                    <a:pt x="134" y="174"/>
                    <a:pt x="131" y="171"/>
                    <a:pt x="128" y="173"/>
                  </a:cubicBezTo>
                  <a:close/>
                  <a:moveTo>
                    <a:pt x="148" y="210"/>
                  </a:moveTo>
                  <a:cubicBezTo>
                    <a:pt x="147" y="210"/>
                    <a:pt x="146" y="209"/>
                    <a:pt x="145" y="208"/>
                  </a:cubicBezTo>
                  <a:cubicBezTo>
                    <a:pt x="146" y="208"/>
                    <a:pt x="147" y="208"/>
                    <a:pt x="148" y="210"/>
                  </a:cubicBezTo>
                  <a:close/>
                  <a:moveTo>
                    <a:pt x="132" y="191"/>
                  </a:moveTo>
                  <a:cubicBezTo>
                    <a:pt x="132" y="189"/>
                    <a:pt x="134" y="189"/>
                    <a:pt x="135" y="188"/>
                  </a:cubicBezTo>
                  <a:cubicBezTo>
                    <a:pt x="135" y="189"/>
                    <a:pt x="134" y="190"/>
                    <a:pt x="132" y="191"/>
                  </a:cubicBezTo>
                  <a:close/>
                  <a:moveTo>
                    <a:pt x="124" y="176"/>
                  </a:moveTo>
                  <a:cubicBezTo>
                    <a:pt x="123" y="175"/>
                    <a:pt x="128" y="173"/>
                    <a:pt x="126" y="175"/>
                  </a:cubicBezTo>
                  <a:cubicBezTo>
                    <a:pt x="125" y="175"/>
                    <a:pt x="125" y="177"/>
                    <a:pt x="124" y="176"/>
                  </a:cubicBezTo>
                  <a:close/>
                  <a:moveTo>
                    <a:pt x="130" y="194"/>
                  </a:moveTo>
                  <a:cubicBezTo>
                    <a:pt x="131" y="195"/>
                    <a:pt x="131" y="195"/>
                    <a:pt x="131" y="196"/>
                  </a:cubicBezTo>
                  <a:cubicBezTo>
                    <a:pt x="131" y="197"/>
                    <a:pt x="131" y="196"/>
                    <a:pt x="131" y="195"/>
                  </a:cubicBezTo>
                  <a:cubicBezTo>
                    <a:pt x="130" y="195"/>
                    <a:pt x="130" y="195"/>
                    <a:pt x="129" y="196"/>
                  </a:cubicBezTo>
                  <a:cubicBezTo>
                    <a:pt x="130" y="194"/>
                    <a:pt x="132" y="192"/>
                    <a:pt x="130" y="191"/>
                  </a:cubicBezTo>
                  <a:cubicBezTo>
                    <a:pt x="132" y="190"/>
                    <a:pt x="131" y="194"/>
                    <a:pt x="130" y="194"/>
                  </a:cubicBezTo>
                  <a:close/>
                  <a:moveTo>
                    <a:pt x="131" y="202"/>
                  </a:moveTo>
                  <a:cubicBezTo>
                    <a:pt x="131" y="202"/>
                    <a:pt x="131" y="202"/>
                    <a:pt x="131" y="202"/>
                  </a:cubicBezTo>
                  <a:cubicBezTo>
                    <a:pt x="131" y="201"/>
                    <a:pt x="131" y="201"/>
                    <a:pt x="130" y="201"/>
                  </a:cubicBezTo>
                  <a:cubicBezTo>
                    <a:pt x="131" y="201"/>
                    <a:pt x="132" y="200"/>
                    <a:pt x="131" y="199"/>
                  </a:cubicBezTo>
                  <a:cubicBezTo>
                    <a:pt x="132" y="199"/>
                    <a:pt x="132" y="200"/>
                    <a:pt x="133" y="200"/>
                  </a:cubicBezTo>
                  <a:cubicBezTo>
                    <a:pt x="133" y="201"/>
                    <a:pt x="132" y="201"/>
                    <a:pt x="131" y="202"/>
                  </a:cubicBezTo>
                  <a:close/>
                  <a:moveTo>
                    <a:pt x="127" y="208"/>
                  </a:moveTo>
                  <a:cubicBezTo>
                    <a:pt x="127" y="209"/>
                    <a:pt x="127" y="212"/>
                    <a:pt x="128" y="210"/>
                  </a:cubicBezTo>
                  <a:cubicBezTo>
                    <a:pt x="128" y="210"/>
                    <a:pt x="127" y="212"/>
                    <a:pt x="127" y="212"/>
                  </a:cubicBezTo>
                  <a:cubicBezTo>
                    <a:pt x="127" y="210"/>
                    <a:pt x="125" y="209"/>
                    <a:pt x="126" y="208"/>
                  </a:cubicBezTo>
                  <a:cubicBezTo>
                    <a:pt x="127" y="208"/>
                    <a:pt x="127" y="208"/>
                    <a:pt x="128" y="207"/>
                  </a:cubicBezTo>
                  <a:cubicBezTo>
                    <a:pt x="128" y="206"/>
                    <a:pt x="127" y="206"/>
                    <a:pt x="127" y="205"/>
                  </a:cubicBezTo>
                  <a:cubicBezTo>
                    <a:pt x="127" y="205"/>
                    <a:pt x="127" y="205"/>
                    <a:pt x="128" y="204"/>
                  </a:cubicBezTo>
                  <a:cubicBezTo>
                    <a:pt x="128" y="205"/>
                    <a:pt x="128" y="205"/>
                    <a:pt x="128" y="206"/>
                  </a:cubicBezTo>
                  <a:cubicBezTo>
                    <a:pt x="130" y="206"/>
                    <a:pt x="131" y="203"/>
                    <a:pt x="132" y="203"/>
                  </a:cubicBezTo>
                  <a:cubicBezTo>
                    <a:pt x="131" y="205"/>
                    <a:pt x="130" y="207"/>
                    <a:pt x="127" y="208"/>
                  </a:cubicBezTo>
                  <a:close/>
                  <a:moveTo>
                    <a:pt x="132" y="215"/>
                  </a:moveTo>
                  <a:cubicBezTo>
                    <a:pt x="132" y="215"/>
                    <a:pt x="134" y="214"/>
                    <a:pt x="135" y="214"/>
                  </a:cubicBezTo>
                  <a:cubicBezTo>
                    <a:pt x="134" y="214"/>
                    <a:pt x="134" y="215"/>
                    <a:pt x="132" y="215"/>
                  </a:cubicBezTo>
                  <a:close/>
                  <a:moveTo>
                    <a:pt x="127" y="212"/>
                  </a:moveTo>
                  <a:cubicBezTo>
                    <a:pt x="128" y="211"/>
                    <a:pt x="128" y="213"/>
                    <a:pt x="128" y="213"/>
                  </a:cubicBezTo>
                  <a:cubicBezTo>
                    <a:pt x="127" y="214"/>
                    <a:pt x="128" y="213"/>
                    <a:pt x="127" y="212"/>
                  </a:cubicBezTo>
                  <a:close/>
                  <a:moveTo>
                    <a:pt x="162" y="284"/>
                  </a:moveTo>
                  <a:cubicBezTo>
                    <a:pt x="161" y="284"/>
                    <a:pt x="159" y="283"/>
                    <a:pt x="161" y="282"/>
                  </a:cubicBezTo>
                  <a:cubicBezTo>
                    <a:pt x="159" y="282"/>
                    <a:pt x="159" y="284"/>
                    <a:pt x="158" y="284"/>
                  </a:cubicBezTo>
                  <a:cubicBezTo>
                    <a:pt x="159" y="283"/>
                    <a:pt x="157" y="283"/>
                    <a:pt x="156" y="283"/>
                  </a:cubicBezTo>
                  <a:cubicBezTo>
                    <a:pt x="156" y="283"/>
                    <a:pt x="157" y="282"/>
                    <a:pt x="156" y="281"/>
                  </a:cubicBezTo>
                  <a:cubicBezTo>
                    <a:pt x="157" y="282"/>
                    <a:pt x="157" y="283"/>
                    <a:pt x="159" y="283"/>
                  </a:cubicBezTo>
                  <a:cubicBezTo>
                    <a:pt x="159" y="281"/>
                    <a:pt x="161" y="282"/>
                    <a:pt x="163" y="281"/>
                  </a:cubicBezTo>
                  <a:cubicBezTo>
                    <a:pt x="163" y="283"/>
                    <a:pt x="160" y="282"/>
                    <a:pt x="162" y="284"/>
                  </a:cubicBezTo>
                  <a:close/>
                  <a:moveTo>
                    <a:pt x="128" y="221"/>
                  </a:moveTo>
                  <a:cubicBezTo>
                    <a:pt x="127" y="221"/>
                    <a:pt x="126" y="222"/>
                    <a:pt x="126" y="224"/>
                  </a:cubicBezTo>
                  <a:cubicBezTo>
                    <a:pt x="125" y="222"/>
                    <a:pt x="128" y="220"/>
                    <a:pt x="129" y="219"/>
                  </a:cubicBezTo>
                  <a:cubicBezTo>
                    <a:pt x="130" y="220"/>
                    <a:pt x="128" y="220"/>
                    <a:pt x="128" y="221"/>
                  </a:cubicBezTo>
                  <a:close/>
                  <a:moveTo>
                    <a:pt x="123" y="218"/>
                  </a:moveTo>
                  <a:cubicBezTo>
                    <a:pt x="122" y="218"/>
                    <a:pt x="122" y="216"/>
                    <a:pt x="123" y="216"/>
                  </a:cubicBezTo>
                  <a:cubicBezTo>
                    <a:pt x="123" y="215"/>
                    <a:pt x="122" y="215"/>
                    <a:pt x="122" y="215"/>
                  </a:cubicBezTo>
                  <a:cubicBezTo>
                    <a:pt x="121" y="215"/>
                    <a:pt x="120" y="216"/>
                    <a:pt x="121" y="217"/>
                  </a:cubicBezTo>
                  <a:cubicBezTo>
                    <a:pt x="120" y="215"/>
                    <a:pt x="123" y="213"/>
                    <a:pt x="124" y="212"/>
                  </a:cubicBezTo>
                  <a:cubicBezTo>
                    <a:pt x="124" y="213"/>
                    <a:pt x="124" y="214"/>
                    <a:pt x="123" y="215"/>
                  </a:cubicBezTo>
                  <a:cubicBezTo>
                    <a:pt x="124" y="215"/>
                    <a:pt x="125" y="215"/>
                    <a:pt x="126" y="216"/>
                  </a:cubicBezTo>
                  <a:cubicBezTo>
                    <a:pt x="126" y="215"/>
                    <a:pt x="126" y="215"/>
                    <a:pt x="125" y="214"/>
                  </a:cubicBezTo>
                  <a:cubicBezTo>
                    <a:pt x="126" y="214"/>
                    <a:pt x="127" y="214"/>
                    <a:pt x="127" y="215"/>
                  </a:cubicBezTo>
                  <a:cubicBezTo>
                    <a:pt x="127" y="215"/>
                    <a:pt x="127" y="214"/>
                    <a:pt x="127" y="215"/>
                  </a:cubicBezTo>
                  <a:cubicBezTo>
                    <a:pt x="126" y="215"/>
                    <a:pt x="126" y="217"/>
                    <a:pt x="125" y="217"/>
                  </a:cubicBezTo>
                  <a:cubicBezTo>
                    <a:pt x="125" y="217"/>
                    <a:pt x="125" y="216"/>
                    <a:pt x="125" y="216"/>
                  </a:cubicBezTo>
                  <a:cubicBezTo>
                    <a:pt x="124" y="216"/>
                    <a:pt x="123" y="216"/>
                    <a:pt x="123" y="217"/>
                  </a:cubicBezTo>
                  <a:cubicBezTo>
                    <a:pt x="123" y="218"/>
                    <a:pt x="124" y="217"/>
                    <a:pt x="125" y="218"/>
                  </a:cubicBezTo>
                  <a:cubicBezTo>
                    <a:pt x="124" y="218"/>
                    <a:pt x="123" y="217"/>
                    <a:pt x="123" y="218"/>
                  </a:cubicBezTo>
                  <a:close/>
                  <a:moveTo>
                    <a:pt x="117" y="213"/>
                  </a:moveTo>
                  <a:cubicBezTo>
                    <a:pt x="118" y="213"/>
                    <a:pt x="119" y="214"/>
                    <a:pt x="119" y="214"/>
                  </a:cubicBezTo>
                  <a:cubicBezTo>
                    <a:pt x="120" y="214"/>
                    <a:pt x="119" y="213"/>
                    <a:pt x="119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3"/>
                    <a:pt x="120" y="213"/>
                    <a:pt x="120" y="214"/>
                  </a:cubicBezTo>
                  <a:cubicBezTo>
                    <a:pt x="119" y="215"/>
                    <a:pt x="117" y="214"/>
                    <a:pt x="117" y="213"/>
                  </a:cubicBezTo>
                  <a:close/>
                  <a:moveTo>
                    <a:pt x="116" y="213"/>
                  </a:moveTo>
                  <a:cubicBezTo>
                    <a:pt x="116" y="212"/>
                    <a:pt x="118" y="212"/>
                    <a:pt x="119" y="211"/>
                  </a:cubicBezTo>
                  <a:cubicBezTo>
                    <a:pt x="119" y="213"/>
                    <a:pt x="117" y="212"/>
                    <a:pt x="116" y="213"/>
                  </a:cubicBezTo>
                  <a:close/>
                  <a:moveTo>
                    <a:pt x="113" y="206"/>
                  </a:moveTo>
                  <a:cubicBezTo>
                    <a:pt x="113" y="206"/>
                    <a:pt x="112" y="206"/>
                    <a:pt x="112" y="205"/>
                  </a:cubicBezTo>
                  <a:cubicBezTo>
                    <a:pt x="114" y="206"/>
                    <a:pt x="115" y="204"/>
                    <a:pt x="115" y="203"/>
                  </a:cubicBezTo>
                  <a:cubicBezTo>
                    <a:pt x="116" y="204"/>
                    <a:pt x="116" y="205"/>
                    <a:pt x="116" y="205"/>
                  </a:cubicBezTo>
                  <a:cubicBezTo>
                    <a:pt x="116" y="206"/>
                    <a:pt x="115" y="205"/>
                    <a:pt x="114" y="206"/>
                  </a:cubicBezTo>
                  <a:cubicBezTo>
                    <a:pt x="113" y="207"/>
                    <a:pt x="116" y="207"/>
                    <a:pt x="115" y="208"/>
                  </a:cubicBezTo>
                  <a:cubicBezTo>
                    <a:pt x="113" y="208"/>
                    <a:pt x="114" y="205"/>
                    <a:pt x="113" y="206"/>
                  </a:cubicBezTo>
                  <a:close/>
                  <a:moveTo>
                    <a:pt x="109" y="204"/>
                  </a:moveTo>
                  <a:cubicBezTo>
                    <a:pt x="107" y="204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7" y="200"/>
                    <a:pt x="107" y="200"/>
                    <a:pt x="106" y="198"/>
                  </a:cubicBezTo>
                  <a:cubicBezTo>
                    <a:pt x="104" y="199"/>
                    <a:pt x="105" y="201"/>
                    <a:pt x="104" y="202"/>
                  </a:cubicBezTo>
                  <a:cubicBezTo>
                    <a:pt x="104" y="200"/>
                    <a:pt x="105" y="199"/>
                    <a:pt x="105" y="197"/>
                  </a:cubicBezTo>
                  <a:cubicBezTo>
                    <a:pt x="106" y="198"/>
                    <a:pt x="107" y="198"/>
                    <a:pt x="108" y="199"/>
                  </a:cubicBezTo>
                  <a:cubicBezTo>
                    <a:pt x="106" y="199"/>
                    <a:pt x="109" y="201"/>
                    <a:pt x="110" y="200"/>
                  </a:cubicBezTo>
                  <a:cubicBezTo>
                    <a:pt x="110" y="202"/>
                    <a:pt x="109" y="203"/>
                    <a:pt x="109" y="204"/>
                  </a:cubicBezTo>
                  <a:close/>
                  <a:moveTo>
                    <a:pt x="119" y="228"/>
                  </a:moveTo>
                  <a:cubicBezTo>
                    <a:pt x="118" y="228"/>
                    <a:pt x="118" y="228"/>
                    <a:pt x="117" y="228"/>
                  </a:cubicBezTo>
                  <a:cubicBezTo>
                    <a:pt x="117" y="227"/>
                    <a:pt x="117" y="226"/>
                    <a:pt x="119" y="226"/>
                  </a:cubicBezTo>
                  <a:cubicBezTo>
                    <a:pt x="119" y="226"/>
                    <a:pt x="118" y="227"/>
                    <a:pt x="119" y="228"/>
                  </a:cubicBezTo>
                  <a:close/>
                  <a:moveTo>
                    <a:pt x="113" y="217"/>
                  </a:moveTo>
                  <a:cubicBezTo>
                    <a:pt x="113" y="218"/>
                    <a:pt x="114" y="218"/>
                    <a:pt x="115" y="219"/>
                  </a:cubicBezTo>
                  <a:cubicBezTo>
                    <a:pt x="114" y="219"/>
                    <a:pt x="113" y="219"/>
                    <a:pt x="113" y="217"/>
                  </a:cubicBezTo>
                  <a:close/>
                  <a:moveTo>
                    <a:pt x="111" y="217"/>
                  </a:moveTo>
                  <a:cubicBezTo>
                    <a:pt x="111" y="217"/>
                    <a:pt x="111" y="216"/>
                    <a:pt x="110" y="216"/>
                  </a:cubicBezTo>
                  <a:cubicBezTo>
                    <a:pt x="111" y="215"/>
                    <a:pt x="112" y="216"/>
                    <a:pt x="111" y="215"/>
                  </a:cubicBezTo>
                  <a:cubicBezTo>
                    <a:pt x="112" y="214"/>
                    <a:pt x="113" y="215"/>
                    <a:pt x="112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6"/>
                  </a:cubicBezTo>
                  <a:cubicBezTo>
                    <a:pt x="112" y="215"/>
                    <a:pt x="112" y="216"/>
                    <a:pt x="111" y="217"/>
                  </a:cubicBezTo>
                  <a:close/>
                  <a:moveTo>
                    <a:pt x="112" y="212"/>
                  </a:moveTo>
                  <a:cubicBezTo>
                    <a:pt x="112" y="213"/>
                    <a:pt x="110" y="213"/>
                    <a:pt x="110" y="214"/>
                  </a:cubicBezTo>
                  <a:cubicBezTo>
                    <a:pt x="110" y="213"/>
                    <a:pt x="111" y="212"/>
                    <a:pt x="112" y="212"/>
                  </a:cubicBezTo>
                  <a:close/>
                  <a:moveTo>
                    <a:pt x="107" y="208"/>
                  </a:moveTo>
                  <a:cubicBezTo>
                    <a:pt x="107" y="209"/>
                    <a:pt x="109" y="209"/>
                    <a:pt x="108" y="208"/>
                  </a:cubicBezTo>
                  <a:cubicBezTo>
                    <a:pt x="108" y="208"/>
                    <a:pt x="109" y="208"/>
                    <a:pt x="109" y="209"/>
                  </a:cubicBezTo>
                  <a:cubicBezTo>
                    <a:pt x="108" y="209"/>
                    <a:pt x="108" y="210"/>
                    <a:pt x="108" y="211"/>
                  </a:cubicBezTo>
                  <a:cubicBezTo>
                    <a:pt x="107" y="211"/>
                    <a:pt x="107" y="209"/>
                    <a:pt x="107" y="208"/>
                  </a:cubicBezTo>
                  <a:close/>
                  <a:moveTo>
                    <a:pt x="110" y="216"/>
                  </a:moveTo>
                  <a:cubicBezTo>
                    <a:pt x="109" y="215"/>
                    <a:pt x="108" y="216"/>
                    <a:pt x="108" y="216"/>
                  </a:cubicBezTo>
                  <a:cubicBezTo>
                    <a:pt x="108" y="215"/>
                    <a:pt x="110" y="215"/>
                    <a:pt x="110" y="216"/>
                  </a:cubicBezTo>
                  <a:close/>
                  <a:moveTo>
                    <a:pt x="105" y="211"/>
                  </a:moveTo>
                  <a:cubicBezTo>
                    <a:pt x="104" y="211"/>
                    <a:pt x="104" y="211"/>
                    <a:pt x="103" y="212"/>
                  </a:cubicBezTo>
                  <a:cubicBezTo>
                    <a:pt x="103" y="210"/>
                    <a:pt x="104" y="209"/>
                    <a:pt x="105" y="211"/>
                  </a:cubicBezTo>
                  <a:close/>
                  <a:moveTo>
                    <a:pt x="110" y="225"/>
                  </a:moveTo>
                  <a:cubicBezTo>
                    <a:pt x="109" y="225"/>
                    <a:pt x="109" y="225"/>
                    <a:pt x="108" y="226"/>
                  </a:cubicBezTo>
                  <a:cubicBezTo>
                    <a:pt x="107" y="224"/>
                    <a:pt x="109" y="225"/>
                    <a:pt x="109" y="224"/>
                  </a:cubicBezTo>
                  <a:cubicBezTo>
                    <a:pt x="109" y="224"/>
                    <a:pt x="110" y="224"/>
                    <a:pt x="110" y="225"/>
                  </a:cubicBezTo>
                  <a:close/>
                  <a:moveTo>
                    <a:pt x="89" y="187"/>
                  </a:moveTo>
                  <a:cubicBezTo>
                    <a:pt x="91" y="186"/>
                    <a:pt x="90" y="185"/>
                    <a:pt x="90" y="183"/>
                  </a:cubicBezTo>
                  <a:cubicBezTo>
                    <a:pt x="89" y="183"/>
                    <a:pt x="88" y="185"/>
                    <a:pt x="87" y="185"/>
                  </a:cubicBezTo>
                  <a:cubicBezTo>
                    <a:pt x="86" y="184"/>
                    <a:pt x="85" y="183"/>
                    <a:pt x="85" y="182"/>
                  </a:cubicBezTo>
                  <a:cubicBezTo>
                    <a:pt x="85" y="181"/>
                    <a:pt x="87" y="182"/>
                    <a:pt x="87" y="181"/>
                  </a:cubicBezTo>
                  <a:cubicBezTo>
                    <a:pt x="88" y="182"/>
                    <a:pt x="87" y="182"/>
                    <a:pt x="86" y="182"/>
                  </a:cubicBezTo>
                  <a:cubicBezTo>
                    <a:pt x="88" y="185"/>
                    <a:pt x="90" y="182"/>
                    <a:pt x="92" y="182"/>
                  </a:cubicBezTo>
                  <a:cubicBezTo>
                    <a:pt x="91" y="183"/>
                    <a:pt x="90" y="187"/>
                    <a:pt x="92" y="187"/>
                  </a:cubicBezTo>
                  <a:cubicBezTo>
                    <a:pt x="92" y="189"/>
                    <a:pt x="89" y="189"/>
                    <a:pt x="89" y="187"/>
                  </a:cubicBezTo>
                  <a:close/>
                  <a:moveTo>
                    <a:pt x="105" y="226"/>
                  </a:moveTo>
                  <a:cubicBezTo>
                    <a:pt x="104" y="227"/>
                    <a:pt x="105" y="224"/>
                    <a:pt x="107" y="224"/>
                  </a:cubicBezTo>
                  <a:cubicBezTo>
                    <a:pt x="107" y="226"/>
                    <a:pt x="105" y="225"/>
                    <a:pt x="105" y="226"/>
                  </a:cubicBezTo>
                  <a:close/>
                  <a:moveTo>
                    <a:pt x="99" y="225"/>
                  </a:moveTo>
                  <a:cubicBezTo>
                    <a:pt x="99" y="224"/>
                    <a:pt x="98" y="224"/>
                    <a:pt x="98" y="224"/>
                  </a:cubicBezTo>
                  <a:cubicBezTo>
                    <a:pt x="98" y="224"/>
                    <a:pt x="99" y="224"/>
                    <a:pt x="99" y="223"/>
                  </a:cubicBezTo>
                  <a:cubicBezTo>
                    <a:pt x="101" y="223"/>
                    <a:pt x="101" y="222"/>
                    <a:pt x="102" y="221"/>
                  </a:cubicBezTo>
                  <a:cubicBezTo>
                    <a:pt x="102" y="223"/>
                    <a:pt x="100" y="224"/>
                    <a:pt x="99" y="225"/>
                  </a:cubicBezTo>
                  <a:close/>
                  <a:moveTo>
                    <a:pt x="95" y="223"/>
                  </a:moveTo>
                  <a:cubicBezTo>
                    <a:pt x="95" y="224"/>
                    <a:pt x="96" y="225"/>
                    <a:pt x="94" y="224"/>
                  </a:cubicBezTo>
                  <a:cubicBezTo>
                    <a:pt x="94" y="225"/>
                    <a:pt x="96" y="227"/>
                    <a:pt x="94" y="22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94" y="225"/>
                    <a:pt x="93" y="226"/>
                    <a:pt x="93" y="224"/>
                  </a:cubicBezTo>
                  <a:cubicBezTo>
                    <a:pt x="93" y="224"/>
                    <a:pt x="94" y="224"/>
                    <a:pt x="94" y="223"/>
                  </a:cubicBezTo>
                  <a:cubicBezTo>
                    <a:pt x="94" y="222"/>
                    <a:pt x="93" y="220"/>
                    <a:pt x="92" y="220"/>
                  </a:cubicBezTo>
                  <a:cubicBezTo>
                    <a:pt x="91" y="220"/>
                    <a:pt x="91" y="221"/>
                    <a:pt x="91" y="222"/>
                  </a:cubicBezTo>
                  <a:cubicBezTo>
                    <a:pt x="90" y="222"/>
                    <a:pt x="90" y="221"/>
                    <a:pt x="89" y="220"/>
                  </a:cubicBezTo>
                  <a:cubicBezTo>
                    <a:pt x="90" y="220"/>
                    <a:pt x="92" y="219"/>
                    <a:pt x="92" y="220"/>
                  </a:cubicBezTo>
                  <a:cubicBezTo>
                    <a:pt x="93" y="219"/>
                    <a:pt x="91" y="217"/>
                    <a:pt x="90" y="217"/>
                  </a:cubicBezTo>
                  <a:cubicBezTo>
                    <a:pt x="90" y="217"/>
                    <a:pt x="92" y="217"/>
                    <a:pt x="91" y="216"/>
                  </a:cubicBezTo>
                  <a:cubicBezTo>
                    <a:pt x="90" y="215"/>
                    <a:pt x="90" y="215"/>
                    <a:pt x="90" y="214"/>
                  </a:cubicBezTo>
                  <a:cubicBezTo>
                    <a:pt x="89" y="215"/>
                    <a:pt x="89" y="217"/>
                    <a:pt x="88" y="216"/>
                  </a:cubicBezTo>
                  <a:cubicBezTo>
                    <a:pt x="87" y="217"/>
                    <a:pt x="89" y="217"/>
                    <a:pt x="89" y="219"/>
                  </a:cubicBezTo>
                  <a:cubicBezTo>
                    <a:pt x="88" y="220"/>
                    <a:pt x="88" y="218"/>
                    <a:pt x="87" y="219"/>
                  </a:cubicBezTo>
                  <a:cubicBezTo>
                    <a:pt x="88" y="218"/>
                    <a:pt x="88" y="217"/>
                    <a:pt x="87" y="215"/>
                  </a:cubicBezTo>
                  <a:cubicBezTo>
                    <a:pt x="87" y="215"/>
                    <a:pt x="88" y="214"/>
                    <a:pt x="87" y="213"/>
                  </a:cubicBezTo>
                  <a:cubicBezTo>
                    <a:pt x="88" y="212"/>
                    <a:pt x="89" y="212"/>
                    <a:pt x="90" y="212"/>
                  </a:cubicBezTo>
                  <a:cubicBezTo>
                    <a:pt x="90" y="213"/>
                    <a:pt x="89" y="213"/>
                    <a:pt x="88" y="213"/>
                  </a:cubicBezTo>
                  <a:cubicBezTo>
                    <a:pt x="88" y="214"/>
                    <a:pt x="88" y="214"/>
                    <a:pt x="89" y="215"/>
                  </a:cubicBezTo>
                  <a:cubicBezTo>
                    <a:pt x="89" y="215"/>
                    <a:pt x="90" y="214"/>
                    <a:pt x="91" y="214"/>
                  </a:cubicBezTo>
                  <a:cubicBezTo>
                    <a:pt x="91" y="215"/>
                    <a:pt x="91" y="216"/>
                    <a:pt x="92" y="216"/>
                  </a:cubicBezTo>
                  <a:cubicBezTo>
                    <a:pt x="93" y="215"/>
                    <a:pt x="91" y="214"/>
                    <a:pt x="91" y="214"/>
                  </a:cubicBezTo>
                  <a:cubicBezTo>
                    <a:pt x="91" y="213"/>
                    <a:pt x="91" y="213"/>
                    <a:pt x="92" y="213"/>
                  </a:cubicBezTo>
                  <a:cubicBezTo>
                    <a:pt x="93" y="213"/>
                    <a:pt x="92" y="214"/>
                    <a:pt x="93" y="215"/>
                  </a:cubicBezTo>
                  <a:cubicBezTo>
                    <a:pt x="94" y="216"/>
                    <a:pt x="96" y="214"/>
                    <a:pt x="97" y="216"/>
                  </a:cubicBezTo>
                  <a:cubicBezTo>
                    <a:pt x="98" y="215"/>
                    <a:pt x="99" y="216"/>
                    <a:pt x="100" y="217"/>
                  </a:cubicBezTo>
                  <a:cubicBezTo>
                    <a:pt x="101" y="216"/>
                    <a:pt x="100" y="215"/>
                    <a:pt x="99" y="215"/>
                  </a:cubicBezTo>
                  <a:cubicBezTo>
                    <a:pt x="99" y="214"/>
                    <a:pt x="101" y="215"/>
                    <a:pt x="102" y="216"/>
                  </a:cubicBezTo>
                  <a:cubicBezTo>
                    <a:pt x="101" y="216"/>
                    <a:pt x="101" y="217"/>
                    <a:pt x="101" y="217"/>
                  </a:cubicBezTo>
                  <a:cubicBezTo>
                    <a:pt x="100" y="217"/>
                    <a:pt x="99" y="219"/>
                    <a:pt x="98" y="217"/>
                  </a:cubicBezTo>
                  <a:cubicBezTo>
                    <a:pt x="98" y="218"/>
                    <a:pt x="98" y="219"/>
                    <a:pt x="97" y="221"/>
                  </a:cubicBezTo>
                  <a:cubicBezTo>
                    <a:pt x="99" y="221"/>
                    <a:pt x="100" y="218"/>
                    <a:pt x="102" y="219"/>
                  </a:cubicBezTo>
                  <a:cubicBezTo>
                    <a:pt x="101" y="221"/>
                    <a:pt x="97" y="221"/>
                    <a:pt x="95" y="223"/>
                  </a:cubicBezTo>
                  <a:close/>
                  <a:moveTo>
                    <a:pt x="81" y="213"/>
                  </a:moveTo>
                  <a:cubicBezTo>
                    <a:pt x="81" y="212"/>
                    <a:pt x="83" y="211"/>
                    <a:pt x="81" y="209"/>
                  </a:cubicBezTo>
                  <a:cubicBezTo>
                    <a:pt x="83" y="209"/>
                    <a:pt x="83" y="211"/>
                    <a:pt x="84" y="212"/>
                  </a:cubicBezTo>
                  <a:cubicBezTo>
                    <a:pt x="82" y="212"/>
                    <a:pt x="82" y="214"/>
                    <a:pt x="81" y="213"/>
                  </a:cubicBezTo>
                  <a:close/>
                  <a:moveTo>
                    <a:pt x="83" y="219"/>
                  </a:moveTo>
                  <a:cubicBezTo>
                    <a:pt x="82" y="221"/>
                    <a:pt x="81" y="218"/>
                    <a:pt x="80" y="217"/>
                  </a:cubicBezTo>
                  <a:cubicBezTo>
                    <a:pt x="79" y="218"/>
                    <a:pt x="79" y="219"/>
                    <a:pt x="78" y="219"/>
                  </a:cubicBezTo>
                  <a:cubicBezTo>
                    <a:pt x="78" y="217"/>
                    <a:pt x="81" y="217"/>
                    <a:pt x="81" y="217"/>
                  </a:cubicBezTo>
                  <a:cubicBezTo>
                    <a:pt x="82" y="216"/>
                    <a:pt x="82" y="218"/>
                    <a:pt x="83" y="217"/>
                  </a:cubicBezTo>
                  <a:cubicBezTo>
                    <a:pt x="83" y="218"/>
                    <a:pt x="82" y="219"/>
                    <a:pt x="83" y="219"/>
                  </a:cubicBezTo>
                  <a:close/>
                  <a:moveTo>
                    <a:pt x="77" y="217"/>
                  </a:moveTo>
                  <a:cubicBezTo>
                    <a:pt x="77" y="216"/>
                    <a:pt x="78" y="215"/>
                    <a:pt x="76" y="215"/>
                  </a:cubicBezTo>
                  <a:cubicBezTo>
                    <a:pt x="77" y="214"/>
                    <a:pt x="79" y="214"/>
                    <a:pt x="79" y="213"/>
                  </a:cubicBezTo>
                  <a:cubicBezTo>
                    <a:pt x="80" y="215"/>
                    <a:pt x="78" y="214"/>
                    <a:pt x="78" y="216"/>
                  </a:cubicBezTo>
                  <a:cubicBezTo>
                    <a:pt x="78" y="216"/>
                    <a:pt x="78" y="217"/>
                    <a:pt x="77" y="217"/>
                  </a:cubicBezTo>
                  <a:close/>
                  <a:moveTo>
                    <a:pt x="74" y="217"/>
                  </a:moveTo>
                  <a:cubicBezTo>
                    <a:pt x="74" y="216"/>
                    <a:pt x="74" y="216"/>
                    <a:pt x="74" y="215"/>
                  </a:cubicBezTo>
                  <a:cubicBezTo>
                    <a:pt x="75" y="215"/>
                    <a:pt x="75" y="217"/>
                    <a:pt x="76" y="216"/>
                  </a:cubicBezTo>
                  <a:cubicBezTo>
                    <a:pt x="76" y="216"/>
                    <a:pt x="76" y="216"/>
                    <a:pt x="76" y="216"/>
                  </a:cubicBezTo>
                  <a:cubicBezTo>
                    <a:pt x="76" y="215"/>
                    <a:pt x="76" y="215"/>
                    <a:pt x="76" y="216"/>
                  </a:cubicBezTo>
                  <a:cubicBezTo>
                    <a:pt x="76" y="217"/>
                    <a:pt x="75" y="217"/>
                    <a:pt x="74" y="217"/>
                  </a:cubicBezTo>
                  <a:close/>
                  <a:moveTo>
                    <a:pt x="72" y="213"/>
                  </a:moveTo>
                  <a:cubicBezTo>
                    <a:pt x="71" y="213"/>
                    <a:pt x="71" y="212"/>
                    <a:pt x="70" y="213"/>
                  </a:cubicBezTo>
                  <a:cubicBezTo>
                    <a:pt x="70" y="212"/>
                    <a:pt x="71" y="212"/>
                    <a:pt x="72" y="212"/>
                  </a:cubicBezTo>
                  <a:cubicBezTo>
                    <a:pt x="72" y="212"/>
                    <a:pt x="72" y="213"/>
                    <a:pt x="72" y="213"/>
                  </a:cubicBezTo>
                  <a:close/>
                  <a:moveTo>
                    <a:pt x="71" y="207"/>
                  </a:moveTo>
                  <a:cubicBezTo>
                    <a:pt x="70" y="207"/>
                    <a:pt x="70" y="207"/>
                    <a:pt x="69" y="206"/>
                  </a:cubicBezTo>
                  <a:cubicBezTo>
                    <a:pt x="69" y="206"/>
                    <a:pt x="70" y="204"/>
                    <a:pt x="71" y="204"/>
                  </a:cubicBezTo>
                  <a:cubicBezTo>
                    <a:pt x="72" y="205"/>
                    <a:pt x="70" y="207"/>
                    <a:pt x="72" y="206"/>
                  </a:cubicBezTo>
                  <a:cubicBezTo>
                    <a:pt x="72" y="207"/>
                    <a:pt x="72" y="208"/>
                    <a:pt x="72" y="209"/>
                  </a:cubicBezTo>
                  <a:cubicBezTo>
                    <a:pt x="71" y="209"/>
                    <a:pt x="69" y="210"/>
                    <a:pt x="67" y="210"/>
                  </a:cubicBezTo>
                  <a:cubicBezTo>
                    <a:pt x="68" y="208"/>
                    <a:pt x="70" y="208"/>
                    <a:pt x="71" y="207"/>
                  </a:cubicBezTo>
                  <a:close/>
                  <a:moveTo>
                    <a:pt x="72" y="210"/>
                  </a:moveTo>
                  <a:cubicBezTo>
                    <a:pt x="73" y="209"/>
                    <a:pt x="75" y="211"/>
                    <a:pt x="74" y="212"/>
                  </a:cubicBezTo>
                  <a:cubicBezTo>
                    <a:pt x="73" y="211"/>
                    <a:pt x="72" y="212"/>
                    <a:pt x="72" y="210"/>
                  </a:cubicBezTo>
                  <a:close/>
                  <a:moveTo>
                    <a:pt x="75" y="212"/>
                  </a:moveTo>
                  <a:cubicBezTo>
                    <a:pt x="76" y="213"/>
                    <a:pt x="74" y="213"/>
                    <a:pt x="74" y="214"/>
                  </a:cubicBezTo>
                  <a:cubicBezTo>
                    <a:pt x="74" y="213"/>
                    <a:pt x="74" y="212"/>
                    <a:pt x="75" y="212"/>
                  </a:cubicBezTo>
                  <a:close/>
                  <a:moveTo>
                    <a:pt x="65" y="204"/>
                  </a:moveTo>
                  <a:cubicBezTo>
                    <a:pt x="65" y="204"/>
                    <a:pt x="66" y="204"/>
                    <a:pt x="67" y="203"/>
                  </a:cubicBezTo>
                  <a:cubicBezTo>
                    <a:pt x="67" y="203"/>
                    <a:pt x="66" y="202"/>
                    <a:pt x="65" y="202"/>
                  </a:cubicBezTo>
                  <a:cubicBezTo>
                    <a:pt x="65" y="201"/>
                    <a:pt x="67" y="201"/>
                    <a:pt x="67" y="200"/>
                  </a:cubicBezTo>
                  <a:cubicBezTo>
                    <a:pt x="67" y="201"/>
                    <a:pt x="68" y="202"/>
                    <a:pt x="69" y="202"/>
                  </a:cubicBezTo>
                  <a:cubicBezTo>
                    <a:pt x="71" y="202"/>
                    <a:pt x="70" y="201"/>
                    <a:pt x="71" y="201"/>
                  </a:cubicBezTo>
                  <a:cubicBezTo>
                    <a:pt x="70" y="200"/>
                    <a:pt x="69" y="199"/>
                    <a:pt x="68" y="200"/>
                  </a:cubicBezTo>
                  <a:cubicBezTo>
                    <a:pt x="68" y="198"/>
                    <a:pt x="70" y="199"/>
                    <a:pt x="71" y="198"/>
                  </a:cubicBezTo>
                  <a:cubicBezTo>
                    <a:pt x="71" y="198"/>
                    <a:pt x="72" y="199"/>
                    <a:pt x="72" y="200"/>
                  </a:cubicBezTo>
                  <a:cubicBezTo>
                    <a:pt x="74" y="198"/>
                    <a:pt x="74" y="200"/>
                    <a:pt x="75" y="199"/>
                  </a:cubicBezTo>
                  <a:cubicBezTo>
                    <a:pt x="74" y="200"/>
                    <a:pt x="71" y="200"/>
                    <a:pt x="72" y="203"/>
                  </a:cubicBezTo>
                  <a:cubicBezTo>
                    <a:pt x="70" y="202"/>
                    <a:pt x="69" y="204"/>
                    <a:pt x="67" y="203"/>
                  </a:cubicBezTo>
                  <a:cubicBezTo>
                    <a:pt x="67" y="204"/>
                    <a:pt x="65" y="205"/>
                    <a:pt x="65" y="204"/>
                  </a:cubicBezTo>
                  <a:close/>
                  <a:moveTo>
                    <a:pt x="59" y="193"/>
                  </a:moveTo>
                  <a:cubicBezTo>
                    <a:pt x="60" y="192"/>
                    <a:pt x="60" y="192"/>
                    <a:pt x="60" y="191"/>
                  </a:cubicBezTo>
                  <a:cubicBezTo>
                    <a:pt x="61" y="191"/>
                    <a:pt x="61" y="192"/>
                    <a:pt x="61" y="193"/>
                  </a:cubicBezTo>
                  <a:cubicBezTo>
                    <a:pt x="60" y="193"/>
                    <a:pt x="60" y="194"/>
                    <a:pt x="59" y="193"/>
                  </a:cubicBezTo>
                  <a:close/>
                  <a:moveTo>
                    <a:pt x="56" y="191"/>
                  </a:moveTo>
                  <a:cubicBezTo>
                    <a:pt x="58" y="190"/>
                    <a:pt x="58" y="192"/>
                    <a:pt x="59" y="191"/>
                  </a:cubicBezTo>
                  <a:cubicBezTo>
                    <a:pt x="59" y="193"/>
                    <a:pt x="56" y="192"/>
                    <a:pt x="56" y="191"/>
                  </a:cubicBezTo>
                  <a:close/>
                  <a:moveTo>
                    <a:pt x="65" y="213"/>
                  </a:moveTo>
                  <a:cubicBezTo>
                    <a:pt x="65" y="212"/>
                    <a:pt x="63" y="213"/>
                    <a:pt x="64" y="212"/>
                  </a:cubicBezTo>
                  <a:cubicBezTo>
                    <a:pt x="65" y="212"/>
                    <a:pt x="69" y="212"/>
                    <a:pt x="65" y="213"/>
                  </a:cubicBezTo>
                  <a:close/>
                  <a:moveTo>
                    <a:pt x="70" y="223"/>
                  </a:moveTo>
                  <a:cubicBezTo>
                    <a:pt x="68" y="224"/>
                    <a:pt x="69" y="221"/>
                    <a:pt x="68" y="221"/>
                  </a:cubicBezTo>
                  <a:cubicBezTo>
                    <a:pt x="69" y="219"/>
                    <a:pt x="70" y="223"/>
                    <a:pt x="70" y="223"/>
                  </a:cubicBezTo>
                  <a:close/>
                  <a:moveTo>
                    <a:pt x="62" y="209"/>
                  </a:moveTo>
                  <a:cubicBezTo>
                    <a:pt x="62" y="212"/>
                    <a:pt x="60" y="211"/>
                    <a:pt x="58" y="212"/>
                  </a:cubicBezTo>
                  <a:cubicBezTo>
                    <a:pt x="58" y="211"/>
                    <a:pt x="59" y="210"/>
                    <a:pt x="58" y="209"/>
                  </a:cubicBezTo>
                  <a:cubicBezTo>
                    <a:pt x="61" y="209"/>
                    <a:pt x="61" y="208"/>
                    <a:pt x="63" y="207"/>
                  </a:cubicBezTo>
                  <a:cubicBezTo>
                    <a:pt x="65" y="208"/>
                    <a:pt x="63" y="211"/>
                    <a:pt x="65" y="210"/>
                  </a:cubicBezTo>
                  <a:cubicBezTo>
                    <a:pt x="66" y="211"/>
                    <a:pt x="64" y="210"/>
                    <a:pt x="64" y="211"/>
                  </a:cubicBezTo>
                  <a:cubicBezTo>
                    <a:pt x="63" y="210"/>
                    <a:pt x="62" y="210"/>
                    <a:pt x="62" y="209"/>
                  </a:cubicBezTo>
                  <a:close/>
                  <a:moveTo>
                    <a:pt x="56" y="191"/>
                  </a:moveTo>
                  <a:cubicBezTo>
                    <a:pt x="56" y="193"/>
                    <a:pt x="55" y="193"/>
                    <a:pt x="53" y="194"/>
                  </a:cubicBezTo>
                  <a:cubicBezTo>
                    <a:pt x="54" y="193"/>
                    <a:pt x="55" y="193"/>
                    <a:pt x="56" y="191"/>
                  </a:cubicBezTo>
                  <a:close/>
                  <a:moveTo>
                    <a:pt x="52" y="187"/>
                  </a:moveTo>
                  <a:cubicBezTo>
                    <a:pt x="52" y="188"/>
                    <a:pt x="52" y="189"/>
                    <a:pt x="53" y="189"/>
                  </a:cubicBezTo>
                  <a:cubicBezTo>
                    <a:pt x="53" y="189"/>
                    <a:pt x="53" y="188"/>
                    <a:pt x="54" y="188"/>
                  </a:cubicBezTo>
                  <a:cubicBezTo>
                    <a:pt x="55" y="189"/>
                    <a:pt x="53" y="189"/>
                    <a:pt x="53" y="190"/>
                  </a:cubicBezTo>
                  <a:cubicBezTo>
                    <a:pt x="52" y="190"/>
                    <a:pt x="52" y="188"/>
                    <a:pt x="50" y="188"/>
                  </a:cubicBezTo>
                  <a:cubicBezTo>
                    <a:pt x="50" y="188"/>
                    <a:pt x="51" y="188"/>
                    <a:pt x="52" y="187"/>
                  </a:cubicBezTo>
                  <a:close/>
                  <a:moveTo>
                    <a:pt x="58" y="186"/>
                  </a:moveTo>
                  <a:cubicBezTo>
                    <a:pt x="56" y="186"/>
                    <a:pt x="55" y="185"/>
                    <a:pt x="53" y="187"/>
                  </a:cubicBezTo>
                  <a:cubicBezTo>
                    <a:pt x="53" y="184"/>
                    <a:pt x="57" y="184"/>
                    <a:pt x="58" y="186"/>
                  </a:cubicBezTo>
                  <a:close/>
                  <a:moveTo>
                    <a:pt x="61" y="189"/>
                  </a:moveTo>
                  <a:cubicBezTo>
                    <a:pt x="61" y="190"/>
                    <a:pt x="60" y="191"/>
                    <a:pt x="59" y="190"/>
                  </a:cubicBezTo>
                  <a:cubicBezTo>
                    <a:pt x="60" y="189"/>
                    <a:pt x="61" y="189"/>
                    <a:pt x="61" y="189"/>
                  </a:cubicBezTo>
                  <a:close/>
                  <a:moveTo>
                    <a:pt x="71" y="197"/>
                  </a:move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7"/>
                  </a:cubicBezTo>
                  <a:close/>
                  <a:moveTo>
                    <a:pt x="66" y="198"/>
                  </a:moveTo>
                  <a:cubicBezTo>
                    <a:pt x="68" y="196"/>
                    <a:pt x="67" y="194"/>
                    <a:pt x="67" y="193"/>
                  </a:cubicBezTo>
                  <a:cubicBezTo>
                    <a:pt x="67" y="193"/>
                    <a:pt x="67" y="192"/>
                    <a:pt x="68" y="192"/>
                  </a:cubicBezTo>
                  <a:cubicBezTo>
                    <a:pt x="69" y="193"/>
                    <a:pt x="70" y="193"/>
                    <a:pt x="71" y="195"/>
                  </a:cubicBezTo>
                  <a:cubicBezTo>
                    <a:pt x="69" y="197"/>
                    <a:pt x="65" y="198"/>
                    <a:pt x="63" y="199"/>
                  </a:cubicBezTo>
                  <a:cubicBezTo>
                    <a:pt x="63" y="199"/>
                    <a:pt x="64" y="198"/>
                    <a:pt x="64" y="198"/>
                  </a:cubicBezTo>
                  <a:cubicBezTo>
                    <a:pt x="64" y="197"/>
                    <a:pt x="62" y="198"/>
                    <a:pt x="62" y="197"/>
                  </a:cubicBezTo>
                  <a:cubicBezTo>
                    <a:pt x="63" y="196"/>
                    <a:pt x="65" y="198"/>
                    <a:pt x="66" y="198"/>
                  </a:cubicBezTo>
                  <a:close/>
                  <a:moveTo>
                    <a:pt x="61" y="183"/>
                  </a:moveTo>
                  <a:cubicBezTo>
                    <a:pt x="61" y="181"/>
                    <a:pt x="65" y="181"/>
                    <a:pt x="67" y="180"/>
                  </a:cubicBezTo>
                  <a:cubicBezTo>
                    <a:pt x="69" y="179"/>
                    <a:pt x="69" y="176"/>
                    <a:pt x="71" y="176"/>
                  </a:cubicBezTo>
                  <a:cubicBezTo>
                    <a:pt x="70" y="177"/>
                    <a:pt x="70" y="178"/>
                    <a:pt x="72" y="178"/>
                  </a:cubicBezTo>
                  <a:cubicBezTo>
                    <a:pt x="72" y="179"/>
                    <a:pt x="71" y="178"/>
                    <a:pt x="70" y="179"/>
                  </a:cubicBezTo>
                  <a:cubicBezTo>
                    <a:pt x="70" y="179"/>
                    <a:pt x="70" y="179"/>
                    <a:pt x="69" y="179"/>
                  </a:cubicBezTo>
                  <a:cubicBezTo>
                    <a:pt x="69" y="181"/>
                    <a:pt x="65" y="182"/>
                    <a:pt x="63" y="184"/>
                  </a:cubicBezTo>
                  <a:cubicBezTo>
                    <a:pt x="63" y="185"/>
                    <a:pt x="65" y="183"/>
                    <a:pt x="65" y="185"/>
                  </a:cubicBezTo>
                  <a:cubicBezTo>
                    <a:pt x="63" y="185"/>
                    <a:pt x="63" y="187"/>
                    <a:pt x="62" y="186"/>
                  </a:cubicBezTo>
                  <a:cubicBezTo>
                    <a:pt x="63" y="185"/>
                    <a:pt x="63" y="184"/>
                    <a:pt x="63" y="183"/>
                  </a:cubicBezTo>
                  <a:cubicBezTo>
                    <a:pt x="63" y="182"/>
                    <a:pt x="61" y="183"/>
                    <a:pt x="61" y="183"/>
                  </a:cubicBezTo>
                  <a:close/>
                  <a:moveTo>
                    <a:pt x="63" y="177"/>
                  </a:moveTo>
                  <a:cubicBezTo>
                    <a:pt x="64" y="177"/>
                    <a:pt x="65" y="178"/>
                    <a:pt x="65" y="179"/>
                  </a:cubicBezTo>
                  <a:cubicBezTo>
                    <a:pt x="64" y="180"/>
                    <a:pt x="64" y="179"/>
                    <a:pt x="63" y="179"/>
                  </a:cubicBezTo>
                  <a:cubicBezTo>
                    <a:pt x="63" y="178"/>
                    <a:pt x="64" y="178"/>
                    <a:pt x="63" y="177"/>
                  </a:cubicBezTo>
                  <a:close/>
                  <a:moveTo>
                    <a:pt x="76" y="176"/>
                  </a:moveTo>
                  <a:cubicBezTo>
                    <a:pt x="78" y="175"/>
                    <a:pt x="78" y="177"/>
                    <a:pt x="79" y="177"/>
                  </a:cubicBezTo>
                  <a:cubicBezTo>
                    <a:pt x="79" y="179"/>
                    <a:pt x="78" y="177"/>
                    <a:pt x="77" y="177"/>
                  </a:cubicBezTo>
                  <a:cubicBezTo>
                    <a:pt x="77" y="177"/>
                    <a:pt x="77" y="178"/>
                    <a:pt x="76" y="178"/>
                  </a:cubicBezTo>
                  <a:cubicBezTo>
                    <a:pt x="77" y="178"/>
                    <a:pt x="77" y="178"/>
                    <a:pt x="77" y="179"/>
                  </a:cubicBezTo>
                  <a:cubicBezTo>
                    <a:pt x="76" y="178"/>
                    <a:pt x="74" y="180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72" y="179"/>
                    <a:pt x="73" y="179"/>
                    <a:pt x="74" y="178"/>
                  </a:cubicBezTo>
                  <a:cubicBezTo>
                    <a:pt x="74" y="178"/>
                    <a:pt x="73" y="178"/>
                    <a:pt x="72" y="178"/>
                  </a:cubicBezTo>
                  <a:cubicBezTo>
                    <a:pt x="73" y="177"/>
                    <a:pt x="77" y="178"/>
                    <a:pt x="76" y="176"/>
                  </a:cubicBezTo>
                  <a:close/>
                  <a:moveTo>
                    <a:pt x="79" y="181"/>
                  </a:moveTo>
                  <a:cubicBezTo>
                    <a:pt x="78" y="180"/>
                    <a:pt x="78" y="182"/>
                    <a:pt x="77" y="182"/>
                  </a:cubicBezTo>
                  <a:cubicBezTo>
                    <a:pt x="77" y="183"/>
                    <a:pt x="78" y="182"/>
                    <a:pt x="78" y="182"/>
                  </a:cubicBezTo>
                  <a:cubicBezTo>
                    <a:pt x="78" y="184"/>
                    <a:pt x="76" y="183"/>
                    <a:pt x="76" y="182"/>
                  </a:cubicBezTo>
                  <a:cubicBezTo>
                    <a:pt x="75" y="183"/>
                    <a:pt x="72" y="184"/>
                    <a:pt x="74" y="186"/>
                  </a:cubicBezTo>
                  <a:cubicBezTo>
                    <a:pt x="73" y="187"/>
                    <a:pt x="73" y="185"/>
                    <a:pt x="72" y="186"/>
                  </a:cubicBezTo>
                  <a:cubicBezTo>
                    <a:pt x="73" y="183"/>
                    <a:pt x="77" y="180"/>
                    <a:pt x="78" y="180"/>
                  </a:cubicBezTo>
                  <a:cubicBezTo>
                    <a:pt x="78" y="179"/>
                    <a:pt x="79" y="180"/>
                    <a:pt x="80" y="179"/>
                  </a:cubicBezTo>
                  <a:cubicBezTo>
                    <a:pt x="80" y="180"/>
                    <a:pt x="78" y="180"/>
                    <a:pt x="79" y="181"/>
                  </a:cubicBezTo>
                  <a:close/>
                  <a:moveTo>
                    <a:pt x="82" y="183"/>
                  </a:moveTo>
                  <a:cubicBezTo>
                    <a:pt x="82" y="184"/>
                    <a:pt x="81" y="185"/>
                    <a:pt x="81" y="185"/>
                  </a:cubicBezTo>
                  <a:cubicBezTo>
                    <a:pt x="80" y="184"/>
                    <a:pt x="81" y="183"/>
                    <a:pt x="79" y="184"/>
                  </a:cubicBezTo>
                  <a:cubicBezTo>
                    <a:pt x="79" y="183"/>
                    <a:pt x="80" y="182"/>
                    <a:pt x="79" y="182"/>
                  </a:cubicBezTo>
                  <a:cubicBezTo>
                    <a:pt x="81" y="180"/>
                    <a:pt x="80" y="184"/>
                    <a:pt x="82" y="183"/>
                  </a:cubicBezTo>
                  <a:close/>
                  <a:moveTo>
                    <a:pt x="77" y="185"/>
                  </a:moveTo>
                  <a:cubicBezTo>
                    <a:pt x="77" y="185"/>
                    <a:pt x="78" y="186"/>
                    <a:pt x="78" y="187"/>
                  </a:cubicBezTo>
                  <a:cubicBezTo>
                    <a:pt x="76" y="187"/>
                    <a:pt x="76" y="186"/>
                    <a:pt x="77" y="185"/>
                  </a:cubicBezTo>
                  <a:close/>
                  <a:moveTo>
                    <a:pt x="76" y="202"/>
                  </a:moveTo>
                  <a:cubicBezTo>
                    <a:pt x="76" y="202"/>
                    <a:pt x="75" y="203"/>
                    <a:pt x="74" y="203"/>
                  </a:cubicBezTo>
                  <a:cubicBezTo>
                    <a:pt x="74" y="203"/>
                    <a:pt x="75" y="203"/>
                    <a:pt x="75" y="202"/>
                  </a:cubicBezTo>
                  <a:cubicBezTo>
                    <a:pt x="75" y="202"/>
                    <a:pt x="75" y="202"/>
                    <a:pt x="74" y="201"/>
                  </a:cubicBezTo>
                  <a:cubicBezTo>
                    <a:pt x="76" y="201"/>
                    <a:pt x="76" y="201"/>
                    <a:pt x="76" y="202"/>
                  </a:cubicBezTo>
                  <a:close/>
                  <a:moveTo>
                    <a:pt x="74" y="194"/>
                  </a:moveTo>
                  <a:cubicBezTo>
                    <a:pt x="75" y="194"/>
                    <a:pt x="75" y="195"/>
                    <a:pt x="74" y="195"/>
                  </a:cubicBezTo>
                  <a:cubicBezTo>
                    <a:pt x="75" y="197"/>
                    <a:pt x="76" y="195"/>
                    <a:pt x="77" y="195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7"/>
                    <a:pt x="78" y="198"/>
                    <a:pt x="79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8" y="199"/>
                    <a:pt x="79" y="198"/>
                    <a:pt x="78" y="197"/>
                  </a:cubicBezTo>
                  <a:cubicBezTo>
                    <a:pt x="77" y="198"/>
                    <a:pt x="76" y="198"/>
                    <a:pt x="76" y="199"/>
                  </a:cubicBezTo>
                  <a:cubicBezTo>
                    <a:pt x="75" y="199"/>
                    <a:pt x="76" y="197"/>
                    <a:pt x="76" y="197"/>
                  </a:cubicBezTo>
                  <a:cubicBezTo>
                    <a:pt x="75" y="196"/>
                    <a:pt x="74" y="197"/>
                    <a:pt x="74" y="198"/>
                  </a:cubicBezTo>
                  <a:cubicBezTo>
                    <a:pt x="73" y="197"/>
                    <a:pt x="73" y="197"/>
                    <a:pt x="72" y="197"/>
                  </a:cubicBezTo>
                  <a:cubicBezTo>
                    <a:pt x="73" y="196"/>
                    <a:pt x="74" y="195"/>
                    <a:pt x="74" y="194"/>
                  </a:cubicBezTo>
                  <a:close/>
                  <a:moveTo>
                    <a:pt x="67" y="185"/>
                  </a:moveTo>
                  <a:cubicBezTo>
                    <a:pt x="68" y="183"/>
                    <a:pt x="69" y="182"/>
                    <a:pt x="71" y="181"/>
                  </a:cubicBezTo>
                  <a:cubicBezTo>
                    <a:pt x="71" y="183"/>
                    <a:pt x="68" y="184"/>
                    <a:pt x="67" y="185"/>
                  </a:cubicBezTo>
                  <a:close/>
                  <a:moveTo>
                    <a:pt x="76" y="190"/>
                  </a:moveTo>
                  <a:cubicBezTo>
                    <a:pt x="76" y="191"/>
                    <a:pt x="77" y="191"/>
                    <a:pt x="78" y="192"/>
                  </a:cubicBezTo>
                  <a:cubicBezTo>
                    <a:pt x="78" y="193"/>
                    <a:pt x="76" y="193"/>
                    <a:pt x="75" y="194"/>
                  </a:cubicBezTo>
                  <a:cubicBezTo>
                    <a:pt x="75" y="193"/>
                    <a:pt x="76" y="193"/>
                    <a:pt x="76" y="192"/>
                  </a:cubicBezTo>
                  <a:cubicBezTo>
                    <a:pt x="75" y="191"/>
                    <a:pt x="74" y="193"/>
                    <a:pt x="72" y="193"/>
                  </a:cubicBezTo>
                  <a:cubicBezTo>
                    <a:pt x="72" y="193"/>
                    <a:pt x="72" y="192"/>
                    <a:pt x="71" y="192"/>
                  </a:cubicBezTo>
                  <a:cubicBezTo>
                    <a:pt x="71" y="192"/>
                    <a:pt x="72" y="191"/>
                    <a:pt x="71" y="191"/>
                  </a:cubicBezTo>
                  <a:cubicBezTo>
                    <a:pt x="72" y="190"/>
                    <a:pt x="73" y="191"/>
                    <a:pt x="72" y="192"/>
                  </a:cubicBezTo>
                  <a:cubicBezTo>
                    <a:pt x="73" y="192"/>
                    <a:pt x="74" y="191"/>
                    <a:pt x="76" y="190"/>
                  </a:cubicBezTo>
                  <a:close/>
                  <a:moveTo>
                    <a:pt x="95" y="213"/>
                  </a:moveTo>
                  <a:cubicBezTo>
                    <a:pt x="96" y="215"/>
                    <a:pt x="94" y="214"/>
                    <a:pt x="93" y="214"/>
                  </a:cubicBezTo>
                  <a:cubicBezTo>
                    <a:pt x="93" y="214"/>
                    <a:pt x="93" y="213"/>
                    <a:pt x="93" y="213"/>
                  </a:cubicBezTo>
                  <a:cubicBezTo>
                    <a:pt x="94" y="212"/>
                    <a:pt x="93" y="215"/>
                    <a:pt x="95" y="213"/>
                  </a:cubicBezTo>
                  <a:close/>
                  <a:moveTo>
                    <a:pt x="84" y="191"/>
                  </a:moveTo>
                  <a:cubicBezTo>
                    <a:pt x="84" y="193"/>
                    <a:pt x="82" y="193"/>
                    <a:pt x="80" y="193"/>
                  </a:cubicBezTo>
                  <a:cubicBezTo>
                    <a:pt x="81" y="195"/>
                    <a:pt x="81" y="195"/>
                    <a:pt x="83" y="195"/>
                  </a:cubicBezTo>
                  <a:cubicBezTo>
                    <a:pt x="83" y="194"/>
                    <a:pt x="84" y="193"/>
                    <a:pt x="86" y="193"/>
                  </a:cubicBezTo>
                  <a:cubicBezTo>
                    <a:pt x="85" y="194"/>
                    <a:pt x="83" y="194"/>
                    <a:pt x="83" y="196"/>
                  </a:cubicBezTo>
                  <a:cubicBezTo>
                    <a:pt x="85" y="196"/>
                    <a:pt x="86" y="196"/>
                    <a:pt x="88" y="195"/>
                  </a:cubicBezTo>
                  <a:cubicBezTo>
                    <a:pt x="88" y="196"/>
                    <a:pt x="87" y="196"/>
                    <a:pt x="87" y="197"/>
                  </a:cubicBezTo>
                  <a:cubicBezTo>
                    <a:pt x="87" y="198"/>
                    <a:pt x="86" y="196"/>
                    <a:pt x="86" y="196"/>
                  </a:cubicBezTo>
                  <a:cubicBezTo>
                    <a:pt x="83" y="197"/>
                    <a:pt x="84" y="198"/>
                    <a:pt x="82" y="199"/>
                  </a:cubicBezTo>
                  <a:cubicBezTo>
                    <a:pt x="83" y="203"/>
                    <a:pt x="86" y="197"/>
                    <a:pt x="88" y="198"/>
                  </a:cubicBezTo>
                  <a:cubicBezTo>
                    <a:pt x="89" y="198"/>
                    <a:pt x="89" y="199"/>
                    <a:pt x="89" y="200"/>
                  </a:cubicBezTo>
                  <a:cubicBezTo>
                    <a:pt x="88" y="200"/>
                    <a:pt x="87" y="200"/>
                    <a:pt x="87" y="199"/>
                  </a:cubicBezTo>
                  <a:cubicBezTo>
                    <a:pt x="86" y="200"/>
                    <a:pt x="86" y="201"/>
                    <a:pt x="85" y="202"/>
                  </a:cubicBezTo>
                  <a:cubicBezTo>
                    <a:pt x="84" y="203"/>
                    <a:pt x="84" y="202"/>
                    <a:pt x="83" y="203"/>
                  </a:cubicBezTo>
                  <a:cubicBezTo>
                    <a:pt x="83" y="202"/>
                    <a:pt x="85" y="202"/>
                    <a:pt x="84" y="201"/>
                  </a:cubicBezTo>
                  <a:cubicBezTo>
                    <a:pt x="83" y="200"/>
                    <a:pt x="83" y="203"/>
                    <a:pt x="82" y="201"/>
                  </a:cubicBezTo>
                  <a:cubicBezTo>
                    <a:pt x="81" y="202"/>
                    <a:pt x="82" y="203"/>
                    <a:pt x="83" y="204"/>
                  </a:cubicBezTo>
                  <a:cubicBezTo>
                    <a:pt x="86" y="202"/>
                    <a:pt x="89" y="202"/>
                    <a:pt x="91" y="201"/>
                  </a:cubicBezTo>
                  <a:cubicBezTo>
                    <a:pt x="92" y="202"/>
                    <a:pt x="90" y="202"/>
                    <a:pt x="90" y="203"/>
                  </a:cubicBezTo>
                  <a:cubicBezTo>
                    <a:pt x="90" y="204"/>
                    <a:pt x="91" y="203"/>
                    <a:pt x="91" y="204"/>
                  </a:cubicBezTo>
                  <a:cubicBezTo>
                    <a:pt x="90" y="204"/>
                    <a:pt x="89" y="205"/>
                    <a:pt x="88" y="205"/>
                  </a:cubicBezTo>
                  <a:cubicBezTo>
                    <a:pt x="88" y="207"/>
                    <a:pt x="90" y="206"/>
                    <a:pt x="91" y="206"/>
                  </a:cubicBezTo>
                  <a:cubicBezTo>
                    <a:pt x="92" y="205"/>
                    <a:pt x="92" y="203"/>
                    <a:pt x="94" y="205"/>
                  </a:cubicBezTo>
                  <a:cubicBezTo>
                    <a:pt x="92" y="205"/>
                    <a:pt x="92" y="206"/>
                    <a:pt x="90" y="207"/>
                  </a:cubicBezTo>
                  <a:cubicBezTo>
                    <a:pt x="90" y="207"/>
                    <a:pt x="90" y="208"/>
                    <a:pt x="90" y="208"/>
                  </a:cubicBezTo>
                  <a:cubicBezTo>
                    <a:pt x="92" y="209"/>
                    <a:pt x="91" y="210"/>
                    <a:pt x="92" y="211"/>
                  </a:cubicBezTo>
                  <a:cubicBezTo>
                    <a:pt x="92" y="211"/>
                    <a:pt x="91" y="212"/>
                    <a:pt x="91" y="212"/>
                  </a:cubicBezTo>
                  <a:cubicBezTo>
                    <a:pt x="91" y="211"/>
                    <a:pt x="92" y="211"/>
                    <a:pt x="91" y="210"/>
                  </a:cubicBezTo>
                  <a:cubicBezTo>
                    <a:pt x="89" y="210"/>
                    <a:pt x="87" y="211"/>
                    <a:pt x="86" y="211"/>
                  </a:cubicBezTo>
                  <a:cubicBezTo>
                    <a:pt x="86" y="210"/>
                    <a:pt x="86" y="209"/>
                    <a:pt x="85" y="209"/>
                  </a:cubicBezTo>
                  <a:cubicBezTo>
                    <a:pt x="85" y="209"/>
                    <a:pt x="85" y="208"/>
                    <a:pt x="86" y="208"/>
                  </a:cubicBezTo>
                  <a:cubicBezTo>
                    <a:pt x="85" y="205"/>
                    <a:pt x="82" y="208"/>
                    <a:pt x="81" y="208"/>
                  </a:cubicBezTo>
                  <a:cubicBezTo>
                    <a:pt x="81" y="209"/>
                    <a:pt x="81" y="207"/>
                    <a:pt x="82" y="207"/>
                  </a:cubicBezTo>
                  <a:cubicBezTo>
                    <a:pt x="81" y="206"/>
                    <a:pt x="81" y="204"/>
                    <a:pt x="79" y="203"/>
                  </a:cubicBezTo>
                  <a:cubicBezTo>
                    <a:pt x="78" y="204"/>
                    <a:pt x="78" y="206"/>
                    <a:pt x="79" y="207"/>
                  </a:cubicBezTo>
                  <a:cubicBezTo>
                    <a:pt x="77" y="207"/>
                    <a:pt x="76" y="207"/>
                    <a:pt x="74" y="208"/>
                  </a:cubicBezTo>
                  <a:cubicBezTo>
                    <a:pt x="74" y="208"/>
                    <a:pt x="76" y="205"/>
                    <a:pt x="74" y="205"/>
                  </a:cubicBezTo>
                  <a:cubicBezTo>
                    <a:pt x="74" y="203"/>
                    <a:pt x="77" y="205"/>
                    <a:pt x="78" y="205"/>
                  </a:cubicBezTo>
                  <a:cubicBezTo>
                    <a:pt x="77" y="204"/>
                    <a:pt x="78" y="203"/>
                    <a:pt x="79" y="202"/>
                  </a:cubicBezTo>
                  <a:cubicBezTo>
                    <a:pt x="79" y="201"/>
                    <a:pt x="78" y="201"/>
                    <a:pt x="78" y="200"/>
                  </a:cubicBezTo>
                  <a:cubicBezTo>
                    <a:pt x="79" y="199"/>
                    <a:pt x="79" y="201"/>
                    <a:pt x="81" y="201"/>
                  </a:cubicBezTo>
                  <a:cubicBezTo>
                    <a:pt x="81" y="200"/>
                    <a:pt x="79" y="199"/>
                    <a:pt x="81" y="199"/>
                  </a:cubicBezTo>
                  <a:cubicBezTo>
                    <a:pt x="79" y="198"/>
                    <a:pt x="81" y="195"/>
                    <a:pt x="79" y="194"/>
                  </a:cubicBezTo>
                  <a:cubicBezTo>
                    <a:pt x="80" y="194"/>
                    <a:pt x="78" y="192"/>
                    <a:pt x="79" y="191"/>
                  </a:cubicBezTo>
                  <a:cubicBezTo>
                    <a:pt x="79" y="190"/>
                    <a:pt x="78" y="191"/>
                    <a:pt x="78" y="189"/>
                  </a:cubicBezTo>
                  <a:cubicBezTo>
                    <a:pt x="79" y="189"/>
                    <a:pt x="79" y="189"/>
                    <a:pt x="79" y="187"/>
                  </a:cubicBezTo>
                  <a:cubicBezTo>
                    <a:pt x="79" y="187"/>
                    <a:pt x="80" y="187"/>
                    <a:pt x="80" y="187"/>
                  </a:cubicBezTo>
                  <a:cubicBezTo>
                    <a:pt x="81" y="186"/>
                    <a:pt x="80" y="188"/>
                    <a:pt x="79" y="188"/>
                  </a:cubicBezTo>
                  <a:cubicBezTo>
                    <a:pt x="79" y="188"/>
                    <a:pt x="79" y="189"/>
                    <a:pt x="80" y="189"/>
                  </a:cubicBezTo>
                  <a:cubicBezTo>
                    <a:pt x="82" y="188"/>
                    <a:pt x="83" y="187"/>
                    <a:pt x="83" y="185"/>
                  </a:cubicBezTo>
                  <a:cubicBezTo>
                    <a:pt x="83" y="186"/>
                    <a:pt x="84" y="186"/>
                    <a:pt x="85" y="187"/>
                  </a:cubicBezTo>
                  <a:cubicBezTo>
                    <a:pt x="83" y="187"/>
                    <a:pt x="83" y="187"/>
                    <a:pt x="82" y="188"/>
                  </a:cubicBezTo>
                  <a:cubicBezTo>
                    <a:pt x="85" y="189"/>
                    <a:pt x="82" y="191"/>
                    <a:pt x="84" y="191"/>
                  </a:cubicBezTo>
                  <a:close/>
                  <a:moveTo>
                    <a:pt x="49" y="102"/>
                  </a:moveTo>
                  <a:cubicBezTo>
                    <a:pt x="48" y="102"/>
                    <a:pt x="48" y="101"/>
                    <a:pt x="47" y="101"/>
                  </a:cubicBezTo>
                  <a:cubicBezTo>
                    <a:pt x="48" y="100"/>
                    <a:pt x="50" y="100"/>
                    <a:pt x="49" y="99"/>
                  </a:cubicBezTo>
                  <a:cubicBezTo>
                    <a:pt x="50" y="100"/>
                    <a:pt x="48" y="101"/>
                    <a:pt x="49" y="102"/>
                  </a:cubicBezTo>
                  <a:close/>
                  <a:moveTo>
                    <a:pt x="50" y="105"/>
                  </a:moveTo>
                  <a:cubicBezTo>
                    <a:pt x="49" y="105"/>
                    <a:pt x="47" y="106"/>
                    <a:pt x="46" y="105"/>
                  </a:cubicBezTo>
                  <a:cubicBezTo>
                    <a:pt x="47" y="104"/>
                    <a:pt x="48" y="103"/>
                    <a:pt x="49" y="102"/>
                  </a:cubicBezTo>
                  <a:cubicBezTo>
                    <a:pt x="50" y="102"/>
                    <a:pt x="49" y="104"/>
                    <a:pt x="50" y="105"/>
                  </a:cubicBezTo>
                  <a:close/>
                  <a:moveTo>
                    <a:pt x="40" y="94"/>
                  </a:moveTo>
                  <a:cubicBezTo>
                    <a:pt x="40" y="93"/>
                    <a:pt x="40" y="93"/>
                    <a:pt x="41" y="92"/>
                  </a:cubicBezTo>
                  <a:cubicBezTo>
                    <a:pt x="42" y="93"/>
                    <a:pt x="41" y="94"/>
                    <a:pt x="40" y="94"/>
                  </a:cubicBezTo>
                  <a:close/>
                  <a:moveTo>
                    <a:pt x="39" y="77"/>
                  </a:moveTo>
                  <a:cubicBezTo>
                    <a:pt x="40" y="77"/>
                    <a:pt x="40" y="77"/>
                    <a:pt x="41" y="77"/>
                  </a:cubicBezTo>
                  <a:cubicBezTo>
                    <a:pt x="40" y="78"/>
                    <a:pt x="39" y="78"/>
                    <a:pt x="39" y="77"/>
                  </a:cubicBezTo>
                  <a:close/>
                  <a:moveTo>
                    <a:pt x="30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31" y="46"/>
                    <a:pt x="31" y="48"/>
                    <a:pt x="32" y="48"/>
                  </a:cubicBezTo>
                  <a:cubicBezTo>
                    <a:pt x="33" y="49"/>
                    <a:pt x="31" y="49"/>
                    <a:pt x="31" y="49"/>
                  </a:cubicBezTo>
                  <a:cubicBezTo>
                    <a:pt x="30" y="48"/>
                    <a:pt x="28" y="49"/>
                    <a:pt x="27" y="48"/>
                  </a:cubicBezTo>
                  <a:cubicBezTo>
                    <a:pt x="28" y="47"/>
                    <a:pt x="29" y="47"/>
                    <a:pt x="30" y="48"/>
                  </a:cubicBezTo>
                  <a:close/>
                  <a:moveTo>
                    <a:pt x="30" y="40"/>
                  </a:moveTo>
                  <a:cubicBezTo>
                    <a:pt x="30" y="41"/>
                    <a:pt x="31" y="41"/>
                    <a:pt x="31" y="42"/>
                  </a:cubicBezTo>
                  <a:cubicBezTo>
                    <a:pt x="29" y="43"/>
                    <a:pt x="30" y="41"/>
                    <a:pt x="29" y="41"/>
                  </a:cubicBezTo>
                  <a:cubicBezTo>
                    <a:pt x="29" y="41"/>
                    <a:pt x="30" y="41"/>
                    <a:pt x="30" y="40"/>
                  </a:cubicBezTo>
                  <a:close/>
                  <a:moveTo>
                    <a:pt x="31" y="54"/>
                  </a:moveTo>
                  <a:cubicBezTo>
                    <a:pt x="30" y="53"/>
                    <a:pt x="32" y="52"/>
                    <a:pt x="32" y="52"/>
                  </a:cubicBezTo>
                  <a:cubicBezTo>
                    <a:pt x="33" y="54"/>
                    <a:pt x="32" y="54"/>
                    <a:pt x="31" y="54"/>
                  </a:cubicBezTo>
                  <a:close/>
                  <a:moveTo>
                    <a:pt x="49" y="98"/>
                  </a:moveTo>
                  <a:cubicBezTo>
                    <a:pt x="49" y="96"/>
                    <a:pt x="50" y="94"/>
                    <a:pt x="51" y="95"/>
                  </a:cubicBezTo>
                  <a:cubicBezTo>
                    <a:pt x="51" y="96"/>
                    <a:pt x="50" y="97"/>
                    <a:pt x="49" y="98"/>
                  </a:cubicBezTo>
                  <a:close/>
                  <a:moveTo>
                    <a:pt x="85" y="176"/>
                  </a:moveTo>
                  <a:cubicBezTo>
                    <a:pt x="84" y="175"/>
                    <a:pt x="83" y="175"/>
                    <a:pt x="83" y="174"/>
                  </a:cubicBezTo>
                  <a:cubicBezTo>
                    <a:pt x="85" y="173"/>
                    <a:pt x="85" y="176"/>
                    <a:pt x="87" y="174"/>
                  </a:cubicBezTo>
                  <a:cubicBezTo>
                    <a:pt x="87" y="175"/>
                    <a:pt x="86" y="177"/>
                    <a:pt x="88" y="179"/>
                  </a:cubicBezTo>
                  <a:cubicBezTo>
                    <a:pt x="88" y="177"/>
                    <a:pt x="88" y="177"/>
                    <a:pt x="90" y="176"/>
                  </a:cubicBezTo>
                  <a:cubicBezTo>
                    <a:pt x="90" y="178"/>
                    <a:pt x="91" y="176"/>
                    <a:pt x="92" y="176"/>
                  </a:cubicBezTo>
                  <a:cubicBezTo>
                    <a:pt x="93" y="178"/>
                    <a:pt x="91" y="177"/>
                    <a:pt x="90" y="178"/>
                  </a:cubicBezTo>
                  <a:cubicBezTo>
                    <a:pt x="91" y="178"/>
                    <a:pt x="92" y="178"/>
                    <a:pt x="92" y="179"/>
                  </a:cubicBezTo>
                  <a:cubicBezTo>
                    <a:pt x="89" y="179"/>
                    <a:pt x="86" y="178"/>
                    <a:pt x="83" y="177"/>
                  </a:cubicBezTo>
                  <a:cubicBezTo>
                    <a:pt x="82" y="176"/>
                    <a:pt x="83" y="177"/>
                    <a:pt x="85" y="176"/>
                  </a:cubicBezTo>
                  <a:close/>
                  <a:moveTo>
                    <a:pt x="93" y="175"/>
                  </a:move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3" y="176"/>
                    <a:pt x="94" y="177"/>
                  </a:cubicBezTo>
                  <a:cubicBezTo>
                    <a:pt x="93" y="177"/>
                    <a:pt x="93" y="176"/>
                    <a:pt x="92" y="175"/>
                  </a:cubicBezTo>
                  <a:cubicBezTo>
                    <a:pt x="93" y="175"/>
                    <a:pt x="93" y="175"/>
                    <a:pt x="93" y="175"/>
                  </a:cubicBezTo>
                  <a:close/>
                  <a:moveTo>
                    <a:pt x="94" y="175"/>
                  </a:moveTo>
                  <a:cubicBezTo>
                    <a:pt x="94" y="175"/>
                    <a:pt x="95" y="174"/>
                    <a:pt x="96" y="174"/>
                  </a:cubicBezTo>
                  <a:cubicBezTo>
                    <a:pt x="95" y="177"/>
                    <a:pt x="97" y="177"/>
                    <a:pt x="99" y="177"/>
                  </a:cubicBezTo>
                  <a:cubicBezTo>
                    <a:pt x="99" y="178"/>
                    <a:pt x="98" y="178"/>
                    <a:pt x="98" y="179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6" y="176"/>
                    <a:pt x="94" y="176"/>
                    <a:pt x="94" y="175"/>
                  </a:cubicBezTo>
                  <a:close/>
                  <a:moveTo>
                    <a:pt x="97" y="174"/>
                  </a:moveTo>
                  <a:cubicBezTo>
                    <a:pt x="98" y="174"/>
                    <a:pt x="98" y="175"/>
                    <a:pt x="99" y="175"/>
                  </a:cubicBezTo>
                  <a:cubicBezTo>
                    <a:pt x="98" y="175"/>
                    <a:pt x="98" y="175"/>
                    <a:pt x="97" y="176"/>
                  </a:cubicBezTo>
                  <a:cubicBezTo>
                    <a:pt x="97" y="175"/>
                    <a:pt x="97" y="175"/>
                    <a:pt x="97" y="174"/>
                  </a:cubicBezTo>
                  <a:close/>
                  <a:moveTo>
                    <a:pt x="89" y="181"/>
                  </a:moveTo>
                  <a:cubicBezTo>
                    <a:pt x="90" y="181"/>
                    <a:pt x="92" y="180"/>
                    <a:pt x="93" y="180"/>
                  </a:cubicBezTo>
                  <a:cubicBezTo>
                    <a:pt x="93" y="179"/>
                    <a:pt x="97" y="177"/>
                    <a:pt x="97" y="179"/>
                  </a:cubicBezTo>
                  <a:cubicBezTo>
                    <a:pt x="95" y="180"/>
                    <a:pt x="91" y="182"/>
                    <a:pt x="89" y="181"/>
                  </a:cubicBezTo>
                  <a:close/>
                  <a:moveTo>
                    <a:pt x="97" y="190"/>
                  </a:moveTo>
                  <a:cubicBezTo>
                    <a:pt x="98" y="191"/>
                    <a:pt x="97" y="191"/>
                    <a:pt x="98" y="193"/>
                  </a:cubicBezTo>
                  <a:cubicBezTo>
                    <a:pt x="97" y="192"/>
                    <a:pt x="96" y="191"/>
                    <a:pt x="94" y="192"/>
                  </a:cubicBezTo>
                  <a:cubicBezTo>
                    <a:pt x="94" y="191"/>
                    <a:pt x="96" y="191"/>
                    <a:pt x="97" y="190"/>
                  </a:cubicBezTo>
                  <a:close/>
                  <a:moveTo>
                    <a:pt x="93" y="186"/>
                  </a:moveTo>
                  <a:cubicBezTo>
                    <a:pt x="92" y="186"/>
                    <a:pt x="93" y="184"/>
                    <a:pt x="94" y="184"/>
                  </a:cubicBezTo>
                  <a:cubicBezTo>
                    <a:pt x="95" y="186"/>
                    <a:pt x="94" y="188"/>
                    <a:pt x="95" y="190"/>
                  </a:cubicBezTo>
                  <a:cubicBezTo>
                    <a:pt x="95" y="190"/>
                    <a:pt x="95" y="190"/>
                    <a:pt x="95" y="191"/>
                  </a:cubicBezTo>
                  <a:cubicBezTo>
                    <a:pt x="94" y="191"/>
                    <a:pt x="95" y="189"/>
                    <a:pt x="94" y="189"/>
                  </a:cubicBezTo>
                  <a:cubicBezTo>
                    <a:pt x="94" y="188"/>
                    <a:pt x="94" y="187"/>
                    <a:pt x="94" y="186"/>
                  </a:cubicBezTo>
                  <a:cubicBezTo>
                    <a:pt x="94" y="185"/>
                    <a:pt x="93" y="186"/>
                    <a:pt x="93" y="186"/>
                  </a:cubicBezTo>
                  <a:close/>
                  <a:moveTo>
                    <a:pt x="102" y="195"/>
                  </a:moveTo>
                  <a:cubicBezTo>
                    <a:pt x="101" y="196"/>
                    <a:pt x="98" y="197"/>
                    <a:pt x="98" y="195"/>
                  </a:cubicBezTo>
                  <a:cubicBezTo>
                    <a:pt x="98" y="195"/>
                    <a:pt x="99" y="195"/>
                    <a:pt x="99" y="194"/>
                  </a:cubicBezTo>
                  <a:cubicBezTo>
                    <a:pt x="99" y="194"/>
                    <a:pt x="99" y="194"/>
                    <a:pt x="98" y="194"/>
                  </a:cubicBezTo>
                  <a:cubicBezTo>
                    <a:pt x="98" y="193"/>
                    <a:pt x="98" y="193"/>
                    <a:pt x="99" y="193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100" y="194"/>
                    <a:pt x="99" y="194"/>
                    <a:pt x="99" y="196"/>
                  </a:cubicBezTo>
                  <a:cubicBezTo>
                    <a:pt x="99" y="196"/>
                    <a:pt x="102" y="195"/>
                    <a:pt x="101" y="194"/>
                  </a:cubicBezTo>
                  <a:cubicBezTo>
                    <a:pt x="102" y="194"/>
                    <a:pt x="103" y="194"/>
                    <a:pt x="103" y="196"/>
                  </a:cubicBezTo>
                  <a:cubicBezTo>
                    <a:pt x="102" y="197"/>
                    <a:pt x="102" y="196"/>
                    <a:pt x="102" y="195"/>
                  </a:cubicBezTo>
                  <a:close/>
                  <a:moveTo>
                    <a:pt x="105" y="206"/>
                  </a:moveTo>
                  <a:cubicBezTo>
                    <a:pt x="105" y="206"/>
                    <a:pt x="104" y="206"/>
                    <a:pt x="104" y="207"/>
                  </a:cubicBezTo>
                  <a:cubicBezTo>
                    <a:pt x="103" y="205"/>
                    <a:pt x="104" y="204"/>
                    <a:pt x="105" y="204"/>
                  </a:cubicBezTo>
                  <a:cubicBezTo>
                    <a:pt x="105" y="204"/>
                    <a:pt x="103" y="205"/>
                    <a:pt x="105" y="206"/>
                  </a:cubicBezTo>
                  <a:close/>
                  <a:moveTo>
                    <a:pt x="103" y="200"/>
                  </a:moveTo>
                  <a:cubicBezTo>
                    <a:pt x="103" y="201"/>
                    <a:pt x="101" y="200"/>
                    <a:pt x="100" y="200"/>
                  </a:cubicBezTo>
                  <a:cubicBezTo>
                    <a:pt x="101" y="199"/>
                    <a:pt x="103" y="200"/>
                    <a:pt x="103" y="198"/>
                  </a:cubicBezTo>
                  <a:cubicBezTo>
                    <a:pt x="105" y="198"/>
                    <a:pt x="102" y="200"/>
                    <a:pt x="103" y="200"/>
                  </a:cubicBezTo>
                  <a:close/>
                  <a:moveTo>
                    <a:pt x="104" y="196"/>
                  </a:moveTo>
                  <a:cubicBezTo>
                    <a:pt x="103" y="196"/>
                    <a:pt x="103" y="195"/>
                    <a:pt x="103" y="194"/>
                  </a:cubicBezTo>
                  <a:cubicBezTo>
                    <a:pt x="103" y="194"/>
                    <a:pt x="104" y="194"/>
                    <a:pt x="104" y="194"/>
                  </a:cubicBezTo>
                  <a:cubicBezTo>
                    <a:pt x="104" y="195"/>
                    <a:pt x="104" y="195"/>
                    <a:pt x="104" y="196"/>
                  </a:cubicBezTo>
                  <a:close/>
                  <a:moveTo>
                    <a:pt x="105" y="195"/>
                  </a:moveTo>
                  <a:cubicBezTo>
                    <a:pt x="104" y="195"/>
                    <a:pt x="105" y="194"/>
                    <a:pt x="105" y="193"/>
                  </a:cubicBezTo>
                  <a:cubicBezTo>
                    <a:pt x="106" y="193"/>
                    <a:pt x="106" y="194"/>
                    <a:pt x="107" y="194"/>
                  </a:cubicBezTo>
                  <a:cubicBezTo>
                    <a:pt x="106" y="196"/>
                    <a:pt x="105" y="193"/>
                    <a:pt x="105" y="195"/>
                  </a:cubicBezTo>
                  <a:close/>
                  <a:moveTo>
                    <a:pt x="107" y="196"/>
                  </a:moveTo>
                  <a:cubicBezTo>
                    <a:pt x="107" y="195"/>
                    <a:pt x="108" y="195"/>
                    <a:pt x="107" y="194"/>
                  </a:cubicBezTo>
                  <a:cubicBezTo>
                    <a:pt x="107" y="193"/>
                    <a:pt x="108" y="194"/>
                    <a:pt x="108" y="193"/>
                  </a:cubicBezTo>
                  <a:cubicBezTo>
                    <a:pt x="109" y="195"/>
                    <a:pt x="108" y="196"/>
                    <a:pt x="110" y="198"/>
                  </a:cubicBezTo>
                  <a:cubicBezTo>
                    <a:pt x="110" y="198"/>
                    <a:pt x="109" y="198"/>
                    <a:pt x="109" y="198"/>
                  </a:cubicBezTo>
                  <a:cubicBezTo>
                    <a:pt x="109" y="197"/>
                    <a:pt x="108" y="196"/>
                    <a:pt x="107" y="196"/>
                  </a:cubicBezTo>
                  <a:close/>
                  <a:moveTo>
                    <a:pt x="103" y="181"/>
                  </a:moveTo>
                  <a:cubicBezTo>
                    <a:pt x="102" y="181"/>
                    <a:pt x="100" y="183"/>
                    <a:pt x="99" y="182"/>
                  </a:cubicBezTo>
                  <a:cubicBezTo>
                    <a:pt x="98" y="182"/>
                    <a:pt x="100" y="181"/>
                    <a:pt x="99" y="181"/>
                  </a:cubicBezTo>
                  <a:cubicBezTo>
                    <a:pt x="99" y="181"/>
                    <a:pt x="99" y="181"/>
                    <a:pt x="98" y="181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99" y="181"/>
                    <a:pt x="103" y="180"/>
                    <a:pt x="103" y="181"/>
                  </a:cubicBezTo>
                  <a:close/>
                  <a:moveTo>
                    <a:pt x="102" y="175"/>
                  </a:moveTo>
                  <a:cubicBezTo>
                    <a:pt x="102" y="175"/>
                    <a:pt x="103" y="176"/>
                    <a:pt x="101" y="177"/>
                  </a:cubicBezTo>
                  <a:cubicBezTo>
                    <a:pt x="101" y="176"/>
                    <a:pt x="101" y="175"/>
                    <a:pt x="102" y="175"/>
                  </a:cubicBezTo>
                  <a:close/>
                  <a:moveTo>
                    <a:pt x="110" y="196"/>
                  </a:moveTo>
                  <a:cubicBezTo>
                    <a:pt x="109" y="196"/>
                    <a:pt x="109" y="194"/>
                    <a:pt x="110" y="194"/>
                  </a:cubicBezTo>
                  <a:cubicBezTo>
                    <a:pt x="110" y="193"/>
                    <a:pt x="109" y="194"/>
                    <a:pt x="109" y="193"/>
                  </a:cubicBezTo>
                  <a:cubicBezTo>
                    <a:pt x="111" y="193"/>
                    <a:pt x="111" y="195"/>
                    <a:pt x="110" y="196"/>
                  </a:cubicBezTo>
                  <a:close/>
                  <a:moveTo>
                    <a:pt x="112" y="195"/>
                  </a:moveTo>
                  <a:cubicBezTo>
                    <a:pt x="112" y="195"/>
                    <a:pt x="113" y="195"/>
                    <a:pt x="114" y="195"/>
                  </a:cubicBezTo>
                  <a:cubicBezTo>
                    <a:pt x="113" y="196"/>
                    <a:pt x="112" y="197"/>
                    <a:pt x="112" y="198"/>
                  </a:cubicBezTo>
                  <a:cubicBezTo>
                    <a:pt x="113" y="198"/>
                    <a:pt x="113" y="198"/>
                    <a:pt x="114" y="198"/>
                  </a:cubicBezTo>
                  <a:cubicBezTo>
                    <a:pt x="114" y="199"/>
                    <a:pt x="112" y="198"/>
                    <a:pt x="113" y="199"/>
                  </a:cubicBezTo>
                  <a:cubicBezTo>
                    <a:pt x="112" y="199"/>
                    <a:pt x="112" y="198"/>
                    <a:pt x="111" y="197"/>
                  </a:cubicBezTo>
                  <a:cubicBezTo>
                    <a:pt x="114" y="196"/>
                    <a:pt x="111" y="196"/>
                    <a:pt x="112" y="195"/>
                  </a:cubicBezTo>
                  <a:close/>
                  <a:moveTo>
                    <a:pt x="103" y="173"/>
                  </a:moveTo>
                  <a:cubicBezTo>
                    <a:pt x="104" y="174"/>
                    <a:pt x="105" y="176"/>
                    <a:pt x="103" y="176"/>
                  </a:cubicBezTo>
                  <a:cubicBezTo>
                    <a:pt x="103" y="175"/>
                    <a:pt x="104" y="175"/>
                    <a:pt x="103" y="173"/>
                  </a:cubicBezTo>
                  <a:close/>
                  <a:moveTo>
                    <a:pt x="122" y="205"/>
                  </a:moveTo>
                  <a:cubicBezTo>
                    <a:pt x="121" y="206"/>
                    <a:pt x="120" y="207"/>
                    <a:pt x="121" y="208"/>
                  </a:cubicBezTo>
                  <a:cubicBezTo>
                    <a:pt x="122" y="209"/>
                    <a:pt x="122" y="208"/>
                    <a:pt x="123" y="208"/>
                  </a:cubicBezTo>
                  <a:cubicBezTo>
                    <a:pt x="124" y="209"/>
                    <a:pt x="122" y="208"/>
                    <a:pt x="123" y="209"/>
                  </a:cubicBezTo>
                  <a:cubicBezTo>
                    <a:pt x="123" y="210"/>
                    <a:pt x="123" y="208"/>
                    <a:pt x="124" y="210"/>
                  </a:cubicBezTo>
                  <a:cubicBezTo>
                    <a:pt x="124" y="210"/>
                    <a:pt x="124" y="210"/>
                    <a:pt x="124" y="209"/>
                  </a:cubicBezTo>
                  <a:cubicBezTo>
                    <a:pt x="125" y="209"/>
                    <a:pt x="125" y="210"/>
                    <a:pt x="125" y="211"/>
                  </a:cubicBezTo>
                  <a:cubicBezTo>
                    <a:pt x="124" y="211"/>
                    <a:pt x="123" y="211"/>
                    <a:pt x="122" y="210"/>
                  </a:cubicBezTo>
                  <a:cubicBezTo>
                    <a:pt x="121" y="210"/>
                    <a:pt x="122" y="211"/>
                    <a:pt x="122" y="212"/>
                  </a:cubicBezTo>
                  <a:cubicBezTo>
                    <a:pt x="120" y="210"/>
                    <a:pt x="122" y="209"/>
                    <a:pt x="120" y="207"/>
                  </a:cubicBezTo>
                  <a:cubicBezTo>
                    <a:pt x="119" y="207"/>
                    <a:pt x="120" y="207"/>
                    <a:pt x="120" y="208"/>
                  </a:cubicBezTo>
                  <a:cubicBezTo>
                    <a:pt x="118" y="207"/>
                    <a:pt x="121" y="205"/>
                    <a:pt x="122" y="205"/>
                  </a:cubicBezTo>
                  <a:close/>
                  <a:moveTo>
                    <a:pt x="126" y="207"/>
                  </a:moveTo>
                  <a:cubicBezTo>
                    <a:pt x="125" y="207"/>
                    <a:pt x="125" y="205"/>
                    <a:pt x="124" y="207"/>
                  </a:cubicBezTo>
                  <a:cubicBezTo>
                    <a:pt x="125" y="205"/>
                    <a:pt x="125" y="205"/>
                    <a:pt x="124" y="204"/>
                  </a:cubicBezTo>
                  <a:cubicBezTo>
                    <a:pt x="125" y="204"/>
                    <a:pt x="125" y="204"/>
                    <a:pt x="126" y="203"/>
                  </a:cubicBezTo>
                  <a:cubicBezTo>
                    <a:pt x="126" y="205"/>
                    <a:pt x="125" y="205"/>
                    <a:pt x="126" y="207"/>
                  </a:cubicBezTo>
                  <a:close/>
                  <a:moveTo>
                    <a:pt x="123" y="186"/>
                  </a:moveTo>
                  <a:cubicBezTo>
                    <a:pt x="124" y="186"/>
                    <a:pt x="125" y="186"/>
                    <a:pt x="125" y="186"/>
                  </a:cubicBezTo>
                  <a:cubicBezTo>
                    <a:pt x="125" y="186"/>
                    <a:pt x="125" y="185"/>
                    <a:pt x="125" y="185"/>
                  </a:cubicBezTo>
                  <a:cubicBezTo>
                    <a:pt x="126" y="184"/>
                    <a:pt x="126" y="186"/>
                    <a:pt x="126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23" y="186"/>
                    <a:pt x="122" y="186"/>
                    <a:pt x="122" y="185"/>
                  </a:cubicBezTo>
                  <a:cubicBezTo>
                    <a:pt x="123" y="185"/>
                    <a:pt x="123" y="186"/>
                    <a:pt x="123" y="186"/>
                  </a:cubicBezTo>
                  <a:close/>
                  <a:moveTo>
                    <a:pt x="122" y="177"/>
                  </a:moveTo>
                  <a:cubicBezTo>
                    <a:pt x="123" y="178"/>
                    <a:pt x="121" y="178"/>
                    <a:pt x="120" y="179"/>
                  </a:cubicBezTo>
                  <a:cubicBezTo>
                    <a:pt x="119" y="178"/>
                    <a:pt x="121" y="177"/>
                    <a:pt x="122" y="177"/>
                  </a:cubicBezTo>
                  <a:close/>
                  <a:moveTo>
                    <a:pt x="122" y="179"/>
                  </a:moveTo>
                  <a:cubicBezTo>
                    <a:pt x="122" y="180"/>
                    <a:pt x="122" y="181"/>
                    <a:pt x="121" y="181"/>
                  </a:cubicBezTo>
                  <a:cubicBezTo>
                    <a:pt x="121" y="180"/>
                    <a:pt x="120" y="180"/>
                    <a:pt x="120" y="179"/>
                  </a:cubicBezTo>
                  <a:cubicBezTo>
                    <a:pt x="120" y="179"/>
                    <a:pt x="120" y="179"/>
                    <a:pt x="120" y="179"/>
                  </a:cubicBezTo>
                  <a:cubicBezTo>
                    <a:pt x="120" y="180"/>
                    <a:pt x="121" y="179"/>
                    <a:pt x="122" y="179"/>
                  </a:cubicBezTo>
                  <a:close/>
                  <a:moveTo>
                    <a:pt x="110" y="184"/>
                  </a:moveTo>
                  <a:cubicBezTo>
                    <a:pt x="112" y="185"/>
                    <a:pt x="113" y="183"/>
                    <a:pt x="115" y="183"/>
                  </a:cubicBezTo>
                  <a:cubicBezTo>
                    <a:pt x="114" y="182"/>
                    <a:pt x="112" y="183"/>
                    <a:pt x="112" y="181"/>
                  </a:cubicBezTo>
                  <a:cubicBezTo>
                    <a:pt x="113" y="180"/>
                    <a:pt x="114" y="179"/>
                    <a:pt x="113" y="178"/>
                  </a:cubicBezTo>
                  <a:cubicBezTo>
                    <a:pt x="113" y="177"/>
                    <a:pt x="112" y="178"/>
                    <a:pt x="112" y="178"/>
                  </a:cubicBezTo>
                  <a:cubicBezTo>
                    <a:pt x="111" y="178"/>
                    <a:pt x="112" y="178"/>
                    <a:pt x="112" y="179"/>
                  </a:cubicBezTo>
                  <a:cubicBezTo>
                    <a:pt x="110" y="178"/>
                    <a:pt x="110" y="176"/>
                    <a:pt x="110" y="175"/>
                  </a:cubicBezTo>
                  <a:cubicBezTo>
                    <a:pt x="110" y="175"/>
                    <a:pt x="109" y="174"/>
                    <a:pt x="109" y="173"/>
                  </a:cubicBezTo>
                  <a:cubicBezTo>
                    <a:pt x="108" y="174"/>
                    <a:pt x="109" y="175"/>
                    <a:pt x="108" y="175"/>
                  </a:cubicBezTo>
                  <a:cubicBezTo>
                    <a:pt x="107" y="176"/>
                    <a:pt x="109" y="173"/>
                    <a:pt x="107" y="172"/>
                  </a:cubicBezTo>
                  <a:cubicBezTo>
                    <a:pt x="108" y="172"/>
                    <a:pt x="108" y="173"/>
                    <a:pt x="108" y="173"/>
                  </a:cubicBezTo>
                  <a:cubicBezTo>
                    <a:pt x="108" y="173"/>
                    <a:pt x="109" y="172"/>
                    <a:pt x="110" y="172"/>
                  </a:cubicBezTo>
                  <a:cubicBezTo>
                    <a:pt x="110" y="172"/>
                    <a:pt x="109" y="171"/>
                    <a:pt x="110" y="172"/>
                  </a:cubicBezTo>
                  <a:cubicBezTo>
                    <a:pt x="111" y="171"/>
                    <a:pt x="108" y="170"/>
                    <a:pt x="110" y="169"/>
                  </a:cubicBezTo>
                  <a:cubicBezTo>
                    <a:pt x="110" y="171"/>
                    <a:pt x="111" y="171"/>
                    <a:pt x="112" y="172"/>
                  </a:cubicBezTo>
                  <a:cubicBezTo>
                    <a:pt x="112" y="171"/>
                    <a:pt x="112" y="169"/>
                    <a:pt x="111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1" y="166"/>
                    <a:pt x="112" y="165"/>
                    <a:pt x="111" y="164"/>
                  </a:cubicBezTo>
                  <a:cubicBezTo>
                    <a:pt x="112" y="164"/>
                    <a:pt x="113" y="167"/>
                    <a:pt x="112" y="167"/>
                  </a:cubicBezTo>
                  <a:cubicBezTo>
                    <a:pt x="113" y="168"/>
                    <a:pt x="113" y="166"/>
                    <a:pt x="114" y="167"/>
                  </a:cubicBezTo>
                  <a:cubicBezTo>
                    <a:pt x="114" y="166"/>
                    <a:pt x="112" y="165"/>
                    <a:pt x="113" y="165"/>
                  </a:cubicBezTo>
                  <a:cubicBezTo>
                    <a:pt x="111" y="164"/>
                    <a:pt x="112" y="162"/>
                    <a:pt x="113" y="161"/>
                  </a:cubicBezTo>
                  <a:cubicBezTo>
                    <a:pt x="112" y="160"/>
                    <a:pt x="112" y="162"/>
                    <a:pt x="111" y="161"/>
                  </a:cubicBezTo>
                  <a:cubicBezTo>
                    <a:pt x="110" y="159"/>
                    <a:pt x="114" y="158"/>
                    <a:pt x="112" y="157"/>
                  </a:cubicBezTo>
                  <a:cubicBezTo>
                    <a:pt x="113" y="156"/>
                    <a:pt x="113" y="158"/>
                    <a:pt x="114" y="158"/>
                  </a:cubicBezTo>
                  <a:cubicBezTo>
                    <a:pt x="113" y="159"/>
                    <a:pt x="116" y="160"/>
                    <a:pt x="116" y="162"/>
                  </a:cubicBezTo>
                  <a:cubicBezTo>
                    <a:pt x="117" y="160"/>
                    <a:pt x="116" y="161"/>
                    <a:pt x="118" y="161"/>
                  </a:cubicBezTo>
                  <a:cubicBezTo>
                    <a:pt x="118" y="161"/>
                    <a:pt x="117" y="160"/>
                    <a:pt x="117" y="159"/>
                  </a:cubicBezTo>
                  <a:cubicBezTo>
                    <a:pt x="117" y="158"/>
                    <a:pt x="117" y="160"/>
                    <a:pt x="116" y="159"/>
                  </a:cubicBezTo>
                  <a:cubicBezTo>
                    <a:pt x="114" y="157"/>
                    <a:pt x="112" y="155"/>
                    <a:pt x="112" y="152"/>
                  </a:cubicBezTo>
                  <a:cubicBezTo>
                    <a:pt x="116" y="154"/>
                    <a:pt x="120" y="155"/>
                    <a:pt x="120" y="160"/>
                  </a:cubicBezTo>
                  <a:cubicBezTo>
                    <a:pt x="120" y="160"/>
                    <a:pt x="122" y="160"/>
                    <a:pt x="123" y="161"/>
                  </a:cubicBezTo>
                  <a:cubicBezTo>
                    <a:pt x="123" y="162"/>
                    <a:pt x="124" y="163"/>
                    <a:pt x="122" y="164"/>
                  </a:cubicBezTo>
                  <a:cubicBezTo>
                    <a:pt x="123" y="165"/>
                    <a:pt x="123" y="165"/>
                    <a:pt x="123" y="166"/>
                  </a:cubicBezTo>
                  <a:cubicBezTo>
                    <a:pt x="123" y="166"/>
                    <a:pt x="124" y="166"/>
                    <a:pt x="125" y="166"/>
                  </a:cubicBezTo>
                  <a:cubicBezTo>
                    <a:pt x="126" y="167"/>
                    <a:pt x="125" y="167"/>
                    <a:pt x="125" y="168"/>
                  </a:cubicBezTo>
                  <a:cubicBezTo>
                    <a:pt x="125" y="168"/>
                    <a:pt x="127" y="168"/>
                    <a:pt x="127" y="168"/>
                  </a:cubicBezTo>
                  <a:cubicBezTo>
                    <a:pt x="127" y="170"/>
                    <a:pt x="127" y="170"/>
                    <a:pt x="129" y="170"/>
                  </a:cubicBezTo>
                  <a:cubicBezTo>
                    <a:pt x="128" y="171"/>
                    <a:pt x="127" y="171"/>
                    <a:pt x="127" y="171"/>
                  </a:cubicBezTo>
                  <a:cubicBezTo>
                    <a:pt x="126" y="170"/>
                    <a:pt x="125" y="171"/>
                    <a:pt x="124" y="171"/>
                  </a:cubicBezTo>
                  <a:cubicBezTo>
                    <a:pt x="124" y="169"/>
                    <a:pt x="126" y="170"/>
                    <a:pt x="126" y="169"/>
                  </a:cubicBezTo>
                  <a:cubicBezTo>
                    <a:pt x="126" y="168"/>
                    <a:pt x="123" y="169"/>
                    <a:pt x="122" y="170"/>
                  </a:cubicBezTo>
                  <a:cubicBezTo>
                    <a:pt x="122" y="171"/>
                    <a:pt x="123" y="172"/>
                    <a:pt x="121" y="173"/>
                  </a:cubicBezTo>
                  <a:cubicBezTo>
                    <a:pt x="122" y="174"/>
                    <a:pt x="122" y="173"/>
                    <a:pt x="123" y="173"/>
                  </a:cubicBezTo>
                  <a:cubicBezTo>
                    <a:pt x="122" y="175"/>
                    <a:pt x="120" y="176"/>
                    <a:pt x="118" y="176"/>
                  </a:cubicBezTo>
                  <a:cubicBezTo>
                    <a:pt x="118" y="177"/>
                    <a:pt x="118" y="177"/>
                    <a:pt x="117" y="177"/>
                  </a:cubicBezTo>
                  <a:cubicBezTo>
                    <a:pt x="118" y="178"/>
                    <a:pt x="118" y="179"/>
                    <a:pt x="119" y="178"/>
                  </a:cubicBezTo>
                  <a:cubicBezTo>
                    <a:pt x="119" y="179"/>
                    <a:pt x="118" y="180"/>
                    <a:pt x="117" y="179"/>
                  </a:cubicBezTo>
                  <a:cubicBezTo>
                    <a:pt x="116" y="181"/>
                    <a:pt x="116" y="184"/>
                    <a:pt x="115" y="186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3" y="185"/>
                    <a:pt x="115" y="185"/>
                    <a:pt x="115" y="186"/>
                  </a:cubicBezTo>
                  <a:cubicBezTo>
                    <a:pt x="114" y="187"/>
                    <a:pt x="114" y="187"/>
                    <a:pt x="114" y="188"/>
                  </a:cubicBezTo>
                  <a:cubicBezTo>
                    <a:pt x="113" y="187"/>
                    <a:pt x="113" y="186"/>
                    <a:pt x="113" y="185"/>
                  </a:cubicBezTo>
                  <a:cubicBezTo>
                    <a:pt x="112" y="184"/>
                    <a:pt x="110" y="186"/>
                    <a:pt x="110" y="184"/>
                  </a:cubicBezTo>
                  <a:close/>
                  <a:moveTo>
                    <a:pt x="104" y="132"/>
                  </a:moveTo>
                  <a:cubicBezTo>
                    <a:pt x="105" y="131"/>
                    <a:pt x="105" y="131"/>
                    <a:pt x="104" y="130"/>
                  </a:cubicBezTo>
                  <a:cubicBezTo>
                    <a:pt x="105" y="130"/>
                    <a:pt x="105" y="130"/>
                    <a:pt x="105" y="129"/>
                  </a:cubicBezTo>
                  <a:cubicBezTo>
                    <a:pt x="105" y="131"/>
                    <a:pt x="107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4" y="132"/>
                  </a:cubicBezTo>
                  <a:close/>
                  <a:moveTo>
                    <a:pt x="117" y="136"/>
                  </a:moveTo>
                  <a:cubicBezTo>
                    <a:pt x="116" y="135"/>
                    <a:pt x="116" y="133"/>
                    <a:pt x="116" y="132"/>
                  </a:cubicBezTo>
                  <a:cubicBezTo>
                    <a:pt x="117" y="132"/>
                    <a:pt x="117" y="135"/>
                    <a:pt x="117" y="136"/>
                  </a:cubicBezTo>
                  <a:close/>
                  <a:moveTo>
                    <a:pt x="106" y="118"/>
                  </a:moveTo>
                  <a:cubicBezTo>
                    <a:pt x="107" y="117"/>
                    <a:pt x="105" y="117"/>
                    <a:pt x="104" y="117"/>
                  </a:cubicBezTo>
                  <a:cubicBezTo>
                    <a:pt x="106" y="115"/>
                    <a:pt x="108" y="117"/>
                    <a:pt x="111" y="116"/>
                  </a:cubicBezTo>
                  <a:cubicBezTo>
                    <a:pt x="110" y="116"/>
                    <a:pt x="110" y="117"/>
                    <a:pt x="111" y="117"/>
                  </a:cubicBezTo>
                  <a:cubicBezTo>
                    <a:pt x="109" y="118"/>
                    <a:pt x="109" y="116"/>
                    <a:pt x="107" y="117"/>
                  </a:cubicBezTo>
                  <a:cubicBezTo>
                    <a:pt x="109" y="117"/>
                    <a:pt x="110" y="118"/>
                    <a:pt x="110" y="119"/>
                  </a:cubicBezTo>
                  <a:cubicBezTo>
                    <a:pt x="110" y="120"/>
                    <a:pt x="106" y="118"/>
                    <a:pt x="109" y="118"/>
                  </a:cubicBezTo>
                  <a:cubicBezTo>
                    <a:pt x="107" y="117"/>
                    <a:pt x="104" y="120"/>
                    <a:pt x="103" y="117"/>
                  </a:cubicBezTo>
                  <a:cubicBezTo>
                    <a:pt x="104" y="117"/>
                    <a:pt x="105" y="118"/>
                    <a:pt x="106" y="118"/>
                  </a:cubicBezTo>
                  <a:close/>
                  <a:moveTo>
                    <a:pt x="114" y="114"/>
                  </a:moveTo>
                  <a:cubicBezTo>
                    <a:pt x="113" y="116"/>
                    <a:pt x="110" y="116"/>
                    <a:pt x="108" y="115"/>
                  </a:cubicBezTo>
                  <a:cubicBezTo>
                    <a:pt x="109" y="115"/>
                    <a:pt x="112" y="115"/>
                    <a:pt x="114" y="114"/>
                  </a:cubicBezTo>
                  <a:close/>
                  <a:moveTo>
                    <a:pt x="116" y="117"/>
                  </a:moveTo>
                  <a:cubicBezTo>
                    <a:pt x="116" y="119"/>
                    <a:pt x="114" y="117"/>
                    <a:pt x="113" y="119"/>
                  </a:cubicBezTo>
                  <a:cubicBezTo>
                    <a:pt x="117" y="119"/>
                    <a:pt x="112" y="121"/>
                    <a:pt x="112" y="119"/>
                  </a:cubicBezTo>
                  <a:cubicBezTo>
                    <a:pt x="114" y="119"/>
                    <a:pt x="114" y="117"/>
                    <a:pt x="115" y="117"/>
                  </a:cubicBezTo>
                  <a:cubicBezTo>
                    <a:pt x="112" y="117"/>
                    <a:pt x="115" y="116"/>
                    <a:pt x="114" y="115"/>
                  </a:cubicBezTo>
                  <a:cubicBezTo>
                    <a:pt x="115" y="115"/>
                    <a:pt x="114" y="117"/>
                    <a:pt x="116" y="117"/>
                  </a:cubicBezTo>
                  <a:close/>
                  <a:moveTo>
                    <a:pt x="142" y="175"/>
                  </a:moveTo>
                  <a:cubicBezTo>
                    <a:pt x="141" y="176"/>
                    <a:pt x="139" y="176"/>
                    <a:pt x="138" y="177"/>
                  </a:cubicBezTo>
                  <a:cubicBezTo>
                    <a:pt x="138" y="176"/>
                    <a:pt x="137" y="174"/>
                    <a:pt x="135" y="176"/>
                  </a:cubicBezTo>
                  <a:cubicBezTo>
                    <a:pt x="135" y="175"/>
                    <a:pt x="134" y="175"/>
                    <a:pt x="134" y="175"/>
                  </a:cubicBezTo>
                  <a:cubicBezTo>
                    <a:pt x="135" y="171"/>
                    <a:pt x="140" y="173"/>
                    <a:pt x="142" y="175"/>
                  </a:cubicBezTo>
                  <a:close/>
                  <a:moveTo>
                    <a:pt x="146" y="183"/>
                  </a:moveTo>
                  <a:cubicBezTo>
                    <a:pt x="146" y="183"/>
                    <a:pt x="146" y="183"/>
                    <a:pt x="147" y="184"/>
                  </a:cubicBezTo>
                  <a:cubicBezTo>
                    <a:pt x="146" y="184"/>
                    <a:pt x="145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5" y="184"/>
                    <a:pt x="145" y="183"/>
                    <a:pt x="146" y="183"/>
                  </a:cubicBezTo>
                  <a:close/>
                  <a:moveTo>
                    <a:pt x="147" y="177"/>
                  </a:moveTo>
                  <a:cubicBezTo>
                    <a:pt x="145" y="178"/>
                    <a:pt x="143" y="178"/>
                    <a:pt x="142" y="177"/>
                  </a:cubicBezTo>
                  <a:cubicBezTo>
                    <a:pt x="143" y="176"/>
                    <a:pt x="145" y="177"/>
                    <a:pt x="147" y="177"/>
                  </a:cubicBezTo>
                  <a:close/>
                  <a:moveTo>
                    <a:pt x="51" y="199"/>
                  </a:moveTo>
                  <a:cubicBezTo>
                    <a:pt x="50" y="200"/>
                    <a:pt x="50" y="198"/>
                    <a:pt x="49" y="198"/>
                  </a:cubicBezTo>
                  <a:cubicBezTo>
                    <a:pt x="49" y="197"/>
                    <a:pt x="50" y="197"/>
                    <a:pt x="51" y="197"/>
                  </a:cubicBezTo>
                  <a:cubicBezTo>
                    <a:pt x="50" y="198"/>
                    <a:pt x="50" y="198"/>
                    <a:pt x="51" y="199"/>
                  </a:cubicBezTo>
                  <a:close/>
                  <a:moveTo>
                    <a:pt x="52" y="214"/>
                  </a:moveTo>
                  <a:cubicBezTo>
                    <a:pt x="53" y="212"/>
                    <a:pt x="54" y="211"/>
                    <a:pt x="56" y="212"/>
                  </a:cubicBezTo>
                  <a:cubicBezTo>
                    <a:pt x="56" y="212"/>
                    <a:pt x="54" y="213"/>
                    <a:pt x="52" y="214"/>
                  </a:cubicBezTo>
                  <a:close/>
                  <a:moveTo>
                    <a:pt x="54" y="208"/>
                  </a:moveTo>
                  <a:cubicBezTo>
                    <a:pt x="54" y="207"/>
                    <a:pt x="52" y="208"/>
                    <a:pt x="53" y="207"/>
                  </a:cubicBezTo>
                  <a:cubicBezTo>
                    <a:pt x="54" y="207"/>
                    <a:pt x="55" y="209"/>
                    <a:pt x="53" y="210"/>
                  </a:cubicBezTo>
                  <a:cubicBezTo>
                    <a:pt x="53" y="209"/>
                    <a:pt x="54" y="208"/>
                    <a:pt x="54" y="208"/>
                  </a:cubicBezTo>
                  <a:close/>
                  <a:moveTo>
                    <a:pt x="41" y="104"/>
                  </a:moveTo>
                  <a:cubicBezTo>
                    <a:pt x="40" y="104"/>
                    <a:pt x="41" y="103"/>
                    <a:pt x="40" y="102"/>
                  </a:cubicBezTo>
                  <a:cubicBezTo>
                    <a:pt x="41" y="102"/>
                    <a:pt x="41" y="104"/>
                    <a:pt x="41" y="104"/>
                  </a:cubicBezTo>
                  <a:close/>
                  <a:moveTo>
                    <a:pt x="37" y="99"/>
                  </a:moveTo>
                  <a:cubicBezTo>
                    <a:pt x="37" y="99"/>
                    <a:pt x="36" y="97"/>
                    <a:pt x="37" y="96"/>
                  </a:cubicBezTo>
                  <a:cubicBezTo>
                    <a:pt x="37" y="97"/>
                    <a:pt x="37" y="97"/>
                    <a:pt x="38" y="98"/>
                  </a:cubicBezTo>
                  <a:cubicBezTo>
                    <a:pt x="38" y="97"/>
                    <a:pt x="37" y="96"/>
                    <a:pt x="38" y="96"/>
                  </a:cubicBezTo>
                  <a:cubicBezTo>
                    <a:pt x="39" y="97"/>
                    <a:pt x="38" y="98"/>
                    <a:pt x="37" y="99"/>
                  </a:cubicBezTo>
                  <a:close/>
                  <a:moveTo>
                    <a:pt x="16" y="4"/>
                  </a:moveTo>
                  <a:cubicBezTo>
                    <a:pt x="17" y="4"/>
                    <a:pt x="18" y="5"/>
                    <a:pt x="18" y="5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7"/>
                    <a:pt x="16" y="5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lose/>
                  <a:moveTo>
                    <a:pt x="59" y="95"/>
                  </a:moveTo>
                  <a:cubicBezTo>
                    <a:pt x="58" y="97"/>
                    <a:pt x="56" y="96"/>
                    <a:pt x="56" y="97"/>
                  </a:cubicBezTo>
                  <a:cubicBezTo>
                    <a:pt x="55" y="97"/>
                    <a:pt x="55" y="95"/>
                    <a:pt x="55" y="94"/>
                  </a:cubicBezTo>
                  <a:cubicBezTo>
                    <a:pt x="56" y="94"/>
                    <a:pt x="56" y="98"/>
                    <a:pt x="59" y="95"/>
                  </a:cubicBezTo>
                  <a:close/>
                  <a:moveTo>
                    <a:pt x="43" y="48"/>
                  </a:moveTo>
                  <a:cubicBezTo>
                    <a:pt x="43" y="51"/>
                    <a:pt x="38" y="50"/>
                    <a:pt x="37" y="51"/>
                  </a:cubicBezTo>
                  <a:cubicBezTo>
                    <a:pt x="37" y="49"/>
                    <a:pt x="41" y="50"/>
                    <a:pt x="43" y="48"/>
                  </a:cubicBezTo>
                  <a:close/>
                  <a:moveTo>
                    <a:pt x="39" y="42"/>
                  </a:moveTo>
                  <a:cubicBezTo>
                    <a:pt x="38" y="43"/>
                    <a:pt x="40" y="44"/>
                    <a:pt x="39" y="45"/>
                  </a:cubicBezTo>
                  <a:cubicBezTo>
                    <a:pt x="38" y="45"/>
                    <a:pt x="38" y="45"/>
                    <a:pt x="37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36" y="40"/>
                  </a:moveTo>
                  <a:cubicBezTo>
                    <a:pt x="37" y="40"/>
                    <a:pt x="37" y="40"/>
                    <a:pt x="38" y="40"/>
                  </a:cubicBezTo>
                  <a:cubicBezTo>
                    <a:pt x="38" y="41"/>
                    <a:pt x="39" y="41"/>
                    <a:pt x="38" y="42"/>
                  </a:cubicBezTo>
                  <a:cubicBezTo>
                    <a:pt x="37" y="41"/>
                    <a:pt x="37" y="41"/>
                    <a:pt x="36" y="40"/>
                  </a:cubicBezTo>
                  <a:close/>
                  <a:moveTo>
                    <a:pt x="42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4" y="53"/>
                    <a:pt x="44" y="52"/>
                    <a:pt x="45" y="53"/>
                  </a:cubicBezTo>
                  <a:cubicBezTo>
                    <a:pt x="43" y="55"/>
                    <a:pt x="43" y="52"/>
                    <a:pt x="42" y="51"/>
                  </a:cubicBezTo>
                  <a:close/>
                  <a:moveTo>
                    <a:pt x="54" y="82"/>
                  </a:moveTo>
                  <a:cubicBezTo>
                    <a:pt x="56" y="82"/>
                    <a:pt x="56" y="82"/>
                    <a:pt x="56" y="84"/>
                  </a:cubicBezTo>
                  <a:cubicBezTo>
                    <a:pt x="55" y="84"/>
                    <a:pt x="54" y="82"/>
                    <a:pt x="54" y="82"/>
                  </a:cubicBezTo>
                  <a:close/>
                  <a:moveTo>
                    <a:pt x="255" y="71"/>
                  </a:moveTo>
                  <a:cubicBezTo>
                    <a:pt x="254" y="71"/>
                    <a:pt x="254" y="72"/>
                    <a:pt x="253" y="71"/>
                  </a:cubicBezTo>
                  <a:cubicBezTo>
                    <a:pt x="252" y="71"/>
                    <a:pt x="252" y="72"/>
                    <a:pt x="251" y="72"/>
                  </a:cubicBezTo>
                  <a:cubicBezTo>
                    <a:pt x="251" y="72"/>
                    <a:pt x="251" y="71"/>
                    <a:pt x="251" y="70"/>
                  </a:cubicBezTo>
                  <a:cubicBezTo>
                    <a:pt x="252" y="70"/>
                    <a:pt x="252" y="69"/>
                    <a:pt x="253" y="69"/>
                  </a:cubicBezTo>
                  <a:cubicBezTo>
                    <a:pt x="252" y="68"/>
                    <a:pt x="250" y="66"/>
                    <a:pt x="249" y="67"/>
                  </a:cubicBezTo>
                  <a:cubicBezTo>
                    <a:pt x="249" y="66"/>
                    <a:pt x="250" y="66"/>
                    <a:pt x="251" y="66"/>
                  </a:cubicBezTo>
                  <a:cubicBezTo>
                    <a:pt x="250" y="66"/>
                    <a:pt x="250" y="65"/>
                    <a:pt x="250" y="65"/>
                  </a:cubicBezTo>
                  <a:cubicBezTo>
                    <a:pt x="249" y="66"/>
                    <a:pt x="247" y="67"/>
                    <a:pt x="246" y="6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46" y="66"/>
                    <a:pt x="244" y="67"/>
                    <a:pt x="245" y="66"/>
                  </a:cubicBezTo>
                  <a:cubicBezTo>
                    <a:pt x="243" y="65"/>
                    <a:pt x="243" y="67"/>
                    <a:pt x="242" y="67"/>
                  </a:cubicBezTo>
                  <a:cubicBezTo>
                    <a:pt x="242" y="66"/>
                    <a:pt x="242" y="64"/>
                    <a:pt x="241" y="65"/>
                  </a:cubicBezTo>
                  <a:cubicBezTo>
                    <a:pt x="241" y="66"/>
                    <a:pt x="240" y="66"/>
                    <a:pt x="240" y="68"/>
                  </a:cubicBezTo>
                  <a:cubicBezTo>
                    <a:pt x="239" y="67"/>
                    <a:pt x="239" y="67"/>
                    <a:pt x="238" y="66"/>
                  </a:cubicBezTo>
                  <a:cubicBezTo>
                    <a:pt x="237" y="68"/>
                    <a:pt x="236" y="68"/>
                    <a:pt x="235" y="70"/>
                  </a:cubicBezTo>
                  <a:cubicBezTo>
                    <a:pt x="234" y="68"/>
                    <a:pt x="234" y="68"/>
                    <a:pt x="235" y="69"/>
                  </a:cubicBezTo>
                  <a:cubicBezTo>
                    <a:pt x="235" y="68"/>
                    <a:pt x="235" y="67"/>
                    <a:pt x="235" y="67"/>
                  </a:cubicBezTo>
                  <a:cubicBezTo>
                    <a:pt x="234" y="68"/>
                    <a:pt x="233" y="69"/>
                    <a:pt x="231" y="69"/>
                  </a:cubicBezTo>
                  <a:cubicBezTo>
                    <a:pt x="231" y="70"/>
                    <a:pt x="233" y="70"/>
                    <a:pt x="232" y="70"/>
                  </a:cubicBezTo>
                  <a:cubicBezTo>
                    <a:pt x="232" y="69"/>
                    <a:pt x="231" y="71"/>
                    <a:pt x="231" y="70"/>
                  </a:cubicBezTo>
                  <a:cubicBezTo>
                    <a:pt x="230" y="70"/>
                    <a:pt x="231" y="68"/>
                    <a:pt x="230" y="69"/>
                  </a:cubicBezTo>
                  <a:cubicBezTo>
                    <a:pt x="230" y="69"/>
                    <a:pt x="230" y="70"/>
                    <a:pt x="229" y="70"/>
                  </a:cubicBezTo>
                  <a:cubicBezTo>
                    <a:pt x="229" y="70"/>
                    <a:pt x="231" y="70"/>
                    <a:pt x="230" y="71"/>
                  </a:cubicBezTo>
                  <a:cubicBezTo>
                    <a:pt x="229" y="70"/>
                    <a:pt x="228" y="71"/>
                    <a:pt x="227" y="71"/>
                  </a:cubicBezTo>
                  <a:cubicBezTo>
                    <a:pt x="226" y="72"/>
                    <a:pt x="228" y="73"/>
                    <a:pt x="227" y="74"/>
                  </a:cubicBezTo>
                  <a:cubicBezTo>
                    <a:pt x="227" y="74"/>
                    <a:pt x="227" y="73"/>
                    <a:pt x="226" y="73"/>
                  </a:cubicBezTo>
                  <a:cubicBezTo>
                    <a:pt x="225" y="75"/>
                    <a:pt x="228" y="77"/>
                    <a:pt x="226" y="76"/>
                  </a:cubicBezTo>
                  <a:cubicBezTo>
                    <a:pt x="226" y="77"/>
                    <a:pt x="226" y="77"/>
                    <a:pt x="225" y="78"/>
                  </a:cubicBezTo>
                  <a:cubicBezTo>
                    <a:pt x="226" y="78"/>
                    <a:pt x="228" y="79"/>
                    <a:pt x="226" y="80"/>
                  </a:cubicBezTo>
                  <a:cubicBezTo>
                    <a:pt x="226" y="80"/>
                    <a:pt x="225" y="79"/>
                    <a:pt x="226" y="80"/>
                  </a:cubicBezTo>
                  <a:cubicBezTo>
                    <a:pt x="226" y="80"/>
                    <a:pt x="226" y="81"/>
                    <a:pt x="227" y="82"/>
                  </a:cubicBezTo>
                  <a:cubicBezTo>
                    <a:pt x="226" y="82"/>
                    <a:pt x="226" y="83"/>
                    <a:pt x="226" y="83"/>
                  </a:cubicBezTo>
                  <a:cubicBezTo>
                    <a:pt x="222" y="85"/>
                    <a:pt x="217" y="89"/>
                    <a:pt x="219" y="95"/>
                  </a:cubicBezTo>
                  <a:cubicBezTo>
                    <a:pt x="218" y="92"/>
                    <a:pt x="219" y="94"/>
                    <a:pt x="219" y="95"/>
                  </a:cubicBezTo>
                  <a:cubicBezTo>
                    <a:pt x="218" y="96"/>
                    <a:pt x="217" y="96"/>
                    <a:pt x="217" y="95"/>
                  </a:cubicBezTo>
                  <a:cubicBezTo>
                    <a:pt x="216" y="96"/>
                    <a:pt x="215" y="95"/>
                    <a:pt x="215" y="96"/>
                  </a:cubicBezTo>
                  <a:cubicBezTo>
                    <a:pt x="217" y="95"/>
                    <a:pt x="217" y="95"/>
                    <a:pt x="218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6" y="96"/>
                    <a:pt x="216" y="98"/>
                    <a:pt x="216" y="98"/>
                  </a:cubicBezTo>
                  <a:cubicBezTo>
                    <a:pt x="216" y="97"/>
                    <a:pt x="214" y="97"/>
                    <a:pt x="215" y="98"/>
                  </a:cubicBezTo>
                  <a:cubicBezTo>
                    <a:pt x="215" y="98"/>
                    <a:pt x="216" y="98"/>
                    <a:pt x="216" y="99"/>
                  </a:cubicBezTo>
                  <a:cubicBezTo>
                    <a:pt x="215" y="98"/>
                    <a:pt x="215" y="99"/>
                    <a:pt x="214" y="99"/>
                  </a:cubicBezTo>
                  <a:cubicBezTo>
                    <a:pt x="214" y="101"/>
                    <a:pt x="212" y="101"/>
                    <a:pt x="212" y="102"/>
                  </a:cubicBezTo>
                  <a:cubicBezTo>
                    <a:pt x="211" y="102"/>
                    <a:pt x="212" y="103"/>
                    <a:pt x="211" y="103"/>
                  </a:cubicBezTo>
                  <a:cubicBezTo>
                    <a:pt x="211" y="101"/>
                    <a:pt x="212" y="101"/>
                    <a:pt x="212" y="100"/>
                  </a:cubicBezTo>
                  <a:cubicBezTo>
                    <a:pt x="211" y="98"/>
                    <a:pt x="210" y="102"/>
                    <a:pt x="209" y="102"/>
                  </a:cubicBezTo>
                  <a:cubicBezTo>
                    <a:pt x="209" y="101"/>
                    <a:pt x="210" y="100"/>
                    <a:pt x="210" y="100"/>
                  </a:cubicBezTo>
                  <a:cubicBezTo>
                    <a:pt x="208" y="100"/>
                    <a:pt x="208" y="101"/>
                    <a:pt x="207" y="101"/>
                  </a:cubicBezTo>
                  <a:cubicBezTo>
                    <a:pt x="205" y="102"/>
                    <a:pt x="207" y="101"/>
                    <a:pt x="206" y="100"/>
                  </a:cubicBezTo>
                  <a:cubicBezTo>
                    <a:pt x="206" y="102"/>
                    <a:pt x="205" y="102"/>
                    <a:pt x="205" y="103"/>
                  </a:cubicBezTo>
                  <a:cubicBezTo>
                    <a:pt x="205" y="103"/>
                    <a:pt x="205" y="103"/>
                    <a:pt x="206" y="103"/>
                  </a:cubicBezTo>
                  <a:cubicBezTo>
                    <a:pt x="206" y="104"/>
                    <a:pt x="206" y="106"/>
                    <a:pt x="206" y="107"/>
                  </a:cubicBezTo>
                  <a:cubicBezTo>
                    <a:pt x="206" y="107"/>
                    <a:pt x="205" y="107"/>
                    <a:pt x="205" y="106"/>
                  </a:cubicBezTo>
                  <a:cubicBezTo>
                    <a:pt x="205" y="106"/>
                    <a:pt x="206" y="105"/>
                    <a:pt x="205" y="105"/>
                  </a:cubicBezTo>
                  <a:cubicBezTo>
                    <a:pt x="205" y="105"/>
                    <a:pt x="204" y="107"/>
                    <a:pt x="205" y="108"/>
                  </a:cubicBezTo>
                  <a:cubicBezTo>
                    <a:pt x="205" y="113"/>
                    <a:pt x="200" y="114"/>
                    <a:pt x="198" y="118"/>
                  </a:cubicBezTo>
                  <a:cubicBezTo>
                    <a:pt x="198" y="117"/>
                    <a:pt x="197" y="118"/>
                    <a:pt x="196" y="117"/>
                  </a:cubicBezTo>
                  <a:cubicBezTo>
                    <a:pt x="197" y="120"/>
                    <a:pt x="197" y="121"/>
                    <a:pt x="198" y="120"/>
                  </a:cubicBezTo>
                  <a:cubicBezTo>
                    <a:pt x="199" y="121"/>
                    <a:pt x="197" y="122"/>
                    <a:pt x="199" y="123"/>
                  </a:cubicBezTo>
                  <a:cubicBezTo>
                    <a:pt x="198" y="123"/>
                    <a:pt x="197" y="122"/>
                    <a:pt x="197" y="122"/>
                  </a:cubicBezTo>
                  <a:cubicBezTo>
                    <a:pt x="197" y="124"/>
                    <a:pt x="198" y="123"/>
                    <a:pt x="198" y="124"/>
                  </a:cubicBezTo>
                  <a:cubicBezTo>
                    <a:pt x="196" y="125"/>
                    <a:pt x="199" y="127"/>
                    <a:pt x="197" y="127"/>
                  </a:cubicBezTo>
                  <a:cubicBezTo>
                    <a:pt x="197" y="126"/>
                    <a:pt x="195" y="126"/>
                    <a:pt x="196" y="126"/>
                  </a:cubicBezTo>
                  <a:cubicBezTo>
                    <a:pt x="196" y="128"/>
                    <a:pt x="198" y="128"/>
                    <a:pt x="197" y="129"/>
                  </a:cubicBezTo>
                  <a:cubicBezTo>
                    <a:pt x="196" y="129"/>
                    <a:pt x="197" y="128"/>
                    <a:pt x="196" y="128"/>
                  </a:cubicBezTo>
                  <a:cubicBezTo>
                    <a:pt x="195" y="129"/>
                    <a:pt x="197" y="130"/>
                    <a:pt x="197" y="131"/>
                  </a:cubicBezTo>
                  <a:cubicBezTo>
                    <a:pt x="196" y="133"/>
                    <a:pt x="195" y="135"/>
                    <a:pt x="194" y="136"/>
                  </a:cubicBezTo>
                  <a:cubicBezTo>
                    <a:pt x="195" y="136"/>
                    <a:pt x="195" y="135"/>
                    <a:pt x="196" y="135"/>
                  </a:cubicBezTo>
                  <a:cubicBezTo>
                    <a:pt x="196" y="136"/>
                    <a:pt x="198" y="136"/>
                    <a:pt x="197" y="137"/>
                  </a:cubicBezTo>
                  <a:cubicBezTo>
                    <a:pt x="196" y="136"/>
                    <a:pt x="194" y="137"/>
                    <a:pt x="193" y="138"/>
                  </a:cubicBezTo>
                  <a:cubicBezTo>
                    <a:pt x="192" y="137"/>
                    <a:pt x="192" y="137"/>
                    <a:pt x="191" y="137"/>
                  </a:cubicBezTo>
                  <a:cubicBezTo>
                    <a:pt x="190" y="140"/>
                    <a:pt x="193" y="141"/>
                    <a:pt x="191" y="142"/>
                  </a:cubicBezTo>
                  <a:cubicBezTo>
                    <a:pt x="190" y="142"/>
                    <a:pt x="191" y="141"/>
                    <a:pt x="191" y="141"/>
                  </a:cubicBezTo>
                  <a:cubicBezTo>
                    <a:pt x="189" y="141"/>
                    <a:pt x="191" y="142"/>
                    <a:pt x="190" y="142"/>
                  </a:cubicBezTo>
                  <a:cubicBezTo>
                    <a:pt x="188" y="141"/>
                    <a:pt x="190" y="140"/>
                    <a:pt x="188" y="138"/>
                  </a:cubicBezTo>
                  <a:cubicBezTo>
                    <a:pt x="187" y="138"/>
                    <a:pt x="188" y="139"/>
                    <a:pt x="187" y="140"/>
                  </a:cubicBezTo>
                  <a:cubicBezTo>
                    <a:pt x="187" y="139"/>
                    <a:pt x="186" y="139"/>
                    <a:pt x="186" y="139"/>
                  </a:cubicBezTo>
                  <a:cubicBezTo>
                    <a:pt x="186" y="141"/>
                    <a:pt x="185" y="140"/>
                    <a:pt x="185" y="141"/>
                  </a:cubicBezTo>
                  <a:cubicBezTo>
                    <a:pt x="183" y="140"/>
                    <a:pt x="184" y="141"/>
                    <a:pt x="183" y="142"/>
                  </a:cubicBezTo>
                  <a:cubicBezTo>
                    <a:pt x="183" y="141"/>
                    <a:pt x="183" y="141"/>
                    <a:pt x="182" y="141"/>
                  </a:cubicBezTo>
                  <a:cubicBezTo>
                    <a:pt x="183" y="142"/>
                    <a:pt x="183" y="142"/>
                    <a:pt x="182" y="143"/>
                  </a:cubicBezTo>
                  <a:cubicBezTo>
                    <a:pt x="182" y="142"/>
                    <a:pt x="182" y="142"/>
                    <a:pt x="181" y="142"/>
                  </a:cubicBezTo>
                  <a:cubicBezTo>
                    <a:pt x="181" y="142"/>
                    <a:pt x="182" y="143"/>
                    <a:pt x="181" y="143"/>
                  </a:cubicBezTo>
                  <a:cubicBezTo>
                    <a:pt x="181" y="142"/>
                    <a:pt x="180" y="142"/>
                    <a:pt x="179" y="143"/>
                  </a:cubicBezTo>
                  <a:cubicBezTo>
                    <a:pt x="179" y="142"/>
                    <a:pt x="178" y="142"/>
                    <a:pt x="177" y="141"/>
                  </a:cubicBezTo>
                  <a:cubicBezTo>
                    <a:pt x="177" y="140"/>
                    <a:pt x="177" y="138"/>
                    <a:pt x="176" y="138"/>
                  </a:cubicBezTo>
                  <a:cubicBezTo>
                    <a:pt x="176" y="139"/>
                    <a:pt x="177" y="139"/>
                    <a:pt x="176" y="140"/>
                  </a:cubicBezTo>
                  <a:cubicBezTo>
                    <a:pt x="175" y="138"/>
                    <a:pt x="174" y="138"/>
                    <a:pt x="173" y="137"/>
                  </a:cubicBezTo>
                  <a:cubicBezTo>
                    <a:pt x="174" y="137"/>
                    <a:pt x="174" y="137"/>
                    <a:pt x="175" y="137"/>
                  </a:cubicBezTo>
                  <a:cubicBezTo>
                    <a:pt x="173" y="136"/>
                    <a:pt x="170" y="134"/>
                    <a:pt x="168" y="132"/>
                  </a:cubicBezTo>
                  <a:cubicBezTo>
                    <a:pt x="169" y="130"/>
                    <a:pt x="168" y="129"/>
                    <a:pt x="167" y="128"/>
                  </a:cubicBezTo>
                  <a:cubicBezTo>
                    <a:pt x="168" y="127"/>
                    <a:pt x="168" y="125"/>
                    <a:pt x="166" y="126"/>
                  </a:cubicBezTo>
                  <a:cubicBezTo>
                    <a:pt x="166" y="126"/>
                    <a:pt x="167" y="126"/>
                    <a:pt x="167" y="127"/>
                  </a:cubicBezTo>
                  <a:cubicBezTo>
                    <a:pt x="166" y="128"/>
                    <a:pt x="166" y="128"/>
                    <a:pt x="165" y="129"/>
                  </a:cubicBezTo>
                  <a:cubicBezTo>
                    <a:pt x="165" y="128"/>
                    <a:pt x="166" y="128"/>
                    <a:pt x="166" y="127"/>
                  </a:cubicBezTo>
                  <a:cubicBezTo>
                    <a:pt x="165" y="127"/>
                    <a:pt x="165" y="129"/>
                    <a:pt x="165" y="128"/>
                  </a:cubicBezTo>
                  <a:cubicBezTo>
                    <a:pt x="165" y="127"/>
                    <a:pt x="164" y="126"/>
                    <a:pt x="164" y="125"/>
                  </a:cubicBezTo>
                  <a:cubicBezTo>
                    <a:pt x="162" y="126"/>
                    <a:pt x="163" y="123"/>
                    <a:pt x="161" y="124"/>
                  </a:cubicBezTo>
                  <a:cubicBezTo>
                    <a:pt x="161" y="124"/>
                    <a:pt x="161" y="124"/>
                    <a:pt x="162" y="124"/>
                  </a:cubicBezTo>
                  <a:cubicBezTo>
                    <a:pt x="162" y="124"/>
                    <a:pt x="161" y="125"/>
                    <a:pt x="161" y="125"/>
                  </a:cubicBezTo>
                  <a:cubicBezTo>
                    <a:pt x="162" y="124"/>
                    <a:pt x="163" y="126"/>
                    <a:pt x="163" y="126"/>
                  </a:cubicBezTo>
                  <a:cubicBezTo>
                    <a:pt x="162" y="126"/>
                    <a:pt x="161" y="126"/>
                    <a:pt x="161" y="125"/>
                  </a:cubicBezTo>
                  <a:cubicBezTo>
                    <a:pt x="161" y="124"/>
                    <a:pt x="160" y="123"/>
                    <a:pt x="160" y="122"/>
                  </a:cubicBezTo>
                  <a:cubicBezTo>
                    <a:pt x="160" y="122"/>
                    <a:pt x="158" y="122"/>
                    <a:pt x="158" y="122"/>
                  </a:cubicBezTo>
                  <a:cubicBezTo>
                    <a:pt x="158" y="122"/>
                    <a:pt x="157" y="122"/>
                    <a:pt x="158" y="121"/>
                  </a:cubicBezTo>
                  <a:cubicBezTo>
                    <a:pt x="157" y="121"/>
                    <a:pt x="157" y="122"/>
                    <a:pt x="156" y="122"/>
                  </a:cubicBezTo>
                  <a:cubicBezTo>
                    <a:pt x="156" y="121"/>
                    <a:pt x="156" y="122"/>
                    <a:pt x="156" y="121"/>
                  </a:cubicBezTo>
                  <a:cubicBezTo>
                    <a:pt x="155" y="121"/>
                    <a:pt x="155" y="121"/>
                    <a:pt x="154" y="119"/>
                  </a:cubicBezTo>
                  <a:cubicBezTo>
                    <a:pt x="153" y="121"/>
                    <a:pt x="152" y="119"/>
                    <a:pt x="152" y="121"/>
                  </a:cubicBezTo>
                  <a:cubicBezTo>
                    <a:pt x="151" y="119"/>
                    <a:pt x="149" y="120"/>
                    <a:pt x="149" y="118"/>
                  </a:cubicBezTo>
                  <a:cubicBezTo>
                    <a:pt x="148" y="119"/>
                    <a:pt x="148" y="118"/>
                    <a:pt x="148" y="119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8" y="118"/>
                    <a:pt x="147" y="117"/>
                    <a:pt x="147" y="116"/>
                  </a:cubicBezTo>
                  <a:cubicBezTo>
                    <a:pt x="147" y="117"/>
                    <a:pt x="145" y="116"/>
                    <a:pt x="146" y="117"/>
                  </a:cubicBezTo>
                  <a:cubicBezTo>
                    <a:pt x="146" y="117"/>
                    <a:pt x="146" y="117"/>
                    <a:pt x="147" y="117"/>
                  </a:cubicBezTo>
                  <a:cubicBezTo>
                    <a:pt x="145" y="118"/>
                    <a:pt x="145" y="118"/>
                    <a:pt x="144" y="119"/>
                  </a:cubicBezTo>
                  <a:cubicBezTo>
                    <a:pt x="145" y="118"/>
                    <a:pt x="142" y="118"/>
                    <a:pt x="142" y="118"/>
                  </a:cubicBezTo>
                  <a:cubicBezTo>
                    <a:pt x="142" y="117"/>
                    <a:pt x="143" y="117"/>
                    <a:pt x="144" y="117"/>
                  </a:cubicBezTo>
                  <a:cubicBezTo>
                    <a:pt x="144" y="117"/>
                    <a:pt x="145" y="118"/>
                    <a:pt x="145" y="118"/>
                  </a:cubicBezTo>
                  <a:cubicBezTo>
                    <a:pt x="145" y="116"/>
                    <a:pt x="145" y="115"/>
                    <a:pt x="145" y="113"/>
                  </a:cubicBezTo>
                  <a:cubicBezTo>
                    <a:pt x="146" y="113"/>
                    <a:pt x="146" y="114"/>
                    <a:pt x="147" y="114"/>
                  </a:cubicBezTo>
                  <a:cubicBezTo>
                    <a:pt x="146" y="113"/>
                    <a:pt x="147" y="111"/>
                    <a:pt x="145" y="112"/>
                  </a:cubicBezTo>
                  <a:cubicBezTo>
                    <a:pt x="144" y="111"/>
                    <a:pt x="146" y="110"/>
                    <a:pt x="144" y="110"/>
                  </a:cubicBezTo>
                  <a:cubicBezTo>
                    <a:pt x="145" y="110"/>
                    <a:pt x="145" y="109"/>
                    <a:pt x="145" y="109"/>
                  </a:cubicBezTo>
                  <a:cubicBezTo>
                    <a:pt x="144" y="108"/>
                    <a:pt x="143" y="107"/>
                    <a:pt x="142" y="106"/>
                  </a:cubicBezTo>
                  <a:cubicBezTo>
                    <a:pt x="141" y="108"/>
                    <a:pt x="141" y="106"/>
                    <a:pt x="140" y="107"/>
                  </a:cubicBezTo>
                  <a:cubicBezTo>
                    <a:pt x="141" y="108"/>
                    <a:pt x="140" y="108"/>
                    <a:pt x="141" y="110"/>
                  </a:cubicBezTo>
                  <a:cubicBezTo>
                    <a:pt x="141" y="111"/>
                    <a:pt x="142" y="110"/>
                    <a:pt x="143" y="111"/>
                  </a:cubicBezTo>
                  <a:cubicBezTo>
                    <a:pt x="142" y="112"/>
                    <a:pt x="141" y="112"/>
                    <a:pt x="141" y="111"/>
                  </a:cubicBezTo>
                  <a:cubicBezTo>
                    <a:pt x="140" y="111"/>
                    <a:pt x="141" y="112"/>
                    <a:pt x="140" y="112"/>
                  </a:cubicBezTo>
                  <a:cubicBezTo>
                    <a:pt x="140" y="112"/>
                    <a:pt x="140" y="111"/>
                    <a:pt x="139" y="111"/>
                  </a:cubicBezTo>
                  <a:cubicBezTo>
                    <a:pt x="140" y="113"/>
                    <a:pt x="141" y="114"/>
                    <a:pt x="142" y="114"/>
                  </a:cubicBezTo>
                  <a:cubicBezTo>
                    <a:pt x="142" y="115"/>
                    <a:pt x="143" y="115"/>
                    <a:pt x="143" y="116"/>
                  </a:cubicBezTo>
                  <a:cubicBezTo>
                    <a:pt x="142" y="116"/>
                    <a:pt x="142" y="115"/>
                    <a:pt x="141" y="115"/>
                  </a:cubicBezTo>
                  <a:cubicBezTo>
                    <a:pt x="142" y="116"/>
                    <a:pt x="140" y="116"/>
                    <a:pt x="140" y="116"/>
                  </a:cubicBezTo>
                  <a:cubicBezTo>
                    <a:pt x="139" y="117"/>
                    <a:pt x="141" y="118"/>
                    <a:pt x="139" y="119"/>
                  </a:cubicBezTo>
                  <a:cubicBezTo>
                    <a:pt x="139" y="117"/>
                    <a:pt x="139" y="118"/>
                    <a:pt x="138" y="118"/>
                  </a:cubicBezTo>
                  <a:cubicBezTo>
                    <a:pt x="139" y="118"/>
                    <a:pt x="139" y="117"/>
                    <a:pt x="139" y="117"/>
                  </a:cubicBezTo>
                  <a:cubicBezTo>
                    <a:pt x="141" y="119"/>
                    <a:pt x="139" y="115"/>
                    <a:pt x="140" y="115"/>
                  </a:cubicBezTo>
                  <a:cubicBezTo>
                    <a:pt x="138" y="114"/>
                    <a:pt x="134" y="116"/>
                    <a:pt x="133" y="117"/>
                  </a:cubicBezTo>
                  <a:cubicBezTo>
                    <a:pt x="134" y="117"/>
                    <a:pt x="134" y="119"/>
                    <a:pt x="134" y="120"/>
                  </a:cubicBezTo>
                  <a:cubicBezTo>
                    <a:pt x="132" y="119"/>
                    <a:pt x="133" y="117"/>
                    <a:pt x="132" y="116"/>
                  </a:cubicBezTo>
                  <a:cubicBezTo>
                    <a:pt x="132" y="117"/>
                    <a:pt x="131" y="115"/>
                    <a:pt x="130" y="116"/>
                  </a:cubicBezTo>
                  <a:cubicBezTo>
                    <a:pt x="130" y="117"/>
                    <a:pt x="130" y="117"/>
                    <a:pt x="130" y="118"/>
                  </a:cubicBezTo>
                  <a:cubicBezTo>
                    <a:pt x="129" y="116"/>
                    <a:pt x="128" y="117"/>
                    <a:pt x="126" y="117"/>
                  </a:cubicBezTo>
                  <a:cubicBezTo>
                    <a:pt x="126" y="117"/>
                    <a:pt x="127" y="117"/>
                    <a:pt x="126" y="117"/>
                  </a:cubicBezTo>
                  <a:cubicBezTo>
                    <a:pt x="126" y="117"/>
                    <a:pt x="124" y="117"/>
                    <a:pt x="123" y="117"/>
                  </a:cubicBezTo>
                  <a:cubicBezTo>
                    <a:pt x="122" y="118"/>
                    <a:pt x="119" y="119"/>
                    <a:pt x="118" y="117"/>
                  </a:cubicBezTo>
                  <a:cubicBezTo>
                    <a:pt x="118" y="118"/>
                    <a:pt x="118" y="119"/>
                    <a:pt x="117" y="118"/>
                  </a:cubicBezTo>
                  <a:cubicBezTo>
                    <a:pt x="117" y="117"/>
                    <a:pt x="118" y="117"/>
                    <a:pt x="117" y="115"/>
                  </a:cubicBezTo>
                  <a:cubicBezTo>
                    <a:pt x="116" y="116"/>
                    <a:pt x="115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2"/>
                    <a:pt x="113" y="114"/>
                    <a:pt x="112" y="114"/>
                  </a:cubicBezTo>
                  <a:cubicBezTo>
                    <a:pt x="112" y="114"/>
                    <a:pt x="112" y="113"/>
                    <a:pt x="112" y="113"/>
                  </a:cubicBezTo>
                  <a:cubicBezTo>
                    <a:pt x="110" y="115"/>
                    <a:pt x="106" y="112"/>
                    <a:pt x="105" y="112"/>
                  </a:cubicBezTo>
                  <a:cubicBezTo>
                    <a:pt x="104" y="112"/>
                    <a:pt x="109" y="114"/>
                    <a:pt x="109" y="114"/>
                  </a:cubicBezTo>
                  <a:cubicBezTo>
                    <a:pt x="107" y="115"/>
                    <a:pt x="105" y="113"/>
                    <a:pt x="103" y="113"/>
                  </a:cubicBezTo>
                  <a:cubicBezTo>
                    <a:pt x="103" y="114"/>
                    <a:pt x="104" y="114"/>
                    <a:pt x="105" y="115"/>
                  </a:cubicBezTo>
                  <a:cubicBezTo>
                    <a:pt x="104" y="114"/>
                    <a:pt x="103" y="114"/>
                    <a:pt x="103" y="115"/>
                  </a:cubicBezTo>
                  <a:cubicBezTo>
                    <a:pt x="101" y="115"/>
                    <a:pt x="99" y="115"/>
                    <a:pt x="97" y="115"/>
                  </a:cubicBezTo>
                  <a:cubicBezTo>
                    <a:pt x="92" y="115"/>
                    <a:pt x="84" y="113"/>
                    <a:pt x="78" y="116"/>
                  </a:cubicBezTo>
                  <a:cubicBezTo>
                    <a:pt x="72" y="112"/>
                    <a:pt x="62" y="120"/>
                    <a:pt x="57" y="118"/>
                  </a:cubicBezTo>
                  <a:cubicBezTo>
                    <a:pt x="58" y="117"/>
                    <a:pt x="58" y="115"/>
                    <a:pt x="57" y="114"/>
                  </a:cubicBezTo>
                  <a:cubicBezTo>
                    <a:pt x="56" y="114"/>
                    <a:pt x="56" y="114"/>
                    <a:pt x="55" y="114"/>
                  </a:cubicBezTo>
                  <a:cubicBezTo>
                    <a:pt x="56" y="112"/>
                    <a:pt x="54" y="110"/>
                    <a:pt x="56" y="110"/>
                  </a:cubicBezTo>
                  <a:cubicBezTo>
                    <a:pt x="56" y="109"/>
                    <a:pt x="56" y="108"/>
                    <a:pt x="56" y="108"/>
                  </a:cubicBezTo>
                  <a:cubicBezTo>
                    <a:pt x="56" y="108"/>
                    <a:pt x="57" y="109"/>
                    <a:pt x="57" y="109"/>
                  </a:cubicBezTo>
                  <a:cubicBezTo>
                    <a:pt x="58" y="107"/>
                    <a:pt x="55" y="106"/>
                    <a:pt x="56" y="105"/>
                  </a:cubicBezTo>
                  <a:cubicBezTo>
                    <a:pt x="58" y="105"/>
                    <a:pt x="57" y="108"/>
                    <a:pt x="59" y="107"/>
                  </a:cubicBezTo>
                  <a:cubicBezTo>
                    <a:pt x="58" y="105"/>
                    <a:pt x="57" y="103"/>
                    <a:pt x="59" y="103"/>
                  </a:cubicBezTo>
                  <a:cubicBezTo>
                    <a:pt x="59" y="103"/>
                    <a:pt x="60" y="105"/>
                    <a:pt x="60" y="104"/>
                  </a:cubicBezTo>
                  <a:cubicBezTo>
                    <a:pt x="60" y="103"/>
                    <a:pt x="58" y="102"/>
                    <a:pt x="60" y="101"/>
                  </a:cubicBezTo>
                  <a:cubicBezTo>
                    <a:pt x="60" y="103"/>
                    <a:pt x="62" y="103"/>
                    <a:pt x="61" y="102"/>
                  </a:cubicBezTo>
                  <a:cubicBezTo>
                    <a:pt x="60" y="102"/>
                    <a:pt x="61" y="101"/>
                    <a:pt x="61" y="100"/>
                  </a:cubicBezTo>
                  <a:cubicBezTo>
                    <a:pt x="60" y="100"/>
                    <a:pt x="60" y="101"/>
                    <a:pt x="59" y="101"/>
                  </a:cubicBezTo>
                  <a:cubicBezTo>
                    <a:pt x="59" y="100"/>
                    <a:pt x="58" y="99"/>
                    <a:pt x="58" y="99"/>
                  </a:cubicBezTo>
                  <a:cubicBezTo>
                    <a:pt x="61" y="100"/>
                    <a:pt x="59" y="94"/>
                    <a:pt x="60" y="93"/>
                  </a:cubicBezTo>
                  <a:cubicBezTo>
                    <a:pt x="60" y="94"/>
                    <a:pt x="60" y="95"/>
                    <a:pt x="61" y="94"/>
                  </a:cubicBezTo>
                  <a:cubicBezTo>
                    <a:pt x="61" y="93"/>
                    <a:pt x="61" y="91"/>
                    <a:pt x="61" y="89"/>
                  </a:cubicBezTo>
                  <a:cubicBezTo>
                    <a:pt x="60" y="89"/>
                    <a:pt x="61" y="89"/>
                    <a:pt x="60" y="89"/>
                  </a:cubicBezTo>
                  <a:cubicBezTo>
                    <a:pt x="59" y="91"/>
                    <a:pt x="60" y="91"/>
                    <a:pt x="60" y="92"/>
                  </a:cubicBezTo>
                  <a:cubicBezTo>
                    <a:pt x="58" y="93"/>
                    <a:pt x="58" y="93"/>
                    <a:pt x="57" y="92"/>
                  </a:cubicBezTo>
                  <a:cubicBezTo>
                    <a:pt x="60" y="91"/>
                    <a:pt x="57" y="88"/>
                    <a:pt x="58" y="87"/>
                  </a:cubicBezTo>
                  <a:cubicBezTo>
                    <a:pt x="59" y="88"/>
                    <a:pt x="61" y="89"/>
                    <a:pt x="61" y="88"/>
                  </a:cubicBezTo>
                  <a:cubicBezTo>
                    <a:pt x="61" y="87"/>
                    <a:pt x="60" y="87"/>
                    <a:pt x="59" y="86"/>
                  </a:cubicBezTo>
                  <a:cubicBezTo>
                    <a:pt x="59" y="86"/>
                    <a:pt x="57" y="86"/>
                    <a:pt x="58" y="87"/>
                  </a:cubicBezTo>
                  <a:cubicBezTo>
                    <a:pt x="56" y="87"/>
                    <a:pt x="58" y="84"/>
                    <a:pt x="59" y="86"/>
                  </a:cubicBezTo>
                  <a:cubicBezTo>
                    <a:pt x="60" y="85"/>
                    <a:pt x="60" y="84"/>
                    <a:pt x="60" y="84"/>
                  </a:cubicBezTo>
                  <a:cubicBezTo>
                    <a:pt x="60" y="84"/>
                    <a:pt x="59" y="84"/>
                    <a:pt x="58" y="83"/>
                  </a:cubicBezTo>
                  <a:cubicBezTo>
                    <a:pt x="59" y="83"/>
                    <a:pt x="60" y="82"/>
                    <a:pt x="60" y="81"/>
                  </a:cubicBezTo>
                  <a:cubicBezTo>
                    <a:pt x="58" y="82"/>
                    <a:pt x="59" y="82"/>
                    <a:pt x="58" y="83"/>
                  </a:cubicBezTo>
                  <a:cubicBezTo>
                    <a:pt x="58" y="82"/>
                    <a:pt x="57" y="82"/>
                    <a:pt x="58" y="81"/>
                  </a:cubicBezTo>
                  <a:cubicBezTo>
                    <a:pt x="58" y="81"/>
                    <a:pt x="58" y="82"/>
                    <a:pt x="59" y="82"/>
                  </a:cubicBezTo>
                  <a:cubicBezTo>
                    <a:pt x="59" y="80"/>
                    <a:pt x="57" y="81"/>
                    <a:pt x="56" y="81"/>
                  </a:cubicBezTo>
                  <a:cubicBezTo>
                    <a:pt x="57" y="80"/>
                    <a:pt x="56" y="79"/>
                    <a:pt x="57" y="79"/>
                  </a:cubicBezTo>
                  <a:cubicBezTo>
                    <a:pt x="57" y="80"/>
                    <a:pt x="58" y="80"/>
                    <a:pt x="58" y="79"/>
                  </a:cubicBezTo>
                  <a:cubicBezTo>
                    <a:pt x="58" y="78"/>
                    <a:pt x="56" y="78"/>
                    <a:pt x="56" y="78"/>
                  </a:cubicBezTo>
                  <a:cubicBezTo>
                    <a:pt x="56" y="77"/>
                    <a:pt x="57" y="77"/>
                    <a:pt x="56" y="76"/>
                  </a:cubicBezTo>
                  <a:cubicBezTo>
                    <a:pt x="55" y="77"/>
                    <a:pt x="54" y="75"/>
                    <a:pt x="53" y="75"/>
                  </a:cubicBezTo>
                  <a:cubicBezTo>
                    <a:pt x="49" y="77"/>
                    <a:pt x="53" y="70"/>
                    <a:pt x="51" y="68"/>
                  </a:cubicBezTo>
                  <a:cubicBezTo>
                    <a:pt x="52" y="68"/>
                    <a:pt x="50" y="66"/>
                    <a:pt x="52" y="65"/>
                  </a:cubicBezTo>
                  <a:cubicBezTo>
                    <a:pt x="52" y="65"/>
                    <a:pt x="52" y="64"/>
                    <a:pt x="51" y="64"/>
                  </a:cubicBezTo>
                  <a:cubicBezTo>
                    <a:pt x="52" y="65"/>
                    <a:pt x="50" y="66"/>
                    <a:pt x="50" y="66"/>
                  </a:cubicBezTo>
                  <a:cubicBezTo>
                    <a:pt x="51" y="65"/>
                    <a:pt x="50" y="64"/>
                    <a:pt x="49" y="63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50" y="59"/>
                    <a:pt x="49" y="58"/>
                    <a:pt x="49" y="57"/>
                  </a:cubicBezTo>
                  <a:cubicBezTo>
                    <a:pt x="49" y="60"/>
                    <a:pt x="47" y="58"/>
                    <a:pt x="47" y="60"/>
                  </a:cubicBezTo>
                  <a:cubicBezTo>
                    <a:pt x="47" y="59"/>
                    <a:pt x="47" y="58"/>
                    <a:pt x="47" y="57"/>
                  </a:cubicBezTo>
                  <a:cubicBezTo>
                    <a:pt x="47" y="57"/>
                    <a:pt x="47" y="58"/>
                    <a:pt x="48" y="58"/>
                  </a:cubicBezTo>
                  <a:cubicBezTo>
                    <a:pt x="48" y="57"/>
                    <a:pt x="48" y="54"/>
                    <a:pt x="46" y="56"/>
                  </a:cubicBezTo>
                  <a:cubicBezTo>
                    <a:pt x="45" y="54"/>
                    <a:pt x="45" y="50"/>
                    <a:pt x="43" y="50"/>
                  </a:cubicBezTo>
                  <a:cubicBezTo>
                    <a:pt x="43" y="49"/>
                    <a:pt x="43" y="48"/>
                    <a:pt x="43" y="47"/>
                  </a:cubicBezTo>
                  <a:cubicBezTo>
                    <a:pt x="42" y="47"/>
                    <a:pt x="42" y="48"/>
                    <a:pt x="41" y="48"/>
                  </a:cubicBezTo>
                  <a:cubicBezTo>
                    <a:pt x="41" y="47"/>
                    <a:pt x="40" y="47"/>
                    <a:pt x="40" y="47"/>
                  </a:cubicBezTo>
                  <a:cubicBezTo>
                    <a:pt x="41" y="46"/>
                    <a:pt x="41" y="42"/>
                    <a:pt x="39" y="42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41" y="40"/>
                    <a:pt x="40" y="39"/>
                    <a:pt x="40" y="39"/>
                  </a:cubicBezTo>
                  <a:cubicBezTo>
                    <a:pt x="39" y="39"/>
                    <a:pt x="38" y="39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ubicBezTo>
                    <a:pt x="39" y="37"/>
                    <a:pt x="41" y="33"/>
                    <a:pt x="39" y="29"/>
                  </a:cubicBezTo>
                  <a:cubicBezTo>
                    <a:pt x="35" y="22"/>
                    <a:pt x="33" y="12"/>
                    <a:pt x="29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9"/>
                    <a:pt x="28" y="9"/>
                    <a:pt x="27" y="10"/>
                  </a:cubicBezTo>
                  <a:cubicBezTo>
                    <a:pt x="26" y="10"/>
                    <a:pt x="25" y="10"/>
                    <a:pt x="25" y="9"/>
                  </a:cubicBezTo>
                  <a:cubicBezTo>
                    <a:pt x="24" y="9"/>
                    <a:pt x="25" y="10"/>
                    <a:pt x="24" y="10"/>
                  </a:cubicBezTo>
                  <a:cubicBezTo>
                    <a:pt x="23" y="9"/>
                    <a:pt x="24" y="7"/>
                    <a:pt x="22" y="8"/>
                  </a:cubicBezTo>
                  <a:cubicBezTo>
                    <a:pt x="24" y="8"/>
                    <a:pt x="21" y="8"/>
                    <a:pt x="22" y="9"/>
                  </a:cubicBezTo>
                  <a:cubicBezTo>
                    <a:pt x="23" y="9"/>
                    <a:pt x="24" y="11"/>
                    <a:pt x="25" y="9"/>
                  </a:cubicBezTo>
                  <a:cubicBezTo>
                    <a:pt x="25" y="11"/>
                    <a:pt x="27" y="10"/>
                    <a:pt x="27" y="11"/>
                  </a:cubicBezTo>
                  <a:cubicBezTo>
                    <a:pt x="24" y="11"/>
                    <a:pt x="22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8" y="7"/>
                    <a:pt x="18" y="6"/>
                  </a:cubicBezTo>
                  <a:cubicBezTo>
                    <a:pt x="19" y="6"/>
                    <a:pt x="20" y="6"/>
                    <a:pt x="22" y="7"/>
                  </a:cubicBezTo>
                  <a:cubicBezTo>
                    <a:pt x="20" y="5"/>
                    <a:pt x="17" y="4"/>
                    <a:pt x="14" y="3"/>
                  </a:cubicBezTo>
                  <a:cubicBezTo>
                    <a:pt x="15" y="3"/>
                    <a:pt x="15" y="4"/>
                    <a:pt x="16" y="3"/>
                  </a:cubicBezTo>
                  <a:cubicBezTo>
                    <a:pt x="15" y="2"/>
                    <a:pt x="16" y="2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3" y="1"/>
                    <a:pt x="13" y="2"/>
                    <a:pt x="12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0" y="2"/>
                    <a:pt x="7" y="3"/>
                    <a:pt x="7" y="5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5" y="5"/>
                    <a:pt x="4" y="8"/>
                    <a:pt x="3" y="10"/>
                  </a:cubicBezTo>
                  <a:cubicBezTo>
                    <a:pt x="3" y="14"/>
                    <a:pt x="3" y="20"/>
                    <a:pt x="5" y="22"/>
                  </a:cubicBezTo>
                  <a:cubicBezTo>
                    <a:pt x="5" y="23"/>
                    <a:pt x="4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7"/>
                    <a:pt x="6" y="26"/>
                  </a:cubicBezTo>
                  <a:cubicBezTo>
                    <a:pt x="5" y="27"/>
                    <a:pt x="6" y="28"/>
                    <a:pt x="7" y="28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8" y="30"/>
                    <a:pt x="8" y="32"/>
                    <a:pt x="9" y="31"/>
                  </a:cubicBezTo>
                  <a:cubicBezTo>
                    <a:pt x="9" y="31"/>
                    <a:pt x="8" y="33"/>
                    <a:pt x="9" y="33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5"/>
                    <a:pt x="12" y="36"/>
                    <a:pt x="11" y="36"/>
                  </a:cubicBezTo>
                  <a:cubicBezTo>
                    <a:pt x="13" y="36"/>
                    <a:pt x="12" y="38"/>
                    <a:pt x="13" y="37"/>
                  </a:cubicBezTo>
                  <a:cubicBezTo>
                    <a:pt x="12" y="39"/>
                    <a:pt x="15" y="42"/>
                    <a:pt x="16" y="44"/>
                  </a:cubicBezTo>
                  <a:cubicBezTo>
                    <a:pt x="19" y="44"/>
                    <a:pt x="22" y="44"/>
                    <a:pt x="24" y="44"/>
                  </a:cubicBezTo>
                  <a:cubicBezTo>
                    <a:pt x="22" y="44"/>
                    <a:pt x="21" y="47"/>
                    <a:pt x="21" y="47"/>
                  </a:cubicBezTo>
                  <a:cubicBezTo>
                    <a:pt x="22" y="47"/>
                    <a:pt x="22" y="46"/>
                    <a:pt x="22" y="47"/>
                  </a:cubicBezTo>
                  <a:cubicBezTo>
                    <a:pt x="23" y="48"/>
                    <a:pt x="21" y="47"/>
                    <a:pt x="21" y="48"/>
                  </a:cubicBezTo>
                  <a:cubicBezTo>
                    <a:pt x="22" y="48"/>
                    <a:pt x="23" y="47"/>
                    <a:pt x="23" y="48"/>
                  </a:cubicBezTo>
                  <a:cubicBezTo>
                    <a:pt x="22" y="48"/>
                    <a:pt x="23" y="49"/>
                    <a:pt x="24" y="49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50"/>
                    <a:pt x="23" y="51"/>
                    <a:pt x="24" y="51"/>
                  </a:cubicBezTo>
                  <a:cubicBezTo>
                    <a:pt x="22" y="52"/>
                    <a:pt x="25" y="53"/>
                    <a:pt x="23" y="55"/>
                  </a:cubicBezTo>
                  <a:cubicBezTo>
                    <a:pt x="24" y="54"/>
                    <a:pt x="24" y="56"/>
                    <a:pt x="25" y="57"/>
                  </a:cubicBezTo>
                  <a:cubicBezTo>
                    <a:pt x="26" y="57"/>
                    <a:pt x="26" y="56"/>
                    <a:pt x="26" y="57"/>
                  </a:cubicBezTo>
                  <a:cubicBezTo>
                    <a:pt x="25" y="57"/>
                    <a:pt x="27" y="58"/>
                    <a:pt x="26" y="58"/>
                  </a:cubicBezTo>
                  <a:cubicBezTo>
                    <a:pt x="26" y="58"/>
                    <a:pt x="25" y="57"/>
                    <a:pt x="25" y="59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7" y="59"/>
                    <a:pt x="27" y="58"/>
                    <a:pt x="28" y="57"/>
                  </a:cubicBezTo>
                  <a:cubicBezTo>
                    <a:pt x="28" y="59"/>
                    <a:pt x="29" y="57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cubicBezTo>
                    <a:pt x="29" y="59"/>
                    <a:pt x="28" y="59"/>
                    <a:pt x="27" y="60"/>
                  </a:cubicBezTo>
                  <a:cubicBezTo>
                    <a:pt x="28" y="61"/>
                    <a:pt x="29" y="62"/>
                    <a:pt x="30" y="62"/>
                  </a:cubicBezTo>
                  <a:cubicBezTo>
                    <a:pt x="29" y="61"/>
                    <a:pt x="29" y="61"/>
                    <a:pt x="30" y="60"/>
                  </a:cubicBezTo>
                  <a:cubicBezTo>
                    <a:pt x="31" y="61"/>
                    <a:pt x="31" y="59"/>
                    <a:pt x="32" y="61"/>
                  </a:cubicBezTo>
                  <a:cubicBezTo>
                    <a:pt x="31" y="61"/>
                    <a:pt x="31" y="61"/>
                    <a:pt x="30" y="62"/>
                  </a:cubicBezTo>
                  <a:cubicBezTo>
                    <a:pt x="32" y="63"/>
                    <a:pt x="30" y="63"/>
                    <a:pt x="31" y="65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6"/>
                    <a:pt x="31" y="66"/>
                    <a:pt x="31" y="67"/>
                  </a:cubicBezTo>
                  <a:cubicBezTo>
                    <a:pt x="31" y="67"/>
                    <a:pt x="32" y="66"/>
                    <a:pt x="32" y="67"/>
                  </a:cubicBezTo>
                  <a:cubicBezTo>
                    <a:pt x="31" y="68"/>
                    <a:pt x="32" y="69"/>
                    <a:pt x="31" y="70"/>
                  </a:cubicBezTo>
                  <a:cubicBezTo>
                    <a:pt x="30" y="69"/>
                    <a:pt x="29" y="70"/>
                    <a:pt x="29" y="72"/>
                  </a:cubicBezTo>
                  <a:cubicBezTo>
                    <a:pt x="31" y="71"/>
                    <a:pt x="30" y="74"/>
                    <a:pt x="32" y="75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31" y="75"/>
                    <a:pt x="32" y="75"/>
                    <a:pt x="32" y="74"/>
                  </a:cubicBezTo>
                  <a:cubicBezTo>
                    <a:pt x="31" y="75"/>
                    <a:pt x="30" y="76"/>
                    <a:pt x="31" y="77"/>
                  </a:cubicBezTo>
                  <a:cubicBezTo>
                    <a:pt x="31" y="76"/>
                    <a:pt x="32" y="76"/>
                    <a:pt x="32" y="77"/>
                  </a:cubicBezTo>
                  <a:cubicBezTo>
                    <a:pt x="32" y="78"/>
                    <a:pt x="33" y="80"/>
                    <a:pt x="32" y="81"/>
                  </a:cubicBezTo>
                  <a:cubicBezTo>
                    <a:pt x="33" y="81"/>
                    <a:pt x="34" y="81"/>
                    <a:pt x="34" y="82"/>
                  </a:cubicBezTo>
                  <a:cubicBezTo>
                    <a:pt x="35" y="82"/>
                    <a:pt x="34" y="82"/>
                    <a:pt x="34" y="83"/>
                  </a:cubicBezTo>
                  <a:cubicBezTo>
                    <a:pt x="35" y="82"/>
                    <a:pt x="35" y="83"/>
                    <a:pt x="36" y="83"/>
                  </a:cubicBezTo>
                  <a:cubicBezTo>
                    <a:pt x="36" y="85"/>
                    <a:pt x="36" y="86"/>
                    <a:pt x="35" y="86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5" y="88"/>
                    <a:pt x="36" y="91"/>
                    <a:pt x="35" y="91"/>
                  </a:cubicBezTo>
                  <a:cubicBezTo>
                    <a:pt x="35" y="92"/>
                    <a:pt x="35" y="92"/>
                    <a:pt x="36" y="92"/>
                  </a:cubicBezTo>
                  <a:cubicBezTo>
                    <a:pt x="34" y="92"/>
                    <a:pt x="35" y="94"/>
                    <a:pt x="34" y="94"/>
                  </a:cubicBezTo>
                  <a:cubicBezTo>
                    <a:pt x="34" y="95"/>
                    <a:pt x="36" y="96"/>
                    <a:pt x="35" y="98"/>
                  </a:cubicBezTo>
                  <a:cubicBezTo>
                    <a:pt x="36" y="98"/>
                    <a:pt x="36" y="99"/>
                    <a:pt x="37" y="101"/>
                  </a:cubicBezTo>
                  <a:cubicBezTo>
                    <a:pt x="38" y="100"/>
                    <a:pt x="39" y="99"/>
                    <a:pt x="39" y="98"/>
                  </a:cubicBezTo>
                  <a:cubicBezTo>
                    <a:pt x="40" y="99"/>
                    <a:pt x="40" y="100"/>
                    <a:pt x="40" y="101"/>
                  </a:cubicBezTo>
                  <a:cubicBezTo>
                    <a:pt x="39" y="101"/>
                    <a:pt x="39" y="100"/>
                    <a:pt x="38" y="100"/>
                  </a:cubicBezTo>
                  <a:cubicBezTo>
                    <a:pt x="38" y="101"/>
                    <a:pt x="39" y="101"/>
                    <a:pt x="39" y="102"/>
                  </a:cubicBezTo>
                  <a:cubicBezTo>
                    <a:pt x="37" y="103"/>
                    <a:pt x="38" y="101"/>
                    <a:pt x="37" y="101"/>
                  </a:cubicBezTo>
                  <a:cubicBezTo>
                    <a:pt x="37" y="101"/>
                    <a:pt x="36" y="101"/>
                    <a:pt x="36" y="102"/>
                  </a:cubicBezTo>
                  <a:cubicBezTo>
                    <a:pt x="37" y="104"/>
                    <a:pt x="41" y="105"/>
                    <a:pt x="41" y="107"/>
                  </a:cubicBezTo>
                  <a:cubicBezTo>
                    <a:pt x="40" y="107"/>
                    <a:pt x="40" y="106"/>
                    <a:pt x="39" y="107"/>
                  </a:cubicBezTo>
                  <a:cubicBezTo>
                    <a:pt x="39" y="108"/>
                    <a:pt x="41" y="107"/>
                    <a:pt x="40" y="109"/>
                  </a:cubicBezTo>
                  <a:cubicBezTo>
                    <a:pt x="42" y="109"/>
                    <a:pt x="41" y="108"/>
                    <a:pt x="42" y="107"/>
                  </a:cubicBezTo>
                  <a:cubicBezTo>
                    <a:pt x="42" y="110"/>
                    <a:pt x="44" y="107"/>
                    <a:pt x="45" y="109"/>
                  </a:cubicBezTo>
                  <a:cubicBezTo>
                    <a:pt x="43" y="110"/>
                    <a:pt x="42" y="108"/>
                    <a:pt x="41" y="110"/>
                  </a:cubicBezTo>
                  <a:cubicBezTo>
                    <a:pt x="41" y="111"/>
                    <a:pt x="41" y="112"/>
                    <a:pt x="42" y="112"/>
                  </a:cubicBezTo>
                  <a:cubicBezTo>
                    <a:pt x="42" y="111"/>
                    <a:pt x="41" y="110"/>
                    <a:pt x="42" y="110"/>
                  </a:cubicBezTo>
                  <a:cubicBezTo>
                    <a:pt x="43" y="111"/>
                    <a:pt x="43" y="110"/>
                    <a:pt x="44" y="110"/>
                  </a:cubicBezTo>
                  <a:cubicBezTo>
                    <a:pt x="44" y="111"/>
                    <a:pt x="45" y="110"/>
                    <a:pt x="45" y="111"/>
                  </a:cubicBezTo>
                  <a:cubicBezTo>
                    <a:pt x="45" y="110"/>
                    <a:pt x="46" y="109"/>
                    <a:pt x="47" y="110"/>
                  </a:cubicBezTo>
                  <a:cubicBezTo>
                    <a:pt x="45" y="110"/>
                    <a:pt x="47" y="111"/>
                    <a:pt x="46" y="112"/>
                  </a:cubicBezTo>
                  <a:cubicBezTo>
                    <a:pt x="45" y="112"/>
                    <a:pt x="43" y="112"/>
                    <a:pt x="42" y="112"/>
                  </a:cubicBezTo>
                  <a:cubicBezTo>
                    <a:pt x="43" y="113"/>
                    <a:pt x="45" y="113"/>
                    <a:pt x="44" y="115"/>
                  </a:cubicBezTo>
                  <a:cubicBezTo>
                    <a:pt x="46" y="114"/>
                    <a:pt x="48" y="114"/>
                    <a:pt x="50" y="115"/>
                  </a:cubicBezTo>
                  <a:cubicBezTo>
                    <a:pt x="48" y="115"/>
                    <a:pt x="47" y="115"/>
                    <a:pt x="45" y="116"/>
                  </a:cubicBezTo>
                  <a:cubicBezTo>
                    <a:pt x="47" y="118"/>
                    <a:pt x="47" y="115"/>
                    <a:pt x="49" y="116"/>
                  </a:cubicBezTo>
                  <a:cubicBezTo>
                    <a:pt x="50" y="117"/>
                    <a:pt x="49" y="117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ubicBezTo>
                    <a:pt x="52" y="117"/>
                    <a:pt x="54" y="120"/>
                    <a:pt x="57" y="119"/>
                  </a:cubicBezTo>
                  <a:cubicBezTo>
                    <a:pt x="56" y="119"/>
                    <a:pt x="56" y="120"/>
                    <a:pt x="56" y="120"/>
                  </a:cubicBezTo>
                  <a:cubicBezTo>
                    <a:pt x="57" y="120"/>
                    <a:pt x="57" y="120"/>
                    <a:pt x="57" y="121"/>
                  </a:cubicBezTo>
                  <a:cubicBezTo>
                    <a:pt x="57" y="123"/>
                    <a:pt x="54" y="124"/>
                    <a:pt x="52" y="125"/>
                  </a:cubicBezTo>
                  <a:cubicBezTo>
                    <a:pt x="43" y="131"/>
                    <a:pt x="45" y="145"/>
                    <a:pt x="50" y="156"/>
                  </a:cubicBezTo>
                  <a:cubicBezTo>
                    <a:pt x="53" y="159"/>
                    <a:pt x="56" y="163"/>
                    <a:pt x="60" y="165"/>
                  </a:cubicBezTo>
                  <a:cubicBezTo>
                    <a:pt x="60" y="166"/>
                    <a:pt x="59" y="166"/>
                    <a:pt x="60" y="167"/>
                  </a:cubicBezTo>
                  <a:cubicBezTo>
                    <a:pt x="62" y="168"/>
                    <a:pt x="66" y="168"/>
                    <a:pt x="67" y="170"/>
                  </a:cubicBezTo>
                  <a:cubicBezTo>
                    <a:pt x="65" y="170"/>
                    <a:pt x="62" y="168"/>
                    <a:pt x="61" y="170"/>
                  </a:cubicBezTo>
                  <a:cubicBezTo>
                    <a:pt x="61" y="169"/>
                    <a:pt x="60" y="170"/>
                    <a:pt x="60" y="169"/>
                  </a:cubicBezTo>
                  <a:cubicBezTo>
                    <a:pt x="59" y="169"/>
                    <a:pt x="59" y="169"/>
                    <a:pt x="59" y="170"/>
                  </a:cubicBezTo>
                  <a:cubicBezTo>
                    <a:pt x="58" y="169"/>
                    <a:pt x="59" y="169"/>
                    <a:pt x="58" y="168"/>
                  </a:cubicBezTo>
                  <a:cubicBezTo>
                    <a:pt x="57" y="168"/>
                    <a:pt x="57" y="167"/>
                    <a:pt x="57" y="169"/>
                  </a:cubicBezTo>
                  <a:cubicBezTo>
                    <a:pt x="56" y="168"/>
                    <a:pt x="54" y="166"/>
                    <a:pt x="53" y="167"/>
                  </a:cubicBezTo>
                  <a:cubicBezTo>
                    <a:pt x="55" y="167"/>
                    <a:pt x="52" y="168"/>
                    <a:pt x="53" y="168"/>
                  </a:cubicBezTo>
                  <a:cubicBezTo>
                    <a:pt x="55" y="168"/>
                    <a:pt x="56" y="168"/>
                    <a:pt x="56" y="169"/>
                  </a:cubicBezTo>
                  <a:cubicBezTo>
                    <a:pt x="56" y="169"/>
                    <a:pt x="55" y="169"/>
                    <a:pt x="55" y="169"/>
                  </a:cubicBezTo>
                  <a:cubicBezTo>
                    <a:pt x="56" y="172"/>
                    <a:pt x="59" y="169"/>
                    <a:pt x="60" y="171"/>
                  </a:cubicBezTo>
                  <a:cubicBezTo>
                    <a:pt x="59" y="172"/>
                    <a:pt x="59" y="171"/>
                    <a:pt x="58" y="172"/>
                  </a:cubicBezTo>
                  <a:cubicBezTo>
                    <a:pt x="58" y="172"/>
                    <a:pt x="60" y="173"/>
                    <a:pt x="61" y="172"/>
                  </a:cubicBezTo>
                  <a:cubicBezTo>
                    <a:pt x="61" y="172"/>
                    <a:pt x="61" y="171"/>
                    <a:pt x="61" y="171"/>
                  </a:cubicBezTo>
                  <a:cubicBezTo>
                    <a:pt x="63" y="174"/>
                    <a:pt x="70" y="171"/>
                    <a:pt x="74" y="173"/>
                  </a:cubicBezTo>
                  <a:cubicBezTo>
                    <a:pt x="73" y="174"/>
                    <a:pt x="75" y="175"/>
                    <a:pt x="74" y="176"/>
                  </a:cubicBezTo>
                  <a:cubicBezTo>
                    <a:pt x="73" y="173"/>
                    <a:pt x="71" y="172"/>
                    <a:pt x="68" y="173"/>
                  </a:cubicBezTo>
                  <a:cubicBezTo>
                    <a:pt x="69" y="174"/>
                    <a:pt x="69" y="175"/>
                    <a:pt x="68" y="175"/>
                  </a:cubicBezTo>
                  <a:cubicBezTo>
                    <a:pt x="67" y="174"/>
                    <a:pt x="68" y="173"/>
                    <a:pt x="66" y="173"/>
                  </a:cubicBezTo>
                  <a:cubicBezTo>
                    <a:pt x="67" y="174"/>
                    <a:pt x="66" y="176"/>
                    <a:pt x="65" y="175"/>
                  </a:cubicBezTo>
                  <a:cubicBezTo>
                    <a:pt x="64" y="174"/>
                    <a:pt x="66" y="174"/>
                    <a:pt x="66" y="173"/>
                  </a:cubicBezTo>
                  <a:cubicBezTo>
                    <a:pt x="65" y="173"/>
                    <a:pt x="63" y="173"/>
                    <a:pt x="62" y="173"/>
                  </a:cubicBezTo>
                  <a:cubicBezTo>
                    <a:pt x="62" y="175"/>
                    <a:pt x="64" y="175"/>
                    <a:pt x="64" y="176"/>
                  </a:cubicBezTo>
                  <a:cubicBezTo>
                    <a:pt x="63" y="177"/>
                    <a:pt x="63" y="175"/>
                    <a:pt x="62" y="176"/>
                  </a:cubicBezTo>
                  <a:cubicBezTo>
                    <a:pt x="61" y="177"/>
                    <a:pt x="61" y="178"/>
                    <a:pt x="60" y="178"/>
                  </a:cubicBezTo>
                  <a:cubicBezTo>
                    <a:pt x="61" y="179"/>
                    <a:pt x="62" y="179"/>
                    <a:pt x="62" y="180"/>
                  </a:cubicBezTo>
                  <a:cubicBezTo>
                    <a:pt x="60" y="180"/>
                    <a:pt x="61" y="181"/>
                    <a:pt x="61" y="182"/>
                  </a:cubicBezTo>
                  <a:cubicBezTo>
                    <a:pt x="60" y="182"/>
                    <a:pt x="60" y="181"/>
                    <a:pt x="59" y="181"/>
                  </a:cubicBezTo>
                  <a:cubicBezTo>
                    <a:pt x="59" y="183"/>
                    <a:pt x="57" y="182"/>
                    <a:pt x="56" y="184"/>
                  </a:cubicBezTo>
                  <a:cubicBezTo>
                    <a:pt x="55" y="184"/>
                    <a:pt x="56" y="182"/>
                    <a:pt x="56" y="182"/>
                  </a:cubicBezTo>
                  <a:cubicBezTo>
                    <a:pt x="56" y="182"/>
                    <a:pt x="56" y="182"/>
                    <a:pt x="57" y="182"/>
                  </a:cubicBezTo>
                  <a:cubicBezTo>
                    <a:pt x="56" y="180"/>
                    <a:pt x="61" y="180"/>
                    <a:pt x="59" y="178"/>
                  </a:cubicBezTo>
                  <a:cubicBezTo>
                    <a:pt x="58" y="178"/>
                    <a:pt x="58" y="178"/>
                    <a:pt x="57" y="178"/>
                  </a:cubicBezTo>
                  <a:cubicBezTo>
                    <a:pt x="57" y="180"/>
                    <a:pt x="56" y="181"/>
                    <a:pt x="54" y="183"/>
                  </a:cubicBezTo>
                  <a:cubicBezTo>
                    <a:pt x="54" y="183"/>
                    <a:pt x="53" y="182"/>
                    <a:pt x="52" y="182"/>
                  </a:cubicBezTo>
                  <a:cubicBezTo>
                    <a:pt x="53" y="183"/>
                    <a:pt x="54" y="183"/>
                    <a:pt x="53" y="184"/>
                  </a:cubicBezTo>
                  <a:cubicBezTo>
                    <a:pt x="52" y="184"/>
                    <a:pt x="51" y="186"/>
                    <a:pt x="51" y="187"/>
                  </a:cubicBezTo>
                  <a:cubicBezTo>
                    <a:pt x="51" y="186"/>
                    <a:pt x="50" y="186"/>
                    <a:pt x="49" y="186"/>
                  </a:cubicBezTo>
                  <a:cubicBezTo>
                    <a:pt x="51" y="187"/>
                    <a:pt x="48" y="187"/>
                    <a:pt x="47" y="188"/>
                  </a:cubicBezTo>
                  <a:cubicBezTo>
                    <a:pt x="47" y="189"/>
                    <a:pt x="47" y="190"/>
                    <a:pt x="48" y="190"/>
                  </a:cubicBezTo>
                  <a:cubicBezTo>
                    <a:pt x="48" y="189"/>
                    <a:pt x="48" y="189"/>
                    <a:pt x="49" y="189"/>
                  </a:cubicBezTo>
                  <a:cubicBezTo>
                    <a:pt x="49" y="189"/>
                    <a:pt x="48" y="190"/>
                    <a:pt x="49" y="190"/>
                  </a:cubicBezTo>
                  <a:cubicBezTo>
                    <a:pt x="49" y="190"/>
                    <a:pt x="49" y="189"/>
                    <a:pt x="49" y="190"/>
                  </a:cubicBezTo>
                  <a:cubicBezTo>
                    <a:pt x="49" y="190"/>
                    <a:pt x="49" y="191"/>
                    <a:pt x="48" y="191"/>
                  </a:cubicBezTo>
                  <a:cubicBezTo>
                    <a:pt x="48" y="191"/>
                    <a:pt x="48" y="190"/>
                    <a:pt x="47" y="190"/>
                  </a:cubicBezTo>
                  <a:cubicBezTo>
                    <a:pt x="48" y="191"/>
                    <a:pt x="46" y="193"/>
                    <a:pt x="48" y="194"/>
                  </a:cubicBezTo>
                  <a:cubicBezTo>
                    <a:pt x="47" y="194"/>
                    <a:pt x="47" y="195"/>
                    <a:pt x="46" y="196"/>
                  </a:cubicBezTo>
                  <a:cubicBezTo>
                    <a:pt x="47" y="197"/>
                    <a:pt x="47" y="198"/>
                    <a:pt x="49" y="198"/>
                  </a:cubicBezTo>
                  <a:cubicBezTo>
                    <a:pt x="47" y="198"/>
                    <a:pt x="46" y="200"/>
                    <a:pt x="46" y="199"/>
                  </a:cubicBezTo>
                  <a:cubicBezTo>
                    <a:pt x="46" y="198"/>
                    <a:pt x="47" y="198"/>
                    <a:pt x="46" y="197"/>
                  </a:cubicBezTo>
                  <a:cubicBezTo>
                    <a:pt x="45" y="197"/>
                    <a:pt x="45" y="197"/>
                    <a:pt x="44" y="197"/>
                  </a:cubicBezTo>
                  <a:cubicBezTo>
                    <a:pt x="44" y="198"/>
                    <a:pt x="46" y="199"/>
                    <a:pt x="45" y="200"/>
                  </a:cubicBezTo>
                  <a:cubicBezTo>
                    <a:pt x="43" y="201"/>
                    <a:pt x="42" y="201"/>
                    <a:pt x="40" y="201"/>
                  </a:cubicBezTo>
                  <a:cubicBezTo>
                    <a:pt x="40" y="201"/>
                    <a:pt x="40" y="199"/>
                    <a:pt x="39" y="200"/>
                  </a:cubicBezTo>
                  <a:cubicBezTo>
                    <a:pt x="39" y="201"/>
                    <a:pt x="40" y="203"/>
                    <a:pt x="39" y="204"/>
                  </a:cubicBezTo>
                  <a:cubicBezTo>
                    <a:pt x="40" y="205"/>
                    <a:pt x="41" y="203"/>
                    <a:pt x="42" y="203"/>
                  </a:cubicBezTo>
                  <a:cubicBezTo>
                    <a:pt x="42" y="204"/>
                    <a:pt x="43" y="203"/>
                    <a:pt x="43" y="203"/>
                  </a:cubicBezTo>
                  <a:cubicBezTo>
                    <a:pt x="43" y="204"/>
                    <a:pt x="41" y="204"/>
                    <a:pt x="40" y="205"/>
                  </a:cubicBezTo>
                  <a:cubicBezTo>
                    <a:pt x="40" y="205"/>
                    <a:pt x="41" y="206"/>
                    <a:pt x="41" y="207"/>
                  </a:cubicBezTo>
                  <a:cubicBezTo>
                    <a:pt x="41" y="207"/>
                    <a:pt x="42" y="206"/>
                    <a:pt x="43" y="207"/>
                  </a:cubicBezTo>
                  <a:cubicBezTo>
                    <a:pt x="43" y="207"/>
                    <a:pt x="42" y="208"/>
                    <a:pt x="42" y="208"/>
                  </a:cubicBezTo>
                  <a:cubicBezTo>
                    <a:pt x="41" y="208"/>
                    <a:pt x="39" y="207"/>
                    <a:pt x="38" y="208"/>
                  </a:cubicBezTo>
                  <a:cubicBezTo>
                    <a:pt x="38" y="207"/>
                    <a:pt x="37" y="207"/>
                    <a:pt x="37" y="205"/>
                  </a:cubicBezTo>
                  <a:cubicBezTo>
                    <a:pt x="35" y="206"/>
                    <a:pt x="36" y="207"/>
                    <a:pt x="36" y="208"/>
                  </a:cubicBezTo>
                  <a:cubicBezTo>
                    <a:pt x="33" y="207"/>
                    <a:pt x="32" y="211"/>
                    <a:pt x="30" y="212"/>
                  </a:cubicBezTo>
                  <a:cubicBezTo>
                    <a:pt x="26" y="213"/>
                    <a:pt x="20" y="212"/>
                    <a:pt x="19" y="215"/>
                  </a:cubicBezTo>
                  <a:cubicBezTo>
                    <a:pt x="18" y="214"/>
                    <a:pt x="17" y="214"/>
                    <a:pt x="16" y="214"/>
                  </a:cubicBezTo>
                  <a:cubicBezTo>
                    <a:pt x="16" y="214"/>
                    <a:pt x="17" y="215"/>
                    <a:pt x="16" y="216"/>
                  </a:cubicBezTo>
                  <a:cubicBezTo>
                    <a:pt x="16" y="215"/>
                    <a:pt x="15" y="215"/>
                    <a:pt x="14" y="21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2" y="215"/>
                    <a:pt x="15" y="218"/>
                    <a:pt x="14" y="219"/>
                  </a:cubicBezTo>
                  <a:cubicBezTo>
                    <a:pt x="14" y="219"/>
                    <a:pt x="15" y="220"/>
                    <a:pt x="16" y="219"/>
                  </a:cubicBezTo>
                  <a:cubicBezTo>
                    <a:pt x="16" y="219"/>
                    <a:pt x="16" y="218"/>
                    <a:pt x="16" y="218"/>
                  </a:cubicBezTo>
                  <a:cubicBezTo>
                    <a:pt x="17" y="219"/>
                    <a:pt x="17" y="219"/>
                    <a:pt x="16" y="220"/>
                  </a:cubicBezTo>
                  <a:cubicBezTo>
                    <a:pt x="15" y="221"/>
                    <a:pt x="15" y="220"/>
                    <a:pt x="14" y="221"/>
                  </a:cubicBezTo>
                  <a:cubicBezTo>
                    <a:pt x="14" y="222"/>
                    <a:pt x="16" y="220"/>
                    <a:pt x="16" y="221"/>
                  </a:cubicBezTo>
                  <a:cubicBezTo>
                    <a:pt x="15" y="222"/>
                    <a:pt x="14" y="222"/>
                    <a:pt x="13" y="222"/>
                  </a:cubicBezTo>
                  <a:cubicBezTo>
                    <a:pt x="14" y="225"/>
                    <a:pt x="11" y="224"/>
                    <a:pt x="10" y="224"/>
                  </a:cubicBezTo>
                  <a:cubicBezTo>
                    <a:pt x="10" y="224"/>
                    <a:pt x="11" y="224"/>
                    <a:pt x="12" y="224"/>
                  </a:cubicBezTo>
                  <a:cubicBezTo>
                    <a:pt x="11" y="222"/>
                    <a:pt x="10" y="223"/>
                    <a:pt x="10" y="222"/>
                  </a:cubicBezTo>
                  <a:cubicBezTo>
                    <a:pt x="10" y="221"/>
                    <a:pt x="14" y="221"/>
                    <a:pt x="12" y="219"/>
                  </a:cubicBezTo>
                  <a:cubicBezTo>
                    <a:pt x="11" y="220"/>
                    <a:pt x="10" y="220"/>
                    <a:pt x="8" y="218"/>
                  </a:cubicBezTo>
                  <a:cubicBezTo>
                    <a:pt x="9" y="218"/>
                    <a:pt x="10" y="218"/>
                    <a:pt x="10" y="219"/>
                  </a:cubicBezTo>
                  <a:cubicBezTo>
                    <a:pt x="11" y="219"/>
                    <a:pt x="11" y="218"/>
                    <a:pt x="11" y="218"/>
                  </a:cubicBezTo>
                  <a:cubicBezTo>
                    <a:pt x="11" y="216"/>
                    <a:pt x="10" y="216"/>
                    <a:pt x="9" y="216"/>
                  </a:cubicBezTo>
                  <a:cubicBezTo>
                    <a:pt x="9" y="215"/>
                    <a:pt x="8" y="214"/>
                    <a:pt x="9" y="214"/>
                  </a:cubicBezTo>
                  <a:cubicBezTo>
                    <a:pt x="10" y="214"/>
                    <a:pt x="10" y="215"/>
                    <a:pt x="11" y="214"/>
                  </a:cubicBezTo>
                  <a:cubicBezTo>
                    <a:pt x="12" y="214"/>
                    <a:pt x="12" y="214"/>
                    <a:pt x="11" y="213"/>
                  </a:cubicBezTo>
                  <a:cubicBezTo>
                    <a:pt x="11" y="212"/>
                    <a:pt x="10" y="212"/>
                    <a:pt x="9" y="212"/>
                  </a:cubicBezTo>
                  <a:cubicBezTo>
                    <a:pt x="9" y="211"/>
                    <a:pt x="9" y="210"/>
                    <a:pt x="8" y="209"/>
                  </a:cubicBezTo>
                  <a:cubicBezTo>
                    <a:pt x="8" y="210"/>
                    <a:pt x="8" y="212"/>
                    <a:pt x="5" y="212"/>
                  </a:cubicBezTo>
                  <a:cubicBezTo>
                    <a:pt x="5" y="213"/>
                    <a:pt x="5" y="214"/>
                    <a:pt x="5" y="215"/>
                  </a:cubicBezTo>
                  <a:cubicBezTo>
                    <a:pt x="3" y="217"/>
                    <a:pt x="4" y="221"/>
                    <a:pt x="1" y="222"/>
                  </a:cubicBezTo>
                  <a:cubicBezTo>
                    <a:pt x="0" y="224"/>
                    <a:pt x="3" y="224"/>
                    <a:pt x="4" y="226"/>
                  </a:cubicBezTo>
                  <a:cubicBezTo>
                    <a:pt x="5" y="226"/>
                    <a:pt x="2" y="227"/>
                    <a:pt x="4" y="228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28"/>
                    <a:pt x="5" y="230"/>
                    <a:pt x="8" y="230"/>
                  </a:cubicBezTo>
                  <a:cubicBezTo>
                    <a:pt x="7" y="231"/>
                    <a:pt x="6" y="231"/>
                    <a:pt x="6" y="231"/>
                  </a:cubicBezTo>
                  <a:cubicBezTo>
                    <a:pt x="8" y="231"/>
                    <a:pt x="7" y="232"/>
                    <a:pt x="7" y="233"/>
                  </a:cubicBezTo>
                  <a:cubicBezTo>
                    <a:pt x="8" y="233"/>
                    <a:pt x="9" y="232"/>
                    <a:pt x="9" y="233"/>
                  </a:cubicBezTo>
                  <a:cubicBezTo>
                    <a:pt x="8" y="233"/>
                    <a:pt x="8" y="234"/>
                    <a:pt x="7" y="234"/>
                  </a:cubicBezTo>
                  <a:cubicBezTo>
                    <a:pt x="7" y="235"/>
                    <a:pt x="8" y="235"/>
                    <a:pt x="8" y="236"/>
                  </a:cubicBezTo>
                  <a:cubicBezTo>
                    <a:pt x="9" y="236"/>
                    <a:pt x="8" y="235"/>
                    <a:pt x="9" y="235"/>
                  </a:cubicBezTo>
                  <a:cubicBezTo>
                    <a:pt x="10" y="235"/>
                    <a:pt x="9" y="237"/>
                    <a:pt x="9" y="237"/>
                  </a:cubicBezTo>
                  <a:cubicBezTo>
                    <a:pt x="9" y="237"/>
                    <a:pt x="9" y="236"/>
                    <a:pt x="8" y="236"/>
                  </a:cubicBezTo>
                  <a:cubicBezTo>
                    <a:pt x="8" y="238"/>
                    <a:pt x="9" y="238"/>
                    <a:pt x="9" y="240"/>
                  </a:cubicBezTo>
                  <a:cubicBezTo>
                    <a:pt x="10" y="240"/>
                    <a:pt x="11" y="240"/>
                    <a:pt x="11" y="241"/>
                  </a:cubicBezTo>
                  <a:cubicBezTo>
                    <a:pt x="13" y="248"/>
                    <a:pt x="21" y="251"/>
                    <a:pt x="26" y="254"/>
                  </a:cubicBezTo>
                  <a:cubicBezTo>
                    <a:pt x="26" y="254"/>
                    <a:pt x="26" y="254"/>
                    <a:pt x="27" y="254"/>
                  </a:cubicBezTo>
                  <a:cubicBezTo>
                    <a:pt x="33" y="261"/>
                    <a:pt x="39" y="269"/>
                    <a:pt x="46" y="275"/>
                  </a:cubicBezTo>
                  <a:cubicBezTo>
                    <a:pt x="51" y="279"/>
                    <a:pt x="56" y="284"/>
                    <a:pt x="61" y="287"/>
                  </a:cubicBezTo>
                  <a:cubicBezTo>
                    <a:pt x="71" y="294"/>
                    <a:pt x="84" y="295"/>
                    <a:pt x="98" y="294"/>
                  </a:cubicBezTo>
                  <a:cubicBezTo>
                    <a:pt x="98" y="294"/>
                    <a:pt x="99" y="295"/>
                    <a:pt x="99" y="295"/>
                  </a:cubicBezTo>
                  <a:cubicBezTo>
                    <a:pt x="99" y="294"/>
                    <a:pt x="100" y="294"/>
                    <a:pt x="100" y="294"/>
                  </a:cubicBezTo>
                  <a:cubicBezTo>
                    <a:pt x="100" y="296"/>
                    <a:pt x="101" y="294"/>
                    <a:pt x="101" y="294"/>
                  </a:cubicBezTo>
                  <a:cubicBezTo>
                    <a:pt x="102" y="295"/>
                    <a:pt x="102" y="295"/>
                    <a:pt x="101" y="295"/>
                  </a:cubicBezTo>
                  <a:cubicBezTo>
                    <a:pt x="103" y="296"/>
                    <a:pt x="105" y="294"/>
                    <a:pt x="105" y="294"/>
                  </a:cubicBezTo>
                  <a:cubicBezTo>
                    <a:pt x="105" y="295"/>
                    <a:pt x="106" y="294"/>
                    <a:pt x="107" y="294"/>
                  </a:cubicBezTo>
                  <a:cubicBezTo>
                    <a:pt x="108" y="295"/>
                    <a:pt x="108" y="295"/>
                    <a:pt x="109" y="296"/>
                  </a:cubicBezTo>
                  <a:cubicBezTo>
                    <a:pt x="110" y="296"/>
                    <a:pt x="108" y="294"/>
                    <a:pt x="109" y="294"/>
                  </a:cubicBezTo>
                  <a:cubicBezTo>
                    <a:pt x="110" y="296"/>
                    <a:pt x="111" y="296"/>
                    <a:pt x="112" y="296"/>
                  </a:cubicBezTo>
                  <a:cubicBezTo>
                    <a:pt x="113" y="296"/>
                    <a:pt x="112" y="294"/>
                    <a:pt x="112" y="294"/>
                  </a:cubicBezTo>
                  <a:cubicBezTo>
                    <a:pt x="114" y="294"/>
                    <a:pt x="113" y="295"/>
                    <a:pt x="113" y="296"/>
                  </a:cubicBezTo>
                  <a:cubicBezTo>
                    <a:pt x="114" y="296"/>
                    <a:pt x="116" y="295"/>
                    <a:pt x="116" y="295"/>
                  </a:cubicBezTo>
                  <a:cubicBezTo>
                    <a:pt x="119" y="296"/>
                    <a:pt x="120" y="298"/>
                    <a:pt x="123" y="300"/>
                  </a:cubicBezTo>
                  <a:cubicBezTo>
                    <a:pt x="126" y="301"/>
                    <a:pt x="129" y="302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29" y="302"/>
                    <a:pt x="133" y="305"/>
                    <a:pt x="134" y="304"/>
                  </a:cubicBezTo>
                  <a:cubicBezTo>
                    <a:pt x="138" y="301"/>
                    <a:pt x="142" y="302"/>
                    <a:pt x="147" y="301"/>
                  </a:cubicBezTo>
                  <a:cubicBezTo>
                    <a:pt x="147" y="299"/>
                    <a:pt x="149" y="300"/>
                    <a:pt x="150" y="300"/>
                  </a:cubicBezTo>
                  <a:cubicBezTo>
                    <a:pt x="149" y="299"/>
                    <a:pt x="150" y="299"/>
                    <a:pt x="150" y="298"/>
                  </a:cubicBezTo>
                  <a:cubicBezTo>
                    <a:pt x="151" y="298"/>
                    <a:pt x="151" y="299"/>
                    <a:pt x="152" y="299"/>
                  </a:cubicBezTo>
                  <a:cubicBezTo>
                    <a:pt x="151" y="298"/>
                    <a:pt x="152" y="298"/>
                    <a:pt x="152" y="297"/>
                  </a:cubicBezTo>
                  <a:cubicBezTo>
                    <a:pt x="152" y="299"/>
                    <a:pt x="154" y="296"/>
                    <a:pt x="153" y="298"/>
                  </a:cubicBezTo>
                  <a:cubicBezTo>
                    <a:pt x="154" y="297"/>
                    <a:pt x="155" y="297"/>
                    <a:pt x="156" y="296"/>
                  </a:cubicBezTo>
                  <a:cubicBezTo>
                    <a:pt x="156" y="298"/>
                    <a:pt x="157" y="298"/>
                    <a:pt x="157" y="298"/>
                  </a:cubicBezTo>
                  <a:cubicBezTo>
                    <a:pt x="158" y="298"/>
                    <a:pt x="158" y="298"/>
                    <a:pt x="158" y="297"/>
                  </a:cubicBezTo>
                  <a:cubicBezTo>
                    <a:pt x="156" y="297"/>
                    <a:pt x="157" y="296"/>
                    <a:pt x="158" y="296"/>
                  </a:cubicBezTo>
                  <a:cubicBezTo>
                    <a:pt x="156" y="296"/>
                    <a:pt x="156" y="296"/>
                    <a:pt x="155" y="295"/>
                  </a:cubicBezTo>
                  <a:cubicBezTo>
                    <a:pt x="156" y="294"/>
                    <a:pt x="157" y="295"/>
                    <a:pt x="157" y="294"/>
                  </a:cubicBezTo>
                  <a:cubicBezTo>
                    <a:pt x="156" y="294"/>
                    <a:pt x="156" y="292"/>
                    <a:pt x="155" y="293"/>
                  </a:cubicBezTo>
                  <a:cubicBezTo>
                    <a:pt x="155" y="293"/>
                    <a:pt x="155" y="293"/>
                    <a:pt x="155" y="294"/>
                  </a:cubicBezTo>
                  <a:cubicBezTo>
                    <a:pt x="155" y="293"/>
                    <a:pt x="154" y="293"/>
                    <a:pt x="154" y="293"/>
                  </a:cubicBezTo>
                  <a:cubicBezTo>
                    <a:pt x="155" y="292"/>
                    <a:pt x="156" y="293"/>
                    <a:pt x="157" y="292"/>
                  </a:cubicBezTo>
                  <a:cubicBezTo>
                    <a:pt x="158" y="293"/>
                    <a:pt x="159" y="292"/>
                    <a:pt x="161" y="293"/>
                  </a:cubicBezTo>
                  <a:cubicBezTo>
                    <a:pt x="160" y="293"/>
                    <a:pt x="158" y="293"/>
                    <a:pt x="159" y="294"/>
                  </a:cubicBezTo>
                  <a:cubicBezTo>
                    <a:pt x="160" y="293"/>
                    <a:pt x="160" y="293"/>
                    <a:pt x="161" y="293"/>
                  </a:cubicBezTo>
                  <a:cubicBezTo>
                    <a:pt x="160" y="292"/>
                    <a:pt x="162" y="291"/>
                    <a:pt x="162" y="290"/>
                  </a:cubicBezTo>
                  <a:cubicBezTo>
                    <a:pt x="163" y="293"/>
                    <a:pt x="166" y="289"/>
                    <a:pt x="170" y="291"/>
                  </a:cubicBezTo>
                  <a:cubicBezTo>
                    <a:pt x="170" y="290"/>
                    <a:pt x="168" y="290"/>
                    <a:pt x="169" y="289"/>
                  </a:cubicBezTo>
                  <a:cubicBezTo>
                    <a:pt x="170" y="289"/>
                    <a:pt x="170" y="289"/>
                    <a:pt x="171" y="289"/>
                  </a:cubicBezTo>
                  <a:cubicBezTo>
                    <a:pt x="170" y="289"/>
                    <a:pt x="171" y="290"/>
                    <a:pt x="172" y="290"/>
                  </a:cubicBezTo>
                  <a:cubicBezTo>
                    <a:pt x="171" y="289"/>
                    <a:pt x="172" y="289"/>
                    <a:pt x="172" y="289"/>
                  </a:cubicBezTo>
                  <a:cubicBezTo>
                    <a:pt x="171" y="287"/>
                    <a:pt x="170" y="287"/>
                    <a:pt x="169" y="286"/>
                  </a:cubicBezTo>
                  <a:cubicBezTo>
                    <a:pt x="169" y="286"/>
                    <a:pt x="171" y="287"/>
                    <a:pt x="171" y="286"/>
                  </a:cubicBezTo>
                  <a:cubicBezTo>
                    <a:pt x="169" y="287"/>
                    <a:pt x="171" y="286"/>
                    <a:pt x="171" y="285"/>
                  </a:cubicBezTo>
                  <a:cubicBezTo>
                    <a:pt x="170" y="285"/>
                    <a:pt x="169" y="285"/>
                    <a:pt x="168" y="287"/>
                  </a:cubicBezTo>
                  <a:cubicBezTo>
                    <a:pt x="168" y="286"/>
                    <a:pt x="168" y="285"/>
                    <a:pt x="168" y="284"/>
                  </a:cubicBezTo>
                  <a:cubicBezTo>
                    <a:pt x="169" y="286"/>
                    <a:pt x="172" y="284"/>
                    <a:pt x="172" y="285"/>
                  </a:cubicBezTo>
                  <a:cubicBezTo>
                    <a:pt x="173" y="284"/>
                    <a:pt x="174" y="283"/>
                    <a:pt x="175" y="283"/>
                  </a:cubicBezTo>
                  <a:cubicBezTo>
                    <a:pt x="174" y="281"/>
                    <a:pt x="173" y="281"/>
                    <a:pt x="172" y="281"/>
                  </a:cubicBezTo>
                  <a:cubicBezTo>
                    <a:pt x="173" y="280"/>
                    <a:pt x="172" y="280"/>
                    <a:pt x="172" y="280"/>
                  </a:cubicBezTo>
                  <a:cubicBezTo>
                    <a:pt x="172" y="279"/>
                    <a:pt x="173" y="279"/>
                    <a:pt x="173" y="279"/>
                  </a:cubicBezTo>
                  <a:cubicBezTo>
                    <a:pt x="172" y="278"/>
                    <a:pt x="174" y="276"/>
                    <a:pt x="172" y="275"/>
                  </a:cubicBezTo>
                  <a:cubicBezTo>
                    <a:pt x="173" y="274"/>
                    <a:pt x="176" y="274"/>
                    <a:pt x="176" y="273"/>
                  </a:cubicBezTo>
                  <a:cubicBezTo>
                    <a:pt x="175" y="273"/>
                    <a:pt x="174" y="273"/>
                    <a:pt x="174" y="273"/>
                  </a:cubicBezTo>
                  <a:cubicBezTo>
                    <a:pt x="175" y="271"/>
                    <a:pt x="178" y="272"/>
                    <a:pt x="179" y="271"/>
                  </a:cubicBezTo>
                  <a:cubicBezTo>
                    <a:pt x="179" y="272"/>
                    <a:pt x="180" y="271"/>
                    <a:pt x="180" y="272"/>
                  </a:cubicBezTo>
                  <a:cubicBezTo>
                    <a:pt x="180" y="272"/>
                    <a:pt x="180" y="272"/>
                    <a:pt x="180" y="273"/>
                  </a:cubicBezTo>
                  <a:cubicBezTo>
                    <a:pt x="181" y="273"/>
                    <a:pt x="181" y="272"/>
                    <a:pt x="181" y="274"/>
                  </a:cubicBezTo>
                  <a:cubicBezTo>
                    <a:pt x="183" y="273"/>
                    <a:pt x="182" y="270"/>
                    <a:pt x="183" y="272"/>
                  </a:cubicBezTo>
                  <a:cubicBezTo>
                    <a:pt x="183" y="271"/>
                    <a:pt x="183" y="270"/>
                    <a:pt x="183" y="270"/>
                  </a:cubicBezTo>
                  <a:cubicBezTo>
                    <a:pt x="181" y="270"/>
                    <a:pt x="179" y="271"/>
                    <a:pt x="177" y="270"/>
                  </a:cubicBezTo>
                  <a:cubicBezTo>
                    <a:pt x="178" y="269"/>
                    <a:pt x="179" y="270"/>
                    <a:pt x="180" y="269"/>
                  </a:cubicBezTo>
                  <a:cubicBezTo>
                    <a:pt x="180" y="268"/>
                    <a:pt x="179" y="268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5"/>
                    <a:pt x="183" y="263"/>
                    <a:pt x="181" y="258"/>
                  </a:cubicBezTo>
                  <a:cubicBezTo>
                    <a:pt x="183" y="257"/>
                    <a:pt x="185" y="254"/>
                    <a:pt x="186" y="253"/>
                  </a:cubicBezTo>
                  <a:cubicBezTo>
                    <a:pt x="186" y="252"/>
                    <a:pt x="185" y="253"/>
                    <a:pt x="185" y="252"/>
                  </a:cubicBezTo>
                  <a:cubicBezTo>
                    <a:pt x="186" y="246"/>
                    <a:pt x="188" y="240"/>
                    <a:pt x="188" y="234"/>
                  </a:cubicBezTo>
                  <a:cubicBezTo>
                    <a:pt x="189" y="235"/>
                    <a:pt x="189" y="233"/>
                    <a:pt x="189" y="234"/>
                  </a:cubicBezTo>
                  <a:cubicBezTo>
                    <a:pt x="190" y="235"/>
                    <a:pt x="189" y="235"/>
                    <a:pt x="189" y="235"/>
                  </a:cubicBezTo>
                  <a:cubicBezTo>
                    <a:pt x="190" y="235"/>
                    <a:pt x="190" y="235"/>
                    <a:pt x="191" y="235"/>
                  </a:cubicBezTo>
                  <a:cubicBezTo>
                    <a:pt x="190" y="233"/>
                    <a:pt x="190" y="231"/>
                    <a:pt x="192" y="232"/>
                  </a:cubicBezTo>
                  <a:cubicBezTo>
                    <a:pt x="191" y="230"/>
                    <a:pt x="190" y="231"/>
                    <a:pt x="190" y="230"/>
                  </a:cubicBezTo>
                  <a:cubicBezTo>
                    <a:pt x="191" y="230"/>
                    <a:pt x="193" y="228"/>
                    <a:pt x="190" y="227"/>
                  </a:cubicBezTo>
                  <a:cubicBezTo>
                    <a:pt x="191" y="226"/>
                    <a:pt x="192" y="227"/>
                    <a:pt x="192" y="226"/>
                  </a:cubicBezTo>
                  <a:cubicBezTo>
                    <a:pt x="191" y="226"/>
                    <a:pt x="190" y="226"/>
                    <a:pt x="189" y="226"/>
                  </a:cubicBezTo>
                  <a:cubicBezTo>
                    <a:pt x="189" y="225"/>
                    <a:pt x="190" y="225"/>
                    <a:pt x="190" y="224"/>
                  </a:cubicBezTo>
                  <a:cubicBezTo>
                    <a:pt x="190" y="224"/>
                    <a:pt x="191" y="225"/>
                    <a:pt x="192" y="225"/>
                  </a:cubicBezTo>
                  <a:cubicBezTo>
                    <a:pt x="190" y="224"/>
                    <a:pt x="192" y="223"/>
                    <a:pt x="192" y="222"/>
                  </a:cubicBezTo>
                  <a:cubicBezTo>
                    <a:pt x="191" y="222"/>
                    <a:pt x="190" y="222"/>
                    <a:pt x="190" y="221"/>
                  </a:cubicBezTo>
                  <a:cubicBezTo>
                    <a:pt x="190" y="221"/>
                    <a:pt x="191" y="221"/>
                    <a:pt x="192" y="221"/>
                  </a:cubicBezTo>
                  <a:cubicBezTo>
                    <a:pt x="192" y="220"/>
                    <a:pt x="192" y="220"/>
                    <a:pt x="192" y="220"/>
                  </a:cubicBezTo>
                  <a:cubicBezTo>
                    <a:pt x="191" y="218"/>
                    <a:pt x="192" y="217"/>
                    <a:pt x="190" y="217"/>
                  </a:cubicBezTo>
                  <a:cubicBezTo>
                    <a:pt x="192" y="215"/>
                    <a:pt x="192" y="214"/>
                    <a:pt x="193" y="214"/>
                  </a:cubicBezTo>
                  <a:cubicBezTo>
                    <a:pt x="192" y="212"/>
                    <a:pt x="191" y="214"/>
                    <a:pt x="190" y="214"/>
                  </a:cubicBezTo>
                  <a:cubicBezTo>
                    <a:pt x="190" y="213"/>
                    <a:pt x="192" y="213"/>
                    <a:pt x="192" y="212"/>
                  </a:cubicBezTo>
                  <a:cubicBezTo>
                    <a:pt x="192" y="211"/>
                    <a:pt x="191" y="211"/>
                    <a:pt x="192" y="210"/>
                  </a:cubicBezTo>
                  <a:cubicBezTo>
                    <a:pt x="192" y="210"/>
                    <a:pt x="192" y="210"/>
                    <a:pt x="193" y="210"/>
                  </a:cubicBezTo>
                  <a:cubicBezTo>
                    <a:pt x="192" y="208"/>
                    <a:pt x="194" y="210"/>
                    <a:pt x="193" y="208"/>
                  </a:cubicBezTo>
                  <a:cubicBezTo>
                    <a:pt x="192" y="207"/>
                    <a:pt x="192" y="210"/>
                    <a:pt x="192" y="209"/>
                  </a:cubicBezTo>
                  <a:cubicBezTo>
                    <a:pt x="191" y="208"/>
                    <a:pt x="192" y="207"/>
                    <a:pt x="191" y="207"/>
                  </a:cubicBezTo>
                  <a:cubicBezTo>
                    <a:pt x="192" y="207"/>
                    <a:pt x="192" y="207"/>
                    <a:pt x="192" y="206"/>
                  </a:cubicBezTo>
                  <a:cubicBezTo>
                    <a:pt x="193" y="206"/>
                    <a:pt x="193" y="207"/>
                    <a:pt x="194" y="207"/>
                  </a:cubicBezTo>
                  <a:cubicBezTo>
                    <a:pt x="194" y="207"/>
                    <a:pt x="194" y="206"/>
                    <a:pt x="195" y="207"/>
                  </a:cubicBezTo>
                  <a:cubicBezTo>
                    <a:pt x="195" y="206"/>
                    <a:pt x="195" y="205"/>
                    <a:pt x="195" y="204"/>
                  </a:cubicBezTo>
                  <a:cubicBezTo>
                    <a:pt x="194" y="204"/>
                    <a:pt x="192" y="205"/>
                    <a:pt x="192" y="204"/>
                  </a:cubicBezTo>
                  <a:cubicBezTo>
                    <a:pt x="192" y="203"/>
                    <a:pt x="192" y="204"/>
                    <a:pt x="193" y="204"/>
                  </a:cubicBezTo>
                  <a:cubicBezTo>
                    <a:pt x="192" y="203"/>
                    <a:pt x="194" y="202"/>
                    <a:pt x="194" y="202"/>
                  </a:cubicBezTo>
                  <a:cubicBezTo>
                    <a:pt x="194" y="202"/>
                    <a:pt x="194" y="202"/>
                    <a:pt x="196" y="201"/>
                  </a:cubicBezTo>
                  <a:cubicBezTo>
                    <a:pt x="196" y="200"/>
                    <a:pt x="194" y="202"/>
                    <a:pt x="194" y="201"/>
                  </a:cubicBezTo>
                  <a:cubicBezTo>
                    <a:pt x="195" y="200"/>
                    <a:pt x="195" y="199"/>
                    <a:pt x="196" y="200"/>
                  </a:cubicBezTo>
                  <a:cubicBezTo>
                    <a:pt x="196" y="198"/>
                    <a:pt x="193" y="198"/>
                    <a:pt x="194" y="197"/>
                  </a:cubicBezTo>
                  <a:cubicBezTo>
                    <a:pt x="195" y="197"/>
                    <a:pt x="196" y="200"/>
                    <a:pt x="197" y="198"/>
                  </a:cubicBezTo>
                  <a:cubicBezTo>
                    <a:pt x="197" y="198"/>
                    <a:pt x="196" y="198"/>
                    <a:pt x="196" y="198"/>
                  </a:cubicBezTo>
                  <a:cubicBezTo>
                    <a:pt x="197" y="198"/>
                    <a:pt x="197" y="197"/>
                    <a:pt x="196" y="196"/>
                  </a:cubicBezTo>
                  <a:cubicBezTo>
                    <a:pt x="196" y="196"/>
                    <a:pt x="196" y="198"/>
                    <a:pt x="195" y="197"/>
                  </a:cubicBezTo>
                  <a:cubicBezTo>
                    <a:pt x="195" y="196"/>
                    <a:pt x="196" y="194"/>
                    <a:pt x="197" y="195"/>
                  </a:cubicBezTo>
                  <a:cubicBezTo>
                    <a:pt x="196" y="194"/>
                    <a:pt x="196" y="194"/>
                    <a:pt x="197" y="193"/>
                  </a:cubicBezTo>
                  <a:cubicBezTo>
                    <a:pt x="197" y="192"/>
                    <a:pt x="195" y="193"/>
                    <a:pt x="195" y="192"/>
                  </a:cubicBezTo>
                  <a:cubicBezTo>
                    <a:pt x="196" y="192"/>
                    <a:pt x="196" y="192"/>
                    <a:pt x="197" y="192"/>
                  </a:cubicBezTo>
                  <a:cubicBezTo>
                    <a:pt x="196" y="191"/>
                    <a:pt x="196" y="192"/>
                    <a:pt x="196" y="191"/>
                  </a:cubicBezTo>
                  <a:cubicBezTo>
                    <a:pt x="195" y="190"/>
                    <a:pt x="197" y="190"/>
                    <a:pt x="197" y="189"/>
                  </a:cubicBezTo>
                  <a:cubicBezTo>
                    <a:pt x="196" y="189"/>
                    <a:pt x="196" y="187"/>
                    <a:pt x="195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6" y="185"/>
                    <a:pt x="194" y="186"/>
                    <a:pt x="194" y="186"/>
                  </a:cubicBezTo>
                  <a:cubicBezTo>
                    <a:pt x="192" y="180"/>
                    <a:pt x="186" y="186"/>
                    <a:pt x="182" y="184"/>
                  </a:cubicBezTo>
                  <a:cubicBezTo>
                    <a:pt x="185" y="183"/>
                    <a:pt x="190" y="182"/>
                    <a:pt x="192" y="182"/>
                  </a:cubicBezTo>
                  <a:cubicBezTo>
                    <a:pt x="192" y="181"/>
                    <a:pt x="192" y="180"/>
                    <a:pt x="192" y="180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193" y="181"/>
                    <a:pt x="196" y="180"/>
                    <a:pt x="195" y="179"/>
                  </a:cubicBezTo>
                  <a:cubicBezTo>
                    <a:pt x="194" y="178"/>
                    <a:pt x="194" y="178"/>
                    <a:pt x="193" y="178"/>
                  </a:cubicBezTo>
                  <a:cubicBezTo>
                    <a:pt x="194" y="178"/>
                    <a:pt x="194" y="178"/>
                    <a:pt x="194" y="176"/>
                  </a:cubicBezTo>
                  <a:cubicBezTo>
                    <a:pt x="193" y="176"/>
                    <a:pt x="192" y="178"/>
                    <a:pt x="192" y="177"/>
                  </a:cubicBezTo>
                  <a:cubicBezTo>
                    <a:pt x="192" y="176"/>
                    <a:pt x="192" y="176"/>
                    <a:pt x="193" y="175"/>
                  </a:cubicBezTo>
                  <a:cubicBezTo>
                    <a:pt x="193" y="174"/>
                    <a:pt x="192" y="175"/>
                    <a:pt x="192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5"/>
                    <a:pt x="194" y="175"/>
                    <a:pt x="194" y="176"/>
                  </a:cubicBezTo>
                  <a:cubicBezTo>
                    <a:pt x="195" y="176"/>
                    <a:pt x="195" y="175"/>
                    <a:pt x="195" y="175"/>
                  </a:cubicBezTo>
                  <a:cubicBezTo>
                    <a:pt x="196" y="176"/>
                    <a:pt x="197" y="177"/>
                    <a:pt x="198" y="177"/>
                  </a:cubicBezTo>
                  <a:cubicBezTo>
                    <a:pt x="196" y="177"/>
                    <a:pt x="197" y="176"/>
                    <a:pt x="198" y="175"/>
                  </a:cubicBezTo>
                  <a:cubicBezTo>
                    <a:pt x="195" y="175"/>
                    <a:pt x="194" y="174"/>
                    <a:pt x="193" y="173"/>
                  </a:cubicBezTo>
                  <a:cubicBezTo>
                    <a:pt x="193" y="172"/>
                    <a:pt x="195" y="172"/>
                    <a:pt x="194" y="171"/>
                  </a:cubicBezTo>
                  <a:cubicBezTo>
                    <a:pt x="193" y="172"/>
                    <a:pt x="194" y="171"/>
                    <a:pt x="194" y="170"/>
                  </a:cubicBezTo>
                  <a:cubicBezTo>
                    <a:pt x="193" y="170"/>
                    <a:pt x="192" y="170"/>
                    <a:pt x="191" y="169"/>
                  </a:cubicBezTo>
                  <a:cubicBezTo>
                    <a:pt x="192" y="170"/>
                    <a:pt x="193" y="168"/>
                    <a:pt x="195" y="169"/>
                  </a:cubicBezTo>
                  <a:cubicBezTo>
                    <a:pt x="195" y="167"/>
                    <a:pt x="195" y="167"/>
                    <a:pt x="194" y="167"/>
                  </a:cubicBezTo>
                  <a:cubicBezTo>
                    <a:pt x="196" y="167"/>
                    <a:pt x="197" y="168"/>
                    <a:pt x="197" y="168"/>
                  </a:cubicBezTo>
                  <a:cubicBezTo>
                    <a:pt x="197" y="167"/>
                    <a:pt x="197" y="166"/>
                    <a:pt x="198" y="166"/>
                  </a:cubicBezTo>
                  <a:cubicBezTo>
                    <a:pt x="197" y="165"/>
                    <a:pt x="197" y="165"/>
                    <a:pt x="196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4" y="163"/>
                    <a:pt x="191" y="167"/>
                    <a:pt x="190" y="163"/>
                  </a:cubicBezTo>
                  <a:cubicBezTo>
                    <a:pt x="194" y="163"/>
                    <a:pt x="197" y="163"/>
                    <a:pt x="200" y="165"/>
                  </a:cubicBezTo>
                  <a:cubicBezTo>
                    <a:pt x="199" y="163"/>
                    <a:pt x="200" y="165"/>
                    <a:pt x="201" y="165"/>
                  </a:cubicBezTo>
                  <a:cubicBezTo>
                    <a:pt x="201" y="163"/>
                    <a:pt x="199" y="163"/>
                    <a:pt x="199" y="163"/>
                  </a:cubicBezTo>
                  <a:cubicBezTo>
                    <a:pt x="200" y="162"/>
                    <a:pt x="201" y="163"/>
                    <a:pt x="201" y="163"/>
                  </a:cubicBezTo>
                  <a:cubicBezTo>
                    <a:pt x="201" y="162"/>
                    <a:pt x="200" y="161"/>
                    <a:pt x="201" y="161"/>
                  </a:cubicBezTo>
                  <a:cubicBezTo>
                    <a:pt x="201" y="160"/>
                    <a:pt x="201" y="160"/>
                    <a:pt x="200" y="159"/>
                  </a:cubicBezTo>
                  <a:cubicBezTo>
                    <a:pt x="201" y="159"/>
                    <a:pt x="201" y="160"/>
                    <a:pt x="202" y="159"/>
                  </a:cubicBezTo>
                  <a:cubicBezTo>
                    <a:pt x="201" y="158"/>
                    <a:pt x="202" y="157"/>
                    <a:pt x="201" y="156"/>
                  </a:cubicBezTo>
                  <a:cubicBezTo>
                    <a:pt x="203" y="157"/>
                    <a:pt x="201" y="154"/>
                    <a:pt x="202" y="153"/>
                  </a:cubicBezTo>
                  <a:cubicBezTo>
                    <a:pt x="202" y="152"/>
                    <a:pt x="201" y="153"/>
                    <a:pt x="201" y="152"/>
                  </a:cubicBezTo>
                  <a:cubicBezTo>
                    <a:pt x="201" y="152"/>
                    <a:pt x="202" y="152"/>
                    <a:pt x="203" y="152"/>
                  </a:cubicBezTo>
                  <a:cubicBezTo>
                    <a:pt x="201" y="151"/>
                    <a:pt x="202" y="151"/>
                    <a:pt x="202" y="149"/>
                  </a:cubicBezTo>
                  <a:cubicBezTo>
                    <a:pt x="201" y="149"/>
                    <a:pt x="200" y="150"/>
                    <a:pt x="200" y="149"/>
                  </a:cubicBezTo>
                  <a:cubicBezTo>
                    <a:pt x="202" y="147"/>
                    <a:pt x="198" y="144"/>
                    <a:pt x="197" y="143"/>
                  </a:cubicBezTo>
                  <a:cubicBezTo>
                    <a:pt x="199" y="143"/>
                    <a:pt x="200" y="143"/>
                    <a:pt x="201" y="143"/>
                  </a:cubicBezTo>
                  <a:cubicBezTo>
                    <a:pt x="201" y="143"/>
                    <a:pt x="201" y="142"/>
                    <a:pt x="200" y="142"/>
                  </a:cubicBezTo>
                  <a:cubicBezTo>
                    <a:pt x="199" y="142"/>
                    <a:pt x="197" y="142"/>
                    <a:pt x="198" y="141"/>
                  </a:cubicBezTo>
                  <a:cubicBezTo>
                    <a:pt x="202" y="142"/>
                    <a:pt x="205" y="141"/>
                    <a:pt x="207" y="138"/>
                  </a:cubicBezTo>
                  <a:cubicBezTo>
                    <a:pt x="207" y="137"/>
                    <a:pt x="206" y="134"/>
                    <a:pt x="208" y="133"/>
                  </a:cubicBezTo>
                  <a:cubicBezTo>
                    <a:pt x="208" y="130"/>
                    <a:pt x="210" y="128"/>
                    <a:pt x="211" y="125"/>
                  </a:cubicBezTo>
                  <a:cubicBezTo>
                    <a:pt x="215" y="123"/>
                    <a:pt x="220" y="119"/>
                    <a:pt x="221" y="115"/>
                  </a:cubicBezTo>
                  <a:cubicBezTo>
                    <a:pt x="221" y="114"/>
                    <a:pt x="222" y="114"/>
                    <a:pt x="222" y="114"/>
                  </a:cubicBezTo>
                  <a:cubicBezTo>
                    <a:pt x="223" y="116"/>
                    <a:pt x="224" y="113"/>
                    <a:pt x="225" y="114"/>
                  </a:cubicBezTo>
                  <a:cubicBezTo>
                    <a:pt x="225" y="114"/>
                    <a:pt x="224" y="112"/>
                    <a:pt x="225" y="112"/>
                  </a:cubicBezTo>
                  <a:cubicBezTo>
                    <a:pt x="230" y="115"/>
                    <a:pt x="232" y="108"/>
                    <a:pt x="235" y="105"/>
                  </a:cubicBezTo>
                  <a:cubicBezTo>
                    <a:pt x="238" y="104"/>
                    <a:pt x="238" y="101"/>
                    <a:pt x="241" y="99"/>
                  </a:cubicBezTo>
                  <a:cubicBezTo>
                    <a:pt x="241" y="99"/>
                    <a:pt x="240" y="98"/>
                    <a:pt x="241" y="98"/>
                  </a:cubicBezTo>
                  <a:cubicBezTo>
                    <a:pt x="242" y="98"/>
                    <a:pt x="245" y="92"/>
                    <a:pt x="242" y="91"/>
                  </a:cubicBezTo>
                  <a:cubicBezTo>
                    <a:pt x="243" y="90"/>
                    <a:pt x="242" y="89"/>
                    <a:pt x="243" y="89"/>
                  </a:cubicBezTo>
                  <a:cubicBezTo>
                    <a:pt x="243" y="89"/>
                    <a:pt x="243" y="90"/>
                    <a:pt x="244" y="90"/>
                  </a:cubicBezTo>
                  <a:cubicBezTo>
                    <a:pt x="245" y="89"/>
                    <a:pt x="243" y="88"/>
                    <a:pt x="244" y="87"/>
                  </a:cubicBezTo>
                  <a:cubicBezTo>
                    <a:pt x="246" y="92"/>
                    <a:pt x="251" y="86"/>
                    <a:pt x="253" y="83"/>
                  </a:cubicBezTo>
                  <a:cubicBezTo>
                    <a:pt x="255" y="79"/>
                    <a:pt x="256" y="76"/>
                    <a:pt x="257" y="73"/>
                  </a:cubicBezTo>
                  <a:cubicBezTo>
                    <a:pt x="257" y="72"/>
                    <a:pt x="255" y="73"/>
                    <a:pt x="255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57">
              <a:extLst>
                <a:ext uri="{FF2B5EF4-FFF2-40B4-BE49-F238E27FC236}">
                  <a16:creationId xmlns:a16="http://schemas.microsoft.com/office/drawing/2014/main" xmlns="" id="{D16E7EB6-42C1-4BD3-9596-57961065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419" y="6046695"/>
              <a:ext cx="5738" cy="57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3"/>
                    <a:pt x="2" y="1"/>
                    <a:pt x="1" y="1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3"/>
                    <a:pt x="4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58">
              <a:extLst>
                <a:ext uri="{FF2B5EF4-FFF2-40B4-BE49-F238E27FC236}">
                  <a16:creationId xmlns:a16="http://schemas.microsoft.com/office/drawing/2014/main" xmlns="" id="{CC44FCA0-D9E1-488F-B022-C9F3F14A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774" y="5804428"/>
              <a:ext cx="7651" cy="573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2" y="2"/>
                    <a:pt x="4" y="4"/>
                    <a:pt x="5" y="3"/>
                  </a:cubicBezTo>
                  <a:cubicBezTo>
                    <a:pt x="3" y="3"/>
                    <a:pt x="1" y="0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59">
              <a:extLst>
                <a:ext uri="{FF2B5EF4-FFF2-40B4-BE49-F238E27FC236}">
                  <a16:creationId xmlns:a16="http://schemas.microsoft.com/office/drawing/2014/main" xmlns="" id="{F2623083-D05E-4635-AFAC-706DD0844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590" y="5614439"/>
              <a:ext cx="54829" cy="182338"/>
            </a:xfrm>
            <a:custGeom>
              <a:avLst/>
              <a:gdLst/>
              <a:ahLst/>
              <a:cxnLst>
                <a:cxn ang="0">
                  <a:pos x="25" y="88"/>
                </a:cxn>
                <a:cxn ang="0">
                  <a:pos x="23" y="88"/>
                </a:cxn>
                <a:cxn ang="0">
                  <a:pos x="23" y="87"/>
                </a:cxn>
                <a:cxn ang="0">
                  <a:pos x="30" y="87"/>
                </a:cxn>
                <a:cxn ang="0">
                  <a:pos x="29" y="88"/>
                </a:cxn>
                <a:cxn ang="0">
                  <a:pos x="29" y="54"/>
                </a:cxn>
                <a:cxn ang="0">
                  <a:pos x="29" y="54"/>
                </a:cxn>
                <a:cxn ang="0">
                  <a:pos x="0" y="104"/>
                </a:cxn>
                <a:cxn ang="0">
                  <a:pos x="1" y="113"/>
                </a:cxn>
                <a:cxn ang="0">
                  <a:pos x="6" y="119"/>
                </a:cxn>
                <a:cxn ang="0">
                  <a:pos x="9" y="119"/>
                </a:cxn>
                <a:cxn ang="0">
                  <a:pos x="22" y="119"/>
                </a:cxn>
                <a:cxn ang="0">
                  <a:pos x="22" y="121"/>
                </a:cxn>
                <a:cxn ang="0">
                  <a:pos x="27" y="113"/>
                </a:cxn>
                <a:cxn ang="0">
                  <a:pos x="31" y="107"/>
                </a:cxn>
                <a:cxn ang="0">
                  <a:pos x="31" y="91"/>
                </a:cxn>
                <a:cxn ang="0">
                  <a:pos x="31" y="88"/>
                </a:cxn>
                <a:cxn ang="0">
                  <a:pos x="32" y="77"/>
                </a:cxn>
                <a:cxn ang="0">
                  <a:pos x="31" y="59"/>
                </a:cxn>
                <a:cxn ang="0">
                  <a:pos x="32" y="58"/>
                </a:cxn>
                <a:cxn ang="0">
                  <a:pos x="32" y="56"/>
                </a:cxn>
                <a:cxn ang="0">
                  <a:pos x="31" y="54"/>
                </a:cxn>
                <a:cxn ang="0">
                  <a:pos x="31" y="53"/>
                </a:cxn>
                <a:cxn ang="0">
                  <a:pos x="32" y="51"/>
                </a:cxn>
                <a:cxn ang="0">
                  <a:pos x="27" y="47"/>
                </a:cxn>
                <a:cxn ang="0">
                  <a:pos x="29" y="47"/>
                </a:cxn>
                <a:cxn ang="0">
                  <a:pos x="36" y="35"/>
                </a:cxn>
                <a:cxn ang="0">
                  <a:pos x="30" y="21"/>
                </a:cxn>
                <a:cxn ang="0">
                  <a:pos x="28" y="18"/>
                </a:cxn>
                <a:cxn ang="0">
                  <a:pos x="27" y="9"/>
                </a:cxn>
                <a:cxn ang="0">
                  <a:pos x="26" y="6"/>
                </a:cxn>
                <a:cxn ang="0">
                  <a:pos x="29" y="4"/>
                </a:cxn>
                <a:cxn ang="0">
                  <a:pos x="26" y="3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5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9" y="1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7" y="28"/>
                </a:cxn>
                <a:cxn ang="0">
                  <a:pos x="4" y="31"/>
                </a:cxn>
                <a:cxn ang="0">
                  <a:pos x="5" y="35"/>
                </a:cxn>
                <a:cxn ang="0">
                  <a:pos x="7" y="44"/>
                </a:cxn>
                <a:cxn ang="0">
                  <a:pos x="9" y="44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8" y="73"/>
                </a:cxn>
                <a:cxn ang="0">
                  <a:pos x="10" y="81"/>
                </a:cxn>
                <a:cxn ang="0">
                  <a:pos x="9" y="84"/>
                </a:cxn>
                <a:cxn ang="0">
                  <a:pos x="7" y="86"/>
                </a:cxn>
              </a:cxnLst>
              <a:rect l="0" t="0" r="r" b="b"/>
              <a:pathLst>
                <a:path w="36" h="121">
                  <a:moveTo>
                    <a:pt x="23" y="87"/>
                  </a:moveTo>
                  <a:cubicBezTo>
                    <a:pt x="24" y="86"/>
                    <a:pt x="24" y="89"/>
                    <a:pt x="25" y="88"/>
                  </a:cubicBezTo>
                  <a:cubicBezTo>
                    <a:pt x="26" y="88"/>
                    <a:pt x="25" y="88"/>
                    <a:pt x="25" y="89"/>
                  </a:cubicBezTo>
                  <a:cubicBezTo>
                    <a:pt x="25" y="89"/>
                    <a:pt x="23" y="87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7"/>
                    <a:pt x="23" y="87"/>
                    <a:pt x="23" y="87"/>
                  </a:cubicBezTo>
                  <a:close/>
                  <a:moveTo>
                    <a:pt x="28" y="87"/>
                  </a:moveTo>
                  <a:cubicBezTo>
                    <a:pt x="29" y="87"/>
                    <a:pt x="30" y="86"/>
                    <a:pt x="30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28" y="88"/>
                    <a:pt x="28" y="87"/>
                  </a:cubicBezTo>
                  <a:close/>
                  <a:moveTo>
                    <a:pt x="29" y="54"/>
                  </a:moveTo>
                  <a:cubicBezTo>
                    <a:pt x="30" y="54"/>
                    <a:pt x="30" y="55"/>
                    <a:pt x="29" y="56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1" y="103"/>
                  </a:moveTo>
                  <a:cubicBezTo>
                    <a:pt x="1" y="104"/>
                    <a:pt x="1" y="104"/>
                    <a:pt x="0" y="104"/>
                  </a:cubicBezTo>
                  <a:cubicBezTo>
                    <a:pt x="3" y="105"/>
                    <a:pt x="1" y="110"/>
                    <a:pt x="3" y="112"/>
                  </a:cubicBezTo>
                  <a:cubicBezTo>
                    <a:pt x="2" y="113"/>
                    <a:pt x="2" y="112"/>
                    <a:pt x="1" y="113"/>
                  </a:cubicBezTo>
                  <a:cubicBezTo>
                    <a:pt x="2" y="115"/>
                    <a:pt x="3" y="116"/>
                    <a:pt x="3" y="118"/>
                  </a:cubicBezTo>
                  <a:cubicBezTo>
                    <a:pt x="4" y="118"/>
                    <a:pt x="5" y="119"/>
                    <a:pt x="6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7"/>
                    <a:pt x="8" y="117"/>
                    <a:pt x="9" y="119"/>
                  </a:cubicBezTo>
                  <a:cubicBezTo>
                    <a:pt x="13" y="119"/>
                    <a:pt x="17" y="120"/>
                    <a:pt x="21" y="120"/>
                  </a:cubicBezTo>
                  <a:cubicBezTo>
                    <a:pt x="21" y="120"/>
                    <a:pt x="21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20"/>
                    <a:pt x="21" y="120"/>
                    <a:pt x="22" y="121"/>
                  </a:cubicBezTo>
                  <a:cubicBezTo>
                    <a:pt x="23" y="121"/>
                    <a:pt x="23" y="120"/>
                    <a:pt x="26" y="120"/>
                  </a:cubicBezTo>
                  <a:cubicBezTo>
                    <a:pt x="27" y="118"/>
                    <a:pt x="27" y="115"/>
                    <a:pt x="27" y="113"/>
                  </a:cubicBezTo>
                  <a:cubicBezTo>
                    <a:pt x="27" y="113"/>
                    <a:pt x="27" y="114"/>
                    <a:pt x="27" y="113"/>
                  </a:cubicBezTo>
                  <a:cubicBezTo>
                    <a:pt x="28" y="111"/>
                    <a:pt x="28" y="109"/>
                    <a:pt x="31" y="107"/>
                  </a:cubicBezTo>
                  <a:cubicBezTo>
                    <a:pt x="32" y="104"/>
                    <a:pt x="35" y="96"/>
                    <a:pt x="32" y="92"/>
                  </a:cubicBezTo>
                  <a:cubicBezTo>
                    <a:pt x="32" y="91"/>
                    <a:pt x="31" y="91"/>
                    <a:pt x="31" y="91"/>
                  </a:cubicBezTo>
                  <a:cubicBezTo>
                    <a:pt x="31" y="90"/>
                    <a:pt x="32" y="90"/>
                    <a:pt x="32" y="90"/>
                  </a:cubicBezTo>
                  <a:cubicBezTo>
                    <a:pt x="33" y="89"/>
                    <a:pt x="32" y="89"/>
                    <a:pt x="31" y="88"/>
                  </a:cubicBezTo>
                  <a:cubicBezTo>
                    <a:pt x="32" y="87"/>
                    <a:pt x="32" y="86"/>
                    <a:pt x="31" y="84"/>
                  </a:cubicBezTo>
                  <a:cubicBezTo>
                    <a:pt x="32" y="82"/>
                    <a:pt x="34" y="79"/>
                    <a:pt x="32" y="77"/>
                  </a:cubicBezTo>
                  <a:cubicBezTo>
                    <a:pt x="34" y="72"/>
                    <a:pt x="31" y="64"/>
                    <a:pt x="33" y="60"/>
                  </a:cubicBezTo>
                  <a:cubicBezTo>
                    <a:pt x="32" y="60"/>
                    <a:pt x="31" y="60"/>
                    <a:pt x="31" y="59"/>
                  </a:cubicBezTo>
                  <a:cubicBezTo>
                    <a:pt x="32" y="58"/>
                    <a:pt x="32" y="59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6"/>
                    <a:pt x="31" y="58"/>
                    <a:pt x="31" y="57"/>
                  </a:cubicBezTo>
                  <a:cubicBezTo>
                    <a:pt x="31" y="56"/>
                    <a:pt x="32" y="56"/>
                    <a:pt x="32" y="56"/>
                  </a:cubicBezTo>
                  <a:cubicBezTo>
                    <a:pt x="32" y="55"/>
                    <a:pt x="31" y="56"/>
                    <a:pt x="30" y="54"/>
                  </a:cubicBezTo>
                  <a:cubicBezTo>
                    <a:pt x="31" y="54"/>
                    <a:pt x="30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3" y="53"/>
                    <a:pt x="30" y="53"/>
                    <a:pt x="31" y="53"/>
                  </a:cubicBezTo>
                  <a:cubicBezTo>
                    <a:pt x="31" y="52"/>
                    <a:pt x="32" y="53"/>
                    <a:pt x="32" y="53"/>
                  </a:cubicBezTo>
                  <a:cubicBezTo>
                    <a:pt x="32" y="52"/>
                    <a:pt x="32" y="51"/>
                    <a:pt x="32" y="51"/>
                  </a:cubicBezTo>
                  <a:cubicBezTo>
                    <a:pt x="30" y="51"/>
                    <a:pt x="29" y="49"/>
                    <a:pt x="27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28" y="48"/>
                    <a:pt x="29" y="48"/>
                    <a:pt x="29" y="47"/>
                  </a:cubicBezTo>
                  <a:cubicBezTo>
                    <a:pt x="32" y="50"/>
                    <a:pt x="34" y="46"/>
                    <a:pt x="35" y="44"/>
                  </a:cubicBezTo>
                  <a:cubicBezTo>
                    <a:pt x="35" y="42"/>
                    <a:pt x="34" y="37"/>
                    <a:pt x="36" y="35"/>
                  </a:cubicBezTo>
                  <a:cubicBezTo>
                    <a:pt x="35" y="29"/>
                    <a:pt x="35" y="25"/>
                    <a:pt x="32" y="22"/>
                  </a:cubicBezTo>
                  <a:cubicBezTo>
                    <a:pt x="31" y="22"/>
                    <a:pt x="31" y="22"/>
                    <a:pt x="30" y="21"/>
                  </a:cubicBezTo>
                  <a:cubicBezTo>
                    <a:pt x="29" y="23"/>
                    <a:pt x="28" y="25"/>
                    <a:pt x="26" y="24"/>
                  </a:cubicBezTo>
                  <a:cubicBezTo>
                    <a:pt x="26" y="22"/>
                    <a:pt x="26" y="20"/>
                    <a:pt x="28" y="18"/>
                  </a:cubicBezTo>
                  <a:cubicBezTo>
                    <a:pt x="27" y="16"/>
                    <a:pt x="27" y="14"/>
                    <a:pt x="28" y="12"/>
                  </a:cubicBezTo>
                  <a:cubicBezTo>
                    <a:pt x="28" y="11"/>
                    <a:pt x="27" y="10"/>
                    <a:pt x="27" y="9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8"/>
                    <a:pt x="27" y="7"/>
                    <a:pt x="26" y="6"/>
                  </a:cubicBezTo>
                  <a:cubicBezTo>
                    <a:pt x="27" y="6"/>
                    <a:pt x="27" y="5"/>
                    <a:pt x="28" y="5"/>
                  </a:cubicBezTo>
                  <a:cubicBezTo>
                    <a:pt x="27" y="4"/>
                    <a:pt x="28" y="5"/>
                    <a:pt x="29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7" y="2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5" y="2"/>
                    <a:pt x="24" y="1"/>
                    <a:pt x="24" y="0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21" y="1"/>
                    <a:pt x="20" y="3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6" y="2"/>
                    <a:pt x="12" y="2"/>
                    <a:pt x="12" y="5"/>
                  </a:cubicBezTo>
                  <a:cubicBezTo>
                    <a:pt x="13" y="5"/>
                    <a:pt x="14" y="4"/>
                    <a:pt x="14" y="5"/>
                  </a:cubicBezTo>
                  <a:cubicBezTo>
                    <a:pt x="11" y="6"/>
                    <a:pt x="11" y="8"/>
                    <a:pt x="8" y="9"/>
                  </a:cubicBezTo>
                  <a:cubicBezTo>
                    <a:pt x="9" y="10"/>
                    <a:pt x="6" y="11"/>
                    <a:pt x="8" y="11"/>
                  </a:cubicBezTo>
                  <a:cubicBezTo>
                    <a:pt x="8" y="12"/>
                    <a:pt x="7" y="11"/>
                    <a:pt x="7" y="12"/>
                  </a:cubicBezTo>
                  <a:cubicBezTo>
                    <a:pt x="8" y="12"/>
                    <a:pt x="6" y="12"/>
                    <a:pt x="7" y="13"/>
                  </a:cubicBezTo>
                  <a:cubicBezTo>
                    <a:pt x="7" y="14"/>
                    <a:pt x="8" y="11"/>
                    <a:pt x="9" y="12"/>
                  </a:cubicBezTo>
                  <a:cubicBezTo>
                    <a:pt x="8" y="12"/>
                    <a:pt x="8" y="13"/>
                    <a:pt x="9" y="14"/>
                  </a:cubicBezTo>
                  <a:cubicBezTo>
                    <a:pt x="7" y="15"/>
                    <a:pt x="5" y="17"/>
                    <a:pt x="7" y="16"/>
                  </a:cubicBezTo>
                  <a:cubicBezTo>
                    <a:pt x="6" y="18"/>
                    <a:pt x="4" y="20"/>
                    <a:pt x="6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2"/>
                    <a:pt x="6" y="23"/>
                    <a:pt x="6" y="23"/>
                  </a:cubicBezTo>
                  <a:cubicBezTo>
                    <a:pt x="7" y="23"/>
                    <a:pt x="7" y="22"/>
                    <a:pt x="7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7" y="26"/>
                    <a:pt x="5" y="28"/>
                    <a:pt x="6" y="28"/>
                  </a:cubicBezTo>
                  <a:cubicBezTo>
                    <a:pt x="6" y="28"/>
                    <a:pt x="7" y="27"/>
                    <a:pt x="7" y="28"/>
                  </a:cubicBezTo>
                  <a:cubicBezTo>
                    <a:pt x="7" y="29"/>
                    <a:pt x="4" y="30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3"/>
                    <a:pt x="6" y="35"/>
                    <a:pt x="5" y="35"/>
                  </a:cubicBezTo>
                  <a:cubicBezTo>
                    <a:pt x="6" y="39"/>
                    <a:pt x="5" y="42"/>
                    <a:pt x="6" y="44"/>
                  </a:cubicBezTo>
                  <a:cubicBezTo>
                    <a:pt x="6" y="43"/>
                    <a:pt x="7" y="45"/>
                    <a:pt x="7" y="44"/>
                  </a:cubicBezTo>
                  <a:cubicBezTo>
                    <a:pt x="6" y="44"/>
                    <a:pt x="7" y="42"/>
                    <a:pt x="7" y="42"/>
                  </a:cubicBezTo>
                  <a:cubicBezTo>
                    <a:pt x="8" y="44"/>
                    <a:pt x="9" y="43"/>
                    <a:pt x="9" y="44"/>
                  </a:cubicBezTo>
                  <a:cubicBezTo>
                    <a:pt x="9" y="45"/>
                    <a:pt x="8" y="44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8" y="47"/>
                    <a:pt x="8" y="46"/>
                    <a:pt x="7" y="47"/>
                  </a:cubicBezTo>
                  <a:cubicBezTo>
                    <a:pt x="7" y="47"/>
                    <a:pt x="8" y="47"/>
                    <a:pt x="8" y="49"/>
                  </a:cubicBezTo>
                  <a:cubicBezTo>
                    <a:pt x="6" y="56"/>
                    <a:pt x="2" y="65"/>
                    <a:pt x="8" y="73"/>
                  </a:cubicBezTo>
                  <a:cubicBezTo>
                    <a:pt x="10" y="75"/>
                    <a:pt x="12" y="78"/>
                    <a:pt x="12" y="80"/>
                  </a:cubicBezTo>
                  <a:cubicBezTo>
                    <a:pt x="11" y="81"/>
                    <a:pt x="11" y="80"/>
                    <a:pt x="10" y="81"/>
                  </a:cubicBezTo>
                  <a:cubicBezTo>
                    <a:pt x="10" y="81"/>
                    <a:pt x="11" y="84"/>
                    <a:pt x="9" y="83"/>
                  </a:cubicBezTo>
                  <a:cubicBezTo>
                    <a:pt x="9" y="83"/>
                    <a:pt x="10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5"/>
                    <a:pt x="8" y="85"/>
                    <a:pt x="7" y="86"/>
                  </a:cubicBezTo>
                  <a:cubicBezTo>
                    <a:pt x="1" y="87"/>
                    <a:pt x="0" y="97"/>
                    <a:pt x="1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60">
              <a:extLst>
                <a:ext uri="{FF2B5EF4-FFF2-40B4-BE49-F238E27FC236}">
                  <a16:creationId xmlns:a16="http://schemas.microsoft.com/office/drawing/2014/main" xmlns="" id="{7EE8D6F9-A086-4741-A421-3172DDA3C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774" y="5750236"/>
              <a:ext cx="7651" cy="57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1"/>
                    <a:pt x="5" y="4"/>
                    <a:pt x="4" y="1"/>
                  </a:cubicBezTo>
                  <a:cubicBezTo>
                    <a:pt x="2" y="3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61">
              <a:extLst>
                <a:ext uri="{FF2B5EF4-FFF2-40B4-BE49-F238E27FC236}">
                  <a16:creationId xmlns:a16="http://schemas.microsoft.com/office/drawing/2014/main" xmlns="" id="{376E1CB3-5723-4DA8-8B89-2769D947D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818" y="5877745"/>
              <a:ext cx="121771" cy="9499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58" y="47"/>
                </a:cxn>
                <a:cxn ang="0">
                  <a:pos x="40" y="55"/>
                </a:cxn>
                <a:cxn ang="0">
                  <a:pos x="41" y="56"/>
                </a:cxn>
                <a:cxn ang="0">
                  <a:pos x="73" y="50"/>
                </a:cxn>
                <a:cxn ang="0">
                  <a:pos x="70" y="51"/>
                </a:cxn>
                <a:cxn ang="0">
                  <a:pos x="76" y="58"/>
                </a:cxn>
                <a:cxn ang="0">
                  <a:pos x="81" y="52"/>
                </a:cxn>
                <a:cxn ang="0">
                  <a:pos x="78" y="49"/>
                </a:cxn>
                <a:cxn ang="0">
                  <a:pos x="75" y="51"/>
                </a:cxn>
                <a:cxn ang="0">
                  <a:pos x="73" y="46"/>
                </a:cxn>
                <a:cxn ang="0">
                  <a:pos x="74" y="43"/>
                </a:cxn>
                <a:cxn ang="0">
                  <a:pos x="74" y="40"/>
                </a:cxn>
                <a:cxn ang="0">
                  <a:pos x="71" y="37"/>
                </a:cxn>
                <a:cxn ang="0">
                  <a:pos x="66" y="38"/>
                </a:cxn>
                <a:cxn ang="0">
                  <a:pos x="65" y="34"/>
                </a:cxn>
                <a:cxn ang="0">
                  <a:pos x="69" y="29"/>
                </a:cxn>
                <a:cxn ang="0">
                  <a:pos x="63" y="28"/>
                </a:cxn>
                <a:cxn ang="0">
                  <a:pos x="51" y="25"/>
                </a:cxn>
                <a:cxn ang="0">
                  <a:pos x="46" y="15"/>
                </a:cxn>
                <a:cxn ang="0">
                  <a:pos x="39" y="8"/>
                </a:cxn>
                <a:cxn ang="0">
                  <a:pos x="3" y="7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5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11" y="21"/>
                </a:cxn>
                <a:cxn ang="0">
                  <a:pos x="22" y="36"/>
                </a:cxn>
                <a:cxn ang="0">
                  <a:pos x="22" y="39"/>
                </a:cxn>
                <a:cxn ang="0">
                  <a:pos x="32" y="50"/>
                </a:cxn>
                <a:cxn ang="0">
                  <a:pos x="35" y="51"/>
                </a:cxn>
                <a:cxn ang="0">
                  <a:pos x="36" y="55"/>
                </a:cxn>
                <a:cxn ang="0">
                  <a:pos x="38" y="54"/>
                </a:cxn>
                <a:cxn ang="0">
                  <a:pos x="40" y="56"/>
                </a:cxn>
                <a:cxn ang="0">
                  <a:pos x="43" y="57"/>
                </a:cxn>
                <a:cxn ang="0">
                  <a:pos x="42" y="60"/>
                </a:cxn>
                <a:cxn ang="0">
                  <a:pos x="46" y="58"/>
                </a:cxn>
                <a:cxn ang="0">
                  <a:pos x="50" y="58"/>
                </a:cxn>
                <a:cxn ang="0">
                  <a:pos x="50" y="59"/>
                </a:cxn>
                <a:cxn ang="0">
                  <a:pos x="60" y="55"/>
                </a:cxn>
                <a:cxn ang="0">
                  <a:pos x="61" y="57"/>
                </a:cxn>
                <a:cxn ang="0">
                  <a:pos x="65" y="55"/>
                </a:cxn>
                <a:cxn ang="0">
                  <a:pos x="70" y="58"/>
                </a:cxn>
                <a:cxn ang="0">
                  <a:pos x="77" y="60"/>
                </a:cxn>
              </a:cxnLst>
              <a:rect l="0" t="0" r="r" b="b"/>
              <a:pathLst>
                <a:path w="81" h="63">
                  <a:moveTo>
                    <a:pt x="58" y="47"/>
                  </a:moveTo>
                  <a:cubicBezTo>
                    <a:pt x="58" y="46"/>
                    <a:pt x="58" y="47"/>
                    <a:pt x="57" y="47"/>
                  </a:cubicBezTo>
                  <a:cubicBezTo>
                    <a:pt x="57" y="46"/>
                    <a:pt x="57" y="45"/>
                    <a:pt x="57" y="44"/>
                  </a:cubicBezTo>
                  <a:cubicBezTo>
                    <a:pt x="58" y="45"/>
                    <a:pt x="60" y="46"/>
                    <a:pt x="58" y="47"/>
                  </a:cubicBezTo>
                  <a:close/>
                  <a:moveTo>
                    <a:pt x="41" y="56"/>
                  </a:moveTo>
                  <a:cubicBezTo>
                    <a:pt x="41" y="57"/>
                    <a:pt x="40" y="55"/>
                    <a:pt x="40" y="55"/>
                  </a:cubicBezTo>
                  <a:cubicBezTo>
                    <a:pt x="40" y="55"/>
                    <a:pt x="39" y="55"/>
                    <a:pt x="39" y="56"/>
                  </a:cubicBezTo>
                  <a:cubicBezTo>
                    <a:pt x="38" y="55"/>
                    <a:pt x="41" y="54"/>
                    <a:pt x="41" y="56"/>
                  </a:cubicBezTo>
                  <a:close/>
                  <a:moveTo>
                    <a:pt x="70" y="51"/>
                  </a:moveTo>
                  <a:cubicBezTo>
                    <a:pt x="71" y="51"/>
                    <a:pt x="72" y="51"/>
                    <a:pt x="73" y="50"/>
                  </a:cubicBezTo>
                  <a:cubicBezTo>
                    <a:pt x="72" y="51"/>
                    <a:pt x="72" y="52"/>
                    <a:pt x="71" y="53"/>
                  </a:cubicBezTo>
                  <a:cubicBezTo>
                    <a:pt x="70" y="52"/>
                    <a:pt x="70" y="52"/>
                    <a:pt x="70" y="51"/>
                  </a:cubicBezTo>
                  <a:close/>
                  <a:moveTo>
                    <a:pt x="77" y="60"/>
                  </a:moveTo>
                  <a:cubicBezTo>
                    <a:pt x="76" y="59"/>
                    <a:pt x="76" y="59"/>
                    <a:pt x="76" y="58"/>
                  </a:cubicBezTo>
                  <a:cubicBezTo>
                    <a:pt x="78" y="59"/>
                    <a:pt x="79" y="56"/>
                    <a:pt x="78" y="55"/>
                  </a:cubicBezTo>
                  <a:cubicBezTo>
                    <a:pt x="79" y="54"/>
                    <a:pt x="79" y="53"/>
                    <a:pt x="81" y="52"/>
                  </a:cubicBezTo>
                  <a:cubicBezTo>
                    <a:pt x="81" y="51"/>
                    <a:pt x="79" y="51"/>
                    <a:pt x="78" y="51"/>
                  </a:cubicBezTo>
                  <a:cubicBezTo>
                    <a:pt x="78" y="50"/>
                    <a:pt x="77" y="50"/>
                    <a:pt x="78" y="49"/>
                  </a:cubicBezTo>
                  <a:cubicBezTo>
                    <a:pt x="77" y="49"/>
                    <a:pt x="76" y="49"/>
                    <a:pt x="76" y="49"/>
                  </a:cubicBezTo>
                  <a:cubicBezTo>
                    <a:pt x="75" y="50"/>
                    <a:pt x="76" y="51"/>
                    <a:pt x="75" y="51"/>
                  </a:cubicBezTo>
                  <a:cubicBezTo>
                    <a:pt x="74" y="50"/>
                    <a:pt x="76" y="49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ubicBezTo>
                    <a:pt x="74" y="45"/>
                    <a:pt x="74" y="44"/>
                    <a:pt x="73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3" y="42"/>
                    <a:pt x="72" y="41"/>
                  </a:cubicBezTo>
                  <a:cubicBezTo>
                    <a:pt x="73" y="40"/>
                    <a:pt x="74" y="41"/>
                    <a:pt x="74" y="40"/>
                  </a:cubicBezTo>
                  <a:cubicBezTo>
                    <a:pt x="73" y="40"/>
                    <a:pt x="72" y="41"/>
                    <a:pt x="72" y="41"/>
                  </a:cubicBezTo>
                  <a:cubicBezTo>
                    <a:pt x="72" y="39"/>
                    <a:pt x="72" y="39"/>
                    <a:pt x="71" y="37"/>
                  </a:cubicBezTo>
                  <a:cubicBezTo>
                    <a:pt x="68" y="38"/>
                    <a:pt x="68" y="36"/>
                    <a:pt x="67" y="35"/>
                  </a:cubicBezTo>
                  <a:cubicBezTo>
                    <a:pt x="67" y="36"/>
                    <a:pt x="67" y="37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7"/>
                    <a:pt x="64" y="35"/>
                    <a:pt x="65" y="34"/>
                  </a:cubicBezTo>
                  <a:cubicBezTo>
                    <a:pt x="67" y="33"/>
                    <a:pt x="70" y="32"/>
                    <a:pt x="70" y="31"/>
                  </a:cubicBezTo>
                  <a:cubicBezTo>
                    <a:pt x="69" y="31"/>
                    <a:pt x="70" y="30"/>
                    <a:pt x="69" y="29"/>
                  </a:cubicBezTo>
                  <a:cubicBezTo>
                    <a:pt x="67" y="29"/>
                    <a:pt x="66" y="29"/>
                    <a:pt x="64" y="30"/>
                  </a:cubicBezTo>
                  <a:cubicBezTo>
                    <a:pt x="64" y="29"/>
                    <a:pt x="64" y="28"/>
                    <a:pt x="63" y="28"/>
                  </a:cubicBezTo>
                  <a:cubicBezTo>
                    <a:pt x="61" y="29"/>
                    <a:pt x="62" y="30"/>
                    <a:pt x="61" y="30"/>
                  </a:cubicBezTo>
                  <a:cubicBezTo>
                    <a:pt x="59" y="25"/>
                    <a:pt x="55" y="24"/>
                    <a:pt x="51" y="25"/>
                  </a:cubicBezTo>
                  <a:cubicBezTo>
                    <a:pt x="52" y="23"/>
                    <a:pt x="50" y="20"/>
                    <a:pt x="49" y="20"/>
                  </a:cubicBezTo>
                  <a:cubicBezTo>
                    <a:pt x="49" y="18"/>
                    <a:pt x="47" y="16"/>
                    <a:pt x="46" y="15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4" y="11"/>
                    <a:pt x="41" y="9"/>
                    <a:pt x="39" y="8"/>
                  </a:cubicBezTo>
                  <a:cubicBezTo>
                    <a:pt x="32" y="2"/>
                    <a:pt x="23" y="0"/>
                    <a:pt x="14" y="3"/>
                  </a:cubicBezTo>
                  <a:cubicBezTo>
                    <a:pt x="8" y="4"/>
                    <a:pt x="8" y="6"/>
                    <a:pt x="3" y="7"/>
                  </a:cubicBezTo>
                  <a:cubicBezTo>
                    <a:pt x="5" y="10"/>
                    <a:pt x="0" y="13"/>
                    <a:pt x="0" y="17"/>
                  </a:cubicBezTo>
                  <a:cubicBezTo>
                    <a:pt x="1" y="17"/>
                    <a:pt x="1" y="15"/>
                    <a:pt x="1" y="16"/>
                  </a:cubicBezTo>
                  <a:cubicBezTo>
                    <a:pt x="2" y="17"/>
                    <a:pt x="1" y="19"/>
                    <a:pt x="3" y="20"/>
                  </a:cubicBezTo>
                  <a:cubicBezTo>
                    <a:pt x="2" y="15"/>
                    <a:pt x="0" y="14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3" y="11"/>
                    <a:pt x="2" y="14"/>
                    <a:pt x="3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3"/>
                    <a:pt x="3" y="15"/>
                    <a:pt x="3" y="15"/>
                  </a:cubicBezTo>
                  <a:cubicBezTo>
                    <a:pt x="4" y="14"/>
                    <a:pt x="4" y="12"/>
                    <a:pt x="5" y="13"/>
                  </a:cubicBezTo>
                  <a:cubicBezTo>
                    <a:pt x="5" y="13"/>
                    <a:pt x="4" y="15"/>
                    <a:pt x="5" y="16"/>
                  </a:cubicBezTo>
                  <a:cubicBezTo>
                    <a:pt x="5" y="15"/>
                    <a:pt x="5" y="13"/>
                    <a:pt x="6" y="13"/>
                  </a:cubicBezTo>
                  <a:cubicBezTo>
                    <a:pt x="6" y="14"/>
                    <a:pt x="5" y="16"/>
                    <a:pt x="6" y="17"/>
                  </a:cubicBezTo>
                  <a:cubicBezTo>
                    <a:pt x="6" y="16"/>
                    <a:pt x="6" y="14"/>
                    <a:pt x="7" y="15"/>
                  </a:cubicBezTo>
                  <a:cubicBezTo>
                    <a:pt x="7" y="15"/>
                    <a:pt x="7" y="18"/>
                    <a:pt x="8" y="19"/>
                  </a:cubicBezTo>
                  <a:cubicBezTo>
                    <a:pt x="8" y="17"/>
                    <a:pt x="7" y="15"/>
                    <a:pt x="8" y="14"/>
                  </a:cubicBezTo>
                  <a:cubicBezTo>
                    <a:pt x="8" y="16"/>
                    <a:pt x="8" y="19"/>
                    <a:pt x="9" y="20"/>
                  </a:cubicBezTo>
                  <a:cubicBezTo>
                    <a:pt x="9" y="18"/>
                    <a:pt x="8" y="16"/>
                    <a:pt x="9" y="14"/>
                  </a:cubicBezTo>
                  <a:cubicBezTo>
                    <a:pt x="9" y="17"/>
                    <a:pt x="10" y="24"/>
                    <a:pt x="10" y="17"/>
                  </a:cubicBezTo>
                  <a:cubicBezTo>
                    <a:pt x="10" y="19"/>
                    <a:pt x="10" y="20"/>
                    <a:pt x="11" y="21"/>
                  </a:cubicBezTo>
                  <a:cubicBezTo>
                    <a:pt x="12" y="20"/>
                    <a:pt x="16" y="33"/>
                    <a:pt x="16" y="28"/>
                  </a:cubicBezTo>
                  <a:cubicBezTo>
                    <a:pt x="18" y="31"/>
                    <a:pt x="21" y="34"/>
                    <a:pt x="22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2" y="38"/>
                    <a:pt x="22" y="39"/>
                  </a:cubicBezTo>
                  <a:cubicBezTo>
                    <a:pt x="24" y="42"/>
                    <a:pt x="27" y="44"/>
                    <a:pt x="31" y="48"/>
                  </a:cubicBezTo>
                  <a:cubicBezTo>
                    <a:pt x="32" y="49"/>
                    <a:pt x="30" y="50"/>
                    <a:pt x="32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50"/>
                    <a:pt x="34" y="50"/>
                    <a:pt x="35" y="51"/>
                  </a:cubicBezTo>
                  <a:cubicBezTo>
                    <a:pt x="35" y="52"/>
                    <a:pt x="33" y="54"/>
                    <a:pt x="34" y="54"/>
                  </a:cubicBezTo>
                  <a:cubicBezTo>
                    <a:pt x="35" y="52"/>
                    <a:pt x="35" y="55"/>
                    <a:pt x="36" y="55"/>
                  </a:cubicBezTo>
                  <a:cubicBezTo>
                    <a:pt x="36" y="54"/>
                    <a:pt x="37" y="54"/>
                    <a:pt x="37" y="53"/>
                  </a:cubicBezTo>
                  <a:cubicBezTo>
                    <a:pt x="38" y="54"/>
                    <a:pt x="38" y="53"/>
                    <a:pt x="38" y="54"/>
                  </a:cubicBezTo>
                  <a:cubicBezTo>
                    <a:pt x="38" y="55"/>
                    <a:pt x="39" y="57"/>
                    <a:pt x="40" y="57"/>
                  </a:cubicBezTo>
                  <a:cubicBezTo>
                    <a:pt x="40" y="57"/>
                    <a:pt x="39" y="56"/>
                    <a:pt x="40" y="56"/>
                  </a:cubicBezTo>
                  <a:cubicBezTo>
                    <a:pt x="41" y="57"/>
                    <a:pt x="43" y="56"/>
                    <a:pt x="43" y="55"/>
                  </a:cubicBezTo>
                  <a:cubicBezTo>
                    <a:pt x="43" y="56"/>
                    <a:pt x="43" y="57"/>
                    <a:pt x="43" y="57"/>
                  </a:cubicBezTo>
                  <a:cubicBezTo>
                    <a:pt x="42" y="57"/>
                    <a:pt x="42" y="57"/>
                    <a:pt x="41" y="57"/>
                  </a:cubicBezTo>
                  <a:cubicBezTo>
                    <a:pt x="42" y="58"/>
                    <a:pt x="43" y="59"/>
                    <a:pt x="42" y="60"/>
                  </a:cubicBezTo>
                  <a:cubicBezTo>
                    <a:pt x="44" y="59"/>
                    <a:pt x="43" y="58"/>
                    <a:pt x="44" y="57"/>
                  </a:cubicBezTo>
                  <a:cubicBezTo>
                    <a:pt x="44" y="59"/>
                    <a:pt x="45" y="57"/>
                    <a:pt x="46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7" y="58"/>
                    <a:pt x="48" y="57"/>
                    <a:pt x="50" y="58"/>
                  </a:cubicBezTo>
                  <a:cubicBezTo>
                    <a:pt x="49" y="57"/>
                    <a:pt x="50" y="55"/>
                    <a:pt x="51" y="56"/>
                  </a:cubicBezTo>
                  <a:cubicBezTo>
                    <a:pt x="51" y="57"/>
                    <a:pt x="50" y="58"/>
                    <a:pt x="50" y="59"/>
                  </a:cubicBezTo>
                  <a:cubicBezTo>
                    <a:pt x="51" y="59"/>
                    <a:pt x="52" y="57"/>
                    <a:pt x="54" y="56"/>
                  </a:cubicBezTo>
                  <a:cubicBezTo>
                    <a:pt x="56" y="57"/>
                    <a:pt x="58" y="57"/>
                    <a:pt x="60" y="55"/>
                  </a:cubicBezTo>
                  <a:cubicBezTo>
                    <a:pt x="60" y="56"/>
                    <a:pt x="59" y="56"/>
                    <a:pt x="59" y="57"/>
                  </a:cubicBezTo>
                  <a:cubicBezTo>
                    <a:pt x="60" y="57"/>
                    <a:pt x="60" y="58"/>
                    <a:pt x="61" y="57"/>
                  </a:cubicBezTo>
                  <a:cubicBezTo>
                    <a:pt x="61" y="56"/>
                    <a:pt x="61" y="55"/>
                    <a:pt x="63" y="55"/>
                  </a:cubicBezTo>
                  <a:cubicBezTo>
                    <a:pt x="63" y="56"/>
                    <a:pt x="65" y="55"/>
                    <a:pt x="65" y="55"/>
                  </a:cubicBezTo>
                  <a:cubicBezTo>
                    <a:pt x="64" y="56"/>
                    <a:pt x="63" y="55"/>
                    <a:pt x="62" y="57"/>
                  </a:cubicBezTo>
                  <a:cubicBezTo>
                    <a:pt x="64" y="58"/>
                    <a:pt x="69" y="60"/>
                    <a:pt x="70" y="58"/>
                  </a:cubicBezTo>
                  <a:cubicBezTo>
                    <a:pt x="72" y="58"/>
                    <a:pt x="71" y="61"/>
                    <a:pt x="69" y="61"/>
                  </a:cubicBezTo>
                  <a:cubicBezTo>
                    <a:pt x="71" y="63"/>
                    <a:pt x="73" y="61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62">
              <a:extLst>
                <a:ext uri="{FF2B5EF4-FFF2-40B4-BE49-F238E27FC236}">
                  <a16:creationId xmlns:a16="http://schemas.microsoft.com/office/drawing/2014/main" xmlns="" id="{C023B026-D4D6-4289-A905-FEAD860F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359" y="5951700"/>
              <a:ext cx="7651" cy="76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3" y="2"/>
                    <a:pt x="0" y="2"/>
                    <a:pt x="2" y="4"/>
                  </a:cubicBezTo>
                  <a:cubicBezTo>
                    <a:pt x="3" y="4"/>
                    <a:pt x="3" y="5"/>
                    <a:pt x="5" y="4"/>
                  </a:cubicBezTo>
                  <a:cubicBezTo>
                    <a:pt x="3" y="3"/>
                    <a:pt x="5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63">
              <a:extLst>
                <a:ext uri="{FF2B5EF4-FFF2-40B4-BE49-F238E27FC236}">
                  <a16:creationId xmlns:a16="http://schemas.microsoft.com/office/drawing/2014/main" xmlns="" id="{65CAFE32-353A-4488-8149-054C4D23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156" y="5905160"/>
              <a:ext cx="13389" cy="573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9" h="4">
                  <a:moveTo>
                    <a:pt x="2" y="3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5" y="3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9" y="4"/>
                    <a:pt x="9" y="1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2"/>
                    <a:pt x="6" y="1"/>
                    <a:pt x="5" y="2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2"/>
                    <a:pt x="4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2"/>
                    <a:pt x="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85">
              <a:extLst>
                <a:ext uri="{FF2B5EF4-FFF2-40B4-BE49-F238E27FC236}">
                  <a16:creationId xmlns:a16="http://schemas.microsoft.com/office/drawing/2014/main" xmlns="" id="{D2FBACF0-731F-481F-8BB6-B74DF8AD0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092" y="5395762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87">
              <a:extLst>
                <a:ext uri="{FF2B5EF4-FFF2-40B4-BE49-F238E27FC236}">
                  <a16:creationId xmlns:a16="http://schemas.microsoft.com/office/drawing/2014/main" xmlns="" id="{B96CFB6A-6AC4-4781-A0DD-6EED7E1BE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059" y="5683932"/>
              <a:ext cx="105195" cy="88619"/>
            </a:xfrm>
            <a:custGeom>
              <a:avLst/>
              <a:gdLst/>
              <a:ahLst/>
              <a:cxnLst>
                <a:cxn ang="0">
                  <a:pos x="70" y="43"/>
                </a:cxn>
                <a:cxn ang="0">
                  <a:pos x="66" y="59"/>
                </a:cxn>
                <a:cxn ang="0">
                  <a:pos x="0" y="44"/>
                </a:cxn>
                <a:cxn ang="0">
                  <a:pos x="5" y="22"/>
                </a:cxn>
                <a:cxn ang="0">
                  <a:pos x="8" y="12"/>
                </a:cxn>
                <a:cxn ang="0">
                  <a:pos x="12" y="6"/>
                </a:cxn>
                <a:cxn ang="0">
                  <a:pos x="22" y="1"/>
                </a:cxn>
                <a:cxn ang="0">
                  <a:pos x="33" y="1"/>
                </a:cxn>
                <a:cxn ang="0">
                  <a:pos x="44" y="7"/>
                </a:cxn>
                <a:cxn ang="0">
                  <a:pos x="50" y="17"/>
                </a:cxn>
                <a:cxn ang="0">
                  <a:pos x="51" y="23"/>
                </a:cxn>
                <a:cxn ang="0">
                  <a:pos x="50" y="34"/>
                </a:cxn>
                <a:cxn ang="0">
                  <a:pos x="49" y="38"/>
                </a:cxn>
                <a:cxn ang="0">
                  <a:pos x="70" y="43"/>
                </a:cxn>
                <a:cxn ang="0">
                  <a:pos x="34" y="35"/>
                </a:cxn>
                <a:cxn ang="0">
                  <a:pos x="35" y="32"/>
                </a:cxn>
                <a:cxn ang="0">
                  <a:pos x="35" y="22"/>
                </a:cxn>
                <a:cxn ang="0">
                  <a:pos x="30" y="18"/>
                </a:cxn>
                <a:cxn ang="0">
                  <a:pos x="23" y="19"/>
                </a:cxn>
                <a:cxn ang="0">
                  <a:pos x="19" y="27"/>
                </a:cxn>
                <a:cxn ang="0">
                  <a:pos x="18" y="31"/>
                </a:cxn>
                <a:cxn ang="0">
                  <a:pos x="34" y="35"/>
                </a:cxn>
              </a:cxnLst>
              <a:rect l="0" t="0" r="r" b="b"/>
              <a:pathLst>
                <a:path w="70" h="59">
                  <a:moveTo>
                    <a:pt x="70" y="43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8"/>
                    <a:pt x="7" y="14"/>
                    <a:pt x="8" y="12"/>
                  </a:cubicBezTo>
                  <a:cubicBezTo>
                    <a:pt x="9" y="10"/>
                    <a:pt x="11" y="8"/>
                    <a:pt x="12" y="6"/>
                  </a:cubicBezTo>
                  <a:cubicBezTo>
                    <a:pt x="15" y="4"/>
                    <a:pt x="18" y="2"/>
                    <a:pt x="22" y="1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37" y="2"/>
                    <a:pt x="41" y="4"/>
                    <a:pt x="44" y="7"/>
                  </a:cubicBezTo>
                  <a:cubicBezTo>
                    <a:pt x="47" y="9"/>
                    <a:pt x="49" y="13"/>
                    <a:pt x="50" y="17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1" y="26"/>
                    <a:pt x="51" y="29"/>
                    <a:pt x="50" y="34"/>
                  </a:cubicBezTo>
                  <a:cubicBezTo>
                    <a:pt x="49" y="38"/>
                    <a:pt x="49" y="38"/>
                    <a:pt x="49" y="38"/>
                  </a:cubicBezTo>
                  <a:lnTo>
                    <a:pt x="70" y="43"/>
                  </a:lnTo>
                  <a:close/>
                  <a:moveTo>
                    <a:pt x="34" y="35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27"/>
                    <a:pt x="36" y="24"/>
                    <a:pt x="35" y="22"/>
                  </a:cubicBezTo>
                  <a:cubicBezTo>
                    <a:pt x="34" y="20"/>
                    <a:pt x="33" y="19"/>
                    <a:pt x="30" y="18"/>
                  </a:cubicBezTo>
                  <a:cubicBezTo>
                    <a:pt x="27" y="17"/>
                    <a:pt x="25" y="18"/>
                    <a:pt x="23" y="19"/>
                  </a:cubicBezTo>
                  <a:cubicBezTo>
                    <a:pt x="22" y="21"/>
                    <a:pt x="20" y="23"/>
                    <a:pt x="19" y="27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3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88">
              <a:extLst>
                <a:ext uri="{FF2B5EF4-FFF2-40B4-BE49-F238E27FC236}">
                  <a16:creationId xmlns:a16="http://schemas.microsoft.com/office/drawing/2014/main" xmlns="" id="{7B2C4571-695E-44E5-9D23-AD2FE23AB2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0560" y="5594675"/>
              <a:ext cx="123684" cy="98182"/>
            </a:xfrm>
            <a:custGeom>
              <a:avLst/>
              <a:gdLst/>
              <a:ahLst/>
              <a:cxnLst>
                <a:cxn ang="0">
                  <a:pos x="69" y="50"/>
                </a:cxn>
                <a:cxn ang="0">
                  <a:pos x="62" y="65"/>
                </a:cxn>
                <a:cxn ang="0">
                  <a:pos x="0" y="38"/>
                </a:cxn>
                <a:cxn ang="0">
                  <a:pos x="8" y="17"/>
                </a:cxn>
                <a:cxn ang="0">
                  <a:pos x="13" y="8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1" y="11"/>
                </a:cxn>
                <a:cxn ang="0">
                  <a:pos x="54" y="25"/>
                </a:cxn>
                <a:cxn ang="0">
                  <a:pos x="82" y="19"/>
                </a:cxn>
                <a:cxn ang="0">
                  <a:pos x="74" y="38"/>
                </a:cxn>
                <a:cxn ang="0">
                  <a:pos x="49" y="41"/>
                </a:cxn>
                <a:cxn ang="0">
                  <a:pos x="69" y="50"/>
                </a:cxn>
                <a:cxn ang="0">
                  <a:pos x="35" y="35"/>
                </a:cxn>
                <a:cxn ang="0">
                  <a:pos x="36" y="32"/>
                </a:cxn>
                <a:cxn ang="0">
                  <a:pos x="38" y="23"/>
                </a:cxn>
                <a:cxn ang="0">
                  <a:pos x="34" y="18"/>
                </a:cxn>
                <a:cxn ang="0">
                  <a:pos x="27" y="18"/>
                </a:cxn>
                <a:cxn ang="0">
                  <a:pos x="22" y="25"/>
                </a:cxn>
                <a:cxn ang="0">
                  <a:pos x="20" y="29"/>
                </a:cxn>
                <a:cxn ang="0">
                  <a:pos x="35" y="35"/>
                </a:cxn>
              </a:cxnLst>
              <a:rect l="0" t="0" r="r" b="b"/>
              <a:pathLst>
                <a:path w="82" h="65">
                  <a:moveTo>
                    <a:pt x="69" y="50"/>
                  </a:moveTo>
                  <a:cubicBezTo>
                    <a:pt x="62" y="65"/>
                    <a:pt x="62" y="65"/>
                    <a:pt x="62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3"/>
                    <a:pt x="12" y="10"/>
                    <a:pt x="13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2" y="0"/>
                    <a:pt x="36" y="0"/>
                    <a:pt x="40" y="2"/>
                  </a:cubicBezTo>
                  <a:cubicBezTo>
                    <a:pt x="45" y="4"/>
                    <a:pt x="49" y="7"/>
                    <a:pt x="51" y="11"/>
                  </a:cubicBezTo>
                  <a:cubicBezTo>
                    <a:pt x="54" y="15"/>
                    <a:pt x="55" y="20"/>
                    <a:pt x="54" y="2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69" y="50"/>
                  </a:lnTo>
                  <a:close/>
                  <a:moveTo>
                    <a:pt x="35" y="35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9" y="25"/>
                    <a:pt x="38" y="23"/>
                  </a:cubicBezTo>
                  <a:cubicBezTo>
                    <a:pt x="38" y="21"/>
                    <a:pt x="36" y="19"/>
                    <a:pt x="34" y="18"/>
                  </a:cubicBezTo>
                  <a:cubicBezTo>
                    <a:pt x="31" y="17"/>
                    <a:pt x="29" y="17"/>
                    <a:pt x="27" y="18"/>
                  </a:cubicBezTo>
                  <a:cubicBezTo>
                    <a:pt x="25" y="19"/>
                    <a:pt x="23" y="21"/>
                    <a:pt x="22" y="25"/>
                  </a:cubicBezTo>
                  <a:cubicBezTo>
                    <a:pt x="20" y="29"/>
                    <a:pt x="20" y="29"/>
                    <a:pt x="20" y="29"/>
                  </a:cubicBezTo>
                  <a:lnTo>
                    <a:pt x="3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89">
              <a:extLst>
                <a:ext uri="{FF2B5EF4-FFF2-40B4-BE49-F238E27FC236}">
                  <a16:creationId xmlns:a16="http://schemas.microsoft.com/office/drawing/2014/main" xmlns="" id="{F4911C77-A43F-4396-9999-31FAAB2C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363" y="5541759"/>
              <a:ext cx="100732" cy="73955"/>
            </a:xfrm>
            <a:custGeom>
              <a:avLst/>
              <a:gdLst/>
              <a:ahLst/>
              <a:cxnLst>
                <a:cxn ang="0">
                  <a:pos x="158" y="83"/>
                </a:cxn>
                <a:cxn ang="0">
                  <a:pos x="139" y="116"/>
                </a:cxn>
                <a:cxn ang="0">
                  <a:pos x="0" y="34"/>
                </a:cxn>
                <a:cxn ang="0">
                  <a:pos x="21" y="0"/>
                </a:cxn>
                <a:cxn ang="0">
                  <a:pos x="158" y="83"/>
                </a:cxn>
              </a:cxnLst>
              <a:rect l="0" t="0" r="r" b="b"/>
              <a:pathLst>
                <a:path w="158" h="116">
                  <a:moveTo>
                    <a:pt x="158" y="83"/>
                  </a:moveTo>
                  <a:lnTo>
                    <a:pt x="139" y="116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158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90">
              <a:extLst>
                <a:ext uri="{FF2B5EF4-FFF2-40B4-BE49-F238E27FC236}">
                  <a16:creationId xmlns:a16="http://schemas.microsoft.com/office/drawing/2014/main" xmlns="" id="{56D74078-8687-4B2D-8813-CCD6B3FF5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140" y="5433377"/>
              <a:ext cx="149185" cy="149185"/>
            </a:xfrm>
            <a:custGeom>
              <a:avLst/>
              <a:gdLst/>
              <a:ahLst/>
              <a:cxnLst>
                <a:cxn ang="0">
                  <a:pos x="147" y="206"/>
                </a:cxn>
                <a:cxn ang="0">
                  <a:pos x="123" y="234"/>
                </a:cxn>
                <a:cxn ang="0">
                  <a:pos x="0" y="130"/>
                </a:cxn>
                <a:cxn ang="0">
                  <a:pos x="36" y="90"/>
                </a:cxn>
                <a:cxn ang="0">
                  <a:pos x="130" y="130"/>
                </a:cxn>
                <a:cxn ang="0">
                  <a:pos x="76" y="43"/>
                </a:cxn>
                <a:cxn ang="0">
                  <a:pos x="111" y="0"/>
                </a:cxn>
                <a:cxn ang="0">
                  <a:pos x="234" y="104"/>
                </a:cxn>
                <a:cxn ang="0">
                  <a:pos x="208" y="135"/>
                </a:cxn>
                <a:cxn ang="0">
                  <a:pos x="128" y="64"/>
                </a:cxn>
                <a:cxn ang="0">
                  <a:pos x="187" y="159"/>
                </a:cxn>
                <a:cxn ang="0">
                  <a:pos x="168" y="180"/>
                </a:cxn>
                <a:cxn ang="0">
                  <a:pos x="66" y="137"/>
                </a:cxn>
                <a:cxn ang="0">
                  <a:pos x="147" y="206"/>
                </a:cxn>
              </a:cxnLst>
              <a:rect l="0" t="0" r="r" b="b"/>
              <a:pathLst>
                <a:path w="234" h="234">
                  <a:moveTo>
                    <a:pt x="147" y="206"/>
                  </a:moveTo>
                  <a:lnTo>
                    <a:pt x="123" y="234"/>
                  </a:lnTo>
                  <a:lnTo>
                    <a:pt x="0" y="130"/>
                  </a:lnTo>
                  <a:lnTo>
                    <a:pt x="36" y="90"/>
                  </a:lnTo>
                  <a:lnTo>
                    <a:pt x="130" y="130"/>
                  </a:lnTo>
                  <a:lnTo>
                    <a:pt x="76" y="43"/>
                  </a:lnTo>
                  <a:lnTo>
                    <a:pt x="111" y="0"/>
                  </a:lnTo>
                  <a:lnTo>
                    <a:pt x="234" y="104"/>
                  </a:lnTo>
                  <a:lnTo>
                    <a:pt x="208" y="135"/>
                  </a:lnTo>
                  <a:lnTo>
                    <a:pt x="128" y="64"/>
                  </a:lnTo>
                  <a:lnTo>
                    <a:pt x="187" y="159"/>
                  </a:lnTo>
                  <a:lnTo>
                    <a:pt x="168" y="180"/>
                  </a:lnTo>
                  <a:lnTo>
                    <a:pt x="66" y="137"/>
                  </a:lnTo>
                  <a:lnTo>
                    <a:pt x="147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91">
              <a:extLst>
                <a:ext uri="{FF2B5EF4-FFF2-40B4-BE49-F238E27FC236}">
                  <a16:creationId xmlns:a16="http://schemas.microsoft.com/office/drawing/2014/main" xmlns="" id="{E585D1CD-2932-4F63-A16D-4A4914B3A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4173" y="5385561"/>
              <a:ext cx="109658" cy="117308"/>
            </a:xfrm>
            <a:custGeom>
              <a:avLst/>
              <a:gdLst/>
              <a:ahLst/>
              <a:cxnLst>
                <a:cxn ang="0">
                  <a:pos x="73" y="134"/>
                </a:cxn>
                <a:cxn ang="0">
                  <a:pos x="83" y="158"/>
                </a:cxn>
                <a:cxn ang="0">
                  <a:pos x="47" y="184"/>
                </a:cxn>
                <a:cxn ang="0">
                  <a:pos x="0" y="19"/>
                </a:cxn>
                <a:cxn ang="0">
                  <a:pos x="24" y="0"/>
                </a:cxn>
                <a:cxn ang="0">
                  <a:pos x="172" y="89"/>
                </a:cxn>
                <a:cxn ang="0">
                  <a:pos x="137" y="115"/>
                </a:cxn>
                <a:cxn ang="0">
                  <a:pos x="116" y="101"/>
                </a:cxn>
                <a:cxn ang="0">
                  <a:pos x="73" y="134"/>
                </a:cxn>
                <a:cxn ang="0">
                  <a:pos x="87" y="82"/>
                </a:cxn>
                <a:cxn ang="0">
                  <a:pos x="45" y="52"/>
                </a:cxn>
                <a:cxn ang="0">
                  <a:pos x="61" y="101"/>
                </a:cxn>
                <a:cxn ang="0">
                  <a:pos x="87" y="82"/>
                </a:cxn>
              </a:cxnLst>
              <a:rect l="0" t="0" r="r" b="b"/>
              <a:pathLst>
                <a:path w="172" h="184">
                  <a:moveTo>
                    <a:pt x="73" y="134"/>
                  </a:moveTo>
                  <a:lnTo>
                    <a:pt x="83" y="158"/>
                  </a:lnTo>
                  <a:lnTo>
                    <a:pt x="47" y="184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172" y="89"/>
                  </a:lnTo>
                  <a:lnTo>
                    <a:pt x="137" y="115"/>
                  </a:lnTo>
                  <a:lnTo>
                    <a:pt x="116" y="101"/>
                  </a:lnTo>
                  <a:lnTo>
                    <a:pt x="73" y="134"/>
                  </a:lnTo>
                  <a:close/>
                  <a:moveTo>
                    <a:pt x="87" y="82"/>
                  </a:moveTo>
                  <a:lnTo>
                    <a:pt x="45" y="52"/>
                  </a:lnTo>
                  <a:lnTo>
                    <a:pt x="61" y="101"/>
                  </a:lnTo>
                  <a:lnTo>
                    <a:pt x="87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92">
              <a:extLst>
                <a:ext uri="{FF2B5EF4-FFF2-40B4-BE49-F238E27FC236}">
                  <a16:creationId xmlns:a16="http://schemas.microsoft.com/office/drawing/2014/main" xmlns="" id="{4901810C-FB7A-45E5-A88F-EBDCDB9F0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015" y="5329457"/>
              <a:ext cx="114121" cy="114758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1" y="76"/>
                </a:cxn>
                <a:cxn ang="0">
                  <a:pos x="0" y="16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47" y="5"/>
                </a:cxn>
                <a:cxn ang="0">
                  <a:pos x="54" y="14"/>
                </a:cxn>
                <a:cxn ang="0">
                  <a:pos x="57" y="28"/>
                </a:cxn>
                <a:cxn ang="0">
                  <a:pos x="50" y="40"/>
                </a:cxn>
                <a:cxn ang="0">
                  <a:pos x="76" y="53"/>
                </a:cxn>
                <a:cxn ang="0">
                  <a:pos x="57" y="63"/>
                </a:cxn>
                <a:cxn ang="0">
                  <a:pos x="36" y="49"/>
                </a:cxn>
                <a:cxn ang="0">
                  <a:pos x="46" y="69"/>
                </a:cxn>
                <a:cxn ang="0">
                  <a:pos x="29" y="36"/>
                </a:cxn>
                <a:cxn ang="0">
                  <a:pos x="32" y="35"/>
                </a:cxn>
                <a:cxn ang="0">
                  <a:pos x="39" y="29"/>
                </a:cxn>
                <a:cxn ang="0">
                  <a:pos x="39" y="22"/>
                </a:cxn>
                <a:cxn ang="0">
                  <a:pos x="34" y="17"/>
                </a:cxn>
                <a:cxn ang="0">
                  <a:pos x="26" y="20"/>
                </a:cxn>
                <a:cxn ang="0">
                  <a:pos x="21" y="22"/>
                </a:cxn>
                <a:cxn ang="0">
                  <a:pos x="29" y="36"/>
                </a:cxn>
              </a:cxnLst>
              <a:rect l="0" t="0" r="r" b="b"/>
              <a:pathLst>
                <a:path w="76" h="76">
                  <a:moveTo>
                    <a:pt x="46" y="69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4" y="3"/>
                    <a:pt x="27" y="2"/>
                    <a:pt x="30" y="1"/>
                  </a:cubicBezTo>
                  <a:cubicBezTo>
                    <a:pt x="32" y="1"/>
                    <a:pt x="35" y="0"/>
                    <a:pt x="37" y="1"/>
                  </a:cubicBezTo>
                  <a:cubicBezTo>
                    <a:pt x="41" y="1"/>
                    <a:pt x="44" y="3"/>
                    <a:pt x="47" y="5"/>
                  </a:cubicBezTo>
                  <a:cubicBezTo>
                    <a:pt x="49" y="7"/>
                    <a:pt x="52" y="10"/>
                    <a:pt x="54" y="14"/>
                  </a:cubicBezTo>
                  <a:cubicBezTo>
                    <a:pt x="56" y="18"/>
                    <a:pt x="57" y="23"/>
                    <a:pt x="57" y="28"/>
                  </a:cubicBezTo>
                  <a:cubicBezTo>
                    <a:pt x="56" y="33"/>
                    <a:pt x="54" y="37"/>
                    <a:pt x="50" y="40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36" y="49"/>
                    <a:pt x="36" y="49"/>
                    <a:pt x="36" y="49"/>
                  </a:cubicBezTo>
                  <a:lnTo>
                    <a:pt x="46" y="69"/>
                  </a:lnTo>
                  <a:close/>
                  <a:moveTo>
                    <a:pt x="29" y="36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6" y="33"/>
                    <a:pt x="38" y="31"/>
                    <a:pt x="39" y="29"/>
                  </a:cubicBezTo>
                  <a:cubicBezTo>
                    <a:pt x="40" y="27"/>
                    <a:pt x="40" y="24"/>
                    <a:pt x="39" y="22"/>
                  </a:cubicBezTo>
                  <a:cubicBezTo>
                    <a:pt x="38" y="19"/>
                    <a:pt x="36" y="18"/>
                    <a:pt x="34" y="17"/>
                  </a:cubicBezTo>
                  <a:cubicBezTo>
                    <a:pt x="32" y="17"/>
                    <a:pt x="29" y="18"/>
                    <a:pt x="26" y="20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29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93">
              <a:extLst>
                <a:ext uri="{FF2B5EF4-FFF2-40B4-BE49-F238E27FC236}">
                  <a16:creationId xmlns:a16="http://schemas.microsoft.com/office/drawing/2014/main" xmlns="" id="{9139F107-7812-4C25-9D99-FAD03BEEC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970" y="5288654"/>
              <a:ext cx="84156" cy="114758"/>
            </a:xfrm>
            <a:custGeom>
              <a:avLst/>
              <a:gdLst/>
              <a:ahLst/>
              <a:cxnLst>
                <a:cxn ang="0">
                  <a:pos x="132" y="168"/>
                </a:cxn>
                <a:cxn ang="0">
                  <a:pos x="94" y="180"/>
                </a:cxn>
                <a:cxn ang="0">
                  <a:pos x="75" y="123"/>
                </a:cxn>
                <a:cxn ang="0">
                  <a:pos x="0" y="41"/>
                </a:cxn>
                <a:cxn ang="0">
                  <a:pos x="42" y="29"/>
                </a:cxn>
                <a:cxn ang="0">
                  <a:pos x="82" y="76"/>
                </a:cxn>
                <a:cxn ang="0">
                  <a:pos x="87" y="12"/>
                </a:cxn>
                <a:cxn ang="0">
                  <a:pos x="127" y="0"/>
                </a:cxn>
                <a:cxn ang="0">
                  <a:pos x="113" y="112"/>
                </a:cxn>
                <a:cxn ang="0">
                  <a:pos x="132" y="168"/>
                </a:cxn>
              </a:cxnLst>
              <a:rect l="0" t="0" r="r" b="b"/>
              <a:pathLst>
                <a:path w="132" h="180">
                  <a:moveTo>
                    <a:pt x="132" y="168"/>
                  </a:moveTo>
                  <a:lnTo>
                    <a:pt x="94" y="180"/>
                  </a:lnTo>
                  <a:lnTo>
                    <a:pt x="75" y="123"/>
                  </a:lnTo>
                  <a:lnTo>
                    <a:pt x="0" y="41"/>
                  </a:lnTo>
                  <a:lnTo>
                    <a:pt x="42" y="29"/>
                  </a:lnTo>
                  <a:lnTo>
                    <a:pt x="82" y="76"/>
                  </a:lnTo>
                  <a:lnTo>
                    <a:pt x="87" y="12"/>
                  </a:lnTo>
                  <a:lnTo>
                    <a:pt x="127" y="0"/>
                  </a:lnTo>
                  <a:lnTo>
                    <a:pt x="113" y="112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94">
              <a:extLst>
                <a:ext uri="{FF2B5EF4-FFF2-40B4-BE49-F238E27FC236}">
                  <a16:creationId xmlns:a16="http://schemas.microsoft.com/office/drawing/2014/main" xmlns="" id="{07F9CFAB-602D-48E2-BA80-E10ABDD3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55" y="5273991"/>
              <a:ext cx="63754" cy="107107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2" y="168"/>
                </a:cxn>
                <a:cxn ang="0">
                  <a:pos x="0" y="7"/>
                </a:cxn>
                <a:cxn ang="0">
                  <a:pos x="88" y="0"/>
                </a:cxn>
                <a:cxn ang="0">
                  <a:pos x="90" y="35"/>
                </a:cxn>
                <a:cxn ang="0">
                  <a:pos x="43" y="38"/>
                </a:cxn>
                <a:cxn ang="0">
                  <a:pos x="45" y="64"/>
                </a:cxn>
                <a:cxn ang="0">
                  <a:pos x="93" y="61"/>
                </a:cxn>
                <a:cxn ang="0">
                  <a:pos x="95" y="97"/>
                </a:cxn>
                <a:cxn ang="0">
                  <a:pos x="48" y="101"/>
                </a:cxn>
                <a:cxn ang="0">
                  <a:pos x="50" y="127"/>
                </a:cxn>
                <a:cxn ang="0">
                  <a:pos x="97" y="125"/>
                </a:cxn>
                <a:cxn ang="0">
                  <a:pos x="100" y="161"/>
                </a:cxn>
              </a:cxnLst>
              <a:rect l="0" t="0" r="r" b="b"/>
              <a:pathLst>
                <a:path w="100" h="168">
                  <a:moveTo>
                    <a:pt x="100" y="161"/>
                  </a:moveTo>
                  <a:lnTo>
                    <a:pt x="12" y="168"/>
                  </a:lnTo>
                  <a:lnTo>
                    <a:pt x="0" y="7"/>
                  </a:lnTo>
                  <a:lnTo>
                    <a:pt x="88" y="0"/>
                  </a:lnTo>
                  <a:lnTo>
                    <a:pt x="90" y="35"/>
                  </a:lnTo>
                  <a:lnTo>
                    <a:pt x="43" y="38"/>
                  </a:lnTo>
                  <a:lnTo>
                    <a:pt x="45" y="64"/>
                  </a:lnTo>
                  <a:lnTo>
                    <a:pt x="93" y="61"/>
                  </a:lnTo>
                  <a:lnTo>
                    <a:pt x="95" y="97"/>
                  </a:lnTo>
                  <a:lnTo>
                    <a:pt x="48" y="101"/>
                  </a:lnTo>
                  <a:lnTo>
                    <a:pt x="50" y="127"/>
                  </a:lnTo>
                  <a:lnTo>
                    <a:pt x="97" y="125"/>
                  </a:lnTo>
                  <a:lnTo>
                    <a:pt x="100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95">
              <a:extLst>
                <a:ext uri="{FF2B5EF4-FFF2-40B4-BE49-F238E27FC236}">
                  <a16:creationId xmlns:a16="http://schemas.microsoft.com/office/drawing/2014/main" xmlns="" id="{64D069BC-5BC8-4056-B5B2-D595B22A7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923" y="5272078"/>
              <a:ext cx="93081" cy="107107"/>
            </a:xfrm>
            <a:custGeom>
              <a:avLst/>
              <a:gdLst/>
              <a:ahLst/>
              <a:cxnLst>
                <a:cxn ang="0">
                  <a:pos x="26" y="70"/>
                </a:cxn>
                <a:cxn ang="0">
                  <a:pos x="0" y="68"/>
                </a:cxn>
                <a:cxn ang="0">
                  <a:pos x="6" y="0"/>
                </a:cxn>
                <a:cxn ang="0">
                  <a:pos x="30" y="2"/>
                </a:cxn>
                <a:cxn ang="0">
                  <a:pos x="45" y="6"/>
                </a:cxn>
                <a:cxn ang="0">
                  <a:pos x="54" y="13"/>
                </a:cxn>
                <a:cxn ang="0">
                  <a:pos x="61" y="25"/>
                </a:cxn>
                <a:cxn ang="0">
                  <a:pos x="62" y="40"/>
                </a:cxn>
                <a:cxn ang="0">
                  <a:pos x="58" y="54"/>
                </a:cxn>
                <a:cxn ang="0">
                  <a:pos x="50" y="64"/>
                </a:cxn>
                <a:cxn ang="0">
                  <a:pos x="39" y="70"/>
                </a:cxn>
                <a:cxn ang="0">
                  <a:pos x="26" y="70"/>
                </a:cxn>
                <a:cxn ang="0">
                  <a:pos x="25" y="55"/>
                </a:cxn>
                <a:cxn ang="0">
                  <a:pos x="39" y="52"/>
                </a:cxn>
                <a:cxn ang="0">
                  <a:pos x="45" y="38"/>
                </a:cxn>
                <a:cxn ang="0">
                  <a:pos x="42" y="23"/>
                </a:cxn>
                <a:cxn ang="0">
                  <a:pos x="28" y="17"/>
                </a:cxn>
                <a:cxn ang="0">
                  <a:pos x="22" y="16"/>
                </a:cxn>
                <a:cxn ang="0">
                  <a:pos x="18" y="55"/>
                </a:cxn>
                <a:cxn ang="0">
                  <a:pos x="25" y="55"/>
                </a:cxn>
              </a:cxnLst>
              <a:rect l="0" t="0" r="r" b="b"/>
              <a:pathLst>
                <a:path w="62" h="71">
                  <a:moveTo>
                    <a:pt x="2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6" y="3"/>
                    <a:pt x="41" y="4"/>
                    <a:pt x="45" y="6"/>
                  </a:cubicBezTo>
                  <a:cubicBezTo>
                    <a:pt x="48" y="7"/>
                    <a:pt x="51" y="10"/>
                    <a:pt x="54" y="13"/>
                  </a:cubicBezTo>
                  <a:cubicBezTo>
                    <a:pt x="57" y="16"/>
                    <a:pt x="59" y="20"/>
                    <a:pt x="61" y="25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61" y="45"/>
                    <a:pt x="60" y="50"/>
                    <a:pt x="58" y="54"/>
                  </a:cubicBezTo>
                  <a:cubicBezTo>
                    <a:pt x="56" y="58"/>
                    <a:pt x="53" y="61"/>
                    <a:pt x="50" y="64"/>
                  </a:cubicBezTo>
                  <a:cubicBezTo>
                    <a:pt x="46" y="67"/>
                    <a:pt x="43" y="69"/>
                    <a:pt x="39" y="70"/>
                  </a:cubicBezTo>
                  <a:cubicBezTo>
                    <a:pt x="36" y="71"/>
                    <a:pt x="31" y="71"/>
                    <a:pt x="26" y="70"/>
                  </a:cubicBezTo>
                  <a:close/>
                  <a:moveTo>
                    <a:pt x="25" y="55"/>
                  </a:moveTo>
                  <a:cubicBezTo>
                    <a:pt x="31" y="56"/>
                    <a:pt x="36" y="55"/>
                    <a:pt x="39" y="52"/>
                  </a:cubicBezTo>
                  <a:cubicBezTo>
                    <a:pt x="43" y="49"/>
                    <a:pt x="45" y="44"/>
                    <a:pt x="45" y="38"/>
                  </a:cubicBezTo>
                  <a:cubicBezTo>
                    <a:pt x="46" y="32"/>
                    <a:pt x="45" y="27"/>
                    <a:pt x="42" y="23"/>
                  </a:cubicBezTo>
                  <a:cubicBezTo>
                    <a:pt x="39" y="20"/>
                    <a:pt x="34" y="17"/>
                    <a:pt x="28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2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96">
              <a:extLst>
                <a:ext uri="{FF2B5EF4-FFF2-40B4-BE49-F238E27FC236}">
                  <a16:creationId xmlns:a16="http://schemas.microsoft.com/office/drawing/2014/main" xmlns="" id="{194B9CDE-9B80-4511-AB8A-94E1CFFA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930" y="5287379"/>
              <a:ext cx="94994" cy="11284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4"/>
                </a:cxn>
                <a:cxn ang="0">
                  <a:pos x="19" y="45"/>
                </a:cxn>
                <a:cxn ang="0">
                  <a:pos x="18" y="54"/>
                </a:cxn>
                <a:cxn ang="0">
                  <a:pos x="23" y="58"/>
                </a:cxn>
                <a:cxn ang="0">
                  <a:pos x="30" y="57"/>
                </a:cxn>
                <a:cxn ang="0">
                  <a:pos x="35" y="49"/>
                </a:cxn>
                <a:cxn ang="0">
                  <a:pos x="47" y="9"/>
                </a:cxn>
                <a:cxn ang="0">
                  <a:pos x="63" y="14"/>
                </a:cxn>
                <a:cxn ang="0">
                  <a:pos x="51" y="55"/>
                </a:cxn>
                <a:cxn ang="0">
                  <a:pos x="39" y="71"/>
                </a:cxn>
                <a:cxn ang="0">
                  <a:pos x="19" y="73"/>
                </a:cxn>
                <a:cxn ang="0">
                  <a:pos x="3" y="61"/>
                </a:cxn>
                <a:cxn ang="0">
                  <a:pos x="3" y="40"/>
                </a:cxn>
                <a:cxn ang="0">
                  <a:pos x="15" y="0"/>
                </a:cxn>
              </a:cxnLst>
              <a:rect l="0" t="0" r="r" b="b"/>
              <a:pathLst>
                <a:path w="63" h="75">
                  <a:moveTo>
                    <a:pt x="15" y="0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8"/>
                    <a:pt x="17" y="51"/>
                    <a:pt x="18" y="54"/>
                  </a:cubicBezTo>
                  <a:cubicBezTo>
                    <a:pt x="19" y="56"/>
                    <a:pt x="21" y="57"/>
                    <a:pt x="23" y="58"/>
                  </a:cubicBezTo>
                  <a:cubicBezTo>
                    <a:pt x="26" y="59"/>
                    <a:pt x="28" y="59"/>
                    <a:pt x="30" y="57"/>
                  </a:cubicBezTo>
                  <a:cubicBezTo>
                    <a:pt x="32" y="56"/>
                    <a:pt x="34" y="53"/>
                    <a:pt x="35" y="4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63"/>
                    <a:pt x="44" y="68"/>
                    <a:pt x="39" y="71"/>
                  </a:cubicBezTo>
                  <a:cubicBezTo>
                    <a:pt x="33" y="75"/>
                    <a:pt x="26" y="75"/>
                    <a:pt x="19" y="73"/>
                  </a:cubicBezTo>
                  <a:cubicBezTo>
                    <a:pt x="11" y="71"/>
                    <a:pt x="6" y="67"/>
                    <a:pt x="3" y="61"/>
                  </a:cubicBezTo>
                  <a:cubicBezTo>
                    <a:pt x="0" y="55"/>
                    <a:pt x="0" y="49"/>
                    <a:pt x="3" y="4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97">
              <a:extLst>
                <a:ext uri="{FF2B5EF4-FFF2-40B4-BE49-F238E27FC236}">
                  <a16:creationId xmlns:a16="http://schemas.microsoft.com/office/drawing/2014/main" xmlns="" id="{75472124-F118-4231-ADFF-D59AC60D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86" y="5333920"/>
              <a:ext cx="108383" cy="108383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41" y="71"/>
                </a:cxn>
                <a:cxn ang="0">
                  <a:pos x="19" y="67"/>
                </a:cxn>
                <a:cxn ang="0">
                  <a:pos x="8" y="58"/>
                </a:cxn>
                <a:cxn ang="0">
                  <a:pos x="2" y="45"/>
                </a:cxn>
                <a:cxn ang="0">
                  <a:pos x="1" y="32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8" y="21"/>
                </a:cxn>
                <a:cxn ang="0">
                  <a:pos x="70" y="45"/>
                </a:cxn>
                <a:cxn ang="0">
                  <a:pos x="54" y="36"/>
                </a:cxn>
                <a:cxn ang="0">
                  <a:pos x="52" y="26"/>
                </a:cxn>
                <a:cxn ang="0">
                  <a:pos x="45" y="20"/>
                </a:cxn>
                <a:cxn ang="0">
                  <a:pos x="31" y="18"/>
                </a:cxn>
                <a:cxn ang="0">
                  <a:pos x="21" y="27"/>
                </a:cxn>
                <a:cxn ang="0">
                  <a:pos x="19" y="41"/>
                </a:cxn>
                <a:cxn ang="0">
                  <a:pos x="27" y="52"/>
                </a:cxn>
                <a:cxn ang="0">
                  <a:pos x="36" y="54"/>
                </a:cxn>
                <a:cxn ang="0">
                  <a:pos x="46" y="51"/>
                </a:cxn>
                <a:cxn ang="0">
                  <a:pos x="62" y="60"/>
                </a:cxn>
              </a:cxnLst>
              <a:rect l="0" t="0" r="r" b="b"/>
              <a:pathLst>
                <a:path w="72" h="72">
                  <a:moveTo>
                    <a:pt x="62" y="60"/>
                  </a:moveTo>
                  <a:cubicBezTo>
                    <a:pt x="56" y="66"/>
                    <a:pt x="49" y="70"/>
                    <a:pt x="41" y="71"/>
                  </a:cubicBezTo>
                  <a:cubicBezTo>
                    <a:pt x="34" y="72"/>
                    <a:pt x="26" y="71"/>
                    <a:pt x="19" y="67"/>
                  </a:cubicBezTo>
                  <a:cubicBezTo>
                    <a:pt x="15" y="65"/>
                    <a:pt x="11" y="62"/>
                    <a:pt x="8" y="58"/>
                  </a:cubicBezTo>
                  <a:cubicBezTo>
                    <a:pt x="5" y="54"/>
                    <a:pt x="3" y="50"/>
                    <a:pt x="2" y="45"/>
                  </a:cubicBezTo>
                  <a:cubicBezTo>
                    <a:pt x="1" y="41"/>
                    <a:pt x="0" y="36"/>
                    <a:pt x="1" y="32"/>
                  </a:cubicBezTo>
                  <a:cubicBezTo>
                    <a:pt x="2" y="27"/>
                    <a:pt x="3" y="23"/>
                    <a:pt x="5" y="18"/>
                  </a:cubicBezTo>
                  <a:cubicBezTo>
                    <a:pt x="8" y="14"/>
                    <a:pt x="11" y="11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5" y="0"/>
                    <a:pt x="40" y="1"/>
                  </a:cubicBezTo>
                  <a:cubicBezTo>
                    <a:pt x="44" y="1"/>
                    <a:pt x="49" y="2"/>
                    <a:pt x="53" y="5"/>
                  </a:cubicBezTo>
                  <a:cubicBezTo>
                    <a:pt x="60" y="9"/>
                    <a:pt x="65" y="14"/>
                    <a:pt x="68" y="21"/>
                  </a:cubicBezTo>
                  <a:cubicBezTo>
                    <a:pt x="71" y="29"/>
                    <a:pt x="72" y="37"/>
                    <a:pt x="70" y="45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2"/>
                    <a:pt x="53" y="29"/>
                    <a:pt x="52" y="26"/>
                  </a:cubicBezTo>
                  <a:cubicBezTo>
                    <a:pt x="50" y="24"/>
                    <a:pt x="48" y="21"/>
                    <a:pt x="45" y="20"/>
                  </a:cubicBezTo>
                  <a:cubicBezTo>
                    <a:pt x="41" y="17"/>
                    <a:pt x="36" y="17"/>
                    <a:pt x="31" y="18"/>
                  </a:cubicBezTo>
                  <a:cubicBezTo>
                    <a:pt x="27" y="19"/>
                    <a:pt x="23" y="22"/>
                    <a:pt x="21" y="27"/>
                  </a:cubicBezTo>
                  <a:cubicBezTo>
                    <a:pt x="18" y="31"/>
                    <a:pt x="17" y="36"/>
                    <a:pt x="19" y="41"/>
                  </a:cubicBezTo>
                  <a:cubicBezTo>
                    <a:pt x="20" y="46"/>
                    <a:pt x="23" y="50"/>
                    <a:pt x="27" y="52"/>
                  </a:cubicBezTo>
                  <a:cubicBezTo>
                    <a:pt x="30" y="54"/>
                    <a:pt x="33" y="54"/>
                    <a:pt x="36" y="54"/>
                  </a:cubicBezTo>
                  <a:cubicBezTo>
                    <a:pt x="39" y="54"/>
                    <a:pt x="43" y="53"/>
                    <a:pt x="46" y="51"/>
                  </a:cubicBez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98">
              <a:extLst>
                <a:ext uri="{FF2B5EF4-FFF2-40B4-BE49-F238E27FC236}">
                  <a16:creationId xmlns:a16="http://schemas.microsoft.com/office/drawing/2014/main" xmlns="" id="{421813F5-3E01-43B5-923A-6EB992F08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0041" y="5400225"/>
              <a:ext cx="111570" cy="117946"/>
            </a:xfrm>
            <a:custGeom>
              <a:avLst/>
              <a:gdLst/>
              <a:ahLst/>
              <a:cxnLst>
                <a:cxn ang="0">
                  <a:pos x="55" y="100"/>
                </a:cxn>
                <a:cxn ang="0">
                  <a:pos x="33" y="111"/>
                </a:cxn>
                <a:cxn ang="0">
                  <a:pos x="0" y="85"/>
                </a:cxn>
                <a:cxn ang="0">
                  <a:pos x="151" y="0"/>
                </a:cxn>
                <a:cxn ang="0">
                  <a:pos x="175" y="22"/>
                </a:cxn>
                <a:cxn ang="0">
                  <a:pos x="118" y="185"/>
                </a:cxn>
                <a:cxn ang="0">
                  <a:pos x="85" y="156"/>
                </a:cxn>
                <a:cxn ang="0">
                  <a:pos x="95" y="133"/>
                </a:cxn>
                <a:cxn ang="0">
                  <a:pos x="55" y="100"/>
                </a:cxn>
                <a:cxn ang="0">
                  <a:pos x="109" y="102"/>
                </a:cxn>
                <a:cxn ang="0">
                  <a:pos x="128" y="52"/>
                </a:cxn>
                <a:cxn ang="0">
                  <a:pos x="83" y="81"/>
                </a:cxn>
                <a:cxn ang="0">
                  <a:pos x="109" y="102"/>
                </a:cxn>
              </a:cxnLst>
              <a:rect l="0" t="0" r="r" b="b"/>
              <a:pathLst>
                <a:path w="175" h="185">
                  <a:moveTo>
                    <a:pt x="55" y="100"/>
                  </a:moveTo>
                  <a:lnTo>
                    <a:pt x="33" y="111"/>
                  </a:lnTo>
                  <a:lnTo>
                    <a:pt x="0" y="85"/>
                  </a:lnTo>
                  <a:lnTo>
                    <a:pt x="151" y="0"/>
                  </a:lnTo>
                  <a:lnTo>
                    <a:pt x="175" y="22"/>
                  </a:lnTo>
                  <a:lnTo>
                    <a:pt x="118" y="185"/>
                  </a:lnTo>
                  <a:lnTo>
                    <a:pt x="85" y="156"/>
                  </a:lnTo>
                  <a:lnTo>
                    <a:pt x="95" y="133"/>
                  </a:lnTo>
                  <a:lnTo>
                    <a:pt x="55" y="100"/>
                  </a:lnTo>
                  <a:close/>
                  <a:moveTo>
                    <a:pt x="109" y="102"/>
                  </a:moveTo>
                  <a:lnTo>
                    <a:pt x="128" y="52"/>
                  </a:lnTo>
                  <a:lnTo>
                    <a:pt x="83" y="81"/>
                  </a:lnTo>
                  <a:lnTo>
                    <a:pt x="10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99">
              <a:extLst>
                <a:ext uri="{FF2B5EF4-FFF2-40B4-BE49-F238E27FC236}">
                  <a16:creationId xmlns:a16="http://schemas.microsoft.com/office/drawing/2014/main" xmlns="" id="{8D4EB66F-9B1C-465E-AF33-067ED22F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459" y="5442303"/>
              <a:ext cx="107107" cy="101370"/>
            </a:xfrm>
            <a:custGeom>
              <a:avLst/>
              <a:gdLst/>
              <a:ahLst/>
              <a:cxnLst>
                <a:cxn ang="0">
                  <a:pos x="26" y="159"/>
                </a:cxn>
                <a:cxn ang="0">
                  <a:pos x="0" y="130"/>
                </a:cxn>
                <a:cxn ang="0">
                  <a:pos x="95" y="48"/>
                </a:cxn>
                <a:cxn ang="0">
                  <a:pos x="73" y="24"/>
                </a:cxn>
                <a:cxn ang="0">
                  <a:pos x="102" y="0"/>
                </a:cxn>
                <a:cxn ang="0">
                  <a:pos x="168" y="76"/>
                </a:cxn>
                <a:cxn ang="0">
                  <a:pos x="139" y="100"/>
                </a:cxn>
                <a:cxn ang="0">
                  <a:pos x="121" y="76"/>
                </a:cxn>
                <a:cxn ang="0">
                  <a:pos x="26" y="159"/>
                </a:cxn>
              </a:cxnLst>
              <a:rect l="0" t="0" r="r" b="b"/>
              <a:pathLst>
                <a:path w="168" h="159">
                  <a:moveTo>
                    <a:pt x="26" y="159"/>
                  </a:moveTo>
                  <a:lnTo>
                    <a:pt x="0" y="130"/>
                  </a:lnTo>
                  <a:lnTo>
                    <a:pt x="95" y="48"/>
                  </a:lnTo>
                  <a:lnTo>
                    <a:pt x="73" y="24"/>
                  </a:lnTo>
                  <a:lnTo>
                    <a:pt x="102" y="0"/>
                  </a:lnTo>
                  <a:lnTo>
                    <a:pt x="168" y="76"/>
                  </a:lnTo>
                  <a:lnTo>
                    <a:pt x="139" y="100"/>
                  </a:lnTo>
                  <a:lnTo>
                    <a:pt x="121" y="76"/>
                  </a:lnTo>
                  <a:lnTo>
                    <a:pt x="26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100">
              <a:extLst>
                <a:ext uri="{FF2B5EF4-FFF2-40B4-BE49-F238E27FC236}">
                  <a16:creationId xmlns:a16="http://schemas.microsoft.com/office/drawing/2014/main" xmlns="" id="{58A2C6F7-9489-40CF-8F6B-101241EB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611" y="5502869"/>
              <a:ext cx="98182" cy="79693"/>
            </a:xfrm>
            <a:custGeom>
              <a:avLst/>
              <a:gdLst/>
              <a:ahLst/>
              <a:cxnLst>
                <a:cxn ang="0">
                  <a:pos x="21" y="125"/>
                </a:cxn>
                <a:cxn ang="0">
                  <a:pos x="0" y="95"/>
                </a:cxn>
                <a:cxn ang="0">
                  <a:pos x="130" y="0"/>
                </a:cxn>
                <a:cxn ang="0">
                  <a:pos x="154" y="33"/>
                </a:cxn>
                <a:cxn ang="0">
                  <a:pos x="21" y="125"/>
                </a:cxn>
              </a:cxnLst>
              <a:rect l="0" t="0" r="r" b="b"/>
              <a:pathLst>
                <a:path w="154" h="125">
                  <a:moveTo>
                    <a:pt x="21" y="125"/>
                  </a:moveTo>
                  <a:lnTo>
                    <a:pt x="0" y="95"/>
                  </a:lnTo>
                  <a:lnTo>
                    <a:pt x="130" y="0"/>
                  </a:lnTo>
                  <a:lnTo>
                    <a:pt x="154" y="33"/>
                  </a:lnTo>
                  <a:lnTo>
                    <a:pt x="2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101">
              <a:extLst>
                <a:ext uri="{FF2B5EF4-FFF2-40B4-BE49-F238E27FC236}">
                  <a16:creationId xmlns:a16="http://schemas.microsoft.com/office/drawing/2014/main" xmlns="" id="{514EB4F1-42D8-4FD1-A6FF-605C11B2B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7951" y="5560248"/>
              <a:ext cx="108383" cy="107107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9"/>
                </a:cxn>
                <a:cxn ang="0">
                  <a:pos x="68" y="20"/>
                </a:cxn>
                <a:cxn ang="0">
                  <a:pos x="71" y="3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9"/>
                </a:cxn>
                <a:cxn ang="0">
                  <a:pos x="13" y="62"/>
                </a:cxn>
                <a:cxn ang="0">
                  <a:pos x="4" y="51"/>
                </a:cxn>
                <a:cxn ang="0">
                  <a:pos x="1" y="37"/>
                </a:cxn>
                <a:cxn ang="0">
                  <a:pos x="3" y="24"/>
                </a:cxn>
                <a:cxn ang="0">
                  <a:pos x="10" y="12"/>
                </a:cxn>
                <a:cxn ang="0">
                  <a:pos x="21" y="4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20" y="44"/>
                </a:cxn>
                <a:cxn ang="0">
                  <a:pos x="30" y="53"/>
                </a:cxn>
                <a:cxn ang="0">
                  <a:pos x="44" y="51"/>
                </a:cxn>
                <a:cxn ang="0">
                  <a:pos x="54" y="41"/>
                </a:cxn>
                <a:cxn ang="0">
                  <a:pos x="53" y="27"/>
                </a:cxn>
                <a:cxn ang="0">
                  <a:pos x="42" y="18"/>
                </a:cxn>
                <a:cxn ang="0">
                  <a:pos x="29" y="19"/>
                </a:cxn>
              </a:cxnLst>
              <a:rect l="0" t="0" r="r" b="b"/>
              <a:pathLst>
                <a:path w="72" h="71">
                  <a:moveTo>
                    <a:pt x="21" y="4"/>
                  </a:moveTo>
                  <a:cubicBezTo>
                    <a:pt x="25" y="1"/>
                    <a:pt x="30" y="0"/>
                    <a:pt x="34" y="0"/>
                  </a:cubicBezTo>
                  <a:cubicBezTo>
                    <a:pt x="39" y="0"/>
                    <a:pt x="43" y="0"/>
                    <a:pt x="48" y="2"/>
                  </a:cubicBezTo>
                  <a:cubicBezTo>
                    <a:pt x="52" y="3"/>
                    <a:pt x="56" y="6"/>
                    <a:pt x="60" y="9"/>
                  </a:cubicBezTo>
                  <a:cubicBezTo>
                    <a:pt x="63" y="12"/>
                    <a:pt x="66" y="15"/>
                    <a:pt x="68" y="20"/>
                  </a:cubicBezTo>
                  <a:cubicBezTo>
                    <a:pt x="70" y="24"/>
                    <a:pt x="71" y="28"/>
                    <a:pt x="71" y="33"/>
                  </a:cubicBezTo>
                  <a:cubicBezTo>
                    <a:pt x="72" y="37"/>
                    <a:pt x="71" y="42"/>
                    <a:pt x="70" y="46"/>
                  </a:cubicBezTo>
                  <a:cubicBezTo>
                    <a:pt x="68" y="51"/>
                    <a:pt x="66" y="55"/>
                    <a:pt x="63" y="58"/>
                  </a:cubicBezTo>
                  <a:cubicBezTo>
                    <a:pt x="60" y="62"/>
                    <a:pt x="56" y="64"/>
                    <a:pt x="52" y="67"/>
                  </a:cubicBezTo>
                  <a:cubicBezTo>
                    <a:pt x="48" y="69"/>
                    <a:pt x="43" y="70"/>
                    <a:pt x="39" y="70"/>
                  </a:cubicBezTo>
                  <a:cubicBezTo>
                    <a:pt x="34" y="71"/>
                    <a:pt x="30" y="70"/>
                    <a:pt x="25" y="69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9" y="59"/>
                    <a:pt x="7" y="55"/>
                    <a:pt x="4" y="51"/>
                  </a:cubicBezTo>
                  <a:cubicBezTo>
                    <a:pt x="2" y="47"/>
                    <a:pt x="1" y="42"/>
                    <a:pt x="1" y="37"/>
                  </a:cubicBezTo>
                  <a:cubicBezTo>
                    <a:pt x="0" y="33"/>
                    <a:pt x="1" y="28"/>
                    <a:pt x="3" y="24"/>
                  </a:cubicBezTo>
                  <a:cubicBezTo>
                    <a:pt x="4" y="19"/>
                    <a:pt x="7" y="15"/>
                    <a:pt x="10" y="12"/>
                  </a:cubicBezTo>
                  <a:cubicBezTo>
                    <a:pt x="13" y="9"/>
                    <a:pt x="17" y="6"/>
                    <a:pt x="21" y="4"/>
                  </a:cubicBezTo>
                  <a:close/>
                  <a:moveTo>
                    <a:pt x="29" y="19"/>
                  </a:moveTo>
                  <a:cubicBezTo>
                    <a:pt x="24" y="21"/>
                    <a:pt x="21" y="25"/>
                    <a:pt x="19" y="30"/>
                  </a:cubicBezTo>
                  <a:cubicBezTo>
                    <a:pt x="17" y="35"/>
                    <a:pt x="17" y="39"/>
                    <a:pt x="20" y="44"/>
                  </a:cubicBezTo>
                  <a:cubicBezTo>
                    <a:pt x="22" y="48"/>
                    <a:pt x="25" y="51"/>
                    <a:pt x="30" y="53"/>
                  </a:cubicBezTo>
                  <a:cubicBezTo>
                    <a:pt x="35" y="54"/>
                    <a:pt x="40" y="53"/>
                    <a:pt x="44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6"/>
                    <a:pt x="55" y="32"/>
                    <a:pt x="53" y="27"/>
                  </a:cubicBezTo>
                  <a:cubicBezTo>
                    <a:pt x="50" y="23"/>
                    <a:pt x="47" y="20"/>
                    <a:pt x="42" y="18"/>
                  </a:cubicBezTo>
                  <a:cubicBezTo>
                    <a:pt x="38" y="17"/>
                    <a:pt x="33" y="17"/>
                    <a:pt x="29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102">
              <a:extLst>
                <a:ext uri="{FF2B5EF4-FFF2-40B4-BE49-F238E27FC236}">
                  <a16:creationId xmlns:a16="http://schemas.microsoft.com/office/drawing/2014/main" xmlns="" id="{92692802-785F-4359-A115-406ADD361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104" y="5665443"/>
              <a:ext cx="120496" cy="108383"/>
            </a:xfrm>
            <a:custGeom>
              <a:avLst/>
              <a:gdLst/>
              <a:ahLst/>
              <a:cxnLst>
                <a:cxn ang="0">
                  <a:pos x="9" y="78"/>
                </a:cxn>
                <a:cxn ang="0">
                  <a:pos x="0" y="40"/>
                </a:cxn>
                <a:cxn ang="0">
                  <a:pos x="156" y="0"/>
                </a:cxn>
                <a:cxn ang="0">
                  <a:pos x="165" y="36"/>
                </a:cxn>
                <a:cxn ang="0">
                  <a:pos x="92" y="114"/>
                </a:cxn>
                <a:cxn ang="0">
                  <a:pos x="179" y="92"/>
                </a:cxn>
                <a:cxn ang="0">
                  <a:pos x="189" y="133"/>
                </a:cxn>
                <a:cxn ang="0">
                  <a:pos x="33" y="170"/>
                </a:cxn>
                <a:cxn ang="0">
                  <a:pos x="23" y="137"/>
                </a:cxn>
                <a:cxn ang="0">
                  <a:pos x="97" y="57"/>
                </a:cxn>
                <a:cxn ang="0">
                  <a:pos x="9" y="78"/>
                </a:cxn>
              </a:cxnLst>
              <a:rect l="0" t="0" r="r" b="b"/>
              <a:pathLst>
                <a:path w="189" h="170">
                  <a:moveTo>
                    <a:pt x="9" y="78"/>
                  </a:moveTo>
                  <a:lnTo>
                    <a:pt x="0" y="40"/>
                  </a:lnTo>
                  <a:lnTo>
                    <a:pt x="156" y="0"/>
                  </a:lnTo>
                  <a:lnTo>
                    <a:pt x="165" y="36"/>
                  </a:lnTo>
                  <a:lnTo>
                    <a:pt x="92" y="114"/>
                  </a:lnTo>
                  <a:lnTo>
                    <a:pt x="179" y="92"/>
                  </a:lnTo>
                  <a:lnTo>
                    <a:pt x="189" y="133"/>
                  </a:lnTo>
                  <a:lnTo>
                    <a:pt x="33" y="170"/>
                  </a:lnTo>
                  <a:lnTo>
                    <a:pt x="23" y="137"/>
                  </a:lnTo>
                  <a:lnTo>
                    <a:pt x="97" y="57"/>
                  </a:lnTo>
                  <a:lnTo>
                    <a:pt x="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6" name="Group 248">
            <a:extLst>
              <a:ext uri="{FF2B5EF4-FFF2-40B4-BE49-F238E27FC236}">
                <a16:creationId xmlns:a16="http://schemas.microsoft.com/office/drawing/2014/main" xmlns="" id="{10DA52C9-D1D7-4878-9F71-B24D1A529552}"/>
              </a:ext>
            </a:extLst>
          </p:cNvPr>
          <p:cNvGrpSpPr>
            <a:grpSpLocks noChangeAspect="1"/>
          </p:cNvGrpSpPr>
          <p:nvPr/>
        </p:nvGrpSpPr>
        <p:grpSpPr>
          <a:xfrm>
            <a:off x="538374" y="2019693"/>
            <a:ext cx="768976" cy="686924"/>
            <a:chOff x="4666830" y="5260602"/>
            <a:chExt cx="1141204" cy="1019434"/>
          </a:xfrm>
          <a:solidFill>
            <a:srgbClr val="FBB040"/>
          </a:solidFill>
        </p:grpSpPr>
        <p:sp>
          <p:nvSpPr>
            <p:cNvPr id="227" name="Freeform 86">
              <a:extLst>
                <a:ext uri="{FF2B5EF4-FFF2-40B4-BE49-F238E27FC236}">
                  <a16:creationId xmlns:a16="http://schemas.microsoft.com/office/drawing/2014/main" xmlns="" id="{1F0C054C-6D2B-46C8-BEF1-17F6F397D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115">
              <a:extLst>
                <a:ext uri="{FF2B5EF4-FFF2-40B4-BE49-F238E27FC236}">
                  <a16:creationId xmlns:a16="http://schemas.microsoft.com/office/drawing/2014/main" xmlns="" id="{D4A6B55A-7799-42EB-9A0C-2F39557B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116">
              <a:extLst>
                <a:ext uri="{FF2B5EF4-FFF2-40B4-BE49-F238E27FC236}">
                  <a16:creationId xmlns:a16="http://schemas.microsoft.com/office/drawing/2014/main" xmlns="" id="{D7383E17-1F35-4F21-80A1-7A9F3E6D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117">
              <a:extLst>
                <a:ext uri="{FF2B5EF4-FFF2-40B4-BE49-F238E27FC236}">
                  <a16:creationId xmlns:a16="http://schemas.microsoft.com/office/drawing/2014/main" xmlns="" id="{09AA7679-D755-4F88-96A2-9FCF54C6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118">
              <a:extLst>
                <a:ext uri="{FF2B5EF4-FFF2-40B4-BE49-F238E27FC236}">
                  <a16:creationId xmlns:a16="http://schemas.microsoft.com/office/drawing/2014/main" xmlns="" id="{7B97504E-E896-44CB-ABB8-3679257D6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119">
              <a:extLst>
                <a:ext uri="{FF2B5EF4-FFF2-40B4-BE49-F238E27FC236}">
                  <a16:creationId xmlns:a16="http://schemas.microsoft.com/office/drawing/2014/main" xmlns="" id="{90FCEFFA-EE08-4F2D-811E-BBC7E14F7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120">
              <a:extLst>
                <a:ext uri="{FF2B5EF4-FFF2-40B4-BE49-F238E27FC236}">
                  <a16:creationId xmlns:a16="http://schemas.microsoft.com/office/drawing/2014/main" xmlns="" id="{E26624E1-6B02-47A9-AE04-E7DAB5ED3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121">
              <a:extLst>
                <a:ext uri="{FF2B5EF4-FFF2-40B4-BE49-F238E27FC236}">
                  <a16:creationId xmlns:a16="http://schemas.microsoft.com/office/drawing/2014/main" xmlns="" id="{F437D955-20D2-402E-9183-4A7AF90D1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122">
              <a:extLst>
                <a:ext uri="{FF2B5EF4-FFF2-40B4-BE49-F238E27FC236}">
                  <a16:creationId xmlns:a16="http://schemas.microsoft.com/office/drawing/2014/main" xmlns="" id="{9D8DA05A-4AF6-43C8-A69A-6E71DE04F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123">
              <a:extLst>
                <a:ext uri="{FF2B5EF4-FFF2-40B4-BE49-F238E27FC236}">
                  <a16:creationId xmlns:a16="http://schemas.microsoft.com/office/drawing/2014/main" xmlns="" id="{77248B97-0411-46BA-A4B2-75E659919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124">
              <a:extLst>
                <a:ext uri="{FF2B5EF4-FFF2-40B4-BE49-F238E27FC236}">
                  <a16:creationId xmlns:a16="http://schemas.microsoft.com/office/drawing/2014/main" xmlns="" id="{DF7F21B5-9DAE-4BB8-9FC8-2941F716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125">
              <a:extLst>
                <a:ext uri="{FF2B5EF4-FFF2-40B4-BE49-F238E27FC236}">
                  <a16:creationId xmlns:a16="http://schemas.microsoft.com/office/drawing/2014/main" xmlns="" id="{4AE8F082-50BB-4126-B57D-C0BF40ED5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126">
              <a:extLst>
                <a:ext uri="{FF2B5EF4-FFF2-40B4-BE49-F238E27FC236}">
                  <a16:creationId xmlns:a16="http://schemas.microsoft.com/office/drawing/2014/main" xmlns="" id="{C64FF67F-AE43-47F8-B01A-76F83267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127">
              <a:extLst>
                <a:ext uri="{FF2B5EF4-FFF2-40B4-BE49-F238E27FC236}">
                  <a16:creationId xmlns:a16="http://schemas.microsoft.com/office/drawing/2014/main" xmlns="" id="{70EF9041-F23B-41F8-8C68-8D8E3DCF7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128">
              <a:extLst>
                <a:ext uri="{FF2B5EF4-FFF2-40B4-BE49-F238E27FC236}">
                  <a16:creationId xmlns:a16="http://schemas.microsoft.com/office/drawing/2014/main" xmlns="" id="{E340AB9C-B6D6-4E73-8106-282788302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129">
              <a:extLst>
                <a:ext uri="{FF2B5EF4-FFF2-40B4-BE49-F238E27FC236}">
                  <a16:creationId xmlns:a16="http://schemas.microsoft.com/office/drawing/2014/main" xmlns="" id="{03133D8B-B074-4FFA-8BBC-F9F687718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130">
              <a:extLst>
                <a:ext uri="{FF2B5EF4-FFF2-40B4-BE49-F238E27FC236}">
                  <a16:creationId xmlns:a16="http://schemas.microsoft.com/office/drawing/2014/main" xmlns="" id="{2532B2C3-EE89-4228-B26D-E57E19F8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131">
              <a:extLst>
                <a:ext uri="{FF2B5EF4-FFF2-40B4-BE49-F238E27FC236}">
                  <a16:creationId xmlns:a16="http://schemas.microsoft.com/office/drawing/2014/main" xmlns="" id="{C7EAFFD9-3750-4F79-A4D5-680E52F93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132">
              <a:extLst>
                <a:ext uri="{FF2B5EF4-FFF2-40B4-BE49-F238E27FC236}">
                  <a16:creationId xmlns:a16="http://schemas.microsoft.com/office/drawing/2014/main" xmlns="" id="{4F2EDDAD-9F9B-469B-934B-A0AF73B0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9" name="Group 220">
            <a:extLst>
              <a:ext uri="{FF2B5EF4-FFF2-40B4-BE49-F238E27FC236}">
                <a16:creationId xmlns:a16="http://schemas.microsoft.com/office/drawing/2014/main" xmlns="" id="{556B0401-0A2E-45FB-BDC6-CD94351584C9}"/>
              </a:ext>
            </a:extLst>
          </p:cNvPr>
          <p:cNvGrpSpPr>
            <a:grpSpLocks noChangeAspect="1"/>
          </p:cNvGrpSpPr>
          <p:nvPr/>
        </p:nvGrpSpPr>
        <p:grpSpPr>
          <a:xfrm>
            <a:off x="541867" y="2944177"/>
            <a:ext cx="768976" cy="686924"/>
            <a:chOff x="4666830" y="5260602"/>
            <a:chExt cx="1141204" cy="1019434"/>
          </a:xfrm>
          <a:solidFill>
            <a:srgbClr val="FBB040"/>
          </a:solidFill>
        </p:grpSpPr>
        <p:sp>
          <p:nvSpPr>
            <p:cNvPr id="250" name="Freeform 64">
              <a:extLst>
                <a:ext uri="{FF2B5EF4-FFF2-40B4-BE49-F238E27FC236}">
                  <a16:creationId xmlns:a16="http://schemas.microsoft.com/office/drawing/2014/main" xmlns="" id="{1FE033F9-E7D1-4B4E-9D82-009E0E469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981" y="5615715"/>
              <a:ext cx="227604" cy="414404"/>
            </a:xfrm>
            <a:custGeom>
              <a:avLst/>
              <a:gdLst/>
              <a:ahLst/>
              <a:cxnLst>
                <a:cxn ang="0">
                  <a:pos x="45" y="114"/>
                </a:cxn>
                <a:cxn ang="0">
                  <a:pos x="52" y="67"/>
                </a:cxn>
                <a:cxn ang="0">
                  <a:pos x="76" y="56"/>
                </a:cxn>
                <a:cxn ang="0">
                  <a:pos x="69" y="39"/>
                </a:cxn>
                <a:cxn ang="0">
                  <a:pos x="80" y="0"/>
                </a:cxn>
                <a:cxn ang="0">
                  <a:pos x="91" y="39"/>
                </a:cxn>
                <a:cxn ang="0">
                  <a:pos x="84" y="56"/>
                </a:cxn>
                <a:cxn ang="0">
                  <a:pos x="107" y="67"/>
                </a:cxn>
                <a:cxn ang="0">
                  <a:pos x="119" y="95"/>
                </a:cxn>
                <a:cxn ang="0">
                  <a:pos x="107" y="122"/>
                </a:cxn>
                <a:cxn ang="0">
                  <a:pos x="136" y="185"/>
                </a:cxn>
                <a:cxn ang="0">
                  <a:pos x="151" y="188"/>
                </a:cxn>
                <a:cxn ang="0">
                  <a:pos x="136" y="192"/>
                </a:cxn>
                <a:cxn ang="0">
                  <a:pos x="139" y="231"/>
                </a:cxn>
                <a:cxn ang="0">
                  <a:pos x="148" y="257"/>
                </a:cxn>
                <a:cxn ang="0">
                  <a:pos x="147" y="260"/>
                </a:cxn>
                <a:cxn ang="0">
                  <a:pos x="147" y="263"/>
                </a:cxn>
                <a:cxn ang="0">
                  <a:pos x="145" y="264"/>
                </a:cxn>
                <a:cxn ang="0">
                  <a:pos x="144" y="275"/>
                </a:cxn>
                <a:cxn ang="0">
                  <a:pos x="138" y="266"/>
                </a:cxn>
                <a:cxn ang="0">
                  <a:pos x="134" y="265"/>
                </a:cxn>
                <a:cxn ang="0">
                  <a:pos x="131" y="263"/>
                </a:cxn>
                <a:cxn ang="0">
                  <a:pos x="124" y="235"/>
                </a:cxn>
                <a:cxn ang="0">
                  <a:pos x="113" y="192"/>
                </a:cxn>
                <a:cxn ang="0">
                  <a:pos x="89" y="206"/>
                </a:cxn>
                <a:cxn ang="0">
                  <a:pos x="72" y="206"/>
                </a:cxn>
                <a:cxn ang="0">
                  <a:pos x="47" y="192"/>
                </a:cxn>
                <a:cxn ang="0">
                  <a:pos x="19" y="263"/>
                </a:cxn>
                <a:cxn ang="0">
                  <a:pos x="32" y="192"/>
                </a:cxn>
                <a:cxn ang="0">
                  <a:pos x="17" y="195"/>
                </a:cxn>
                <a:cxn ang="0">
                  <a:pos x="17" y="180"/>
                </a:cxn>
                <a:cxn ang="0">
                  <a:pos x="35" y="185"/>
                </a:cxn>
                <a:cxn ang="0">
                  <a:pos x="72" y="171"/>
                </a:cxn>
                <a:cxn ang="0">
                  <a:pos x="89" y="171"/>
                </a:cxn>
                <a:cxn ang="0">
                  <a:pos x="111" y="185"/>
                </a:cxn>
                <a:cxn ang="0">
                  <a:pos x="86" y="94"/>
                </a:cxn>
                <a:cxn ang="0">
                  <a:pos x="91" y="91"/>
                </a:cxn>
                <a:cxn ang="0">
                  <a:pos x="104" y="109"/>
                </a:cxn>
                <a:cxn ang="0">
                  <a:pos x="108" y="95"/>
                </a:cxn>
                <a:cxn ang="0">
                  <a:pos x="100" y="75"/>
                </a:cxn>
                <a:cxn ang="0">
                  <a:pos x="60" y="75"/>
                </a:cxn>
                <a:cxn ang="0">
                  <a:pos x="52" y="95"/>
                </a:cxn>
                <a:cxn ang="0">
                  <a:pos x="56" y="109"/>
                </a:cxn>
                <a:cxn ang="0">
                  <a:pos x="69" y="91"/>
                </a:cxn>
                <a:cxn ang="0">
                  <a:pos x="73" y="94"/>
                </a:cxn>
                <a:cxn ang="0">
                  <a:pos x="49" y="185"/>
                </a:cxn>
                <a:cxn ang="0">
                  <a:pos x="72" y="171"/>
                </a:cxn>
                <a:cxn ang="0">
                  <a:pos x="14" y="222"/>
                </a:cxn>
                <a:cxn ang="0">
                  <a:pos x="19" y="224"/>
                </a:cxn>
                <a:cxn ang="0">
                  <a:pos x="14" y="246"/>
                </a:cxn>
                <a:cxn ang="0">
                  <a:pos x="9" y="248"/>
                </a:cxn>
                <a:cxn ang="0">
                  <a:pos x="6" y="244"/>
                </a:cxn>
                <a:cxn ang="0">
                  <a:pos x="5" y="237"/>
                </a:cxn>
                <a:cxn ang="0">
                  <a:pos x="10" y="231"/>
                </a:cxn>
                <a:cxn ang="0">
                  <a:pos x="26" y="241"/>
                </a:cxn>
                <a:cxn ang="0">
                  <a:pos x="26" y="235"/>
                </a:cxn>
                <a:cxn ang="0">
                  <a:pos x="26" y="241"/>
                </a:cxn>
              </a:cxnLst>
              <a:rect l="0" t="0" r="r" b="b"/>
              <a:pathLst>
                <a:path w="151" h="275">
                  <a:moveTo>
                    <a:pt x="52" y="122"/>
                  </a:moveTo>
                  <a:cubicBezTo>
                    <a:pt x="50" y="120"/>
                    <a:pt x="47" y="117"/>
                    <a:pt x="45" y="114"/>
                  </a:cubicBezTo>
                  <a:cubicBezTo>
                    <a:pt x="43" y="108"/>
                    <a:pt x="40" y="101"/>
                    <a:pt x="40" y="95"/>
                  </a:cubicBezTo>
                  <a:cubicBezTo>
                    <a:pt x="40" y="84"/>
                    <a:pt x="45" y="73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8" y="61"/>
                    <a:pt x="66" y="56"/>
                    <a:pt x="76" y="56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2" y="48"/>
                    <a:pt x="69" y="44"/>
                    <a:pt x="69" y="3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6"/>
                    <a:pt x="73" y="0"/>
                    <a:pt x="80" y="0"/>
                  </a:cubicBezTo>
                  <a:cubicBezTo>
                    <a:pt x="86" y="0"/>
                    <a:pt x="91" y="6"/>
                    <a:pt x="91" y="12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44"/>
                    <a:pt x="89" y="48"/>
                    <a:pt x="84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101" y="61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14" y="73"/>
                    <a:pt x="119" y="84"/>
                    <a:pt x="119" y="95"/>
                  </a:cubicBezTo>
                  <a:cubicBezTo>
                    <a:pt x="119" y="101"/>
                    <a:pt x="118" y="108"/>
                    <a:pt x="114" y="114"/>
                  </a:cubicBezTo>
                  <a:cubicBezTo>
                    <a:pt x="112" y="116"/>
                    <a:pt x="110" y="120"/>
                    <a:pt x="107" y="122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36" y="185"/>
                    <a:pt x="136" y="185"/>
                    <a:pt x="136" y="185"/>
                  </a:cubicBezTo>
                  <a:cubicBezTo>
                    <a:pt x="137" y="182"/>
                    <a:pt x="140" y="180"/>
                    <a:pt x="142" y="180"/>
                  </a:cubicBezTo>
                  <a:cubicBezTo>
                    <a:pt x="147" y="180"/>
                    <a:pt x="151" y="184"/>
                    <a:pt x="151" y="188"/>
                  </a:cubicBezTo>
                  <a:cubicBezTo>
                    <a:pt x="151" y="192"/>
                    <a:pt x="147" y="195"/>
                    <a:pt x="142" y="195"/>
                  </a:cubicBezTo>
                  <a:cubicBezTo>
                    <a:pt x="140" y="195"/>
                    <a:pt x="137" y="194"/>
                    <a:pt x="136" y="192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40" y="231"/>
                    <a:pt x="141" y="231"/>
                    <a:pt x="141" y="232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148" y="258"/>
                    <a:pt x="148" y="259"/>
                    <a:pt x="148" y="259"/>
                  </a:cubicBezTo>
                  <a:cubicBezTo>
                    <a:pt x="147" y="260"/>
                    <a:pt x="147" y="260"/>
                    <a:pt x="147" y="260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6" y="264"/>
                    <a:pt x="146" y="264"/>
                    <a:pt x="146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6" y="271"/>
                    <a:pt x="146" y="271"/>
                    <a:pt x="146" y="271"/>
                  </a:cubicBezTo>
                  <a:cubicBezTo>
                    <a:pt x="147" y="273"/>
                    <a:pt x="146" y="274"/>
                    <a:pt x="144" y="275"/>
                  </a:cubicBezTo>
                  <a:cubicBezTo>
                    <a:pt x="142" y="275"/>
                    <a:pt x="140" y="274"/>
                    <a:pt x="140" y="273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6" y="267"/>
                    <a:pt x="134" y="266"/>
                    <a:pt x="134" y="265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33" y="264"/>
                    <a:pt x="131" y="264"/>
                    <a:pt x="131" y="263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7"/>
                    <a:pt x="124" y="235"/>
                    <a:pt x="124" y="235"/>
                  </a:cubicBezTo>
                  <a:cubicBezTo>
                    <a:pt x="125" y="234"/>
                    <a:pt x="125" y="234"/>
                    <a:pt x="125" y="234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89" y="211"/>
                    <a:pt x="85" y="214"/>
                    <a:pt x="80" y="214"/>
                  </a:cubicBezTo>
                  <a:cubicBezTo>
                    <a:pt x="76" y="214"/>
                    <a:pt x="72" y="211"/>
                    <a:pt x="72" y="2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8" y="224"/>
                    <a:pt x="32" y="242"/>
                    <a:pt x="23" y="275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2" y="261"/>
                    <a:pt x="12" y="261"/>
                    <a:pt x="12" y="261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3" y="194"/>
                    <a:pt x="20" y="195"/>
                    <a:pt x="17" y="195"/>
                  </a:cubicBezTo>
                  <a:cubicBezTo>
                    <a:pt x="14" y="195"/>
                    <a:pt x="10" y="192"/>
                    <a:pt x="10" y="188"/>
                  </a:cubicBezTo>
                  <a:cubicBezTo>
                    <a:pt x="10" y="184"/>
                    <a:pt x="14" y="180"/>
                    <a:pt x="17" y="180"/>
                  </a:cubicBezTo>
                  <a:cubicBezTo>
                    <a:pt x="20" y="180"/>
                    <a:pt x="23" y="182"/>
                    <a:pt x="24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52" y="122"/>
                    <a:pt x="52" y="122"/>
                    <a:pt x="52" y="122"/>
                  </a:cubicBezTo>
                  <a:close/>
                  <a:moveTo>
                    <a:pt x="72" y="171"/>
                  </a:moveTo>
                  <a:cubicBezTo>
                    <a:pt x="72" y="166"/>
                    <a:pt x="76" y="162"/>
                    <a:pt x="80" y="162"/>
                  </a:cubicBezTo>
                  <a:cubicBezTo>
                    <a:pt x="85" y="162"/>
                    <a:pt x="89" y="166"/>
                    <a:pt x="89" y="171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86" y="97"/>
                    <a:pt x="86" y="95"/>
                    <a:pt x="86" y="94"/>
                  </a:cubicBezTo>
                  <a:cubicBezTo>
                    <a:pt x="87" y="92"/>
                    <a:pt x="89" y="91"/>
                    <a:pt x="90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6" y="90"/>
                    <a:pt x="99" y="92"/>
                    <a:pt x="100" y="9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5" y="109"/>
                    <a:pt x="105" y="108"/>
                  </a:cubicBezTo>
                  <a:cubicBezTo>
                    <a:pt x="107" y="104"/>
                    <a:pt x="108" y="100"/>
                    <a:pt x="108" y="95"/>
                  </a:cubicBezTo>
                  <a:cubicBezTo>
                    <a:pt x="108" y="86"/>
                    <a:pt x="105" y="80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4" y="69"/>
                    <a:pt x="87" y="67"/>
                    <a:pt x="80" y="67"/>
                  </a:cubicBezTo>
                  <a:cubicBezTo>
                    <a:pt x="72" y="67"/>
                    <a:pt x="65" y="69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5" y="80"/>
                    <a:pt x="52" y="86"/>
                    <a:pt x="52" y="95"/>
                  </a:cubicBezTo>
                  <a:cubicBezTo>
                    <a:pt x="52" y="100"/>
                    <a:pt x="53" y="104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2"/>
                    <a:pt x="65" y="90"/>
                    <a:pt x="69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2" y="92"/>
                    <a:pt x="73" y="94"/>
                  </a:cubicBezTo>
                  <a:cubicBezTo>
                    <a:pt x="75" y="95"/>
                    <a:pt x="75" y="97"/>
                    <a:pt x="73" y="98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71"/>
                    <a:pt x="72" y="171"/>
                    <a:pt x="72" y="171"/>
                  </a:cubicBezTo>
                  <a:close/>
                  <a:moveTo>
                    <a:pt x="12" y="224"/>
                  </a:moveTo>
                  <a:cubicBezTo>
                    <a:pt x="14" y="222"/>
                    <a:pt x="14" y="222"/>
                    <a:pt x="14" y="222"/>
                  </a:cubicBezTo>
                  <a:cubicBezTo>
                    <a:pt x="15" y="221"/>
                    <a:pt x="16" y="221"/>
                    <a:pt x="17" y="221"/>
                  </a:cubicBezTo>
                  <a:cubicBezTo>
                    <a:pt x="18" y="222"/>
                    <a:pt x="18" y="222"/>
                    <a:pt x="19" y="224"/>
                  </a:cubicBezTo>
                  <a:cubicBezTo>
                    <a:pt x="19" y="224"/>
                    <a:pt x="19" y="225"/>
                    <a:pt x="19" y="226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4" y="247"/>
                    <a:pt x="12" y="247"/>
                    <a:pt x="12" y="248"/>
                  </a:cubicBezTo>
                  <a:cubicBezTo>
                    <a:pt x="11" y="248"/>
                    <a:pt x="10" y="248"/>
                    <a:pt x="9" y="248"/>
                  </a:cubicBezTo>
                  <a:cubicBezTo>
                    <a:pt x="9" y="248"/>
                    <a:pt x="8" y="247"/>
                    <a:pt x="8" y="246"/>
                  </a:cubicBezTo>
                  <a:cubicBezTo>
                    <a:pt x="6" y="246"/>
                    <a:pt x="6" y="245"/>
                    <a:pt x="6" y="244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0" y="235"/>
                    <a:pt x="2" y="228"/>
                    <a:pt x="6" y="229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2" y="224"/>
                    <a:pt x="12" y="224"/>
                    <a:pt x="12" y="224"/>
                  </a:cubicBezTo>
                  <a:close/>
                  <a:moveTo>
                    <a:pt x="26" y="241"/>
                  </a:moveTo>
                  <a:cubicBezTo>
                    <a:pt x="28" y="241"/>
                    <a:pt x="30" y="240"/>
                    <a:pt x="30" y="239"/>
                  </a:cubicBezTo>
                  <a:cubicBezTo>
                    <a:pt x="30" y="237"/>
                    <a:pt x="28" y="235"/>
                    <a:pt x="26" y="235"/>
                  </a:cubicBezTo>
                  <a:cubicBezTo>
                    <a:pt x="25" y="235"/>
                    <a:pt x="23" y="237"/>
                    <a:pt x="23" y="239"/>
                  </a:cubicBezTo>
                  <a:cubicBezTo>
                    <a:pt x="23" y="240"/>
                    <a:pt x="25" y="241"/>
                    <a:pt x="26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65">
              <a:extLst>
                <a:ext uri="{FF2B5EF4-FFF2-40B4-BE49-F238E27FC236}">
                  <a16:creationId xmlns:a16="http://schemas.microsoft.com/office/drawing/2014/main" xmlns="" id="{3B6AB38E-10FD-48BA-87E4-8506F1210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434" y="6024380"/>
              <a:ext cx="142810" cy="2996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9" y="10"/>
                </a:cxn>
                <a:cxn ang="0">
                  <a:pos x="89" y="2"/>
                </a:cxn>
                <a:cxn ang="0">
                  <a:pos x="94" y="3"/>
                </a:cxn>
                <a:cxn ang="0">
                  <a:pos x="93" y="8"/>
                </a:cxn>
                <a:cxn ang="0">
                  <a:pos x="71" y="18"/>
                </a:cxn>
                <a:cxn ang="0">
                  <a:pos x="47" y="20"/>
                </a:cxn>
                <a:cxn ang="0">
                  <a:pos x="24" y="18"/>
                </a:cxn>
                <a:cxn ang="0">
                  <a:pos x="3" y="8"/>
                </a:cxn>
              </a:cxnLst>
              <a:rect l="0" t="0" r="r" b="b"/>
              <a:pathLst>
                <a:path w="95" h="20">
                  <a:moveTo>
                    <a:pt x="3" y="8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12" y="5"/>
                    <a:pt x="18" y="8"/>
                    <a:pt x="26" y="10"/>
                  </a:cubicBezTo>
                  <a:cubicBezTo>
                    <a:pt x="33" y="13"/>
                    <a:pt x="40" y="13"/>
                    <a:pt x="47" y="13"/>
                  </a:cubicBezTo>
                  <a:cubicBezTo>
                    <a:pt x="54" y="13"/>
                    <a:pt x="61" y="13"/>
                    <a:pt x="69" y="10"/>
                  </a:cubicBezTo>
                  <a:cubicBezTo>
                    <a:pt x="76" y="8"/>
                    <a:pt x="83" y="5"/>
                    <a:pt x="89" y="2"/>
                  </a:cubicBezTo>
                  <a:cubicBezTo>
                    <a:pt x="90" y="0"/>
                    <a:pt x="93" y="2"/>
                    <a:pt x="94" y="3"/>
                  </a:cubicBezTo>
                  <a:cubicBezTo>
                    <a:pt x="95" y="5"/>
                    <a:pt x="94" y="7"/>
                    <a:pt x="93" y="8"/>
                  </a:cubicBezTo>
                  <a:cubicBezTo>
                    <a:pt x="86" y="13"/>
                    <a:pt x="78" y="15"/>
                    <a:pt x="71" y="18"/>
                  </a:cubicBezTo>
                  <a:cubicBezTo>
                    <a:pt x="63" y="19"/>
                    <a:pt x="55" y="20"/>
                    <a:pt x="47" y="20"/>
                  </a:cubicBezTo>
                  <a:cubicBezTo>
                    <a:pt x="40" y="20"/>
                    <a:pt x="31" y="19"/>
                    <a:pt x="24" y="18"/>
                  </a:cubicBezTo>
                  <a:cubicBezTo>
                    <a:pt x="17" y="15"/>
                    <a:pt x="8" y="13"/>
                    <a:pt x="3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66">
              <a:extLst>
                <a:ext uri="{FF2B5EF4-FFF2-40B4-BE49-F238E27FC236}">
                  <a16:creationId xmlns:a16="http://schemas.microsoft.com/office/drawing/2014/main" xmlns="" id="{83AB205A-5C78-4BDB-88C0-97C8D9C8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387" y="5609976"/>
              <a:ext cx="118583" cy="444369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0" y="29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295"/>
                </a:cxn>
                <a:cxn ang="0">
                  <a:pos x="72" y="295"/>
                </a:cxn>
                <a:cxn ang="0">
                  <a:pos x="66" y="275"/>
                </a:cxn>
                <a:cxn ang="0">
                  <a:pos x="43" y="275"/>
                </a:cxn>
                <a:cxn ang="0">
                  <a:pos x="43" y="268"/>
                </a:cxn>
                <a:cxn ang="0">
                  <a:pos x="66" y="268"/>
                </a:cxn>
                <a:cxn ang="0">
                  <a:pos x="66" y="255"/>
                </a:cxn>
                <a:cxn ang="0">
                  <a:pos x="51" y="252"/>
                </a:cxn>
                <a:cxn ang="0">
                  <a:pos x="66" y="248"/>
                </a:cxn>
                <a:cxn ang="0">
                  <a:pos x="66" y="234"/>
                </a:cxn>
                <a:cxn ang="0">
                  <a:pos x="43" y="234"/>
                </a:cxn>
                <a:cxn ang="0">
                  <a:pos x="43" y="227"/>
                </a:cxn>
                <a:cxn ang="0">
                  <a:pos x="66" y="227"/>
                </a:cxn>
                <a:cxn ang="0">
                  <a:pos x="66" y="214"/>
                </a:cxn>
                <a:cxn ang="0">
                  <a:pos x="51" y="210"/>
                </a:cxn>
                <a:cxn ang="0">
                  <a:pos x="66" y="207"/>
                </a:cxn>
                <a:cxn ang="0">
                  <a:pos x="66" y="193"/>
                </a:cxn>
                <a:cxn ang="0">
                  <a:pos x="43" y="193"/>
                </a:cxn>
                <a:cxn ang="0">
                  <a:pos x="43" y="186"/>
                </a:cxn>
                <a:cxn ang="0">
                  <a:pos x="66" y="186"/>
                </a:cxn>
                <a:cxn ang="0">
                  <a:pos x="66" y="171"/>
                </a:cxn>
                <a:cxn ang="0">
                  <a:pos x="51" y="169"/>
                </a:cxn>
                <a:cxn ang="0">
                  <a:pos x="66" y="165"/>
                </a:cxn>
                <a:cxn ang="0">
                  <a:pos x="66" y="151"/>
                </a:cxn>
                <a:cxn ang="0">
                  <a:pos x="43" y="151"/>
                </a:cxn>
                <a:cxn ang="0">
                  <a:pos x="43" y="144"/>
                </a:cxn>
                <a:cxn ang="0">
                  <a:pos x="66" y="144"/>
                </a:cxn>
                <a:cxn ang="0">
                  <a:pos x="66" y="130"/>
                </a:cxn>
                <a:cxn ang="0">
                  <a:pos x="51" y="127"/>
                </a:cxn>
                <a:cxn ang="0">
                  <a:pos x="66" y="123"/>
                </a:cxn>
                <a:cxn ang="0">
                  <a:pos x="66" y="110"/>
                </a:cxn>
                <a:cxn ang="0">
                  <a:pos x="43" y="110"/>
                </a:cxn>
                <a:cxn ang="0">
                  <a:pos x="43" y="103"/>
                </a:cxn>
                <a:cxn ang="0">
                  <a:pos x="66" y="103"/>
                </a:cxn>
                <a:cxn ang="0">
                  <a:pos x="66" y="89"/>
                </a:cxn>
                <a:cxn ang="0">
                  <a:pos x="51" y="85"/>
                </a:cxn>
                <a:cxn ang="0">
                  <a:pos x="66" y="82"/>
                </a:cxn>
                <a:cxn ang="0">
                  <a:pos x="66" y="69"/>
                </a:cxn>
                <a:cxn ang="0">
                  <a:pos x="43" y="69"/>
                </a:cxn>
                <a:cxn ang="0">
                  <a:pos x="43" y="62"/>
                </a:cxn>
                <a:cxn ang="0">
                  <a:pos x="66" y="62"/>
                </a:cxn>
                <a:cxn ang="0">
                  <a:pos x="66" y="47"/>
                </a:cxn>
                <a:cxn ang="0">
                  <a:pos x="51" y="44"/>
                </a:cxn>
                <a:cxn ang="0">
                  <a:pos x="66" y="41"/>
                </a:cxn>
                <a:cxn ang="0">
                  <a:pos x="66" y="26"/>
                </a:cxn>
                <a:cxn ang="0">
                  <a:pos x="43" y="26"/>
                </a:cxn>
                <a:cxn ang="0">
                  <a:pos x="43" y="20"/>
                </a:cxn>
                <a:cxn ang="0">
                  <a:pos x="66" y="20"/>
                </a:cxn>
                <a:cxn ang="0">
                  <a:pos x="66" y="15"/>
                </a:cxn>
                <a:cxn ang="0">
                  <a:pos x="14" y="15"/>
                </a:cxn>
                <a:cxn ang="0">
                  <a:pos x="14" y="281"/>
                </a:cxn>
                <a:cxn ang="0">
                  <a:pos x="66" y="281"/>
                </a:cxn>
                <a:cxn ang="0">
                  <a:pos x="66" y="275"/>
                </a:cxn>
              </a:cxnLst>
              <a:rect l="0" t="0" r="r" b="b"/>
              <a:pathLst>
                <a:path w="79" h="295">
                  <a:moveTo>
                    <a:pt x="72" y="295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53" y="0"/>
                    <a:pt x="79" y="0"/>
                  </a:cubicBezTo>
                  <a:cubicBezTo>
                    <a:pt x="79" y="295"/>
                    <a:pt x="79" y="295"/>
                    <a:pt x="79" y="295"/>
                  </a:cubicBezTo>
                  <a:cubicBezTo>
                    <a:pt x="72" y="295"/>
                    <a:pt x="72" y="295"/>
                    <a:pt x="72" y="295"/>
                  </a:cubicBezTo>
                  <a:close/>
                  <a:moveTo>
                    <a:pt x="66" y="275"/>
                  </a:moveTo>
                  <a:cubicBezTo>
                    <a:pt x="43" y="275"/>
                    <a:pt x="43" y="275"/>
                    <a:pt x="43" y="275"/>
                  </a:cubicBezTo>
                  <a:cubicBezTo>
                    <a:pt x="39" y="275"/>
                    <a:pt x="39" y="268"/>
                    <a:pt x="43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59" y="255"/>
                    <a:pt x="51" y="256"/>
                    <a:pt x="51" y="252"/>
                  </a:cubicBezTo>
                  <a:cubicBezTo>
                    <a:pt x="51" y="247"/>
                    <a:pt x="59" y="248"/>
                    <a:pt x="66" y="248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39" y="234"/>
                    <a:pt x="39" y="227"/>
                    <a:pt x="43" y="227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59" y="214"/>
                    <a:pt x="51" y="215"/>
                    <a:pt x="51" y="210"/>
                  </a:cubicBezTo>
                  <a:cubicBezTo>
                    <a:pt x="51" y="206"/>
                    <a:pt x="59" y="207"/>
                    <a:pt x="66" y="207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39" y="193"/>
                    <a:pt x="39" y="186"/>
                    <a:pt x="43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1" y="174"/>
                    <a:pt x="51" y="169"/>
                  </a:cubicBezTo>
                  <a:cubicBezTo>
                    <a:pt x="51" y="163"/>
                    <a:pt x="59" y="165"/>
                    <a:pt x="66" y="165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39" y="151"/>
                    <a:pt x="39" y="144"/>
                    <a:pt x="43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59" y="130"/>
                    <a:pt x="51" y="132"/>
                    <a:pt x="51" y="127"/>
                  </a:cubicBezTo>
                  <a:cubicBezTo>
                    <a:pt x="51" y="122"/>
                    <a:pt x="59" y="123"/>
                    <a:pt x="66" y="12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9" y="110"/>
                    <a:pt x="39" y="103"/>
                    <a:pt x="43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89"/>
                    <a:pt x="51" y="90"/>
                    <a:pt x="51" y="85"/>
                  </a:cubicBezTo>
                  <a:cubicBezTo>
                    <a:pt x="51" y="81"/>
                    <a:pt x="59" y="82"/>
                    <a:pt x="66" y="82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69"/>
                    <a:pt x="39" y="62"/>
                    <a:pt x="43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9" y="47"/>
                    <a:pt x="51" y="49"/>
                    <a:pt x="51" y="44"/>
                  </a:cubicBezTo>
                  <a:cubicBezTo>
                    <a:pt x="51" y="39"/>
                    <a:pt x="59" y="41"/>
                    <a:pt x="66" y="41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6"/>
                    <a:pt x="39" y="20"/>
                    <a:pt x="43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6" y="275"/>
                    <a:pt x="66" y="275"/>
                    <a:pt x="66" y="2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86">
              <a:extLst>
                <a:ext uri="{FF2B5EF4-FFF2-40B4-BE49-F238E27FC236}">
                  <a16:creationId xmlns:a16="http://schemas.microsoft.com/office/drawing/2014/main" xmlns="" id="{55C243A8-834F-4623-B651-5D95C8E67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115">
              <a:extLst>
                <a:ext uri="{FF2B5EF4-FFF2-40B4-BE49-F238E27FC236}">
                  <a16:creationId xmlns:a16="http://schemas.microsoft.com/office/drawing/2014/main" xmlns="" id="{B6EF604D-27B4-42AC-B4FC-7356D05DD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116">
              <a:extLst>
                <a:ext uri="{FF2B5EF4-FFF2-40B4-BE49-F238E27FC236}">
                  <a16:creationId xmlns:a16="http://schemas.microsoft.com/office/drawing/2014/main" xmlns="" id="{F157A22D-6092-4A7B-BF2C-4F3C52E6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117">
              <a:extLst>
                <a:ext uri="{FF2B5EF4-FFF2-40B4-BE49-F238E27FC236}">
                  <a16:creationId xmlns:a16="http://schemas.microsoft.com/office/drawing/2014/main" xmlns="" id="{37855B14-CB27-4F91-9A01-A62FC038F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118">
              <a:extLst>
                <a:ext uri="{FF2B5EF4-FFF2-40B4-BE49-F238E27FC236}">
                  <a16:creationId xmlns:a16="http://schemas.microsoft.com/office/drawing/2014/main" xmlns="" id="{C39A1CE7-3878-4A32-828E-17A9B6BCE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119">
              <a:extLst>
                <a:ext uri="{FF2B5EF4-FFF2-40B4-BE49-F238E27FC236}">
                  <a16:creationId xmlns:a16="http://schemas.microsoft.com/office/drawing/2014/main" xmlns="" id="{D2C0BEF8-4543-4EC3-BE95-8C465AF4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120">
              <a:extLst>
                <a:ext uri="{FF2B5EF4-FFF2-40B4-BE49-F238E27FC236}">
                  <a16:creationId xmlns:a16="http://schemas.microsoft.com/office/drawing/2014/main" xmlns="" id="{56076338-9610-490A-97AC-48BDB9F9E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121">
              <a:extLst>
                <a:ext uri="{FF2B5EF4-FFF2-40B4-BE49-F238E27FC236}">
                  <a16:creationId xmlns:a16="http://schemas.microsoft.com/office/drawing/2014/main" xmlns="" id="{0F6BF718-990D-466F-9B13-1943D2DB7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122">
              <a:extLst>
                <a:ext uri="{FF2B5EF4-FFF2-40B4-BE49-F238E27FC236}">
                  <a16:creationId xmlns:a16="http://schemas.microsoft.com/office/drawing/2014/main" xmlns="" id="{42F6A779-05CB-4185-92DB-40DC8B29C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123">
              <a:extLst>
                <a:ext uri="{FF2B5EF4-FFF2-40B4-BE49-F238E27FC236}">
                  <a16:creationId xmlns:a16="http://schemas.microsoft.com/office/drawing/2014/main" xmlns="" id="{30AF93B1-0E8F-45C9-9844-8DD86DEBA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124">
              <a:extLst>
                <a:ext uri="{FF2B5EF4-FFF2-40B4-BE49-F238E27FC236}">
                  <a16:creationId xmlns:a16="http://schemas.microsoft.com/office/drawing/2014/main" xmlns="" id="{FAEF5662-7B03-441C-9079-FDAF51D9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125">
              <a:extLst>
                <a:ext uri="{FF2B5EF4-FFF2-40B4-BE49-F238E27FC236}">
                  <a16:creationId xmlns:a16="http://schemas.microsoft.com/office/drawing/2014/main" xmlns="" id="{26CADB0C-CB64-40D4-BAA6-A27FBB285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126">
              <a:extLst>
                <a:ext uri="{FF2B5EF4-FFF2-40B4-BE49-F238E27FC236}">
                  <a16:creationId xmlns:a16="http://schemas.microsoft.com/office/drawing/2014/main" xmlns="" id="{AC20B921-202D-4B06-BCC4-D87BAD07E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127">
              <a:extLst>
                <a:ext uri="{FF2B5EF4-FFF2-40B4-BE49-F238E27FC236}">
                  <a16:creationId xmlns:a16="http://schemas.microsoft.com/office/drawing/2014/main" xmlns="" id="{F7E05BF6-0AB4-458E-A43F-607FF9632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128">
              <a:extLst>
                <a:ext uri="{FF2B5EF4-FFF2-40B4-BE49-F238E27FC236}">
                  <a16:creationId xmlns:a16="http://schemas.microsoft.com/office/drawing/2014/main" xmlns="" id="{520C4A42-63F4-4E67-8B3D-D9CC82717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129">
              <a:extLst>
                <a:ext uri="{FF2B5EF4-FFF2-40B4-BE49-F238E27FC236}">
                  <a16:creationId xmlns:a16="http://schemas.microsoft.com/office/drawing/2014/main" xmlns="" id="{11447DE6-4E08-4336-9389-E36FC19B9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130">
              <a:extLst>
                <a:ext uri="{FF2B5EF4-FFF2-40B4-BE49-F238E27FC236}">
                  <a16:creationId xmlns:a16="http://schemas.microsoft.com/office/drawing/2014/main" xmlns="" id="{A9A5685E-DD4E-43EF-9A84-41435C48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131">
              <a:extLst>
                <a:ext uri="{FF2B5EF4-FFF2-40B4-BE49-F238E27FC236}">
                  <a16:creationId xmlns:a16="http://schemas.microsoft.com/office/drawing/2014/main" xmlns="" id="{F6038F07-6B37-4BF2-B59B-4238EE254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132">
              <a:extLst>
                <a:ext uri="{FF2B5EF4-FFF2-40B4-BE49-F238E27FC236}">
                  <a16:creationId xmlns:a16="http://schemas.microsoft.com/office/drawing/2014/main" xmlns="" id="{99588517-C463-4189-B1D3-3A814DB9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2" name="Group 207">
            <a:extLst>
              <a:ext uri="{FF2B5EF4-FFF2-40B4-BE49-F238E27FC236}">
                <a16:creationId xmlns:a16="http://schemas.microsoft.com/office/drawing/2014/main" xmlns="" id="{5C0BB5D8-CD7C-47DE-A5EA-B8B53A504750}"/>
              </a:ext>
            </a:extLst>
          </p:cNvPr>
          <p:cNvGrpSpPr>
            <a:grpSpLocks noChangeAspect="1"/>
          </p:cNvGrpSpPr>
          <p:nvPr/>
        </p:nvGrpSpPr>
        <p:grpSpPr>
          <a:xfrm>
            <a:off x="623639" y="3879175"/>
            <a:ext cx="604233" cy="686924"/>
            <a:chOff x="7207444" y="5248489"/>
            <a:chExt cx="894475" cy="1016883"/>
          </a:xfrm>
          <a:solidFill>
            <a:srgbClr val="FBB040"/>
          </a:solidFill>
        </p:grpSpPr>
        <p:sp>
          <p:nvSpPr>
            <p:cNvPr id="273" name="Freeform 67">
              <a:extLst>
                <a:ext uri="{FF2B5EF4-FFF2-40B4-BE49-F238E27FC236}">
                  <a16:creationId xmlns:a16="http://schemas.microsoft.com/office/drawing/2014/main" xmlns="" id="{C4AF287E-4F9A-4233-AB97-A8C13CF14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7869" y="5638666"/>
              <a:ext cx="533625" cy="35830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351" y="53"/>
                </a:cxn>
                <a:cxn ang="0">
                  <a:pos x="354" y="56"/>
                </a:cxn>
                <a:cxn ang="0">
                  <a:pos x="351" y="60"/>
                </a:cxn>
                <a:cxn ang="0">
                  <a:pos x="282" y="90"/>
                </a:cxn>
                <a:cxn ang="0">
                  <a:pos x="301" y="104"/>
                </a:cxn>
                <a:cxn ang="0">
                  <a:pos x="313" y="156"/>
                </a:cxn>
                <a:cxn ang="0">
                  <a:pos x="322" y="167"/>
                </a:cxn>
                <a:cxn ang="0">
                  <a:pos x="321" y="173"/>
                </a:cxn>
                <a:cxn ang="0">
                  <a:pos x="345" y="232"/>
                </a:cxn>
                <a:cxn ang="0">
                  <a:pos x="313" y="238"/>
                </a:cxn>
                <a:cxn ang="0">
                  <a:pos x="308" y="178"/>
                </a:cxn>
                <a:cxn ang="0">
                  <a:pos x="300" y="166"/>
                </a:cxn>
                <a:cxn ang="0">
                  <a:pos x="304" y="158"/>
                </a:cxn>
                <a:cxn ang="0">
                  <a:pos x="292" y="108"/>
                </a:cxn>
                <a:cxn ang="0">
                  <a:pos x="268" y="94"/>
                </a:cxn>
                <a:cxn ang="0">
                  <a:pos x="174" y="60"/>
                </a:cxn>
                <a:cxn ang="0">
                  <a:pos x="172" y="58"/>
                </a:cxn>
                <a:cxn ang="0">
                  <a:pos x="175" y="65"/>
                </a:cxn>
                <a:cxn ang="0">
                  <a:pos x="258" y="100"/>
                </a:cxn>
                <a:cxn ang="0">
                  <a:pos x="179" y="136"/>
                </a:cxn>
                <a:cxn ang="0">
                  <a:pos x="175" y="136"/>
                </a:cxn>
                <a:cxn ang="0">
                  <a:pos x="2" y="60"/>
                </a:cxn>
                <a:cxn ang="0">
                  <a:pos x="0" y="56"/>
                </a:cxn>
                <a:cxn ang="0">
                  <a:pos x="2" y="53"/>
                </a:cxn>
                <a:cxn ang="0">
                  <a:pos x="176" y="0"/>
                </a:cxn>
                <a:cxn ang="0">
                  <a:pos x="178" y="0"/>
                </a:cxn>
                <a:cxn ang="0">
                  <a:pos x="75" y="104"/>
                </a:cxn>
                <a:cxn ang="0">
                  <a:pos x="71" y="179"/>
                </a:cxn>
                <a:cxn ang="0">
                  <a:pos x="71" y="181"/>
                </a:cxn>
                <a:cxn ang="0">
                  <a:pos x="74" y="181"/>
                </a:cxn>
                <a:cxn ang="0">
                  <a:pos x="175" y="228"/>
                </a:cxn>
                <a:cxn ang="0">
                  <a:pos x="178" y="228"/>
                </a:cxn>
                <a:cxn ang="0">
                  <a:pos x="280" y="181"/>
                </a:cxn>
                <a:cxn ang="0">
                  <a:pos x="282" y="181"/>
                </a:cxn>
                <a:cxn ang="0">
                  <a:pos x="282" y="179"/>
                </a:cxn>
                <a:cxn ang="0">
                  <a:pos x="277" y="106"/>
                </a:cxn>
                <a:cxn ang="0">
                  <a:pos x="184" y="146"/>
                </a:cxn>
                <a:cxn ang="0">
                  <a:pos x="170" y="146"/>
                </a:cxn>
                <a:cxn ang="0">
                  <a:pos x="75" y="104"/>
                </a:cxn>
              </a:cxnLst>
              <a:rect l="0" t="0" r="r" b="b"/>
              <a:pathLst>
                <a:path w="354" h="238">
                  <a:moveTo>
                    <a:pt x="178" y="0"/>
                  </a:moveTo>
                  <a:cubicBezTo>
                    <a:pt x="351" y="53"/>
                    <a:pt x="351" y="53"/>
                    <a:pt x="351" y="53"/>
                  </a:cubicBezTo>
                  <a:cubicBezTo>
                    <a:pt x="353" y="53"/>
                    <a:pt x="354" y="54"/>
                    <a:pt x="354" y="56"/>
                  </a:cubicBezTo>
                  <a:cubicBezTo>
                    <a:pt x="354" y="58"/>
                    <a:pt x="354" y="60"/>
                    <a:pt x="351" y="60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92" y="95"/>
                    <a:pt x="296" y="94"/>
                    <a:pt x="301" y="104"/>
                  </a:cubicBezTo>
                  <a:cubicBezTo>
                    <a:pt x="305" y="114"/>
                    <a:pt x="309" y="133"/>
                    <a:pt x="313" y="156"/>
                  </a:cubicBezTo>
                  <a:cubicBezTo>
                    <a:pt x="320" y="157"/>
                    <a:pt x="322" y="165"/>
                    <a:pt x="322" y="167"/>
                  </a:cubicBezTo>
                  <a:cubicBezTo>
                    <a:pt x="322" y="171"/>
                    <a:pt x="322" y="171"/>
                    <a:pt x="321" y="173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8" y="178"/>
                    <a:pt x="308" y="178"/>
                    <a:pt x="308" y="178"/>
                  </a:cubicBezTo>
                  <a:cubicBezTo>
                    <a:pt x="302" y="177"/>
                    <a:pt x="298" y="170"/>
                    <a:pt x="300" y="166"/>
                  </a:cubicBezTo>
                  <a:cubicBezTo>
                    <a:pt x="300" y="162"/>
                    <a:pt x="301" y="160"/>
                    <a:pt x="304" y="158"/>
                  </a:cubicBezTo>
                  <a:cubicBezTo>
                    <a:pt x="300" y="136"/>
                    <a:pt x="296" y="116"/>
                    <a:pt x="292" y="108"/>
                  </a:cubicBezTo>
                  <a:cubicBezTo>
                    <a:pt x="289" y="100"/>
                    <a:pt x="277" y="96"/>
                    <a:pt x="268" y="94"/>
                  </a:cubicBezTo>
                  <a:cubicBezTo>
                    <a:pt x="236" y="81"/>
                    <a:pt x="205" y="70"/>
                    <a:pt x="174" y="60"/>
                  </a:cubicBezTo>
                  <a:cubicBezTo>
                    <a:pt x="172" y="60"/>
                    <a:pt x="172" y="60"/>
                    <a:pt x="172" y="58"/>
                  </a:cubicBezTo>
                  <a:cubicBezTo>
                    <a:pt x="171" y="61"/>
                    <a:pt x="172" y="64"/>
                    <a:pt x="175" y="65"/>
                  </a:cubicBezTo>
                  <a:cubicBezTo>
                    <a:pt x="199" y="74"/>
                    <a:pt x="225" y="85"/>
                    <a:pt x="258" y="100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8" y="136"/>
                    <a:pt x="176" y="136"/>
                    <a:pt x="175" y="136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8"/>
                    <a:pt x="0" y="56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75" y="104"/>
                  </a:moveTo>
                  <a:cubicBezTo>
                    <a:pt x="71" y="179"/>
                    <a:pt x="71" y="179"/>
                    <a:pt x="71" y="179"/>
                  </a:cubicBezTo>
                  <a:cubicBezTo>
                    <a:pt x="71" y="181"/>
                    <a:pt x="71" y="181"/>
                    <a:pt x="71" y="181"/>
                  </a:cubicBezTo>
                  <a:cubicBezTo>
                    <a:pt x="73" y="181"/>
                    <a:pt x="73" y="181"/>
                    <a:pt x="74" y="181"/>
                  </a:cubicBezTo>
                  <a:cubicBezTo>
                    <a:pt x="109" y="173"/>
                    <a:pt x="147" y="190"/>
                    <a:pt x="175" y="228"/>
                  </a:cubicBezTo>
                  <a:cubicBezTo>
                    <a:pt x="176" y="229"/>
                    <a:pt x="178" y="229"/>
                    <a:pt x="178" y="228"/>
                  </a:cubicBezTo>
                  <a:cubicBezTo>
                    <a:pt x="205" y="190"/>
                    <a:pt x="245" y="173"/>
                    <a:pt x="280" y="181"/>
                  </a:cubicBezTo>
                  <a:cubicBezTo>
                    <a:pt x="281" y="181"/>
                    <a:pt x="281" y="181"/>
                    <a:pt x="282" y="181"/>
                  </a:cubicBezTo>
                  <a:cubicBezTo>
                    <a:pt x="282" y="179"/>
                    <a:pt x="282" y="179"/>
                    <a:pt x="282" y="179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79" y="148"/>
                    <a:pt x="174" y="148"/>
                    <a:pt x="170" y="146"/>
                  </a:cubicBezTo>
                  <a:cubicBezTo>
                    <a:pt x="75" y="104"/>
                    <a:pt x="75" y="104"/>
                    <a:pt x="75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104">
              <a:extLst>
                <a:ext uri="{FF2B5EF4-FFF2-40B4-BE49-F238E27FC236}">
                  <a16:creationId xmlns:a16="http://schemas.microsoft.com/office/drawing/2014/main" xmlns="" id="{FF3C1888-E74D-442D-AF7A-46BD8886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211" y="5343483"/>
              <a:ext cx="109658" cy="11539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" y="20"/>
                </a:cxn>
                <a:cxn ang="0">
                  <a:pos x="39" y="54"/>
                </a:cxn>
                <a:cxn ang="0">
                  <a:pos x="45" y="59"/>
                </a:cxn>
                <a:cxn ang="0">
                  <a:pos x="52" y="58"/>
                </a:cxn>
                <a:cxn ang="0">
                  <a:pos x="55" y="52"/>
                </a:cxn>
                <a:cxn ang="0">
                  <a:pos x="52" y="43"/>
                </a:cxn>
                <a:cxn ang="0">
                  <a:pos x="26" y="10"/>
                </a:cxn>
                <a:cxn ang="0">
                  <a:pos x="40" y="0"/>
                </a:cxn>
                <a:cxn ang="0">
                  <a:pos x="65" y="34"/>
                </a:cxn>
                <a:cxn ang="0">
                  <a:pos x="72" y="53"/>
                </a:cxn>
                <a:cxn ang="0">
                  <a:pos x="62" y="70"/>
                </a:cxn>
                <a:cxn ang="0">
                  <a:pos x="43" y="76"/>
                </a:cxn>
                <a:cxn ang="0">
                  <a:pos x="26" y="64"/>
                </a:cxn>
                <a:cxn ang="0">
                  <a:pos x="0" y="30"/>
                </a:cxn>
              </a:cxnLst>
              <a:rect l="0" t="0" r="r" b="b"/>
              <a:pathLst>
                <a:path w="73" h="77">
                  <a:moveTo>
                    <a:pt x="0" y="3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1" y="57"/>
                    <a:pt x="43" y="59"/>
                    <a:pt x="45" y="59"/>
                  </a:cubicBezTo>
                  <a:cubicBezTo>
                    <a:pt x="48" y="60"/>
                    <a:pt x="50" y="60"/>
                    <a:pt x="52" y="58"/>
                  </a:cubicBezTo>
                  <a:cubicBezTo>
                    <a:pt x="54" y="56"/>
                    <a:pt x="55" y="54"/>
                    <a:pt x="55" y="52"/>
                  </a:cubicBezTo>
                  <a:cubicBezTo>
                    <a:pt x="55" y="49"/>
                    <a:pt x="54" y="46"/>
                    <a:pt x="52" y="4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70" y="40"/>
                    <a:pt x="73" y="47"/>
                    <a:pt x="72" y="53"/>
                  </a:cubicBezTo>
                  <a:cubicBezTo>
                    <a:pt x="71" y="60"/>
                    <a:pt x="68" y="66"/>
                    <a:pt x="62" y="70"/>
                  </a:cubicBezTo>
                  <a:cubicBezTo>
                    <a:pt x="55" y="75"/>
                    <a:pt x="49" y="77"/>
                    <a:pt x="43" y="76"/>
                  </a:cubicBezTo>
                  <a:cubicBezTo>
                    <a:pt x="37" y="75"/>
                    <a:pt x="31" y="71"/>
                    <a:pt x="26" y="64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105">
              <a:extLst>
                <a:ext uri="{FF2B5EF4-FFF2-40B4-BE49-F238E27FC236}">
                  <a16:creationId xmlns:a16="http://schemas.microsoft.com/office/drawing/2014/main" xmlns="" id="{0C8DB89A-3A0D-4BAB-AE9B-74E5340E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79" y="5287379"/>
              <a:ext cx="121771" cy="131334"/>
            </a:xfrm>
            <a:custGeom>
              <a:avLst/>
              <a:gdLst/>
              <a:ahLst/>
              <a:cxnLst>
                <a:cxn ang="0">
                  <a:pos x="106" y="187"/>
                </a:cxn>
                <a:cxn ang="0">
                  <a:pos x="71" y="206"/>
                </a:cxn>
                <a:cxn ang="0">
                  <a:pos x="0" y="59"/>
                </a:cxn>
                <a:cxn ang="0">
                  <a:pos x="33" y="45"/>
                </a:cxn>
                <a:cxn ang="0">
                  <a:pos x="125" y="99"/>
                </a:cxn>
                <a:cxn ang="0">
                  <a:pos x="85" y="19"/>
                </a:cxn>
                <a:cxn ang="0">
                  <a:pos x="120" y="0"/>
                </a:cxn>
                <a:cxn ang="0">
                  <a:pos x="191" y="144"/>
                </a:cxn>
                <a:cxn ang="0">
                  <a:pos x="160" y="161"/>
                </a:cxn>
                <a:cxn ang="0">
                  <a:pos x="68" y="106"/>
                </a:cxn>
                <a:cxn ang="0">
                  <a:pos x="106" y="187"/>
                </a:cxn>
              </a:cxnLst>
              <a:rect l="0" t="0" r="r" b="b"/>
              <a:pathLst>
                <a:path w="191" h="206">
                  <a:moveTo>
                    <a:pt x="106" y="187"/>
                  </a:moveTo>
                  <a:lnTo>
                    <a:pt x="71" y="206"/>
                  </a:lnTo>
                  <a:lnTo>
                    <a:pt x="0" y="59"/>
                  </a:lnTo>
                  <a:lnTo>
                    <a:pt x="33" y="45"/>
                  </a:lnTo>
                  <a:lnTo>
                    <a:pt x="125" y="99"/>
                  </a:lnTo>
                  <a:lnTo>
                    <a:pt x="85" y="19"/>
                  </a:lnTo>
                  <a:lnTo>
                    <a:pt x="120" y="0"/>
                  </a:lnTo>
                  <a:lnTo>
                    <a:pt x="191" y="144"/>
                  </a:lnTo>
                  <a:lnTo>
                    <a:pt x="160" y="161"/>
                  </a:lnTo>
                  <a:lnTo>
                    <a:pt x="68" y="106"/>
                  </a:lnTo>
                  <a:lnTo>
                    <a:pt x="106" y="1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106">
              <a:extLst>
                <a:ext uri="{FF2B5EF4-FFF2-40B4-BE49-F238E27FC236}">
                  <a16:creationId xmlns:a16="http://schemas.microsoft.com/office/drawing/2014/main" xmlns="" id="{B57A2F33-A79F-496A-B74E-255869DD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199" y="5272078"/>
              <a:ext cx="55467" cy="105832"/>
            </a:xfrm>
            <a:custGeom>
              <a:avLst/>
              <a:gdLst/>
              <a:ahLst/>
              <a:cxnLst>
                <a:cxn ang="0">
                  <a:pos x="87" y="154"/>
                </a:cxn>
                <a:cxn ang="0">
                  <a:pos x="49" y="166"/>
                </a:cxn>
                <a:cxn ang="0">
                  <a:pos x="0" y="12"/>
                </a:cxn>
                <a:cxn ang="0">
                  <a:pos x="37" y="0"/>
                </a:cxn>
                <a:cxn ang="0">
                  <a:pos x="87" y="154"/>
                </a:cxn>
              </a:cxnLst>
              <a:rect l="0" t="0" r="r" b="b"/>
              <a:pathLst>
                <a:path w="87" h="166">
                  <a:moveTo>
                    <a:pt x="87" y="154"/>
                  </a:moveTo>
                  <a:lnTo>
                    <a:pt x="49" y="166"/>
                  </a:lnTo>
                  <a:lnTo>
                    <a:pt x="0" y="12"/>
                  </a:lnTo>
                  <a:lnTo>
                    <a:pt x="37" y="0"/>
                  </a:lnTo>
                  <a:lnTo>
                    <a:pt x="87" y="1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107">
              <a:extLst>
                <a:ext uri="{FF2B5EF4-FFF2-40B4-BE49-F238E27FC236}">
                  <a16:creationId xmlns:a16="http://schemas.microsoft.com/office/drawing/2014/main" xmlns="" id="{2E2118B4-1C06-484B-9A6D-3D78F06D0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814" y="5249764"/>
              <a:ext cx="88619" cy="111570"/>
            </a:xfrm>
            <a:custGeom>
              <a:avLst/>
              <a:gdLst/>
              <a:ahLst/>
              <a:cxnLst>
                <a:cxn ang="0">
                  <a:pos x="120" y="168"/>
                </a:cxn>
                <a:cxn ang="0">
                  <a:pos x="78" y="175"/>
                </a:cxn>
                <a:cxn ang="0">
                  <a:pos x="0" y="26"/>
                </a:cxn>
                <a:cxn ang="0">
                  <a:pos x="40" y="19"/>
                </a:cxn>
                <a:cxn ang="0">
                  <a:pos x="89" y="118"/>
                </a:cxn>
                <a:cxn ang="0">
                  <a:pos x="99" y="7"/>
                </a:cxn>
                <a:cxn ang="0">
                  <a:pos x="139" y="0"/>
                </a:cxn>
                <a:cxn ang="0">
                  <a:pos x="120" y="168"/>
                </a:cxn>
              </a:cxnLst>
              <a:rect l="0" t="0" r="r" b="b"/>
              <a:pathLst>
                <a:path w="139" h="175">
                  <a:moveTo>
                    <a:pt x="120" y="168"/>
                  </a:moveTo>
                  <a:lnTo>
                    <a:pt x="78" y="175"/>
                  </a:lnTo>
                  <a:lnTo>
                    <a:pt x="0" y="26"/>
                  </a:lnTo>
                  <a:lnTo>
                    <a:pt x="40" y="19"/>
                  </a:lnTo>
                  <a:lnTo>
                    <a:pt x="89" y="118"/>
                  </a:lnTo>
                  <a:lnTo>
                    <a:pt x="99" y="7"/>
                  </a:lnTo>
                  <a:lnTo>
                    <a:pt x="139" y="0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108">
              <a:extLst>
                <a:ext uri="{FF2B5EF4-FFF2-40B4-BE49-F238E27FC236}">
                  <a16:creationId xmlns:a16="http://schemas.microsoft.com/office/drawing/2014/main" xmlns="" id="{9E9F6910-BFB0-47B2-960C-9BCAA7DD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284" y="5248489"/>
              <a:ext cx="59292" cy="103920"/>
            </a:xfrm>
            <a:custGeom>
              <a:avLst/>
              <a:gdLst/>
              <a:ahLst/>
              <a:cxnLst>
                <a:cxn ang="0">
                  <a:pos x="93" y="160"/>
                </a:cxn>
                <a:cxn ang="0">
                  <a:pos x="5" y="163"/>
                </a:cxn>
                <a:cxn ang="0">
                  <a:pos x="0" y="2"/>
                </a:cxn>
                <a:cxn ang="0">
                  <a:pos x="88" y="0"/>
                </a:cxn>
                <a:cxn ang="0">
                  <a:pos x="88" y="35"/>
                </a:cxn>
                <a:cxn ang="0">
                  <a:pos x="41" y="35"/>
                </a:cxn>
                <a:cxn ang="0">
                  <a:pos x="41" y="61"/>
                </a:cxn>
                <a:cxn ang="0">
                  <a:pos x="90" y="61"/>
                </a:cxn>
                <a:cxn ang="0">
                  <a:pos x="90" y="97"/>
                </a:cxn>
                <a:cxn ang="0">
                  <a:pos x="43" y="97"/>
                </a:cxn>
                <a:cxn ang="0">
                  <a:pos x="43" y="125"/>
                </a:cxn>
                <a:cxn ang="0">
                  <a:pos x="90" y="125"/>
                </a:cxn>
                <a:cxn ang="0">
                  <a:pos x="93" y="160"/>
                </a:cxn>
              </a:cxnLst>
              <a:rect l="0" t="0" r="r" b="b"/>
              <a:pathLst>
                <a:path w="93" h="163">
                  <a:moveTo>
                    <a:pt x="93" y="160"/>
                  </a:moveTo>
                  <a:lnTo>
                    <a:pt x="5" y="163"/>
                  </a:lnTo>
                  <a:lnTo>
                    <a:pt x="0" y="2"/>
                  </a:lnTo>
                  <a:lnTo>
                    <a:pt x="88" y="0"/>
                  </a:lnTo>
                  <a:lnTo>
                    <a:pt x="88" y="35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90" y="61"/>
                  </a:lnTo>
                  <a:lnTo>
                    <a:pt x="90" y="97"/>
                  </a:lnTo>
                  <a:lnTo>
                    <a:pt x="43" y="97"/>
                  </a:lnTo>
                  <a:lnTo>
                    <a:pt x="43" y="125"/>
                  </a:lnTo>
                  <a:lnTo>
                    <a:pt x="90" y="125"/>
                  </a:lnTo>
                  <a:lnTo>
                    <a:pt x="93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109">
              <a:extLst>
                <a:ext uri="{FF2B5EF4-FFF2-40B4-BE49-F238E27FC236}">
                  <a16:creationId xmlns:a16="http://schemas.microsoft.com/office/drawing/2014/main" xmlns="" id="{C06484A9-7218-4A09-AA65-7638FD88B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3052" y="5248489"/>
              <a:ext cx="82881" cy="112846"/>
            </a:xfrm>
            <a:custGeom>
              <a:avLst/>
              <a:gdLst/>
              <a:ahLst/>
              <a:cxnLst>
                <a:cxn ang="0">
                  <a:pos x="16" y="70"/>
                </a:cxn>
                <a:cxn ang="0">
                  <a:pos x="0" y="68"/>
                </a:cxn>
                <a:cxn ang="0">
                  <a:pos x="9" y="0"/>
                </a:cxn>
                <a:cxn ang="0">
                  <a:pos x="31" y="3"/>
                </a:cxn>
                <a:cxn ang="0">
                  <a:pos x="42" y="6"/>
                </a:cxn>
                <a:cxn ang="0">
                  <a:pos x="48" y="9"/>
                </a:cxn>
                <a:cxn ang="0">
                  <a:pos x="54" y="18"/>
                </a:cxn>
                <a:cxn ang="0">
                  <a:pos x="55" y="30"/>
                </a:cxn>
                <a:cxn ang="0">
                  <a:pos x="49" y="43"/>
                </a:cxn>
                <a:cxn ang="0">
                  <a:pos x="36" y="49"/>
                </a:cxn>
                <a:cxn ang="0">
                  <a:pos x="50" y="75"/>
                </a:cxn>
                <a:cxn ang="0">
                  <a:pos x="29" y="72"/>
                </a:cxn>
                <a:cxn ang="0">
                  <a:pos x="19" y="48"/>
                </a:cxn>
                <a:cxn ang="0">
                  <a:pos x="16" y="70"/>
                </a:cxn>
                <a:cxn ang="0">
                  <a:pos x="21" y="34"/>
                </a:cxn>
                <a:cxn ang="0">
                  <a:pos x="24" y="34"/>
                </a:cxn>
                <a:cxn ang="0">
                  <a:pos x="34" y="34"/>
                </a:cxn>
                <a:cxn ang="0">
                  <a:pos x="38" y="28"/>
                </a:cxn>
                <a:cxn ang="0">
                  <a:pos x="36" y="21"/>
                </a:cxn>
                <a:cxn ang="0">
                  <a:pos x="28" y="18"/>
                </a:cxn>
                <a:cxn ang="0">
                  <a:pos x="23" y="18"/>
                </a:cxn>
                <a:cxn ang="0">
                  <a:pos x="21" y="34"/>
                </a:cxn>
              </a:cxnLst>
              <a:rect l="0" t="0" r="r" b="b"/>
              <a:pathLst>
                <a:path w="55" h="75">
                  <a:moveTo>
                    <a:pt x="1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6" y="4"/>
                    <a:pt x="39" y="5"/>
                    <a:pt x="42" y="6"/>
                  </a:cubicBezTo>
                  <a:cubicBezTo>
                    <a:pt x="44" y="7"/>
                    <a:pt x="46" y="8"/>
                    <a:pt x="48" y="9"/>
                  </a:cubicBezTo>
                  <a:cubicBezTo>
                    <a:pt x="51" y="12"/>
                    <a:pt x="53" y="15"/>
                    <a:pt x="54" y="18"/>
                  </a:cubicBezTo>
                  <a:cubicBezTo>
                    <a:pt x="55" y="22"/>
                    <a:pt x="55" y="25"/>
                    <a:pt x="55" y="30"/>
                  </a:cubicBezTo>
                  <a:cubicBezTo>
                    <a:pt x="54" y="35"/>
                    <a:pt x="52" y="40"/>
                    <a:pt x="49" y="43"/>
                  </a:cubicBezTo>
                  <a:cubicBezTo>
                    <a:pt x="45" y="47"/>
                    <a:pt x="41" y="49"/>
                    <a:pt x="36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16" y="70"/>
                  </a:lnTo>
                  <a:close/>
                  <a:moveTo>
                    <a:pt x="21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9" y="35"/>
                    <a:pt x="32" y="35"/>
                    <a:pt x="34" y="34"/>
                  </a:cubicBezTo>
                  <a:cubicBezTo>
                    <a:pt x="36" y="33"/>
                    <a:pt x="37" y="31"/>
                    <a:pt x="38" y="28"/>
                  </a:cubicBezTo>
                  <a:cubicBezTo>
                    <a:pt x="38" y="25"/>
                    <a:pt x="38" y="23"/>
                    <a:pt x="36" y="21"/>
                  </a:cubicBezTo>
                  <a:cubicBezTo>
                    <a:pt x="34" y="20"/>
                    <a:pt x="32" y="19"/>
                    <a:pt x="28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110">
              <a:extLst>
                <a:ext uri="{FF2B5EF4-FFF2-40B4-BE49-F238E27FC236}">
                  <a16:creationId xmlns:a16="http://schemas.microsoft.com/office/drawing/2014/main" xmlns="" id="{9D272156-10B1-4049-A0A5-04018E2B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845" y="5269528"/>
              <a:ext cx="82881" cy="108383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7" y="45"/>
                </a:cxn>
                <a:cxn ang="0">
                  <a:pos x="17" y="46"/>
                </a:cxn>
                <a:cxn ang="0">
                  <a:pos x="17" y="52"/>
                </a:cxn>
                <a:cxn ang="0">
                  <a:pos x="21" y="55"/>
                </a:cxn>
                <a:cxn ang="0">
                  <a:pos x="26" y="55"/>
                </a:cxn>
                <a:cxn ang="0">
                  <a:pos x="29" y="52"/>
                </a:cxn>
                <a:cxn ang="0">
                  <a:pos x="23" y="41"/>
                </a:cxn>
                <a:cxn ang="0">
                  <a:pos x="20" y="39"/>
                </a:cxn>
                <a:cxn ang="0">
                  <a:pos x="11" y="27"/>
                </a:cxn>
                <a:cxn ang="0">
                  <a:pos x="11" y="15"/>
                </a:cxn>
                <a:cxn ang="0">
                  <a:pos x="22" y="3"/>
                </a:cxn>
                <a:cxn ang="0">
                  <a:pos x="40" y="2"/>
                </a:cxn>
                <a:cxn ang="0">
                  <a:pos x="52" y="12"/>
                </a:cxn>
                <a:cxn ang="0">
                  <a:pos x="53" y="28"/>
                </a:cxn>
                <a:cxn ang="0">
                  <a:pos x="53" y="29"/>
                </a:cxn>
                <a:cxn ang="0">
                  <a:pos x="38" y="24"/>
                </a:cxn>
                <a:cxn ang="0">
                  <a:pos x="38" y="19"/>
                </a:cxn>
                <a:cxn ang="0">
                  <a:pos x="34" y="16"/>
                </a:cxn>
                <a:cxn ang="0">
                  <a:pos x="30" y="16"/>
                </a:cxn>
                <a:cxn ang="0">
                  <a:pos x="28" y="19"/>
                </a:cxn>
                <a:cxn ang="0">
                  <a:pos x="34" y="30"/>
                </a:cxn>
                <a:cxn ang="0">
                  <a:pos x="38" y="33"/>
                </a:cxn>
                <a:cxn ang="0">
                  <a:pos x="45" y="45"/>
                </a:cxn>
                <a:cxn ang="0">
                  <a:pos x="45" y="56"/>
                </a:cxn>
                <a:cxn ang="0">
                  <a:pos x="34" y="68"/>
                </a:cxn>
                <a:cxn ang="0">
                  <a:pos x="17" y="70"/>
                </a:cxn>
                <a:cxn ang="0">
                  <a:pos x="2" y="59"/>
                </a:cxn>
                <a:cxn ang="0">
                  <a:pos x="2" y="42"/>
                </a:cxn>
                <a:cxn ang="0">
                  <a:pos x="2" y="40"/>
                </a:cxn>
              </a:cxnLst>
              <a:rect l="0" t="0" r="r" b="b"/>
              <a:pathLst>
                <a:path w="55" h="72">
                  <a:moveTo>
                    <a:pt x="2" y="40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8"/>
                    <a:pt x="16" y="50"/>
                    <a:pt x="17" y="52"/>
                  </a:cubicBezTo>
                  <a:cubicBezTo>
                    <a:pt x="17" y="54"/>
                    <a:pt x="19" y="55"/>
                    <a:pt x="21" y="55"/>
                  </a:cubicBezTo>
                  <a:cubicBezTo>
                    <a:pt x="23" y="56"/>
                    <a:pt x="24" y="56"/>
                    <a:pt x="26" y="55"/>
                  </a:cubicBezTo>
                  <a:cubicBezTo>
                    <a:pt x="27" y="55"/>
                    <a:pt x="28" y="54"/>
                    <a:pt x="29" y="52"/>
                  </a:cubicBezTo>
                  <a:cubicBezTo>
                    <a:pt x="30" y="49"/>
                    <a:pt x="28" y="45"/>
                    <a:pt x="23" y="41"/>
                  </a:cubicBezTo>
                  <a:cubicBezTo>
                    <a:pt x="22" y="40"/>
                    <a:pt x="21" y="39"/>
                    <a:pt x="20" y="39"/>
                  </a:cubicBezTo>
                  <a:cubicBezTo>
                    <a:pt x="16" y="35"/>
                    <a:pt x="13" y="31"/>
                    <a:pt x="11" y="27"/>
                  </a:cubicBezTo>
                  <a:cubicBezTo>
                    <a:pt x="10" y="23"/>
                    <a:pt x="10" y="19"/>
                    <a:pt x="11" y="15"/>
                  </a:cubicBezTo>
                  <a:cubicBezTo>
                    <a:pt x="13" y="10"/>
                    <a:pt x="16" y="5"/>
                    <a:pt x="22" y="3"/>
                  </a:cubicBezTo>
                  <a:cubicBezTo>
                    <a:pt x="27" y="0"/>
                    <a:pt x="33" y="0"/>
                    <a:pt x="40" y="2"/>
                  </a:cubicBezTo>
                  <a:cubicBezTo>
                    <a:pt x="45" y="4"/>
                    <a:pt x="50" y="7"/>
                    <a:pt x="52" y="12"/>
                  </a:cubicBezTo>
                  <a:cubicBezTo>
                    <a:pt x="55" y="17"/>
                    <a:pt x="55" y="22"/>
                    <a:pt x="53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0"/>
                    <a:pt x="38" y="19"/>
                  </a:cubicBezTo>
                  <a:cubicBezTo>
                    <a:pt x="38" y="18"/>
                    <a:pt x="36" y="17"/>
                    <a:pt x="34" y="16"/>
                  </a:cubicBezTo>
                  <a:cubicBezTo>
                    <a:pt x="33" y="15"/>
                    <a:pt x="32" y="16"/>
                    <a:pt x="30" y="16"/>
                  </a:cubicBezTo>
                  <a:cubicBezTo>
                    <a:pt x="29" y="17"/>
                    <a:pt x="28" y="18"/>
                    <a:pt x="28" y="19"/>
                  </a:cubicBezTo>
                  <a:cubicBezTo>
                    <a:pt x="27" y="22"/>
                    <a:pt x="29" y="25"/>
                    <a:pt x="34" y="30"/>
                  </a:cubicBezTo>
                  <a:cubicBezTo>
                    <a:pt x="35" y="31"/>
                    <a:pt x="37" y="33"/>
                    <a:pt x="38" y="33"/>
                  </a:cubicBezTo>
                  <a:cubicBezTo>
                    <a:pt x="41" y="37"/>
                    <a:pt x="44" y="41"/>
                    <a:pt x="45" y="45"/>
                  </a:cubicBezTo>
                  <a:cubicBezTo>
                    <a:pt x="46" y="48"/>
                    <a:pt x="46" y="52"/>
                    <a:pt x="45" y="56"/>
                  </a:cubicBezTo>
                  <a:cubicBezTo>
                    <a:pt x="43" y="61"/>
                    <a:pt x="40" y="66"/>
                    <a:pt x="34" y="68"/>
                  </a:cubicBezTo>
                  <a:cubicBezTo>
                    <a:pt x="29" y="71"/>
                    <a:pt x="23" y="72"/>
                    <a:pt x="17" y="70"/>
                  </a:cubicBezTo>
                  <a:cubicBezTo>
                    <a:pt x="10" y="67"/>
                    <a:pt x="5" y="64"/>
                    <a:pt x="2" y="59"/>
                  </a:cubicBezTo>
                  <a:cubicBezTo>
                    <a:pt x="0" y="54"/>
                    <a:pt x="0" y="48"/>
                    <a:pt x="2" y="42"/>
                  </a:cubicBezTo>
                  <a:lnTo>
                    <a:pt x="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111">
              <a:extLst>
                <a:ext uri="{FF2B5EF4-FFF2-40B4-BE49-F238E27FC236}">
                  <a16:creationId xmlns:a16="http://schemas.microsoft.com/office/drawing/2014/main" xmlns="" id="{9B8A564C-48C0-463E-9B72-6A2798C79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425" y="5293755"/>
              <a:ext cx="65030" cy="103920"/>
            </a:xfrm>
            <a:custGeom>
              <a:avLst/>
              <a:gdLst/>
              <a:ahLst/>
              <a:cxnLst>
                <a:cxn ang="0">
                  <a:pos x="35" y="163"/>
                </a:cxn>
                <a:cxn ang="0">
                  <a:pos x="0" y="146"/>
                </a:cxn>
                <a:cxn ang="0">
                  <a:pos x="66" y="0"/>
                </a:cxn>
                <a:cxn ang="0">
                  <a:pos x="102" y="16"/>
                </a:cxn>
                <a:cxn ang="0">
                  <a:pos x="35" y="163"/>
                </a:cxn>
              </a:cxnLst>
              <a:rect l="0" t="0" r="r" b="b"/>
              <a:pathLst>
                <a:path w="102" h="163">
                  <a:moveTo>
                    <a:pt x="35" y="163"/>
                  </a:moveTo>
                  <a:lnTo>
                    <a:pt x="0" y="146"/>
                  </a:lnTo>
                  <a:lnTo>
                    <a:pt x="66" y="0"/>
                  </a:lnTo>
                  <a:lnTo>
                    <a:pt x="102" y="16"/>
                  </a:lnTo>
                  <a:lnTo>
                    <a:pt x="35" y="1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112">
              <a:extLst>
                <a:ext uri="{FF2B5EF4-FFF2-40B4-BE49-F238E27FC236}">
                  <a16:creationId xmlns:a16="http://schemas.microsoft.com/office/drawing/2014/main" xmlns="" id="{0F26D59E-A15B-4E0D-990F-ECA76340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690" y="5311606"/>
              <a:ext cx="90531" cy="111570"/>
            </a:xfrm>
            <a:custGeom>
              <a:avLst/>
              <a:gdLst/>
              <a:ahLst/>
              <a:cxnLst>
                <a:cxn ang="0">
                  <a:pos x="35" y="175"/>
                </a:cxn>
                <a:cxn ang="0">
                  <a:pos x="0" y="154"/>
                </a:cxn>
                <a:cxn ang="0">
                  <a:pos x="64" y="47"/>
                </a:cxn>
                <a:cxn ang="0">
                  <a:pos x="38" y="31"/>
                </a:cxn>
                <a:cxn ang="0">
                  <a:pos x="57" y="0"/>
                </a:cxn>
                <a:cxn ang="0">
                  <a:pos x="142" y="50"/>
                </a:cxn>
                <a:cxn ang="0">
                  <a:pos x="123" y="83"/>
                </a:cxn>
                <a:cxn ang="0">
                  <a:pos x="97" y="66"/>
                </a:cxn>
                <a:cxn ang="0">
                  <a:pos x="35" y="175"/>
                </a:cxn>
              </a:cxnLst>
              <a:rect l="0" t="0" r="r" b="b"/>
              <a:pathLst>
                <a:path w="142" h="175">
                  <a:moveTo>
                    <a:pt x="35" y="175"/>
                  </a:moveTo>
                  <a:lnTo>
                    <a:pt x="0" y="154"/>
                  </a:lnTo>
                  <a:lnTo>
                    <a:pt x="64" y="47"/>
                  </a:lnTo>
                  <a:lnTo>
                    <a:pt x="38" y="31"/>
                  </a:lnTo>
                  <a:lnTo>
                    <a:pt x="57" y="0"/>
                  </a:lnTo>
                  <a:lnTo>
                    <a:pt x="142" y="50"/>
                  </a:lnTo>
                  <a:lnTo>
                    <a:pt x="123" y="83"/>
                  </a:lnTo>
                  <a:lnTo>
                    <a:pt x="97" y="66"/>
                  </a:lnTo>
                  <a:lnTo>
                    <a:pt x="35" y="1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113">
              <a:extLst>
                <a:ext uri="{FF2B5EF4-FFF2-40B4-BE49-F238E27FC236}">
                  <a16:creationId xmlns:a16="http://schemas.microsoft.com/office/drawing/2014/main" xmlns="" id="{3CB2E211-4837-4107-8AEB-0174A5AD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882" y="5346033"/>
              <a:ext cx="107107" cy="114758"/>
            </a:xfrm>
            <a:custGeom>
              <a:avLst/>
              <a:gdLst/>
              <a:ahLst/>
              <a:cxnLst>
                <a:cxn ang="0">
                  <a:pos x="31" y="180"/>
                </a:cxn>
                <a:cxn ang="0">
                  <a:pos x="0" y="154"/>
                </a:cxn>
                <a:cxn ang="0">
                  <a:pos x="38" y="109"/>
                </a:cxn>
                <a:cxn ang="0">
                  <a:pos x="64" y="0"/>
                </a:cxn>
                <a:cxn ang="0">
                  <a:pos x="99" y="26"/>
                </a:cxn>
                <a:cxn ang="0">
                  <a:pos x="80" y="88"/>
                </a:cxn>
                <a:cxn ang="0">
                  <a:pos x="137" y="57"/>
                </a:cxn>
                <a:cxn ang="0">
                  <a:pos x="168" y="83"/>
                </a:cxn>
                <a:cxn ang="0">
                  <a:pos x="68" y="133"/>
                </a:cxn>
                <a:cxn ang="0">
                  <a:pos x="31" y="180"/>
                </a:cxn>
              </a:cxnLst>
              <a:rect l="0" t="0" r="r" b="b"/>
              <a:pathLst>
                <a:path w="168" h="180">
                  <a:moveTo>
                    <a:pt x="31" y="180"/>
                  </a:moveTo>
                  <a:lnTo>
                    <a:pt x="0" y="154"/>
                  </a:lnTo>
                  <a:lnTo>
                    <a:pt x="38" y="109"/>
                  </a:lnTo>
                  <a:lnTo>
                    <a:pt x="64" y="0"/>
                  </a:lnTo>
                  <a:lnTo>
                    <a:pt x="99" y="26"/>
                  </a:lnTo>
                  <a:lnTo>
                    <a:pt x="80" y="88"/>
                  </a:lnTo>
                  <a:lnTo>
                    <a:pt x="137" y="57"/>
                  </a:lnTo>
                  <a:lnTo>
                    <a:pt x="168" y="83"/>
                  </a:lnTo>
                  <a:lnTo>
                    <a:pt x="68" y="133"/>
                  </a:lnTo>
                  <a:lnTo>
                    <a:pt x="31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114">
              <a:extLst>
                <a:ext uri="{FF2B5EF4-FFF2-40B4-BE49-F238E27FC236}">
                  <a16:creationId xmlns:a16="http://schemas.microsoft.com/office/drawing/2014/main" xmlns="" id="{D0F88BFD-B2E8-4ED5-B06D-C7C29D78E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444" y="5370260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5" name="Szövegdoboz 81">
            <a:extLst>
              <a:ext uri="{FF2B5EF4-FFF2-40B4-BE49-F238E27FC236}">
                <a16:creationId xmlns:a16="http://schemas.microsoft.com/office/drawing/2014/main" xmlns="" id="{2D7DA7EF-B634-4902-9477-95817559B2E6}"/>
              </a:ext>
            </a:extLst>
          </p:cNvPr>
          <p:cNvSpPr txBox="1"/>
          <p:nvPr/>
        </p:nvSpPr>
        <p:spPr>
          <a:xfrm>
            <a:off x="1259632" y="1322690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Legfeljebb 8 általános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Szövegdoboz 81">
            <a:extLst>
              <a:ext uri="{FF2B5EF4-FFF2-40B4-BE49-F238E27FC236}">
                <a16:creationId xmlns:a16="http://schemas.microsoft.com/office/drawing/2014/main" xmlns="" id="{C1E8895C-DB97-41AB-A94A-4F2444381A52}"/>
              </a:ext>
            </a:extLst>
          </p:cNvPr>
          <p:cNvSpPr txBox="1"/>
          <p:nvPr/>
        </p:nvSpPr>
        <p:spPr>
          <a:xfrm>
            <a:off x="1259632" y="2258794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Szakmunkásképző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Szövegdoboz 81">
            <a:extLst>
              <a:ext uri="{FF2B5EF4-FFF2-40B4-BE49-F238E27FC236}">
                <a16:creationId xmlns:a16="http://schemas.microsoft.com/office/drawing/2014/main" xmlns="" id="{6E35CC59-C904-4D05-A2BC-68E6D16B693F}"/>
              </a:ext>
            </a:extLst>
          </p:cNvPr>
          <p:cNvSpPr txBox="1"/>
          <p:nvPr/>
        </p:nvSpPr>
        <p:spPr>
          <a:xfrm>
            <a:off x="1258406" y="3196780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Középiskola érettségivel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Szövegdoboz 81">
            <a:extLst>
              <a:ext uri="{FF2B5EF4-FFF2-40B4-BE49-F238E27FC236}">
                <a16:creationId xmlns:a16="http://schemas.microsoft.com/office/drawing/2014/main" xmlns="" id="{A676445C-D868-433A-9D0C-951E3DA9B750}"/>
              </a:ext>
            </a:extLst>
          </p:cNvPr>
          <p:cNvSpPr txBox="1"/>
          <p:nvPr/>
        </p:nvSpPr>
        <p:spPr>
          <a:xfrm>
            <a:off x="1280807" y="4131002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Egyetem vagy főiskola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zövegdoboz 35">
            <a:extLst>
              <a:ext uri="{FF2B5EF4-FFF2-40B4-BE49-F238E27FC236}">
                <a16:creationId xmlns:a16="http://schemas.microsoft.com/office/drawing/2014/main" xmlns="" id="{C0AEB1BD-1E09-475E-BA86-F242561A6DF4}"/>
              </a:ext>
            </a:extLst>
          </p:cNvPr>
          <p:cNvSpPr txBox="1"/>
          <p:nvPr/>
        </p:nvSpPr>
        <p:spPr>
          <a:xfrm>
            <a:off x="323528" y="555526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ISKOLAI VÉGZETTSÉG</a:t>
            </a:r>
          </a:p>
        </p:txBody>
      </p:sp>
      <p:sp>
        <p:nvSpPr>
          <p:cNvPr id="290" name="Szövegdoboz 35">
            <a:extLst>
              <a:ext uri="{FF2B5EF4-FFF2-40B4-BE49-F238E27FC236}">
                <a16:creationId xmlns:a16="http://schemas.microsoft.com/office/drawing/2014/main" xmlns="" id="{ADD3B357-6E64-4C18-A065-0B67C2D728B9}"/>
              </a:ext>
            </a:extLst>
          </p:cNvPr>
          <p:cNvSpPr txBox="1"/>
          <p:nvPr/>
        </p:nvSpPr>
        <p:spPr>
          <a:xfrm>
            <a:off x="2869619" y="549693"/>
            <a:ext cx="31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FOGLALKOZÁSI STÁTUSZ</a:t>
            </a:r>
          </a:p>
        </p:txBody>
      </p:sp>
      <p:graphicFrame>
        <p:nvGraphicFramePr>
          <p:cNvPr id="303" name="Chart 4">
            <a:extLst>
              <a:ext uri="{FF2B5EF4-FFF2-40B4-BE49-F238E27FC236}">
                <a16:creationId xmlns:a16="http://schemas.microsoft.com/office/drawing/2014/main" xmlns="" id="{66218359-2815-4B03-BD06-8F06A8F02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37148"/>
              </p:ext>
            </p:extLst>
          </p:nvPr>
        </p:nvGraphicFramePr>
        <p:xfrm>
          <a:off x="3277142" y="927428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7" name="Chart 4">
            <a:extLst>
              <a:ext uri="{FF2B5EF4-FFF2-40B4-BE49-F238E27FC236}">
                <a16:creationId xmlns:a16="http://schemas.microsoft.com/office/drawing/2014/main" xmlns="" id="{1C23912A-0BC1-4292-9DC4-19197D6C0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60210"/>
              </p:ext>
            </p:extLst>
          </p:nvPr>
        </p:nvGraphicFramePr>
        <p:xfrm>
          <a:off x="3277142" y="1851670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9" name="Chart 4">
            <a:extLst>
              <a:ext uri="{FF2B5EF4-FFF2-40B4-BE49-F238E27FC236}">
                <a16:creationId xmlns:a16="http://schemas.microsoft.com/office/drawing/2014/main" xmlns="" id="{6D629D1D-5787-493B-889D-EB1793FD5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03741"/>
              </p:ext>
            </p:extLst>
          </p:nvPr>
        </p:nvGraphicFramePr>
        <p:xfrm>
          <a:off x="3277142" y="2818587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1" name="Chart 4">
            <a:extLst>
              <a:ext uri="{FF2B5EF4-FFF2-40B4-BE49-F238E27FC236}">
                <a16:creationId xmlns:a16="http://schemas.microsoft.com/office/drawing/2014/main" xmlns="" id="{1121045A-7BC9-4B22-83A1-71FEC8570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94481"/>
              </p:ext>
            </p:extLst>
          </p:nvPr>
        </p:nvGraphicFramePr>
        <p:xfrm>
          <a:off x="3275856" y="3719671"/>
          <a:ext cx="980238" cy="97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3" name="Szövegdoboz 81">
            <a:extLst>
              <a:ext uri="{FF2B5EF4-FFF2-40B4-BE49-F238E27FC236}">
                <a16:creationId xmlns:a16="http://schemas.microsoft.com/office/drawing/2014/main" xmlns="" id="{8902DFF6-CEF7-43FE-9E94-28BEFE3069BC}"/>
              </a:ext>
            </a:extLst>
          </p:cNvPr>
          <p:cNvSpPr txBox="1"/>
          <p:nvPr/>
        </p:nvSpPr>
        <p:spPr>
          <a:xfrm>
            <a:off x="4173518" y="1318982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0" dirty="0">
                <a:solidFill>
                  <a:schemeClr val="accent4"/>
                </a:solidFill>
                <a:latin typeface="Calibri"/>
              </a:rPr>
              <a:t>72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Alkalmazott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Szövegdoboz 81">
            <a:extLst>
              <a:ext uri="{FF2B5EF4-FFF2-40B4-BE49-F238E27FC236}">
                <a16:creationId xmlns:a16="http://schemas.microsoft.com/office/drawing/2014/main" xmlns="" id="{EE89B44C-C1C1-485F-B193-1238287D4395}"/>
              </a:ext>
            </a:extLst>
          </p:cNvPr>
          <p:cNvSpPr txBox="1"/>
          <p:nvPr/>
        </p:nvSpPr>
        <p:spPr>
          <a:xfrm>
            <a:off x="4173518" y="2255086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GYES vagy háztartásbeli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Szövegdoboz 81">
            <a:extLst>
              <a:ext uri="{FF2B5EF4-FFF2-40B4-BE49-F238E27FC236}">
                <a16:creationId xmlns:a16="http://schemas.microsoft.com/office/drawing/2014/main" xmlns="" id="{AD2D6B26-5243-4A11-90E5-83259A0E1FF6}"/>
              </a:ext>
            </a:extLst>
          </p:cNvPr>
          <p:cNvSpPr txBox="1"/>
          <p:nvPr/>
        </p:nvSpPr>
        <p:spPr>
          <a:xfrm>
            <a:off x="4172292" y="3193072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Vállalkozó, </a:t>
            </a:r>
            <a:r>
              <a:rPr kumimoji="0" lang="hu-H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cégtlajdonos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Szövegdoboz 81">
            <a:extLst>
              <a:ext uri="{FF2B5EF4-FFF2-40B4-BE49-F238E27FC236}">
                <a16:creationId xmlns:a16="http://schemas.microsoft.com/office/drawing/2014/main" xmlns="" id="{E3CB0131-A68E-49E1-8B0D-4012F5F1EA44}"/>
              </a:ext>
            </a:extLst>
          </p:cNvPr>
          <p:cNvSpPr txBox="1"/>
          <p:nvPr/>
        </p:nvSpPr>
        <p:spPr>
          <a:xfrm>
            <a:off x="4194693" y="4127294"/>
            <a:ext cx="160144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Egyéb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D1D9A83A-8937-4CDE-8D48-D82EA8733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4578" y="4840516"/>
            <a:ext cx="1034081" cy="24244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1BE9E968-12DE-4210-8E73-0E5AC81818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9725"/>
            <a:ext cx="600901" cy="6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8439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4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7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5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6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9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5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7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8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0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0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8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Ipsos MORI">
      <a:dk1>
        <a:srgbClr val="1C1C1C"/>
      </a:dk1>
      <a:lt1>
        <a:sysClr val="window" lastClr="FFFFFF"/>
      </a:lt1>
      <a:dk2>
        <a:srgbClr val="1F4A7E"/>
      </a:dk2>
      <a:lt2>
        <a:srgbClr val="F0F0F0"/>
      </a:lt2>
      <a:accent1>
        <a:srgbClr val="ED6736"/>
      </a:accent1>
      <a:accent2>
        <a:srgbClr val="FBB040"/>
      </a:accent2>
      <a:accent3>
        <a:srgbClr val="A1C46B"/>
      </a:accent3>
      <a:accent4>
        <a:srgbClr val="C7C7C7"/>
      </a:accent4>
      <a:accent5>
        <a:srgbClr val="A8CCDD"/>
      </a:accent5>
      <a:accent6>
        <a:srgbClr val="038F94"/>
      </a:accent6>
      <a:hlink>
        <a:srgbClr val="FFC000"/>
      </a:hlink>
      <a:folHlink>
        <a:srgbClr val="800080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44450">
          <a:solidFill>
            <a:schemeClr val="tx1">
              <a:lumMod val="25000"/>
              <a:lumOff val="75000"/>
            </a:schemeClr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normAutofit/>
      </a:bodyPr>
      <a:lstStyle>
        <a:defPPr marL="4763">
          <a:spcBef>
            <a:spcPts val="1200"/>
          </a:spcBef>
          <a:defRPr sz="1800" dirty="0" smtClean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ímky pro graf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72666</TotalTime>
  <Words>5003</Words>
  <Application>Microsoft Office PowerPoint</Application>
  <PresentationFormat>Diavetítés a képernyőre (16:9 oldalarány)</PresentationFormat>
  <Paragraphs>792</Paragraphs>
  <Slides>61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23</vt:i4>
      </vt:variant>
      <vt:variant>
        <vt:lpstr>Diacímek</vt:lpstr>
      </vt:variant>
      <vt:variant>
        <vt:i4>61</vt:i4>
      </vt:variant>
    </vt:vector>
  </HeadingPairs>
  <TitlesOfParts>
    <vt:vector size="93" baseType="lpstr">
      <vt:lpstr>굴림</vt:lpstr>
      <vt:lpstr>Arial</vt:lpstr>
      <vt:lpstr>Arial CE</vt:lpstr>
      <vt:lpstr>AvantGarde MdCn BT</vt:lpstr>
      <vt:lpstr>Calibri</vt:lpstr>
      <vt:lpstr>Gill Sans</vt:lpstr>
      <vt:lpstr>Helvetica Neue Light</vt:lpstr>
      <vt:lpstr>Times New Roman</vt:lpstr>
      <vt:lpstr>Wingdings</vt:lpstr>
      <vt:lpstr>1_úvodní slide</vt:lpstr>
      <vt:lpstr>2 _dělící snímky s obrázkem</vt:lpstr>
      <vt:lpstr>3_dělící snímky BEZ obrázku</vt:lpstr>
      <vt:lpstr>4_textové snímky</vt:lpstr>
      <vt:lpstr>Snímky pro grafy</vt:lpstr>
      <vt:lpstr>6_kontakty</vt:lpstr>
      <vt:lpstr>1_2 _dělící snímky s obrázkem</vt:lpstr>
      <vt:lpstr>2_2 _dělící snímky s obrázkem</vt:lpstr>
      <vt:lpstr>3_2 _dělící snímky s obrázkem</vt:lpstr>
      <vt:lpstr>6_textové snímky</vt:lpstr>
      <vt:lpstr>7_kontakty</vt:lpstr>
      <vt:lpstr>4_2 _dělící snímky s obrázkem</vt:lpstr>
      <vt:lpstr>7_2 _dělící snímky s obrázkem</vt:lpstr>
      <vt:lpstr>5_textové snímky</vt:lpstr>
      <vt:lpstr>6_dělící snímky BEZ obrázku</vt:lpstr>
      <vt:lpstr>9_2 _dělící snímky s obrázkem</vt:lpstr>
      <vt:lpstr>5_2 _dělící snímky s obrázkem</vt:lpstr>
      <vt:lpstr>7_textové snímky</vt:lpstr>
      <vt:lpstr>8_textové snímky</vt:lpstr>
      <vt:lpstr>10_kontakty</vt:lpstr>
      <vt:lpstr>10_2 _dělící snímky s obrázkem</vt:lpstr>
      <vt:lpstr>8_2 _dělící snímky s obrázkem</vt:lpstr>
      <vt:lpstr>Office Theme</vt:lpstr>
      <vt:lpstr>PowerPoint bemutató</vt:lpstr>
      <vt:lpstr>Tartalom</vt:lpstr>
      <vt:lpstr>PowerPoint bemutató</vt:lpstr>
      <vt:lpstr>A kutatás fókusza </vt:lpstr>
      <vt:lpstr>5Ws módszertani megközelítés</vt:lpstr>
      <vt:lpstr>A kutatás háttere</vt:lpstr>
      <vt:lpstr>PowerPoint bemutató</vt:lpstr>
      <vt:lpstr>Demográfia</vt:lpstr>
      <vt:lpstr>Demográfia</vt:lpstr>
      <vt:lpstr>PowerPoint bemutató</vt:lpstr>
      <vt:lpstr>A tévénézés gyakorisága</vt:lpstr>
      <vt:lpstr>A tévénézés gyakorisága</vt:lpstr>
      <vt:lpstr>Tévénézési attitűd</vt:lpstr>
      <vt:lpstr>Tévénézési attitűd</vt:lpstr>
      <vt:lpstr>Tévénézési attitűd</vt:lpstr>
      <vt:lpstr>PowerPoint bemutató</vt:lpstr>
      <vt:lpstr>A rögzített tévénézési szituáció időpontja</vt:lpstr>
      <vt:lpstr>Egy eseményre fordított átlagos idő</vt:lpstr>
      <vt:lpstr>Relatív megtekintési idő </vt:lpstr>
      <vt:lpstr>Nézett tartalom</vt:lpstr>
      <vt:lpstr>Műsorcímek</vt:lpstr>
      <vt:lpstr>Társas tévézés</vt:lpstr>
      <vt:lpstr>Társas tévézés</vt:lpstr>
      <vt:lpstr>Társas tévézés</vt:lpstr>
      <vt:lpstr>Nézett csatorna</vt:lpstr>
      <vt:lpstr>PowerPoint bemutató</vt:lpstr>
      <vt:lpstr>Elkapcsolási arány</vt:lpstr>
      <vt:lpstr>Elkapcsolás a műsor ideje alatt</vt:lpstr>
      <vt:lpstr>Elkapcsolás a műsor ideje alatt</vt:lpstr>
      <vt:lpstr>Elkapcsolás a műsor ideje alatt</vt:lpstr>
      <vt:lpstr>Elkapcsolás a műsor ideje alatt</vt:lpstr>
      <vt:lpstr>PowerPoint bemutató</vt:lpstr>
      <vt:lpstr>Párhuzamos képernyőhasználat</vt:lpstr>
      <vt:lpstr>Okostelefon használat aránya</vt:lpstr>
      <vt:lpstr>Okostelefon használat aránya</vt:lpstr>
      <vt:lpstr>Párhuzamos tevékenység</vt:lpstr>
      <vt:lpstr>Műsorral való kapcsolat</vt:lpstr>
      <vt:lpstr>Műsorhoz köthető tevékenység</vt:lpstr>
      <vt:lpstr>Párhuzamos tevékenység mögötti ok</vt:lpstr>
      <vt:lpstr>PowerPoint bemutató</vt:lpstr>
      <vt:lpstr>Elsődleges képernyő</vt:lpstr>
      <vt:lpstr>Elsődleges képernyő és demográfia összefüggései</vt:lpstr>
      <vt:lpstr>Elsődleges képernyő és demográfia összefüggései</vt:lpstr>
      <vt:lpstr>Elsődleges képernyő és demográfia összefüggései</vt:lpstr>
      <vt:lpstr>Elsődleges képernyő és tévénézés szituáció összefüggései</vt:lpstr>
      <vt:lpstr>Elsődleges képernyő és tartalom összefüggései</vt:lpstr>
      <vt:lpstr>Elsődleges képernyő és tartalom összefüggései</vt:lpstr>
      <vt:lpstr>Elsődleges képernyő és tartalom összefüggései</vt:lpstr>
      <vt:lpstr>Elsődleges képernyő és tévénézés szándék összefüggései</vt:lpstr>
      <vt:lpstr>Elsődleges képernyő és tévénézés szándék összefüggései</vt:lpstr>
      <vt:lpstr>PowerPoint bemutató</vt:lpstr>
      <vt:lpstr>Alternatív képernyőre affinis célcsoport</vt:lpstr>
      <vt:lpstr>Alternatív képernyőre affinis célcsoport</vt:lpstr>
      <vt:lpstr>Alternatív képernyőn történő fogyasztás</vt:lpstr>
      <vt:lpstr>Alternatív képernyőn történő fogyasztás</vt:lpstr>
      <vt:lpstr>PowerPoint bemutató</vt:lpstr>
      <vt:lpstr>Következtetések</vt:lpstr>
      <vt:lpstr>Kutatói team</vt:lpstr>
      <vt:lpstr>PowerPoint bemutató</vt:lpstr>
      <vt:lpstr>Média iparági kutatások az Ipsos gondozásában</vt:lpstr>
      <vt:lpstr>Ipsos Hungary Referenciák – 2010-2018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Balázs Kovács</dc:creator>
  <cp:lastModifiedBy>Nati</cp:lastModifiedBy>
  <cp:revision>5050</cp:revision>
  <dcterms:created xsi:type="dcterms:W3CDTF">2012-02-21T08:44:35Z</dcterms:created>
  <dcterms:modified xsi:type="dcterms:W3CDTF">2019-04-15T15:14:13Z</dcterms:modified>
</cp:coreProperties>
</file>